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51"/>
  </p:notesMasterIdLst>
  <p:handoutMasterIdLst>
    <p:handoutMasterId r:id="rId52"/>
  </p:handoutMasterIdLst>
  <p:sldIdLst>
    <p:sldId id="256" r:id="rId3"/>
    <p:sldId id="261" r:id="rId4"/>
    <p:sldId id="263" r:id="rId5"/>
    <p:sldId id="262" r:id="rId6"/>
    <p:sldId id="387" r:id="rId7"/>
    <p:sldId id="386" r:id="rId8"/>
    <p:sldId id="388" r:id="rId9"/>
    <p:sldId id="389" r:id="rId10"/>
    <p:sldId id="402" r:id="rId11"/>
    <p:sldId id="403" r:id="rId12"/>
    <p:sldId id="404" r:id="rId13"/>
    <p:sldId id="405" r:id="rId14"/>
    <p:sldId id="406" r:id="rId15"/>
    <p:sldId id="391" r:id="rId16"/>
    <p:sldId id="407" r:id="rId17"/>
    <p:sldId id="390" r:id="rId18"/>
    <p:sldId id="392" r:id="rId19"/>
    <p:sldId id="393" r:id="rId20"/>
    <p:sldId id="394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7" r:id="rId32"/>
    <p:sldId id="438" r:id="rId33"/>
    <p:sldId id="436" r:id="rId34"/>
    <p:sldId id="410" r:id="rId35"/>
    <p:sldId id="412" r:id="rId36"/>
    <p:sldId id="413" r:id="rId37"/>
    <p:sldId id="414" r:id="rId38"/>
    <p:sldId id="418" r:id="rId39"/>
    <p:sldId id="419" r:id="rId40"/>
    <p:sldId id="420" r:id="rId41"/>
    <p:sldId id="421" r:id="rId42"/>
    <p:sldId id="422" r:id="rId43"/>
    <p:sldId id="423" r:id="rId44"/>
    <p:sldId id="395" r:id="rId45"/>
    <p:sldId id="396" r:id="rId46"/>
    <p:sldId id="397" r:id="rId47"/>
    <p:sldId id="398" r:id="rId48"/>
    <p:sldId id="399" r:id="rId49"/>
    <p:sldId id="401" r:id="rId50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6600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-1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19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BACCF-75F7-4EAF-A011-46EBB6EF856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5A6D4-2406-420C-9D62-EFEFFE2085ED}" type="slidenum">
              <a:rPr lang="zh-CN" altLang="en-US"/>
              <a:pPr/>
              <a:t>13</a:t>
            </a:fld>
            <a:endParaRPr lang="zh-CN" alt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  <p:extLst>
      <p:ext uri="{BB962C8B-B14F-4D97-AF65-F5344CB8AC3E}">
        <p14:creationId xmlns="" xmlns:p14="http://schemas.microsoft.com/office/powerpoint/2010/main" val="1535344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D1DE1-046E-451C-998E-35B45709C1A6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1345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817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BF2276-0DF9-4FA2-92F7-34622DFF2F0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BACCF-75F7-4EAF-A011-46EBB6EF856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8E6C9-3D2D-41FF-B92A-38C47B03CCC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41734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01A64-86E5-4E98-A1C2-F5694C301B47}" type="slidenum">
              <a:rPr lang="zh-CN" altLang="en-US"/>
              <a:pPr/>
              <a:t>9</a:t>
            </a:fld>
            <a:endParaRPr lang="zh-CN" alt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  <p:extLst>
      <p:ext uri="{BB962C8B-B14F-4D97-AF65-F5344CB8AC3E}">
        <p14:creationId xmlns="" xmlns:p14="http://schemas.microsoft.com/office/powerpoint/2010/main" val="2114084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09EB1-62D9-4470-A6D6-CE99D58E037A}" type="slidenum">
              <a:rPr lang="zh-CN" altLang="en-US"/>
              <a:pPr/>
              <a:t>10</a:t>
            </a:fld>
            <a:endParaRPr lang="zh-CN" alt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  <p:extLst>
      <p:ext uri="{BB962C8B-B14F-4D97-AF65-F5344CB8AC3E}">
        <p14:creationId xmlns="" xmlns:p14="http://schemas.microsoft.com/office/powerpoint/2010/main" val="190034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BB58C-688B-4B64-876A-1F924A743C3A}" type="slidenum">
              <a:rPr lang="zh-CN" altLang="en-US"/>
              <a:pPr/>
              <a:t>11</a:t>
            </a:fld>
            <a:endParaRPr lang="zh-CN" alt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  <p:extLst>
      <p:ext uri="{BB962C8B-B14F-4D97-AF65-F5344CB8AC3E}">
        <p14:creationId xmlns="" xmlns:p14="http://schemas.microsoft.com/office/powerpoint/2010/main" val="26626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92F14-7679-44C3-B678-08D41E0D397B}" type="slidenum">
              <a:rPr lang="zh-CN" altLang="en-US"/>
              <a:pPr/>
              <a:t>12</a:t>
            </a:fld>
            <a:endParaRPr lang="zh-CN" alt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  <p:extLst>
      <p:ext uri="{BB962C8B-B14F-4D97-AF65-F5344CB8AC3E}">
        <p14:creationId xmlns="" xmlns:p14="http://schemas.microsoft.com/office/powerpoint/2010/main" val="223734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92742-413D-4258-941D-78A1AA4F3CC1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2816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1832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03573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0376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1488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00704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24407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5895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642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FF75B-BC56-4612-8EB2-E20F1AFDFED8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29430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60632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7637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22870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69721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4837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105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367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316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编译原理</a:t>
            </a:r>
            <a:r>
              <a:rPr lang="en-US" altLang="zh-CN" smtClean="0"/>
              <a:t>-</a:t>
            </a:r>
            <a:r>
              <a:rPr lang="zh-CN" altLang="en-US" smtClean="0"/>
              <a:t>华中科技大学 </a:t>
            </a:r>
            <a:r>
              <a:rPr lang="en-US" altLang="zh-CN" smtClean="0"/>
              <a:t>–</a:t>
            </a:r>
            <a:r>
              <a:rPr lang="zh-CN" altLang="en-US" smtClean="0"/>
              <a:t>徐丽萍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ADD49263-313D-4D49-AD8D-AF8D88B8E1A8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编译原理</a:t>
            </a:r>
            <a:r>
              <a:rPr lang="en-US" altLang="zh-CN" smtClean="0"/>
              <a:t>-</a:t>
            </a:r>
            <a:r>
              <a:rPr lang="zh-CN" altLang="en-US" smtClean="0"/>
              <a:t>华中科技大学 </a:t>
            </a:r>
            <a:r>
              <a:rPr lang="en-US" altLang="zh-CN" smtClean="0"/>
              <a:t>–</a:t>
            </a:r>
            <a:r>
              <a:rPr lang="zh-CN" altLang="en-US" smtClean="0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AE9-6266-4A8E-966B-B945EA04AE0F}" type="slidenum">
              <a:rPr lang="en-US" altLang="zh-CN"/>
              <a:pPr/>
              <a:t>1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r>
              <a:rPr lang="zh-CN" altLang="en-US" sz="4800">
                <a:latin typeface="微软雅黑" pitchFamily="34" charset="-122"/>
                <a:ea typeface="微软雅黑" pitchFamily="34" charset="-122"/>
              </a:rPr>
              <a:t>编译原理 </a:t>
            </a:r>
            <a:br>
              <a:rPr lang="zh-CN" altLang="en-US" sz="48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Compiler Principles and Techniques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838200"/>
          </a:xfrm>
          <a:noFill/>
          <a:ln/>
        </p:spPr>
        <p:txBody>
          <a:bodyPr/>
          <a:lstStyle/>
          <a:p>
            <a:r>
              <a:rPr lang="zh-CN" altLang="en-US" sz="2400" b="1" dirty="0" smtClean="0">
                <a:latin typeface="+mn-ea"/>
                <a:ea typeface="+mn-ea"/>
              </a:rPr>
              <a:t> </a:t>
            </a:r>
            <a:r>
              <a:rPr lang="en-US" altLang="zh-CN" sz="2400" b="1" kern="1200" dirty="0">
                <a:latin typeface="Times New Roman" pitchFamily="18" charset="0"/>
                <a:ea typeface="黑体" pitchFamily="2" charset="-122"/>
              </a:rPr>
              <a:t>3.7.1  LEX</a:t>
            </a:r>
            <a:r>
              <a:rPr lang="zh-CN" altLang="en-US" sz="2400" b="1" kern="1200" dirty="0">
                <a:latin typeface="Times New Roman" pitchFamily="18" charset="0"/>
                <a:ea typeface="黑体" pitchFamily="2" charset="-122"/>
              </a:rPr>
              <a:t>源程序结构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181600"/>
          </a:xfrm>
          <a:noFill/>
          <a:ln/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</a:pPr>
            <a:r>
              <a:rPr lang="en-US" altLang="zh-CN" sz="2400" b="1" dirty="0" err="1"/>
              <a:t>Lex</a:t>
            </a:r>
            <a:r>
              <a:rPr lang="zh-CN" altLang="en-US" sz="2400" b="1" dirty="0">
                <a:latin typeface="宋体" charset="-122"/>
              </a:rPr>
              <a:t>程序包括三个部分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宋体" charset="-122"/>
              </a:rPr>
              <a:t>  声明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宋体" charset="-122"/>
              </a:rPr>
              <a:t>  ％％</a:t>
            </a:r>
            <a:endParaRPr lang="zh-CN" altLang="en-US" sz="2000" b="1" dirty="0"/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宋体" charset="-122"/>
              </a:rPr>
              <a:t>  翻译规则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宋体" charset="-122"/>
              </a:rPr>
              <a:t>  ％％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宋体" charset="-122"/>
              </a:rPr>
              <a:t>  辅助过程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endParaRPr lang="zh-CN" altLang="en-US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</a:pPr>
            <a:r>
              <a:rPr lang="en-US" altLang="zh-CN" sz="2400" b="1" dirty="0" err="1">
                <a:cs typeface="Times New Roman" pitchFamily="18" charset="0"/>
              </a:rPr>
              <a:t>Lex</a:t>
            </a:r>
            <a:r>
              <a:rPr lang="zh-CN" altLang="en-US" sz="2400" b="1" dirty="0">
                <a:latin typeface="宋体" charset="-122"/>
              </a:rPr>
              <a:t>程序的翻译规则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i="1" dirty="0">
                <a:cs typeface="Times New Roman" pitchFamily="18" charset="0"/>
              </a:rPr>
              <a:t>  p</a:t>
            </a:r>
            <a:r>
              <a:rPr lang="en-US" altLang="zh-CN" sz="2000" b="1" baseline="-30000" dirty="0">
                <a:cs typeface="Times New Roman" pitchFamily="18" charset="0"/>
              </a:rPr>
              <a:t>1		</a:t>
            </a:r>
            <a:r>
              <a:rPr lang="en-US" altLang="zh-CN" sz="2000" b="1" dirty="0">
                <a:cs typeface="Times New Roman" pitchFamily="18" charset="0"/>
              </a:rPr>
              <a:t>{</a:t>
            </a:r>
            <a:r>
              <a:rPr lang="zh-CN" altLang="en-US" sz="2000" b="1" dirty="0"/>
              <a:t>动作</a:t>
            </a:r>
            <a:r>
              <a:rPr lang="zh-CN" altLang="en-US" sz="2000" b="1" dirty="0">
                <a:cs typeface="Times New Roman" pitchFamily="18" charset="0"/>
              </a:rPr>
              <a:t>1}</a:t>
            </a:r>
            <a:endParaRPr lang="zh-CN" altLang="en-US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i="1" dirty="0">
                <a:cs typeface="Times New Roman" pitchFamily="18" charset="0"/>
              </a:rPr>
              <a:t>  p</a:t>
            </a:r>
            <a:r>
              <a:rPr lang="en-US" altLang="zh-CN" sz="2000" b="1" baseline="-30000" dirty="0">
                <a:cs typeface="Times New Roman" pitchFamily="18" charset="0"/>
              </a:rPr>
              <a:t>2		</a:t>
            </a:r>
            <a:r>
              <a:rPr lang="en-US" altLang="zh-CN" sz="2000" b="1" dirty="0">
                <a:cs typeface="Times New Roman" pitchFamily="18" charset="0"/>
              </a:rPr>
              <a:t>{</a:t>
            </a:r>
            <a:r>
              <a:rPr lang="zh-CN" altLang="en-US" sz="2000" b="1" dirty="0"/>
              <a:t>动作</a:t>
            </a:r>
            <a:r>
              <a:rPr lang="zh-CN" altLang="en-US" sz="2000" b="1" dirty="0">
                <a:cs typeface="Times New Roman" pitchFamily="18" charset="0"/>
              </a:rPr>
              <a:t>2}</a:t>
            </a:r>
            <a:endParaRPr lang="zh-CN" altLang="en-US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cs typeface="Times New Roman" pitchFamily="18" charset="0"/>
              </a:rPr>
              <a:t>  …		…</a:t>
            </a:r>
            <a:endParaRPr lang="zh-CN" altLang="en-US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i="1" dirty="0">
                <a:cs typeface="Times New Roman" pitchFamily="18" charset="0"/>
              </a:rPr>
              <a:t>  </a:t>
            </a:r>
            <a:r>
              <a:rPr lang="en-US" altLang="zh-CN" sz="2000" b="1" i="1" dirty="0" err="1">
                <a:cs typeface="Times New Roman" pitchFamily="18" charset="0"/>
              </a:rPr>
              <a:t>p</a:t>
            </a:r>
            <a:r>
              <a:rPr lang="en-US" altLang="zh-CN" sz="2000" b="1" i="1" baseline="-30000" dirty="0" err="1">
                <a:cs typeface="Times New Roman" pitchFamily="18" charset="0"/>
              </a:rPr>
              <a:t>n</a:t>
            </a:r>
            <a:r>
              <a:rPr lang="en-US" altLang="zh-CN" sz="2000" b="1" i="1" baseline="-30000" dirty="0">
                <a:cs typeface="Times New Roman" pitchFamily="18" charset="0"/>
              </a:rPr>
              <a:t>		</a:t>
            </a:r>
            <a:r>
              <a:rPr lang="en-US" altLang="zh-CN" sz="2000" b="1" dirty="0">
                <a:cs typeface="Times New Roman" pitchFamily="18" charset="0"/>
              </a:rPr>
              <a:t>{</a:t>
            </a:r>
            <a:r>
              <a:rPr lang="zh-CN" altLang="en-US" sz="2000" b="1" dirty="0"/>
              <a:t>动作</a:t>
            </a:r>
            <a:r>
              <a:rPr lang="en-US" altLang="zh-CN" sz="2000" b="1" i="1" dirty="0">
                <a:cs typeface="Times New Roman" pitchFamily="18" charset="0"/>
              </a:rPr>
              <a:t>n</a:t>
            </a:r>
            <a:r>
              <a:rPr lang="en-US" altLang="zh-CN" sz="2000" b="1" dirty="0">
                <a:cs typeface="Times New Roman" pitchFamily="18" charset="0"/>
              </a:rPr>
              <a:t>}</a:t>
            </a:r>
            <a:endParaRPr lang="zh-CN" altLang="en-US" sz="20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66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838200"/>
          </a:xfrm>
          <a:noFill/>
          <a:ln/>
        </p:spPr>
        <p:txBody>
          <a:bodyPr/>
          <a:lstStyle/>
          <a:p>
            <a:r>
              <a:rPr lang="en-US" altLang="zh-CN" sz="2400" b="1" kern="1200" dirty="0">
                <a:latin typeface="Times New Roman" pitchFamily="18" charset="0"/>
                <a:ea typeface="黑体" pitchFamily="2" charset="-122"/>
              </a:rPr>
              <a:t>3.7.2</a:t>
            </a:r>
            <a:r>
              <a:rPr lang="zh-CN" altLang="en-US" sz="2400" b="1" kern="1200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kern="1200" dirty="0">
                <a:latin typeface="Times New Roman" pitchFamily="18" charset="0"/>
                <a:ea typeface="黑体" pitchFamily="2" charset="-122"/>
              </a:rPr>
              <a:t>LEX </a:t>
            </a:r>
            <a:r>
              <a:rPr lang="zh-CN" altLang="en-US" sz="2400" b="1" kern="1200" dirty="0">
                <a:latin typeface="Times New Roman" pitchFamily="18" charset="0"/>
                <a:ea typeface="黑体" pitchFamily="2" charset="-122"/>
              </a:rPr>
              <a:t>声明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15400" cy="5181600"/>
          </a:xfrm>
          <a:noFill/>
          <a:ln/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</a:pPr>
            <a:r>
              <a:rPr lang="zh-CN" altLang="en-US" sz="2400" b="1" dirty="0">
                <a:latin typeface="宋体" charset="-122"/>
              </a:rPr>
              <a:t>例---声明部分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cs typeface="Times New Roman" pitchFamily="18" charset="0"/>
              </a:rPr>
              <a:t>%{</a:t>
            </a:r>
            <a:endParaRPr lang="zh-CN" altLang="en-US" sz="2000" b="1" dirty="0">
              <a:solidFill>
                <a:srgbClr val="0000FF"/>
              </a:solidFill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cs typeface="Times New Roman" pitchFamily="18" charset="0"/>
              </a:rPr>
              <a:t>/</a:t>
            </a:r>
            <a:r>
              <a:rPr lang="zh-CN" altLang="en-US" sz="2000" b="1" dirty="0">
                <a:latin typeface="宋体" charset="-122"/>
              </a:rPr>
              <a:t>* </a:t>
            </a:r>
            <a:r>
              <a:rPr lang="zh-CN" altLang="en-US" sz="2000" b="1" dirty="0"/>
              <a:t>常量</a:t>
            </a:r>
            <a:r>
              <a:rPr lang="en-US" altLang="zh-CN" sz="2000" b="1" dirty="0">
                <a:cs typeface="Times New Roman" pitchFamily="18" charset="0"/>
              </a:rPr>
              <a:t>LT, LE, EQ, NE, GT, GE, WHILE, DO, ID, NUMBER, RELOP</a:t>
            </a:r>
            <a:r>
              <a:rPr lang="zh-CN" altLang="en-US" sz="2000" b="1" dirty="0"/>
              <a:t>的定义</a:t>
            </a:r>
            <a:r>
              <a:rPr lang="zh-CN" altLang="en-US" sz="2000" b="1" dirty="0">
                <a:latin typeface="宋体" charset="-122"/>
              </a:rPr>
              <a:t>*</a:t>
            </a:r>
            <a:r>
              <a:rPr lang="zh-CN" altLang="en-US" sz="2000" b="1" dirty="0">
                <a:cs typeface="Times New Roman" pitchFamily="18" charset="0"/>
              </a:rPr>
              <a:t>/</a:t>
            </a:r>
            <a:endParaRPr lang="zh-CN" altLang="en-US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%}</a:t>
            </a:r>
            <a:endParaRPr lang="zh-CN" altLang="en-US" sz="2000" b="1" dirty="0">
              <a:solidFill>
                <a:srgbClr val="0000FF"/>
              </a:solidFill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cs typeface="Times New Roman" pitchFamily="18" charset="0"/>
              </a:rPr>
              <a:t>/</a:t>
            </a:r>
            <a:r>
              <a:rPr lang="zh-CN" altLang="en-US" sz="2000" b="1" dirty="0">
                <a:latin typeface="宋体" charset="-122"/>
              </a:rPr>
              <a:t>*</a:t>
            </a:r>
            <a:r>
              <a:rPr lang="zh-CN" altLang="en-US" sz="2000" b="1" dirty="0">
                <a:cs typeface="Times New Roman" pitchFamily="18" charset="0"/>
              </a:rPr>
              <a:t> </a:t>
            </a:r>
            <a:r>
              <a:rPr lang="zh-CN" altLang="en-US" sz="2000" b="1" dirty="0" smtClean="0"/>
              <a:t>正规式定义</a:t>
            </a:r>
            <a:r>
              <a:rPr lang="zh-CN" altLang="en-US" sz="2000" b="1" dirty="0" smtClean="0">
                <a:cs typeface="Times New Roman" pitchFamily="18" charset="0"/>
              </a:rPr>
              <a:t> </a:t>
            </a:r>
            <a:r>
              <a:rPr lang="zh-CN" altLang="en-US" sz="2000" b="1" dirty="0">
                <a:latin typeface="宋体" charset="-122"/>
              </a:rPr>
              <a:t>*</a:t>
            </a:r>
            <a:r>
              <a:rPr lang="zh-CN" altLang="en-US" sz="2000" b="1" dirty="0">
                <a:cs typeface="Times New Roman" pitchFamily="18" charset="0"/>
              </a:rPr>
              <a:t>/</a:t>
            </a:r>
            <a:endParaRPr lang="zh-CN" altLang="en-US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cs typeface="Times New Roman" pitchFamily="18" charset="0"/>
              </a:rPr>
              <a:t>delim</a:t>
            </a:r>
            <a:r>
              <a:rPr lang="en-US" altLang="zh-CN" sz="2000" b="1" dirty="0">
                <a:cs typeface="Times New Roman" pitchFamily="18" charset="0"/>
              </a:rPr>
              <a:t>		[  \t \n ]</a:t>
            </a:r>
            <a:endParaRPr lang="en-US" altLang="zh-CN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cs typeface="Times New Roman" pitchFamily="18" charset="0"/>
              </a:rPr>
              <a:t>ws</a:t>
            </a:r>
            <a:r>
              <a:rPr lang="en-US" altLang="zh-CN" sz="2000" b="1" dirty="0">
                <a:cs typeface="Times New Roman" pitchFamily="18" charset="0"/>
              </a:rPr>
              <a:t>		{</a:t>
            </a:r>
            <a:r>
              <a:rPr lang="en-US" altLang="zh-CN" sz="2000" b="1" dirty="0" err="1">
                <a:cs typeface="Times New Roman" pitchFamily="18" charset="0"/>
              </a:rPr>
              <a:t>delim</a:t>
            </a:r>
            <a:r>
              <a:rPr lang="en-US" altLang="zh-CN" sz="2000" b="1" dirty="0">
                <a:cs typeface="Times New Roman" pitchFamily="18" charset="0"/>
              </a:rPr>
              <a:t>}+</a:t>
            </a:r>
            <a:endParaRPr lang="en-US" altLang="zh-CN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letter		[A </a:t>
            </a:r>
            <a:r>
              <a:rPr lang="en-US" altLang="zh-CN" sz="2000" b="1" dirty="0">
                <a:sym typeface="Symbol" pitchFamily="18" charset="2"/>
              </a:rPr>
              <a:t></a:t>
            </a:r>
            <a:r>
              <a:rPr lang="en-US" altLang="zh-CN" sz="2000" b="1" dirty="0" err="1">
                <a:cs typeface="Times New Roman" pitchFamily="18" charset="0"/>
              </a:rPr>
              <a:t>Za</a:t>
            </a:r>
            <a:r>
              <a:rPr lang="en-US" altLang="zh-CN" sz="2000" b="1" dirty="0">
                <a:cs typeface="Times New Roman" pitchFamily="18" charset="0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</a:t>
            </a:r>
            <a:r>
              <a:rPr lang="en-US" altLang="zh-CN" sz="2000" b="1" dirty="0">
                <a:cs typeface="Times New Roman" pitchFamily="18" charset="0"/>
              </a:rPr>
              <a:t> z]</a:t>
            </a:r>
            <a:endParaRPr lang="en-US" altLang="zh-CN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digit		[0</a:t>
            </a:r>
            <a:r>
              <a:rPr lang="en-US" altLang="zh-CN" sz="2000" b="1" dirty="0">
                <a:sym typeface="Symbol" pitchFamily="18" charset="2"/>
              </a:rPr>
              <a:t></a:t>
            </a:r>
            <a:r>
              <a:rPr lang="en-US" altLang="zh-CN" sz="2000" b="1" dirty="0">
                <a:cs typeface="Times New Roman" pitchFamily="18" charset="0"/>
              </a:rPr>
              <a:t>9]</a:t>
            </a:r>
            <a:endParaRPr lang="en-US" altLang="zh-CN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id			{letter}({letter}|{digit})</a:t>
            </a:r>
            <a:r>
              <a:rPr lang="en-US" altLang="zh-CN" sz="2000" b="1" dirty="0">
                <a:latin typeface="宋体" charset="-122"/>
              </a:rPr>
              <a:t>*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number	{digit}+(\ .{digit}+)?(E[+\</a:t>
            </a:r>
            <a:r>
              <a:rPr lang="en-US" altLang="zh-CN" sz="2000" b="1" dirty="0">
                <a:sym typeface="Symbol" pitchFamily="18" charset="2"/>
              </a:rPr>
              <a:t></a:t>
            </a:r>
            <a:r>
              <a:rPr lang="en-US" altLang="zh-CN" sz="2000" b="1" dirty="0">
                <a:cs typeface="Times New Roman" pitchFamily="18" charset="0"/>
              </a:rPr>
              <a:t>]?{digit}+)?</a:t>
            </a:r>
            <a:endParaRPr lang="zh-CN" altLang="en-US" sz="20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64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629" y="304800"/>
            <a:ext cx="8382000" cy="838200"/>
          </a:xfrm>
          <a:noFill/>
          <a:ln/>
        </p:spPr>
        <p:txBody>
          <a:bodyPr/>
          <a:lstStyle/>
          <a:p>
            <a:r>
              <a:rPr lang="en-US" altLang="zh-CN" sz="2400" b="1" kern="1200" dirty="0">
                <a:latin typeface="Times New Roman" pitchFamily="18" charset="0"/>
                <a:ea typeface="黑体" pitchFamily="2" charset="-122"/>
              </a:rPr>
              <a:t>3.7.3</a:t>
            </a:r>
            <a:r>
              <a:rPr lang="zh-CN" altLang="en-US" sz="2400" b="1" kern="1200" dirty="0">
                <a:latin typeface="Times New Roman" pitchFamily="18" charset="0"/>
                <a:ea typeface="黑体" pitchFamily="2" charset="-122"/>
              </a:rPr>
              <a:t>  </a:t>
            </a:r>
            <a:r>
              <a:rPr lang="en-US" altLang="zh-CN" sz="2400" b="1" kern="1200" dirty="0">
                <a:latin typeface="Times New Roman" pitchFamily="18" charset="0"/>
                <a:ea typeface="黑体" pitchFamily="2" charset="-122"/>
              </a:rPr>
              <a:t>LEX</a:t>
            </a:r>
            <a:r>
              <a:rPr lang="zh-CN" altLang="en-US" sz="2400" b="1" kern="1200" dirty="0">
                <a:latin typeface="Times New Roman" pitchFamily="18" charset="0"/>
                <a:ea typeface="黑体" pitchFamily="2" charset="-122"/>
              </a:rPr>
              <a:t>翻译规则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629" y="1143000"/>
            <a:ext cx="8991600" cy="5181600"/>
          </a:xfrm>
          <a:noFill/>
          <a:ln/>
        </p:spPr>
        <p:txBody>
          <a:bodyPr/>
          <a:lstStyle/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cs typeface="Times New Roman" pitchFamily="18" charset="0"/>
              </a:rPr>
              <a:t>单词                   执行的动作或调用方法</a:t>
            </a:r>
            <a:endParaRPr lang="en-US" altLang="zh-CN" sz="2000" b="1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cs typeface="Times New Roman" pitchFamily="18" charset="0"/>
              </a:rPr>
              <a:t>{</a:t>
            </a:r>
            <a:r>
              <a:rPr lang="en-US" altLang="zh-CN" sz="2000" b="1" dirty="0" err="1">
                <a:cs typeface="Times New Roman" pitchFamily="18" charset="0"/>
              </a:rPr>
              <a:t>ws</a:t>
            </a:r>
            <a:r>
              <a:rPr lang="en-US" altLang="zh-CN" sz="2000" b="1" dirty="0">
                <a:cs typeface="Times New Roman" pitchFamily="18" charset="0"/>
              </a:rPr>
              <a:t>}		{/</a:t>
            </a:r>
            <a:r>
              <a:rPr lang="en-US" altLang="zh-CN" sz="2000" b="1" dirty="0">
                <a:latin typeface="宋体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cs typeface="Times New Roman" pitchFamily="18" charset="0"/>
              </a:rPr>
              <a:t> </a:t>
            </a:r>
            <a:r>
              <a:rPr lang="zh-CN" altLang="en-US" sz="2000" b="1" dirty="0">
                <a:cs typeface="Times New Roman" pitchFamily="18" charset="0"/>
              </a:rPr>
              <a:t>没有动作，也不返回 </a:t>
            </a:r>
            <a:r>
              <a:rPr lang="zh-CN" altLang="en-US" sz="2000" b="1" dirty="0">
                <a:latin typeface="宋体" charset="-122"/>
                <a:cs typeface="Times New Roman" pitchFamily="18" charset="0"/>
              </a:rPr>
              <a:t>*</a:t>
            </a:r>
            <a:r>
              <a:rPr lang="zh-CN" altLang="en-US" sz="2000" b="1" dirty="0">
                <a:cs typeface="Times New Roman" pitchFamily="18" charset="0"/>
              </a:rPr>
              <a:t>/}</a:t>
            </a:r>
            <a:endParaRPr lang="zh-CN" altLang="en-US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while		{return (WHILE);}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do		</a:t>
            </a:r>
            <a:r>
              <a:rPr lang="en-US" altLang="zh-CN" sz="2000" b="1" dirty="0" smtClean="0">
                <a:cs typeface="Times New Roman" pitchFamily="18" charset="0"/>
              </a:rPr>
              <a:t>             {</a:t>
            </a:r>
            <a:r>
              <a:rPr lang="en-US" altLang="zh-CN" sz="2000" b="1" dirty="0">
                <a:cs typeface="Times New Roman" pitchFamily="18" charset="0"/>
              </a:rPr>
              <a:t>return (DO);}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{id}		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</a:t>
            </a:r>
            <a:r>
              <a:rPr lang="en-US" altLang="zh-CN" sz="2000" b="1" dirty="0" err="1">
                <a:cs typeface="Times New Roman" pitchFamily="18" charset="0"/>
              </a:rPr>
              <a:t>install_id</a:t>
            </a:r>
            <a:r>
              <a:rPr lang="en-US" altLang="zh-CN" sz="2000" b="1" dirty="0">
                <a:cs typeface="Times New Roman" pitchFamily="18" charset="0"/>
              </a:rPr>
              <a:t> ( ); return (ID);}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{number}	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</a:t>
            </a:r>
            <a:r>
              <a:rPr lang="en-US" altLang="zh-CN" sz="2000" b="1" dirty="0" err="1">
                <a:cs typeface="Times New Roman" pitchFamily="18" charset="0"/>
              </a:rPr>
              <a:t>install_num</a:t>
            </a:r>
            <a:r>
              <a:rPr lang="en-US" altLang="zh-CN" sz="2000" b="1" dirty="0">
                <a:cs typeface="Times New Roman" pitchFamily="18" charset="0"/>
              </a:rPr>
              <a:t>( ); return (NUMBER);}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“ &lt; ”		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LT; return (RELOP);}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 “ &lt;= ” </a:t>
            </a:r>
            <a:r>
              <a:rPr lang="en-US" altLang="zh-CN" sz="2000" b="1" dirty="0" smtClean="0">
                <a:cs typeface="Times New Roman" pitchFamily="18" charset="0"/>
              </a:rPr>
              <a:t>   </a:t>
            </a:r>
            <a:r>
              <a:rPr lang="en-US" altLang="zh-CN" sz="2000" b="1" dirty="0">
                <a:cs typeface="Times New Roman" pitchFamily="18" charset="0"/>
              </a:rPr>
              <a:t>	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LE; return (RELOP);}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“ = ”		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EQ; return (RELOP);}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“ &lt;&gt; ”	</a:t>
            </a:r>
            <a:r>
              <a:rPr lang="en-US" altLang="zh-CN" sz="2000" b="1" dirty="0" smtClean="0">
                <a:cs typeface="Times New Roman" pitchFamily="18" charset="0"/>
              </a:rPr>
              <a:t>             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NE; return (RELOP);}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“ &gt; ”		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GT; return (RELOP);}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“ &gt;= ”	</a:t>
            </a:r>
            <a:r>
              <a:rPr lang="en-US" altLang="zh-CN" sz="2000" b="1" dirty="0" smtClean="0">
                <a:cs typeface="Times New Roman" pitchFamily="18" charset="0"/>
              </a:rPr>
              <a:t>             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GE; return (RELOP);}</a:t>
            </a:r>
            <a:endParaRPr lang="en-US" altLang="zh-CN" sz="2000" b="1" dirty="0">
              <a:latin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50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838200"/>
          </a:xfrm>
          <a:noFill/>
          <a:ln/>
        </p:spPr>
        <p:txBody>
          <a:bodyPr/>
          <a:lstStyle/>
          <a:p>
            <a:r>
              <a:rPr lang="en-US" altLang="zh-CN" sz="2400" b="1" kern="1200" dirty="0">
                <a:latin typeface="Times New Roman" pitchFamily="18" charset="0"/>
                <a:ea typeface="黑体" pitchFamily="2" charset="-122"/>
              </a:rPr>
              <a:t>3.7.4  LEX</a:t>
            </a:r>
            <a:r>
              <a:rPr lang="zh-CN" altLang="en-US" sz="2400" b="1" kern="1200" dirty="0">
                <a:latin typeface="Times New Roman" pitchFamily="18" charset="0"/>
                <a:ea typeface="黑体" pitchFamily="2" charset="-122"/>
              </a:rPr>
              <a:t>的辅助过程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337457" y="1143000"/>
            <a:ext cx="8839200" cy="5181600"/>
          </a:xfrm>
          <a:noFill/>
          <a:ln/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</a:pPr>
            <a:r>
              <a:rPr lang="zh-CN" altLang="en-US" sz="2400" b="1" dirty="0">
                <a:latin typeface="宋体" charset="-122"/>
              </a:rPr>
              <a:t>例---辅助过程部分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endParaRPr lang="en-US" altLang="zh-CN" sz="2400" b="1" dirty="0"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install_ id ( ) {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		/</a:t>
            </a:r>
            <a:r>
              <a:rPr lang="en-US" altLang="zh-CN" sz="2000" b="1" dirty="0">
                <a:latin typeface="宋体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cs typeface="Times New Roman" pitchFamily="18" charset="0"/>
              </a:rPr>
              <a:t>  </a:t>
            </a:r>
            <a:r>
              <a:rPr lang="zh-CN" altLang="en-US" sz="2000" b="1" dirty="0">
                <a:cs typeface="Times New Roman" pitchFamily="18" charset="0"/>
              </a:rPr>
              <a:t>把词法单元装入符号表并返回指针。</a:t>
            </a:r>
            <a:endParaRPr lang="zh-CN" altLang="en-US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		</a:t>
            </a:r>
            <a:r>
              <a:rPr lang="en-US" altLang="zh-CN" sz="2000" b="1" dirty="0" err="1">
                <a:cs typeface="Times New Roman" pitchFamily="18" charset="0"/>
              </a:rPr>
              <a:t>yytext</a:t>
            </a:r>
            <a:r>
              <a:rPr lang="zh-CN" altLang="en-US" sz="2000" b="1" dirty="0">
                <a:cs typeface="Times New Roman" pitchFamily="18" charset="0"/>
              </a:rPr>
              <a:t>指向该词法单元的第一个字符，</a:t>
            </a:r>
            <a:endParaRPr lang="zh-CN" altLang="en-US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		</a:t>
            </a:r>
            <a:r>
              <a:rPr lang="en-US" altLang="zh-CN" sz="2000" b="1" dirty="0" err="1">
                <a:cs typeface="Times New Roman" pitchFamily="18" charset="0"/>
              </a:rPr>
              <a:t>yyleng</a:t>
            </a:r>
            <a:r>
              <a:rPr lang="zh-CN" altLang="en-US" sz="2000" b="1" dirty="0">
                <a:cs typeface="Times New Roman" pitchFamily="18" charset="0"/>
              </a:rPr>
              <a:t>给出的它的长度		</a:t>
            </a:r>
            <a:r>
              <a:rPr lang="zh-CN" altLang="en-US" sz="2000" b="1" dirty="0">
                <a:latin typeface="宋体" charset="-122"/>
                <a:cs typeface="Times New Roman" pitchFamily="18" charset="0"/>
              </a:rPr>
              <a:t>*</a:t>
            </a:r>
            <a:r>
              <a:rPr lang="zh-CN" altLang="en-US" sz="2000" b="1" dirty="0">
                <a:cs typeface="Times New Roman" pitchFamily="18" charset="0"/>
              </a:rPr>
              <a:t>/</a:t>
            </a:r>
            <a:endParaRPr lang="zh-CN" altLang="en-US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cs typeface="Times New Roman" pitchFamily="18" charset="0"/>
              </a:rPr>
              <a:t>}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endParaRPr lang="zh-CN" altLang="en-US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cs typeface="Times New Roman" pitchFamily="18" charset="0"/>
              </a:rPr>
              <a:t>install_num</a:t>
            </a:r>
            <a:r>
              <a:rPr lang="en-US" altLang="zh-CN" sz="2000" b="1" dirty="0">
                <a:cs typeface="Times New Roman" pitchFamily="18" charset="0"/>
              </a:rPr>
              <a:t> ( ) {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		/</a:t>
            </a:r>
            <a:r>
              <a:rPr lang="en-US" altLang="zh-CN" sz="2000" b="1" dirty="0">
                <a:latin typeface="宋体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cs typeface="Times New Roman" pitchFamily="18" charset="0"/>
              </a:rPr>
              <a:t> </a:t>
            </a:r>
            <a:r>
              <a:rPr lang="zh-CN" altLang="en-US" sz="2000" b="1" dirty="0">
                <a:cs typeface="Times New Roman" pitchFamily="18" charset="0"/>
              </a:rPr>
              <a:t>类似上面的过程，但词法单元不是标识符而是数 </a:t>
            </a:r>
            <a:r>
              <a:rPr lang="zh-CN" altLang="en-US" sz="2000" b="1" dirty="0">
                <a:latin typeface="宋体" charset="-122"/>
                <a:cs typeface="Times New Roman" pitchFamily="18" charset="0"/>
              </a:rPr>
              <a:t>*</a:t>
            </a:r>
            <a:r>
              <a:rPr lang="zh-CN" altLang="en-US" sz="2000" b="1" dirty="0">
                <a:cs typeface="Times New Roman" pitchFamily="18" charset="0"/>
              </a:rPr>
              <a:t>/</a:t>
            </a:r>
            <a:endParaRPr lang="zh-CN" altLang="en-US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513041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68190"/>
            <a:ext cx="4290951" cy="525681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14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7612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实验一输出结果举例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1316661"/>
            <a:ext cx="7239000" cy="53428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433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8331" y="381000"/>
            <a:ext cx="7772400" cy="1143000"/>
          </a:xfrm>
        </p:spPr>
        <p:txBody>
          <a:bodyPr/>
          <a:lstStyle/>
          <a:p>
            <a:r>
              <a:rPr lang="en-US" altLang="zh-CN" sz="2800" b="1" dirty="0" smtClean="0">
                <a:latin typeface="+mn-ea"/>
                <a:ea typeface="+mn-ea"/>
              </a:rPr>
              <a:t>6</a:t>
            </a:r>
            <a:r>
              <a:rPr lang="zh-CN" altLang="en-US" sz="2800" b="1" dirty="0" smtClean="0">
                <a:latin typeface="+mn-ea"/>
                <a:ea typeface="+mn-ea"/>
              </a:rPr>
              <a:t>.</a:t>
            </a:r>
            <a:r>
              <a:rPr lang="zh-CN" altLang="en-US" sz="2800" b="1" dirty="0">
                <a:latin typeface="+mn-ea"/>
                <a:ea typeface="+mn-ea"/>
              </a:rPr>
              <a:t>7   分析器的生成器</a:t>
            </a:r>
          </a:p>
        </p:txBody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6858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 smtClean="0"/>
              <a:t>分析器</a:t>
            </a:r>
            <a:r>
              <a:rPr lang="zh-CN" altLang="en-US" b="1" dirty="0"/>
              <a:t>的生成器</a:t>
            </a:r>
            <a:r>
              <a:rPr lang="en-US" altLang="zh-CN" b="1" dirty="0" err="1" smtClean="0"/>
              <a:t>Yacc</a:t>
            </a:r>
            <a:r>
              <a:rPr lang="en-US" altLang="zh-CN" b="1" dirty="0" smtClean="0"/>
              <a:t>/Bison</a:t>
            </a:r>
            <a:r>
              <a:rPr lang="en-US" altLang="zh-CN" b="1" dirty="0" smtClean="0">
                <a:ea typeface="黑体" pitchFamily="2" charset="-122"/>
              </a:rPr>
              <a:t> </a:t>
            </a:r>
            <a:endParaRPr lang="zh-CN" altLang="en-US" b="1" dirty="0">
              <a:ea typeface="黑体" pitchFamily="2" charset="-122"/>
            </a:endParaRPr>
          </a:p>
          <a:p>
            <a:pPr lvl="1">
              <a:spcBef>
                <a:spcPct val="0"/>
              </a:spcBef>
            </a:pP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133590" name="Group 22"/>
          <p:cNvGrpSpPr>
            <a:grpSpLocks/>
          </p:cNvGrpSpPr>
          <p:nvPr/>
        </p:nvGrpSpPr>
        <p:grpSpPr bwMode="auto">
          <a:xfrm>
            <a:off x="685800" y="2971800"/>
            <a:ext cx="6934200" cy="2830513"/>
            <a:chOff x="432" y="1872"/>
            <a:chExt cx="4368" cy="1783"/>
          </a:xfrm>
        </p:grpSpPr>
        <p:graphicFrame>
          <p:nvGraphicFramePr>
            <p:cNvPr id="1133572" name="Object 4"/>
            <p:cNvGraphicFramePr>
              <a:graphicFrameLocks noChangeAspect="1"/>
            </p:cNvGraphicFramePr>
            <p:nvPr/>
          </p:nvGraphicFramePr>
          <p:xfrm>
            <a:off x="2852" y="2080"/>
            <a:ext cx="56" cy="160"/>
          </p:xfrm>
          <a:graphic>
            <a:graphicData uri="http://schemas.openxmlformats.org/presentationml/2006/ole">
              <p:oleObj spid="_x0000_s1120" name="Equation" r:id="rId4" imgW="88746" imgH="253560" progId="">
                <p:embed/>
              </p:oleObj>
            </a:graphicData>
          </a:graphic>
        </p:graphicFrame>
        <p:graphicFrame>
          <p:nvGraphicFramePr>
            <p:cNvPr id="1133573" name="Object 5"/>
            <p:cNvGraphicFramePr>
              <a:graphicFrameLocks noChangeAspect="1"/>
            </p:cNvGraphicFramePr>
            <p:nvPr/>
          </p:nvGraphicFramePr>
          <p:xfrm>
            <a:off x="2852" y="2080"/>
            <a:ext cx="56" cy="160"/>
          </p:xfrm>
          <a:graphic>
            <a:graphicData uri="http://schemas.openxmlformats.org/presentationml/2006/ole">
              <p:oleObj spid="_x0000_s1121" name="Equation" r:id="rId5" imgW="88746" imgH="253560" progId="">
                <p:embed/>
              </p:oleObj>
            </a:graphicData>
          </a:graphic>
        </p:graphicFrame>
        <p:sp>
          <p:nvSpPr>
            <p:cNvPr id="1133575" name="Rectangle 7"/>
            <p:cNvSpPr>
              <a:spLocks noChangeArrowheads="1"/>
            </p:cNvSpPr>
            <p:nvPr/>
          </p:nvSpPr>
          <p:spPr bwMode="auto">
            <a:xfrm>
              <a:off x="2432" y="1872"/>
              <a:ext cx="811" cy="5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7200" rIns="90000" bIns="10800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latin typeface="Times New Roman" pitchFamily="18" charset="0"/>
                </a:rPr>
                <a:t>Yacc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itchFamily="18" charset="0"/>
                </a:rPr>
                <a:t>编译器</a:t>
              </a:r>
            </a:p>
          </p:txBody>
        </p:sp>
        <p:sp>
          <p:nvSpPr>
            <p:cNvPr id="1133576" name="Line 8"/>
            <p:cNvSpPr>
              <a:spLocks noChangeShapeType="1"/>
            </p:cNvSpPr>
            <p:nvPr/>
          </p:nvSpPr>
          <p:spPr bwMode="auto">
            <a:xfrm>
              <a:off x="1793" y="2143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133577" name="Line 9"/>
            <p:cNvSpPr>
              <a:spLocks noChangeShapeType="1"/>
            </p:cNvSpPr>
            <p:nvPr/>
          </p:nvSpPr>
          <p:spPr bwMode="auto">
            <a:xfrm>
              <a:off x="3254" y="2133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133578" name="Rectangle 10"/>
            <p:cNvSpPr>
              <a:spLocks noChangeArrowheads="1"/>
            </p:cNvSpPr>
            <p:nvPr/>
          </p:nvSpPr>
          <p:spPr bwMode="auto">
            <a:xfrm>
              <a:off x="432" y="1872"/>
              <a:ext cx="1152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latin typeface="Times New Roman" pitchFamily="18" charset="0"/>
                </a:rPr>
                <a:t>Yacc</a:t>
              </a:r>
              <a:r>
                <a:rPr lang="zh-CN" altLang="en-US" sz="2400" b="1" i="0">
                  <a:latin typeface="Times New Roman" pitchFamily="18" charset="0"/>
                </a:rPr>
                <a:t>源程序</a:t>
              </a:r>
            </a:p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latin typeface="Times New Roman" pitchFamily="18" charset="0"/>
                </a:rPr>
                <a:t>translate.y</a:t>
              </a:r>
            </a:p>
          </p:txBody>
        </p:sp>
        <p:sp>
          <p:nvSpPr>
            <p:cNvPr id="1133579" name="Rectangle 11"/>
            <p:cNvSpPr>
              <a:spLocks noChangeArrowheads="1"/>
            </p:cNvSpPr>
            <p:nvPr/>
          </p:nvSpPr>
          <p:spPr bwMode="auto">
            <a:xfrm>
              <a:off x="3894" y="1960"/>
              <a:ext cx="90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latin typeface="Times New Roman" pitchFamily="18" charset="0"/>
                </a:rPr>
                <a:t>y.tab.c</a:t>
              </a:r>
            </a:p>
          </p:txBody>
        </p:sp>
        <p:sp>
          <p:nvSpPr>
            <p:cNvPr id="1133580" name="Rectangle 12"/>
            <p:cNvSpPr>
              <a:spLocks noChangeArrowheads="1"/>
            </p:cNvSpPr>
            <p:nvPr/>
          </p:nvSpPr>
          <p:spPr bwMode="auto">
            <a:xfrm>
              <a:off x="2432" y="2514"/>
              <a:ext cx="811" cy="51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7200" rIns="90000" bIns="10800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latin typeface="Times New Roman" pitchFamily="18" charset="0"/>
                </a:rPr>
                <a:t>C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itchFamily="18" charset="0"/>
                </a:rPr>
                <a:t>编译器</a:t>
              </a:r>
            </a:p>
          </p:txBody>
        </p:sp>
        <p:sp>
          <p:nvSpPr>
            <p:cNvPr id="1133581" name="Line 13"/>
            <p:cNvSpPr>
              <a:spLocks noChangeShapeType="1"/>
            </p:cNvSpPr>
            <p:nvPr/>
          </p:nvSpPr>
          <p:spPr bwMode="auto">
            <a:xfrm>
              <a:off x="1793" y="2785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133582" name="Line 14"/>
            <p:cNvSpPr>
              <a:spLocks noChangeShapeType="1"/>
            </p:cNvSpPr>
            <p:nvPr/>
          </p:nvSpPr>
          <p:spPr bwMode="auto">
            <a:xfrm>
              <a:off x="3254" y="2775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133583" name="Rectangle 15"/>
            <p:cNvSpPr>
              <a:spLocks noChangeArrowheads="1"/>
            </p:cNvSpPr>
            <p:nvPr/>
          </p:nvSpPr>
          <p:spPr bwMode="auto">
            <a:xfrm>
              <a:off x="480" y="2592"/>
              <a:ext cx="816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latin typeface="Times New Roman" pitchFamily="18" charset="0"/>
                </a:rPr>
                <a:t>y.tab.c</a:t>
              </a:r>
            </a:p>
          </p:txBody>
        </p:sp>
        <p:sp>
          <p:nvSpPr>
            <p:cNvPr id="1133584" name="Rectangle 16"/>
            <p:cNvSpPr>
              <a:spLocks noChangeArrowheads="1"/>
            </p:cNvSpPr>
            <p:nvPr/>
          </p:nvSpPr>
          <p:spPr bwMode="auto">
            <a:xfrm>
              <a:off x="3894" y="2603"/>
              <a:ext cx="85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latin typeface="Times New Roman" pitchFamily="18" charset="0"/>
                </a:rPr>
                <a:t>a.out</a:t>
              </a:r>
            </a:p>
          </p:txBody>
        </p:sp>
        <p:sp>
          <p:nvSpPr>
            <p:cNvPr id="1133585" name="Rectangle 17"/>
            <p:cNvSpPr>
              <a:spLocks noChangeArrowheads="1"/>
            </p:cNvSpPr>
            <p:nvPr/>
          </p:nvSpPr>
          <p:spPr bwMode="auto">
            <a:xfrm>
              <a:off x="2432" y="3145"/>
              <a:ext cx="811" cy="5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16000" rIns="90000" bIns="10800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latin typeface="Times New Roman" pitchFamily="18" charset="0"/>
                </a:rPr>
                <a:t>a.out</a:t>
              </a:r>
            </a:p>
          </p:txBody>
        </p:sp>
        <p:sp>
          <p:nvSpPr>
            <p:cNvPr id="1133586" name="Line 18"/>
            <p:cNvSpPr>
              <a:spLocks noChangeShapeType="1"/>
            </p:cNvSpPr>
            <p:nvPr/>
          </p:nvSpPr>
          <p:spPr bwMode="auto">
            <a:xfrm>
              <a:off x="1793" y="3416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133587" name="Line 19"/>
            <p:cNvSpPr>
              <a:spLocks noChangeShapeType="1"/>
            </p:cNvSpPr>
            <p:nvPr/>
          </p:nvSpPr>
          <p:spPr bwMode="auto">
            <a:xfrm>
              <a:off x="3254" y="3406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133588" name="Rectangle 20"/>
            <p:cNvSpPr>
              <a:spLocks noChangeArrowheads="1"/>
            </p:cNvSpPr>
            <p:nvPr/>
          </p:nvSpPr>
          <p:spPr bwMode="auto">
            <a:xfrm>
              <a:off x="480" y="3264"/>
              <a:ext cx="76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133589" name="Rectangle 21"/>
            <p:cNvSpPr>
              <a:spLocks noChangeArrowheads="1"/>
            </p:cNvSpPr>
            <p:nvPr/>
          </p:nvSpPr>
          <p:spPr bwMode="auto">
            <a:xfrm>
              <a:off x="3894" y="3233"/>
              <a:ext cx="71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itchFamily="18" charset="0"/>
                </a:rPr>
                <a:t>输出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7140408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下载语法分析程序生成工具（</a:t>
            </a:r>
            <a:r>
              <a:rPr lang="zh-CN" altLang="en-US" sz="2800" dirty="0"/>
              <a:t>建议</a:t>
            </a:r>
            <a:r>
              <a:rPr lang="zh-CN" altLang="en-US" sz="2800" dirty="0" smtClean="0"/>
              <a:t>用</a:t>
            </a:r>
            <a:r>
              <a:rPr lang="en-US" altLang="zh-CN" sz="2800" dirty="0" smtClean="0"/>
              <a:t>Bison</a:t>
            </a:r>
            <a:r>
              <a:rPr lang="zh-CN" altLang="en-US" sz="2800" dirty="0" smtClean="0"/>
              <a:t>）</a:t>
            </a:r>
            <a:endParaRPr lang="en-US" altLang="zh-CN" sz="2800" dirty="0"/>
          </a:p>
          <a:p>
            <a:r>
              <a:rPr lang="zh-CN" altLang="en-US" sz="2800" dirty="0" smtClean="0"/>
              <a:t>学习</a:t>
            </a:r>
            <a:r>
              <a:rPr lang="zh-CN" altLang="en-US" sz="2800" dirty="0"/>
              <a:t>语</a:t>
            </a:r>
            <a:r>
              <a:rPr lang="zh-CN" altLang="en-US" sz="2800" dirty="0" smtClean="0"/>
              <a:t>法分析</a:t>
            </a:r>
            <a:r>
              <a:rPr lang="zh-CN" altLang="en-US" sz="2800" dirty="0"/>
              <a:t>器生成</a:t>
            </a:r>
            <a:r>
              <a:rPr lang="zh-CN" altLang="en-US" sz="2800" dirty="0" smtClean="0"/>
              <a:t>工具的使用</a:t>
            </a:r>
            <a:endParaRPr lang="en-US" altLang="zh-CN" sz="2800" dirty="0" smtClean="0"/>
          </a:p>
          <a:p>
            <a:r>
              <a:rPr lang="zh-CN" altLang="en-US" sz="2800" dirty="0" smtClean="0"/>
              <a:t>编写</a:t>
            </a:r>
            <a:r>
              <a:rPr lang="en-US" altLang="zh-CN" sz="2800" dirty="0" smtClean="0"/>
              <a:t>bison</a:t>
            </a:r>
            <a:r>
              <a:rPr lang="zh-CN" altLang="en-US" sz="2800" dirty="0" smtClean="0"/>
              <a:t>源程序</a:t>
            </a:r>
            <a:r>
              <a:rPr lang="zh-CN" altLang="en-US" sz="2800" dirty="0"/>
              <a:t>（词法的正规集表示）</a:t>
            </a:r>
            <a:endParaRPr lang="en-US" altLang="zh-CN" sz="2800" dirty="0"/>
          </a:p>
          <a:p>
            <a:r>
              <a:rPr lang="zh-CN" altLang="en-US" sz="2800" dirty="0" smtClean="0"/>
              <a:t>编译</a:t>
            </a:r>
            <a:r>
              <a:rPr lang="en-US" altLang="zh-CN" sz="2800" dirty="0" smtClean="0"/>
              <a:t>bison</a:t>
            </a:r>
            <a:r>
              <a:rPr lang="zh-CN" altLang="en-US" sz="2800" dirty="0" smtClean="0"/>
              <a:t>生成</a:t>
            </a:r>
            <a:r>
              <a:rPr lang="zh-CN" altLang="en-US" sz="2800" dirty="0"/>
              <a:t>词法分析程序</a:t>
            </a:r>
            <a:endParaRPr lang="en-US" altLang="zh-CN" sz="2800" dirty="0"/>
          </a:p>
          <a:p>
            <a:r>
              <a:rPr lang="zh-CN" altLang="en-US" sz="2800" dirty="0" smtClean="0"/>
              <a:t>编译语法分析程序</a:t>
            </a:r>
            <a:endParaRPr lang="en-US" altLang="zh-CN" sz="2800" dirty="0" smtClean="0"/>
          </a:p>
          <a:p>
            <a:r>
              <a:rPr lang="zh-CN" altLang="en-US" sz="2800" dirty="0" smtClean="0"/>
              <a:t>测试语法分析器并输出结果</a:t>
            </a:r>
          </a:p>
          <a:p>
            <a:pPr marL="857250" lvl="1" indent="-457200"/>
            <a:r>
              <a:rPr lang="zh-CN" altLang="en-US" sz="2400" dirty="0" smtClean="0"/>
              <a:t>通过</a:t>
            </a:r>
            <a:r>
              <a:rPr lang="en-US" altLang="zh-CN" sz="2400" dirty="0" smtClean="0"/>
              <a:t>bison</a:t>
            </a:r>
            <a:r>
              <a:rPr lang="zh-CN" altLang="en-US" sz="2400" dirty="0" smtClean="0"/>
              <a:t>的参数（</a:t>
            </a:r>
            <a:r>
              <a:rPr lang="en-US" altLang="zh-CN" sz="2400" dirty="0" smtClean="0"/>
              <a:t>-v</a:t>
            </a:r>
            <a:r>
              <a:rPr lang="zh-CN" altLang="en-US" sz="2400" dirty="0" smtClean="0"/>
              <a:t>）输出识别或前缀的自动机</a:t>
            </a:r>
            <a:endParaRPr lang="en-US" altLang="zh-CN" sz="2400" dirty="0" smtClean="0"/>
          </a:p>
          <a:p>
            <a:pPr marL="857250" lvl="1" indent="-457200"/>
            <a:r>
              <a:rPr lang="zh-CN" altLang="en-US" sz="2400" dirty="0" smtClean="0"/>
              <a:t>输出语法树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16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实验一 词法语法分析器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82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71153"/>
            <a:ext cx="7113430" cy="452596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17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1800" kern="0" dirty="0" smtClean="0">
                <a:latin typeface="微软雅黑" pitchFamily="34" charset="-122"/>
                <a:ea typeface="微软雅黑" pitchFamily="34" charset="-122"/>
              </a:rPr>
              <a:t>自定义语法规则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3048000"/>
            <a:ext cx="7838095" cy="40666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65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017" y="1096495"/>
            <a:ext cx="3962400" cy="360952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18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语法分析程序的结果显示举例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923592"/>
            <a:ext cx="4314286" cy="318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400" y="4112807"/>
            <a:ext cx="5457143" cy="27333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78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符号表的结构定义</a:t>
            </a:r>
            <a:endParaRPr lang="en-US" altLang="zh-CN" dirty="0" smtClean="0"/>
          </a:p>
          <a:p>
            <a:r>
              <a:rPr lang="zh-CN" altLang="en-US" dirty="0"/>
              <a:t>符号</a:t>
            </a:r>
            <a:r>
              <a:rPr lang="zh-CN" altLang="en-US" dirty="0" smtClean="0"/>
              <a:t>表的基本操作定义</a:t>
            </a:r>
            <a:endParaRPr lang="en-US" altLang="zh-CN" dirty="0" smtClean="0"/>
          </a:p>
          <a:p>
            <a:r>
              <a:rPr lang="zh-CN" altLang="en-US" dirty="0" smtClean="0"/>
              <a:t>属性计算程序</a:t>
            </a:r>
            <a:endParaRPr lang="en-US" altLang="zh-CN" dirty="0" smtClean="0"/>
          </a:p>
          <a:p>
            <a:r>
              <a:rPr lang="zh-CN" altLang="en-US" dirty="0" smtClean="0"/>
              <a:t>符号表动态输出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19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实验二：</a:t>
            </a:r>
            <a:r>
              <a:rPr lang="zh-CN" altLang="zh-CN" sz="2800" kern="0" dirty="0" smtClean="0">
                <a:latin typeface="微软雅黑" pitchFamily="34" charset="-122"/>
                <a:ea typeface="微软雅黑" pitchFamily="34" charset="-122"/>
              </a:rPr>
              <a:t>符号</a:t>
            </a:r>
            <a:r>
              <a:rPr lang="zh-CN" altLang="zh-CN" sz="2800" kern="0" dirty="0">
                <a:latin typeface="微软雅黑" pitchFamily="34" charset="-122"/>
                <a:ea typeface="微软雅黑" pitchFamily="34" charset="-122"/>
              </a:rPr>
              <a:t>表的设计与属性计算</a:t>
            </a:r>
            <a:endParaRPr lang="zh-CN" altLang="en-US" sz="2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36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993-2FFF-4CA2-93EC-7012EBD6F0D2}" type="slidenum">
              <a:rPr lang="en-US" altLang="zh-CN"/>
              <a:pPr/>
              <a:t>2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fld id="{E10912DA-C5DE-4B11-A897-3A3FFD5D7E48}" type="datetime1">
              <a:rPr lang="zh-CN" altLang="en-US" sz="1400">
                <a:latin typeface="+mn-lt"/>
                <a:ea typeface="宋体" pitchFamily="2" charset="-122"/>
              </a:rPr>
              <a:pPr algn="l" eaLnBrk="1" hangingPunct="1">
                <a:defRPr/>
              </a:pPr>
              <a:t>2018/4/26</a:t>
            </a:fld>
            <a:endParaRPr lang="en-US" altLang="zh-CN" sz="1400">
              <a:latin typeface="+mn-lt"/>
              <a:ea typeface="宋体" pitchFamily="2" charset="-122"/>
            </a:endParaRP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7005638" cy="693738"/>
          </a:xfrm>
        </p:spPr>
        <p:txBody>
          <a:bodyPr/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课程设置目的和要求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课程要求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915400" cy="4572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选修课</a:t>
            </a:r>
            <a:r>
              <a:rPr lang="zh-CN" altLang="en-US" sz="2800" dirty="0">
                <a:latin typeface="Times New Roman" pitchFamily="18" charset="0"/>
                <a:ea typeface="黑体" pitchFamily="2" charset="-122"/>
              </a:rPr>
              <a:t>，</a:t>
            </a: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总体学习</a:t>
            </a:r>
            <a:r>
              <a:rPr lang="zh-CN" altLang="en-US" sz="2800" dirty="0">
                <a:latin typeface="Times New Roman" pitchFamily="18" charset="0"/>
                <a:ea typeface="黑体" pitchFamily="2" charset="-122"/>
              </a:rPr>
              <a:t>目标</a:t>
            </a: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dirty="0" smtClean="0">
                <a:latin typeface="Times New Roman" pitchFamily="18" charset="0"/>
              </a:rPr>
              <a:t>1. </a:t>
            </a:r>
            <a:r>
              <a:rPr lang="zh-CN" altLang="en-US" sz="2400" dirty="0" smtClean="0">
                <a:latin typeface="Times New Roman" pitchFamily="18" charset="0"/>
              </a:rPr>
              <a:t>熟悉编译程序</a:t>
            </a:r>
            <a:r>
              <a:rPr lang="zh-CN" altLang="en-US" sz="2400" dirty="0">
                <a:latin typeface="Times New Roman" pitchFamily="18" charset="0"/>
              </a:rPr>
              <a:t>的总体</a:t>
            </a:r>
            <a:r>
              <a:rPr lang="zh-CN" altLang="en-US" sz="2400" dirty="0" smtClean="0">
                <a:latin typeface="Times New Roman" pitchFamily="18" charset="0"/>
              </a:rPr>
              <a:t>结构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dirty="0" smtClean="0">
                <a:latin typeface="Times New Roman" pitchFamily="18" charset="0"/>
              </a:rPr>
              <a:t>2. </a:t>
            </a:r>
            <a:r>
              <a:rPr lang="zh-CN" altLang="en-US" sz="2400" dirty="0" smtClean="0">
                <a:latin typeface="Times New Roman" pitchFamily="18" charset="0"/>
              </a:rPr>
              <a:t>熟悉编译程序各组成部分及其任务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dirty="0" smtClean="0">
                <a:latin typeface="Times New Roman" pitchFamily="18" charset="0"/>
              </a:rPr>
              <a:t>3. </a:t>
            </a:r>
            <a:r>
              <a:rPr lang="zh-CN" altLang="en-US" sz="2400" dirty="0" smtClean="0">
                <a:latin typeface="Times New Roman" pitchFamily="18" charset="0"/>
              </a:rPr>
              <a:t>编译</a:t>
            </a:r>
            <a:r>
              <a:rPr lang="zh-CN" altLang="en-US" sz="2400" dirty="0">
                <a:latin typeface="Times New Roman" pitchFamily="18" charset="0"/>
              </a:rPr>
              <a:t>过程</a:t>
            </a:r>
            <a:r>
              <a:rPr lang="zh-CN" altLang="en-US" sz="2400" dirty="0" smtClean="0">
                <a:latin typeface="Times New Roman" pitchFamily="18" charset="0"/>
              </a:rPr>
              <a:t>各阶段所要解决的问题及其</a:t>
            </a:r>
            <a:r>
              <a:rPr lang="zh-CN" altLang="en-US" sz="2400" dirty="0">
                <a:latin typeface="Times New Roman" pitchFamily="18" charset="0"/>
              </a:rPr>
              <a:t>采用的方法和</a:t>
            </a:r>
            <a:r>
              <a:rPr lang="zh-CN" altLang="en-US" sz="2400" dirty="0" smtClean="0">
                <a:latin typeface="Times New Roman" pitchFamily="18" charset="0"/>
              </a:rPr>
              <a:t>技术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dirty="0" smtClean="0">
                <a:latin typeface="Times New Roman" pitchFamily="18" charset="0"/>
              </a:rPr>
              <a:t>4. </a:t>
            </a:r>
            <a:r>
              <a:rPr lang="zh-CN" altLang="en-US" sz="2400" dirty="0" smtClean="0">
                <a:latin typeface="Times New Roman" pitchFamily="18" charset="0"/>
              </a:rPr>
              <a:t>掌握关键算法的工作原理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能力</a:t>
            </a:r>
            <a:r>
              <a:rPr lang="zh-CN" altLang="en-US" sz="2800" dirty="0">
                <a:latin typeface="Times New Roman" pitchFamily="18" charset="0"/>
                <a:ea typeface="黑体" pitchFamily="2" charset="-122"/>
              </a:rPr>
              <a:t>要求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zh-CN" altLang="en-US" sz="2400" dirty="0">
                <a:latin typeface="Times New Roman" pitchFamily="18" charset="0"/>
              </a:rPr>
              <a:t>掌握程序变换基本概念、问题描述和处理方法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zh-CN" altLang="en-US" sz="2400" dirty="0">
                <a:latin typeface="Times New Roman" pitchFamily="18" charset="0"/>
              </a:rPr>
              <a:t>增强理论结合实际能力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zh-CN" altLang="en-US" sz="2400" dirty="0">
                <a:latin typeface="Times New Roman" pitchFamily="18" charset="0"/>
              </a:rPr>
              <a:t>培养“问题</a:t>
            </a:r>
            <a:r>
              <a:rPr lang="zh-CN" altLang="en-US" sz="2400" dirty="0">
                <a:latin typeface="楷体_GB2312" pitchFamily="49" charset="-122"/>
              </a:rPr>
              <a:t>→</a:t>
            </a:r>
            <a:r>
              <a:rPr lang="zh-CN" altLang="en-US" sz="2400" dirty="0">
                <a:latin typeface="Times New Roman" pitchFamily="18" charset="0"/>
              </a:rPr>
              <a:t>形式化描述</a:t>
            </a:r>
            <a:r>
              <a:rPr lang="zh-CN" altLang="en-US" sz="2400" dirty="0">
                <a:latin typeface="楷体_GB2312" pitchFamily="49" charset="-122"/>
              </a:rPr>
              <a:t>→</a:t>
            </a:r>
            <a:r>
              <a:rPr lang="zh-CN" altLang="en-US" sz="2400" dirty="0">
                <a:latin typeface="Times New Roman" pitchFamily="18" charset="0"/>
              </a:rPr>
              <a:t>计算机化” 的问题求解过程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zh-CN" altLang="en-US" sz="2400" dirty="0">
                <a:latin typeface="Times New Roman" pitchFamily="18" charset="0"/>
              </a:rPr>
              <a:t>使学生在系统级上认识算法和系统的设计，培养系统能力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31" name="Text Box 35"/>
          <p:cNvSpPr txBox="1">
            <a:spLocks noChangeArrowheads="1"/>
          </p:cNvSpPr>
          <p:nvPr/>
        </p:nvSpPr>
        <p:spPr bwMode="auto">
          <a:xfrm>
            <a:off x="215462" y="1307853"/>
            <a:ext cx="694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符号表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的作用</a:t>
            </a:r>
          </a:p>
        </p:txBody>
      </p:sp>
      <p:sp>
        <p:nvSpPr>
          <p:cNvPr id="567339" name="Rectangle 43"/>
          <p:cNvSpPr>
            <a:spLocks noChangeArrowheads="1"/>
          </p:cNvSpPr>
          <p:nvPr/>
        </p:nvSpPr>
        <p:spPr bwMode="auto">
          <a:xfrm>
            <a:off x="217612" y="2055867"/>
            <a:ext cx="7859588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4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400" b="1" dirty="0"/>
              <a:t>用来</a:t>
            </a:r>
            <a:r>
              <a:rPr kumimoji="0" lang="zh-CN" altLang="en-US" sz="2400" b="1" dirty="0">
                <a:solidFill>
                  <a:srgbClr val="800080"/>
                </a:solidFill>
              </a:rPr>
              <a:t>存放</a:t>
            </a:r>
            <a:r>
              <a:rPr kumimoji="0" lang="zh-CN" altLang="en-US" sz="2400" b="1" dirty="0"/>
              <a:t>有关</a:t>
            </a:r>
            <a:r>
              <a:rPr kumimoji="0" lang="zh-CN" altLang="en-US" sz="2400" b="1" dirty="0">
                <a:solidFill>
                  <a:srgbClr val="800080"/>
                </a:solidFill>
              </a:rPr>
              <a:t>标识符（符号）的属性</a:t>
            </a:r>
            <a:r>
              <a:rPr kumimoji="0" lang="zh-CN" altLang="en-US" sz="2400" b="1" dirty="0"/>
              <a:t>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900" b="1" dirty="0">
              <a:solidFill>
                <a:srgbClr val="800080"/>
              </a:solidFill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2000" b="1" dirty="0">
                <a:latin typeface="Times New Roman" pitchFamily="18" charset="0"/>
              </a:rPr>
              <a:t> </a:t>
            </a:r>
            <a:r>
              <a:rPr kumimoji="0" lang="zh-CN" altLang="en-US" sz="2000" b="1" dirty="0"/>
              <a:t>这些信息会在编译的不同阶段用到</a:t>
            </a:r>
          </a:p>
          <a:p>
            <a:pPr lvl="1" algn="l">
              <a:buClrTx/>
              <a:buFontTx/>
              <a:buNone/>
            </a:pPr>
            <a:endParaRPr lang="zh-CN" altLang="en-US" sz="1050" b="1" dirty="0"/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楷体_GB2312" pitchFamily="49" charset="-122"/>
              </a:rPr>
              <a:t> </a:t>
            </a:r>
            <a:r>
              <a:rPr kumimoji="0" lang="zh-CN" altLang="en-US" sz="2000" b="1" dirty="0" smtClean="0">
                <a:latin typeface="楷体_GB2312" pitchFamily="49" charset="-122"/>
              </a:rPr>
              <a:t>符号表的</a:t>
            </a:r>
            <a:r>
              <a:rPr kumimoji="0" lang="zh-CN" altLang="en-US" sz="2000" b="1" dirty="0">
                <a:latin typeface="楷体_GB2312" pitchFamily="49" charset="-122"/>
              </a:rPr>
              <a:t>内容将</a:t>
            </a:r>
            <a:r>
              <a:rPr kumimoji="0" lang="zh-CN" altLang="en-US" sz="2000" b="1" dirty="0" smtClean="0">
                <a:latin typeface="楷体_GB2312" pitchFamily="49" charset="-122"/>
              </a:rPr>
              <a:t>用于静态语义检查</a:t>
            </a:r>
            <a:r>
              <a:rPr kumimoji="0" lang="zh-CN" altLang="en-US" sz="2000" b="1" dirty="0">
                <a:latin typeface="楷体_GB2312" pitchFamily="49" charset="-122"/>
              </a:rPr>
              <a:t>和产生中间代码</a:t>
            </a:r>
          </a:p>
          <a:p>
            <a:pPr lvl="1" algn="l">
              <a:buFontTx/>
              <a:buNone/>
            </a:pPr>
            <a:endParaRPr kumimoji="0" lang="zh-CN" altLang="en-US" sz="1050" b="1" dirty="0">
              <a:latin typeface="楷体_GB2312" pitchFamily="49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楷体_GB2312" pitchFamily="49" charset="-122"/>
              </a:rPr>
              <a:t> </a:t>
            </a:r>
            <a:r>
              <a:rPr kumimoji="0" lang="zh-CN" altLang="en-US" sz="2000" b="1" dirty="0"/>
              <a:t>在目标代码生成阶段，符号表是对符号名进行</a:t>
            </a:r>
            <a:r>
              <a:rPr kumimoji="0" lang="zh-CN" altLang="en-US" sz="2000" b="1" dirty="0" smtClean="0"/>
              <a:t>地址分配</a:t>
            </a:r>
            <a:r>
              <a:rPr kumimoji="0" lang="zh-CN" altLang="en-US" sz="2000" b="1" dirty="0"/>
              <a:t>的依据</a:t>
            </a:r>
          </a:p>
          <a:p>
            <a:pPr lvl="1" algn="l">
              <a:buFontTx/>
              <a:buNone/>
            </a:pPr>
            <a:endParaRPr kumimoji="0" lang="zh-CN" altLang="en-US" sz="1050" b="1" dirty="0"/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楷体_GB2312" pitchFamily="49" charset="-122"/>
              </a:rPr>
              <a:t> </a:t>
            </a:r>
            <a:r>
              <a:rPr kumimoji="0" lang="zh-CN" altLang="en-US" sz="2000" b="1" dirty="0"/>
              <a:t>对一个多遍扫描的编译程序，不同遍所用的符号</a:t>
            </a:r>
            <a:r>
              <a:rPr kumimoji="0" lang="zh-CN" altLang="en-US" sz="2000" b="1" dirty="0" smtClean="0"/>
              <a:t>表也</a:t>
            </a:r>
            <a:r>
              <a:rPr kumimoji="0" lang="zh-CN" altLang="en-US" sz="2000" b="1" dirty="0"/>
              <a:t>会有所不同，因为每遍所关心的信息或所能</a:t>
            </a:r>
            <a:r>
              <a:rPr kumimoji="0" lang="zh-CN" altLang="en-US" sz="2000" b="1" dirty="0" smtClean="0"/>
              <a:t>得到的信息</a:t>
            </a:r>
            <a:r>
              <a:rPr kumimoji="0" lang="zh-CN" altLang="en-US" sz="2000" b="1" dirty="0"/>
              <a:t>会有差异</a:t>
            </a:r>
          </a:p>
          <a:p>
            <a:pPr lvl="1">
              <a:buFontTx/>
              <a:buNone/>
            </a:pPr>
            <a:endParaRPr kumimoji="0" lang="zh-CN" altLang="en-US" sz="900" b="1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4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400" b="1" dirty="0">
                <a:solidFill>
                  <a:srgbClr val="800080"/>
                </a:solidFill>
              </a:rPr>
              <a:t>用来体现作用域与可见性信息</a:t>
            </a:r>
            <a:endParaRPr kumimoji="0" lang="zh-CN" altLang="en-US" sz="900" b="1" dirty="0">
              <a:solidFill>
                <a:srgbClr val="800080"/>
              </a:solidFill>
            </a:endParaRP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>
          <a:xfrm>
            <a:off x="362901" y="484789"/>
            <a:ext cx="4640262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z="3600" b="1" dirty="0" smtClean="0">
                <a:latin typeface="Times New Roman" charset="0"/>
                <a:ea typeface="黑体" pitchFamily="2" charset="-122"/>
              </a:rPr>
              <a:t>符号表</a:t>
            </a:r>
            <a:r>
              <a:rPr lang="en-US" altLang="zh-CN" sz="3600" b="1" dirty="0" smtClean="0">
                <a:latin typeface="Times New Roman" charset="0"/>
                <a:ea typeface="黑体" pitchFamily="2" charset="-122"/>
              </a:rPr>
              <a:t>  </a:t>
            </a:r>
            <a:endParaRPr lang="zh-CN" altLang="en-US" sz="3600" b="1" dirty="0">
              <a:latin typeface="Times New Roman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23643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96" name="Text Box 4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5176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符号的常见属性</a:t>
            </a:r>
          </a:p>
        </p:txBody>
      </p:sp>
      <p:sp>
        <p:nvSpPr>
          <p:cNvPr id="305202" name="Rectangle 50"/>
          <p:cNvSpPr>
            <a:spLocks noChangeArrowheads="1"/>
          </p:cNvSpPr>
          <p:nvPr/>
        </p:nvSpPr>
        <p:spPr bwMode="auto">
          <a:xfrm>
            <a:off x="769883" y="1265238"/>
            <a:ext cx="6515100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4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400" b="1" dirty="0">
                <a:solidFill>
                  <a:srgbClr val="800080"/>
                </a:solidFill>
              </a:rPr>
              <a:t>符号名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9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kumimoji="0" lang="zh-CN" altLang="en-US" sz="2400" b="1" dirty="0">
                <a:solidFill>
                  <a:srgbClr val="800080"/>
                </a:solidFill>
              </a:rPr>
              <a:t>  符号的类别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9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kumimoji="0" lang="zh-CN" altLang="en-US" sz="2400" b="1" dirty="0">
                <a:solidFill>
                  <a:srgbClr val="800080"/>
                </a:solidFill>
              </a:rPr>
              <a:t>  符号的类型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9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kumimoji="0" lang="zh-CN" altLang="en-US" sz="2400" b="1" dirty="0">
                <a:solidFill>
                  <a:srgbClr val="800080"/>
                </a:solidFill>
              </a:rPr>
              <a:t>  符号的存储类别和存储分配信息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9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kumimoji="0" lang="zh-CN" altLang="en-US" sz="2400" b="1" dirty="0">
                <a:solidFill>
                  <a:srgbClr val="800080"/>
                </a:solidFill>
              </a:rPr>
              <a:t>  符号的作用域信息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9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kumimoji="0" lang="zh-CN" altLang="en-US" sz="2400" b="1" dirty="0">
                <a:solidFill>
                  <a:srgbClr val="800080"/>
                </a:solidFill>
              </a:rPr>
              <a:t>  其他属性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900" b="1" dirty="0">
              <a:solidFill>
                <a:srgbClr val="800080"/>
              </a:solidFill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16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1600" b="1" dirty="0">
                <a:latin typeface="Times New Roman" pitchFamily="18" charset="0"/>
              </a:rPr>
              <a:t> </a:t>
            </a:r>
            <a:r>
              <a:rPr lang="zh-CN" altLang="en-US" sz="1600" b="1" dirty="0"/>
              <a:t>数组内情向量</a:t>
            </a:r>
            <a:endParaRPr kumimoji="0" lang="zh-CN" altLang="en-US" sz="1600" b="1" dirty="0"/>
          </a:p>
          <a:p>
            <a:pPr lvl="1" algn="l">
              <a:buClrTx/>
              <a:buFontTx/>
              <a:buNone/>
            </a:pPr>
            <a:endParaRPr lang="zh-CN" altLang="en-US" sz="900" b="1" dirty="0"/>
          </a:p>
          <a:p>
            <a:pPr lvl="1" algn="l">
              <a:buFontTx/>
              <a:buChar char="•"/>
            </a:pPr>
            <a:r>
              <a:rPr lang="zh-CN" altLang="en-US" sz="1600" b="1" dirty="0">
                <a:latin typeface="楷体_GB2312" pitchFamily="49" charset="-122"/>
              </a:rPr>
              <a:t> </a:t>
            </a:r>
            <a:r>
              <a:rPr lang="zh-CN" altLang="en-US" sz="1600" b="1" dirty="0"/>
              <a:t>记录结构的成员信息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endParaRPr kumimoji="0" lang="zh-CN" altLang="en-US" sz="1600" b="1" dirty="0">
              <a:latin typeface="楷体_GB2312" pitchFamily="49" charset="-122"/>
            </a:endParaRPr>
          </a:p>
          <a:p>
            <a:pPr lvl="1" algn="l">
              <a:buFontTx/>
              <a:buNone/>
            </a:pPr>
            <a:endParaRPr kumimoji="0" lang="zh-CN" altLang="en-US" sz="900" b="1" dirty="0">
              <a:latin typeface="楷体_GB2312" pitchFamily="49" charset="-122"/>
            </a:endParaRPr>
          </a:p>
          <a:p>
            <a:pPr lvl="1" algn="l">
              <a:buFontTx/>
              <a:buChar char="•"/>
            </a:pPr>
            <a:r>
              <a:rPr lang="zh-CN" altLang="en-US" sz="1600" b="1" dirty="0">
                <a:latin typeface="楷体_GB2312" pitchFamily="49" charset="-122"/>
              </a:rPr>
              <a:t> </a:t>
            </a:r>
            <a:r>
              <a:rPr lang="zh-CN" altLang="en-US" sz="1600" b="1" dirty="0"/>
              <a:t>函数及过程的形参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endParaRPr kumimoji="0" lang="zh-CN" altLang="en-US" sz="1600" b="1" dirty="0"/>
          </a:p>
        </p:txBody>
      </p:sp>
    </p:spTree>
    <p:extLst>
      <p:ext uri="{BB962C8B-B14F-4D97-AF65-F5344CB8AC3E}">
        <p14:creationId xmlns="" xmlns:p14="http://schemas.microsoft.com/office/powerpoint/2010/main" val="104175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34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81000" y="617537"/>
            <a:ext cx="5176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符号表的实现</a:t>
            </a:r>
          </a:p>
        </p:txBody>
      </p: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645072" y="1355834"/>
            <a:ext cx="7734300" cy="426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endParaRPr lang="en-US" altLang="zh-CN" sz="10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针对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符号表的常见操作</a:t>
            </a:r>
            <a:endParaRPr kumimoji="0" lang="zh-CN" altLang="en-US" b="1" dirty="0"/>
          </a:p>
          <a:p>
            <a:pPr lvl="1" algn="l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dirty="0">
                <a:solidFill>
                  <a:srgbClr val="800080"/>
                </a:solidFill>
              </a:rPr>
              <a:t>  </a:t>
            </a:r>
            <a:r>
              <a:rPr lang="zh-CN" altLang="en-US" sz="2400" b="1" dirty="0">
                <a:solidFill>
                  <a:srgbClr val="800080"/>
                </a:solidFill>
              </a:rPr>
              <a:t>创建</a:t>
            </a:r>
            <a:r>
              <a:rPr kumimoji="0" lang="zh-CN" altLang="en-US" sz="2400" b="1" dirty="0">
                <a:solidFill>
                  <a:srgbClr val="800080"/>
                </a:solidFill>
              </a:rPr>
              <a:t>符号表  </a:t>
            </a:r>
            <a:r>
              <a:rPr lang="zh-CN" altLang="en-US" sz="2400" b="1" dirty="0"/>
              <a:t> 在编译开始，或进入一个作用域</a:t>
            </a:r>
          </a:p>
          <a:p>
            <a:pPr lvl="1" algn="l">
              <a:buClrTx/>
              <a:buFontTx/>
              <a:buNone/>
            </a:pPr>
            <a:endParaRPr lang="zh-CN" altLang="en-US" sz="1100" b="1" dirty="0"/>
          </a:p>
          <a:p>
            <a:pPr lvl="1" algn="l">
              <a:buClrTx/>
              <a:buFontTx/>
              <a:buChar char="•"/>
            </a:pPr>
            <a:r>
              <a:rPr lang="zh-CN" altLang="en-US" sz="2400" b="1" dirty="0">
                <a:solidFill>
                  <a:srgbClr val="800080"/>
                </a:solidFill>
              </a:rPr>
              <a:t>  </a:t>
            </a:r>
            <a:r>
              <a:rPr kumimoji="0" lang="zh-CN" altLang="en-US" sz="2400" b="1" dirty="0">
                <a:solidFill>
                  <a:srgbClr val="800080"/>
                </a:solidFill>
              </a:rPr>
              <a:t>插入表项  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  <a:r>
              <a:rPr lang="zh-CN" altLang="en-US" sz="2400" b="1" dirty="0"/>
              <a:t>在遇到新的标识符声明时进行</a:t>
            </a:r>
          </a:p>
          <a:p>
            <a:pPr lvl="1" algn="l">
              <a:buClrTx/>
              <a:buFontTx/>
              <a:buNone/>
            </a:pPr>
            <a:endParaRPr lang="zh-CN" altLang="en-US" sz="1100" b="1" dirty="0"/>
          </a:p>
          <a:p>
            <a:pPr lvl="1" algn="l">
              <a:buClrTx/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</a:rPr>
              <a:t>  </a:t>
            </a:r>
            <a:r>
              <a:rPr kumimoji="0" lang="zh-CN" altLang="en-US" sz="2400" b="1" dirty="0">
                <a:solidFill>
                  <a:srgbClr val="800080"/>
                </a:solidFill>
              </a:rPr>
              <a:t>查询表项  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  <a:r>
              <a:rPr lang="zh-CN" altLang="en-US" sz="2400" b="1" dirty="0"/>
              <a:t>在引用标识符时进行</a:t>
            </a:r>
          </a:p>
          <a:p>
            <a:pPr lvl="1" algn="l">
              <a:buClrTx/>
              <a:buFontTx/>
              <a:buNone/>
            </a:pPr>
            <a:endParaRPr lang="zh-CN" altLang="en-US" sz="1100" b="1" dirty="0"/>
          </a:p>
          <a:p>
            <a:pPr lvl="1" algn="l">
              <a:buClrTx/>
              <a:buFontTx/>
              <a:buChar char="•"/>
            </a:pPr>
            <a:r>
              <a:rPr kumimoji="0" lang="zh-CN" altLang="en-US" sz="2400" b="1" dirty="0">
                <a:solidFill>
                  <a:srgbClr val="800080"/>
                </a:solidFill>
              </a:rPr>
              <a:t>  修改表项  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  <a:r>
              <a:rPr lang="zh-CN" altLang="en-US" sz="2400" b="1" dirty="0"/>
              <a:t>在获得新的语义值信息时进行</a:t>
            </a:r>
          </a:p>
          <a:p>
            <a:pPr lvl="1" algn="l">
              <a:buClrTx/>
              <a:buFontTx/>
              <a:buNone/>
            </a:pPr>
            <a:endParaRPr lang="zh-CN" altLang="en-US" sz="1100" b="1" dirty="0"/>
          </a:p>
          <a:p>
            <a:pPr lvl="1" algn="l">
              <a:buClrTx/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</a:rPr>
              <a:t>  </a:t>
            </a:r>
            <a:r>
              <a:rPr kumimoji="0" lang="zh-CN" altLang="en-US" sz="2400" b="1" dirty="0">
                <a:solidFill>
                  <a:srgbClr val="800080"/>
                </a:solidFill>
              </a:rPr>
              <a:t>删除表项  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  <a:r>
              <a:rPr lang="zh-CN" altLang="en-US" sz="2400" b="1" dirty="0"/>
              <a:t>在标识符成为不可见或不再需要它的任</a:t>
            </a:r>
          </a:p>
          <a:p>
            <a:pPr lvl="1" algn="l">
              <a:buClrTx/>
              <a:buFontTx/>
              <a:buNone/>
            </a:pPr>
            <a:r>
              <a:rPr lang="zh-CN" altLang="en-US" sz="2400" b="1" dirty="0"/>
              <a:t>                     何信息时进行</a:t>
            </a:r>
          </a:p>
          <a:p>
            <a:pPr lvl="1" algn="l">
              <a:buClrTx/>
              <a:buFontTx/>
              <a:buNone/>
            </a:pPr>
            <a:endParaRPr lang="zh-CN" altLang="en-US" sz="1100" b="1" dirty="0"/>
          </a:p>
          <a:p>
            <a:pPr lvl="1" algn="l">
              <a:buClrTx/>
              <a:buFontTx/>
              <a:buChar char="•"/>
            </a:pPr>
            <a:r>
              <a:rPr kumimoji="0" lang="zh-CN" altLang="en-US" sz="2400" b="1" dirty="0">
                <a:solidFill>
                  <a:srgbClr val="800080"/>
                </a:solidFill>
              </a:rPr>
              <a:t>  释放符号表空间</a:t>
            </a:r>
            <a:r>
              <a:rPr lang="zh-CN" altLang="en-US" sz="2400" b="1" dirty="0"/>
              <a:t>   在编译结束前或退出一个作用域</a:t>
            </a:r>
          </a:p>
        </p:txBody>
      </p:sp>
    </p:spTree>
    <p:extLst>
      <p:ext uri="{BB962C8B-B14F-4D97-AF65-F5344CB8AC3E}">
        <p14:creationId xmlns="" xmlns:p14="http://schemas.microsoft.com/office/powerpoint/2010/main" val="9716580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7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符号表的实现</a:t>
            </a:r>
          </a:p>
        </p:txBody>
      </p:sp>
      <p:sp>
        <p:nvSpPr>
          <p:cNvPr id="599056" name="Rectangle 16"/>
          <p:cNvSpPr>
            <a:spLocks noChangeArrowheads="1"/>
          </p:cNvSpPr>
          <p:nvPr/>
        </p:nvSpPr>
        <p:spPr bwMode="auto">
          <a:xfrm>
            <a:off x="560990" y="1447800"/>
            <a:ext cx="7505700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实现符号表的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常用数据结构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2000" b="1" dirty="0">
                <a:latin typeface="Times New Roman" pitchFamily="18" charset="0"/>
              </a:rPr>
              <a:t> </a:t>
            </a:r>
            <a:r>
              <a:rPr kumimoji="0" lang="zh-CN" altLang="en-US" sz="2000" b="1" dirty="0">
                <a:solidFill>
                  <a:srgbClr val="800080"/>
                </a:solidFill>
              </a:rPr>
              <a:t>一般的线性表</a:t>
            </a:r>
          </a:p>
          <a:p>
            <a:pPr lvl="1" algn="l">
              <a:buClrTx/>
              <a:buFontTx/>
              <a:buNone/>
            </a:pPr>
            <a:r>
              <a:rPr kumimoji="0" lang="zh-CN" altLang="en-US" sz="2000" b="1" dirty="0" smtClean="0"/>
              <a:t>   </a:t>
            </a:r>
            <a:r>
              <a:rPr kumimoji="0" lang="zh-CN" altLang="en-US" sz="2000" b="1" dirty="0"/>
              <a:t>如：数组，链表，等</a:t>
            </a:r>
          </a:p>
          <a:p>
            <a:pPr lvl="1" algn="l">
              <a:buFontTx/>
              <a:buChar char="•"/>
            </a:pPr>
            <a:r>
              <a:rPr lang="zh-CN" altLang="en-US" sz="2000" b="1" dirty="0" smtClean="0">
                <a:latin typeface="Times New Roman" pitchFamily="18" charset="0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</a:rPr>
              <a:t>有序表</a:t>
            </a:r>
          </a:p>
          <a:p>
            <a:pPr lvl="1" algn="l">
              <a:buClrTx/>
              <a:buFontTx/>
              <a:buNone/>
            </a:pPr>
            <a:r>
              <a:rPr kumimoji="0" lang="zh-CN" altLang="en-US" sz="2000" b="1" dirty="0" smtClean="0"/>
              <a:t>   </a:t>
            </a:r>
            <a:r>
              <a:rPr kumimoji="0" lang="zh-CN" altLang="en-US" sz="2000" b="1" dirty="0"/>
              <a:t>查询较无序表快，如可以采用折半查找</a:t>
            </a:r>
          </a:p>
          <a:p>
            <a:pPr lvl="1" algn="l">
              <a:buClrTx/>
              <a:buFontTx/>
              <a:buNone/>
            </a:pPr>
            <a:endParaRPr lang="zh-CN" altLang="en-US" sz="1050" b="1" dirty="0"/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Times New Roman" pitchFamily="18" charset="0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</a:rPr>
              <a:t>二叉搜索树</a:t>
            </a:r>
          </a:p>
          <a:p>
            <a:pPr lvl="1" algn="l">
              <a:buFontTx/>
              <a:buChar char="•"/>
            </a:pPr>
            <a:r>
              <a:rPr lang="zh-CN" altLang="en-US" sz="2000" b="1" dirty="0" smtClean="0">
                <a:latin typeface="Times New Roman" pitchFamily="18" charset="0"/>
              </a:rPr>
              <a:t>  </a:t>
            </a:r>
            <a:r>
              <a:rPr kumimoji="0" lang="en-US" altLang="zh-CN" sz="2000" dirty="0">
                <a:solidFill>
                  <a:srgbClr val="800080"/>
                </a:solidFill>
              </a:rPr>
              <a:t>Hash</a:t>
            </a:r>
            <a:r>
              <a:rPr kumimoji="0" lang="zh-CN" altLang="en-US" sz="2000" b="1" dirty="0" smtClean="0">
                <a:solidFill>
                  <a:srgbClr val="800080"/>
                </a:solidFill>
              </a:rPr>
              <a:t>表</a:t>
            </a:r>
            <a:endParaRPr kumimoji="0" lang="en-US" altLang="zh-CN" sz="2000" b="1" dirty="0" smtClean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endParaRPr kumimoji="0" lang="en-US" altLang="zh-CN" b="1" dirty="0" smtClean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dirty="0" smtClean="0">
                <a:solidFill>
                  <a:srgbClr val="800080"/>
                </a:solidFill>
              </a:rPr>
              <a:t> 作用域</a:t>
            </a:r>
            <a:r>
              <a:rPr lang="zh-CN" altLang="en-US" sz="2800" b="1" dirty="0">
                <a:solidFill>
                  <a:srgbClr val="800080"/>
                </a:solidFill>
              </a:rPr>
              <a:t>与符号表组织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b="1" dirty="0"/>
              <a:t>  </a:t>
            </a:r>
            <a:r>
              <a:rPr lang="zh-CN" altLang="en-US" sz="2000" b="1" dirty="0"/>
              <a:t>所有作用域共用一个全局符号表</a:t>
            </a:r>
          </a:p>
          <a:p>
            <a:pPr lvl="1" algn="l">
              <a:buFontTx/>
              <a:buNone/>
            </a:pPr>
            <a:endParaRPr lang="zh-CN" altLang="en-US" sz="1050" b="1" dirty="0">
              <a:latin typeface="楷体_GB2312" pitchFamily="49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楷体_GB2312" pitchFamily="49" charset="-122"/>
              </a:rPr>
              <a:t> </a:t>
            </a:r>
            <a:r>
              <a:rPr lang="zh-CN" altLang="en-US" sz="2000" b="1" dirty="0"/>
              <a:t>每个作用域都有各自的符号表</a:t>
            </a:r>
          </a:p>
          <a:p>
            <a:pPr lvl="1" algn="l">
              <a:buFontTx/>
              <a:buChar char="•"/>
            </a:pPr>
            <a:endParaRPr lang="zh-CN" altLang="en-US" sz="1000" b="1" dirty="0"/>
          </a:p>
        </p:txBody>
      </p:sp>
    </p:spTree>
    <p:extLst>
      <p:ext uri="{BB962C8B-B14F-4D97-AF65-F5344CB8AC3E}">
        <p14:creationId xmlns="" xmlns:p14="http://schemas.microsoft.com/office/powerpoint/2010/main" val="1933371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4" name="Text Box 2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28600" y="319881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作用域与可见性</a:t>
            </a:r>
          </a:p>
        </p:txBody>
      </p:sp>
      <p:sp>
        <p:nvSpPr>
          <p:cNvPr id="440353" name="Rectangle 33"/>
          <p:cNvSpPr>
            <a:spLocks noChangeArrowheads="1"/>
          </p:cNvSpPr>
          <p:nvPr/>
        </p:nvSpPr>
        <p:spPr bwMode="auto">
          <a:xfrm>
            <a:off x="254876" y="931311"/>
            <a:ext cx="8889124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嵌套的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作用域</a:t>
            </a:r>
            <a:r>
              <a:rPr kumimoji="0" lang="zh-CN" altLang="en-US" sz="2800" b="1" dirty="0"/>
              <a:t>（</a:t>
            </a:r>
            <a:r>
              <a:rPr kumimoji="0" lang="en-US" altLang="zh-CN" sz="2800" i="1" dirty="0"/>
              <a:t>nested scopes</a:t>
            </a:r>
            <a:r>
              <a:rPr kumimoji="0" lang="zh-CN" altLang="en-US" sz="2800" b="1" dirty="0"/>
              <a:t>）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开作用域与闭作用域</a:t>
            </a:r>
            <a:r>
              <a:rPr kumimoji="0" lang="zh-CN" altLang="en-US" sz="2800" b="1" dirty="0"/>
              <a:t>（相应于程序中特殊点）</a:t>
            </a:r>
            <a:endParaRPr kumimoji="0" lang="zh-CN" altLang="en-US" sz="28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/>
              <a:t>  </a:t>
            </a:r>
            <a:r>
              <a:rPr kumimoji="0" lang="zh-CN" altLang="en-US" sz="2000" b="1" dirty="0"/>
              <a:t>该点所在的作用域为</a:t>
            </a:r>
            <a:r>
              <a:rPr kumimoji="0" lang="zh-CN" altLang="en-US" sz="2000" b="1" dirty="0">
                <a:solidFill>
                  <a:srgbClr val="800080"/>
                </a:solidFill>
              </a:rPr>
              <a:t>当前作用域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latin typeface="楷体_GB2312" pitchFamily="49" charset="-122"/>
              </a:rPr>
              <a:t> </a:t>
            </a:r>
            <a:r>
              <a:rPr kumimoji="0" lang="zh-CN" altLang="en-US" sz="2000" b="1" dirty="0"/>
              <a:t>当前作用域与包含它的程序单元所构成的作用域称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kumimoji="0" lang="zh-CN" altLang="en-US" sz="2000" b="1" dirty="0"/>
              <a:t>   为</a:t>
            </a:r>
            <a:r>
              <a:rPr kumimoji="0" lang="zh-CN" altLang="en-US" sz="2000" b="1" dirty="0">
                <a:solidFill>
                  <a:srgbClr val="800080"/>
                </a:solidFill>
              </a:rPr>
              <a:t>开作用域</a:t>
            </a:r>
            <a:r>
              <a:rPr kumimoji="0" lang="zh-CN" altLang="en-US" sz="2000" b="1" dirty="0"/>
              <a:t>（</a:t>
            </a:r>
            <a:r>
              <a:rPr kumimoji="0" lang="en-US" altLang="zh-CN" sz="2000" i="1" dirty="0"/>
              <a:t>open scopes</a:t>
            </a:r>
            <a:r>
              <a:rPr kumimoji="0" lang="zh-CN" altLang="en-US" sz="2000" b="1" dirty="0"/>
              <a:t>）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latin typeface="楷体_GB2312" pitchFamily="49" charset="-122"/>
              </a:rPr>
              <a:t> </a:t>
            </a:r>
            <a:r>
              <a:rPr kumimoji="0" lang="zh-CN" altLang="en-US" sz="2000" b="1" dirty="0"/>
              <a:t>不属于开作用域的作用域称为</a:t>
            </a:r>
            <a:r>
              <a:rPr kumimoji="0" lang="zh-CN" altLang="en-US" sz="2000" b="1" dirty="0">
                <a:solidFill>
                  <a:srgbClr val="800080"/>
                </a:solidFill>
              </a:rPr>
              <a:t>闭作用域</a:t>
            </a:r>
            <a:r>
              <a:rPr kumimoji="0" lang="zh-CN" altLang="en-US" sz="2000" b="1" dirty="0"/>
              <a:t>（</a:t>
            </a:r>
            <a:r>
              <a:rPr kumimoji="0" lang="en-US" altLang="zh-CN" sz="2000" i="1" dirty="0" smtClean="0"/>
              <a:t>close    </a:t>
            </a:r>
            <a:r>
              <a:rPr kumimoji="0" lang="en-US" altLang="zh-CN" sz="2000" i="1" dirty="0"/>
              <a:t>scopes</a:t>
            </a:r>
            <a:r>
              <a:rPr kumimoji="0" lang="zh-CN" altLang="en-US" sz="2000" b="1" dirty="0" smtClean="0"/>
              <a:t>）</a:t>
            </a:r>
            <a:endParaRPr kumimoji="0" lang="en-US" altLang="zh-CN" sz="2000" b="1" dirty="0" smtClean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常用的可见性规则</a:t>
            </a:r>
            <a:r>
              <a:rPr lang="zh-CN" altLang="en-US" sz="2800" b="1" dirty="0"/>
              <a:t>（</a:t>
            </a:r>
            <a:r>
              <a:rPr lang="en-US" altLang="zh-CN" sz="2800" i="1" dirty="0"/>
              <a:t>visibility rules</a:t>
            </a:r>
            <a:r>
              <a:rPr lang="zh-CN" altLang="en-US" sz="2800" b="1" dirty="0"/>
              <a:t>）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b="1" dirty="0"/>
              <a:t>  </a:t>
            </a:r>
            <a:r>
              <a:rPr lang="zh-CN" altLang="en-US" sz="2000" b="1" dirty="0"/>
              <a:t>在程序的任何一点，只有在该点的开作用域中</a:t>
            </a:r>
            <a:r>
              <a:rPr lang="zh-CN" altLang="en-US" sz="2000" b="1" dirty="0" smtClean="0"/>
              <a:t>声明的</a:t>
            </a:r>
            <a:r>
              <a:rPr lang="zh-CN" altLang="en-US" sz="2000" b="1" dirty="0"/>
              <a:t>名字才是可访问的</a:t>
            </a:r>
            <a:endParaRPr lang="zh-CN" altLang="en-US" sz="2000" b="1" dirty="0">
              <a:solidFill>
                <a:srgbClr val="800080"/>
              </a:solidFill>
            </a:endParaRP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/>
              <a:t>  </a:t>
            </a:r>
            <a:r>
              <a:rPr lang="zh-CN" altLang="en-US" sz="2000" b="1" dirty="0"/>
              <a:t>若一个名字在多个开作用域中被声明，则把离该名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/>
              <a:t>   字的某个引用最近的声明作为该引用的解释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latin typeface="楷体_GB2312" pitchFamily="49" charset="-122"/>
              </a:rPr>
              <a:t> </a:t>
            </a:r>
            <a:r>
              <a:rPr lang="zh-CN" altLang="en-US" sz="2000" b="1" dirty="0"/>
              <a:t>新的声明只能出现在当前作用域</a:t>
            </a:r>
          </a:p>
          <a:p>
            <a:pPr lvl="1" algn="l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49865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30" name="Text Box 7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作用域与符号表组织</a:t>
            </a:r>
          </a:p>
        </p:txBody>
      </p:sp>
      <p:sp>
        <p:nvSpPr>
          <p:cNvPr id="450639" name="Rectangle 79"/>
          <p:cNvSpPr>
            <a:spLocks noChangeArrowheads="1"/>
          </p:cNvSpPr>
          <p:nvPr/>
        </p:nvSpPr>
        <p:spPr bwMode="auto">
          <a:xfrm>
            <a:off x="813594" y="1295400"/>
            <a:ext cx="7658100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kumimoji="0" lang="en-US" altLang="zh-CN" sz="2800" b="1" dirty="0">
                <a:solidFill>
                  <a:srgbClr val="800080"/>
                </a:solidFill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作用域与单符号表组织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sz="2400" b="1" dirty="0"/>
              <a:t>所有嵌套的作用域共用一个全局符号表</a:t>
            </a:r>
          </a:p>
          <a:p>
            <a:pPr lvl="1" algn="l">
              <a:buFontTx/>
              <a:buNone/>
            </a:pPr>
            <a:endParaRPr kumimoji="0" lang="zh-CN" altLang="en-US" sz="1100" b="1" dirty="0">
              <a:latin typeface="楷体_GB2312" pitchFamily="49" charset="-122"/>
            </a:endParaRPr>
          </a:p>
          <a:p>
            <a:pPr lvl="1" algn="l">
              <a:buFontTx/>
              <a:buChar char="•"/>
            </a:pPr>
            <a:r>
              <a:rPr lang="zh-CN" altLang="en-US" sz="2400" b="1" dirty="0">
                <a:latin typeface="楷体_GB2312" pitchFamily="49" charset="-122"/>
              </a:rPr>
              <a:t> </a:t>
            </a:r>
            <a:r>
              <a:rPr kumimoji="0" lang="zh-CN" altLang="en-US" sz="2400" b="1" dirty="0"/>
              <a:t>每个作用域有一个作用域号</a:t>
            </a:r>
          </a:p>
          <a:p>
            <a:pPr lvl="1" algn="l">
              <a:buFontTx/>
              <a:buNone/>
            </a:pPr>
            <a:endParaRPr kumimoji="0" lang="zh-CN" altLang="en-US" sz="1100" b="1" dirty="0"/>
          </a:p>
          <a:p>
            <a:pPr lvl="1" algn="l">
              <a:buFontTx/>
              <a:buChar char="•"/>
            </a:pPr>
            <a:r>
              <a:rPr kumimoji="0" lang="zh-CN" altLang="en-US" sz="2400" b="1" dirty="0"/>
              <a:t>  仅记录开作用域中的符号</a:t>
            </a:r>
          </a:p>
          <a:p>
            <a:pPr lvl="1" algn="l">
              <a:buFontTx/>
              <a:buNone/>
            </a:pPr>
            <a:endParaRPr kumimoji="0" lang="zh-CN" altLang="en-US" sz="1100" b="1" dirty="0"/>
          </a:p>
          <a:p>
            <a:pPr lvl="1" algn="l">
              <a:buFontTx/>
              <a:buChar char="•"/>
            </a:pPr>
            <a:r>
              <a:rPr kumimoji="0" lang="zh-CN" altLang="en-US" sz="2400" b="1" dirty="0"/>
              <a:t>  当某个作用域成为闭作用域时，从符号表中删除该</a:t>
            </a:r>
          </a:p>
          <a:p>
            <a:pPr lvl="1" algn="l">
              <a:buFontTx/>
              <a:buNone/>
            </a:pPr>
            <a:r>
              <a:rPr kumimoji="0" lang="zh-CN" altLang="en-US" sz="2400" b="1" dirty="0"/>
              <a:t>   作用域中所声明的名字</a:t>
            </a:r>
            <a:endParaRPr kumimoji="0" lang="zh-CN" altLang="en-US" sz="1100" b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11819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Text Box 2"/>
          <p:cNvSpPr txBox="1">
            <a:spLocks noChangeArrowheads="1"/>
          </p:cNvSpPr>
          <p:nvPr/>
        </p:nvSpPr>
        <p:spPr bwMode="auto">
          <a:xfrm>
            <a:off x="6422642" y="745331"/>
            <a:ext cx="2592387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const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var x,y;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var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var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var  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   ……  </a:t>
            </a:r>
            <a:r>
              <a:rPr lang="en-US" altLang="zh-CN" sz="1800" b="1">
                <a:solidFill>
                  <a:srgbClr val="800080"/>
                </a:solidFill>
                <a:ea typeface="宋体" pitchFamily="2" charset="-122"/>
              </a:rPr>
              <a:t>/*here*/</a:t>
            </a:r>
            <a:endParaRPr lang="en-US" altLang="zh-CN" sz="1800" b="1"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begin</a:t>
            </a:r>
            <a:endParaRPr lang="en-US" altLang="zh-CN" sz="1800" b="1">
              <a:solidFill>
                <a:srgbClr val="800080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end. </a:t>
            </a:r>
          </a:p>
        </p:txBody>
      </p:sp>
      <p:sp>
        <p:nvSpPr>
          <p:cNvPr id="728067" name="Text Box 3"/>
          <p:cNvSpPr txBox="1">
            <a:spLocks noChangeArrowheads="1"/>
          </p:cNvSpPr>
          <p:nvPr/>
        </p:nvSpPr>
        <p:spPr bwMode="auto">
          <a:xfrm>
            <a:off x="361074" y="1176338"/>
            <a:ext cx="583247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800080"/>
                </a:solidFill>
              </a:rPr>
              <a:t>    </a:t>
            </a:r>
            <a:r>
              <a:rPr lang="zh-CN" altLang="en-US" sz="2800" b="1" dirty="0">
                <a:solidFill>
                  <a:srgbClr val="800080"/>
                </a:solidFill>
              </a:rPr>
              <a:t>例：</a:t>
            </a:r>
            <a:r>
              <a:rPr lang="zh-CN" altLang="en-US" b="1" dirty="0"/>
              <a:t>右边某语言程序在处理到</a:t>
            </a:r>
            <a:r>
              <a:rPr lang="en-US" altLang="zh-CN" dirty="0"/>
              <a:t>/*here*/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             </a:t>
            </a:r>
            <a:r>
              <a:rPr lang="zh-CN" altLang="en-US" b="1" dirty="0"/>
              <a:t>时的符号表（以哈希表为例）</a:t>
            </a:r>
            <a:endParaRPr lang="zh-CN" altLang="en-US" b="1" dirty="0">
              <a:latin typeface="楷体_GB2312" pitchFamily="49" charset="-122"/>
            </a:endParaRPr>
          </a:p>
        </p:txBody>
      </p:sp>
      <p:sp>
        <p:nvSpPr>
          <p:cNvPr id="728068" name="Text Box 4"/>
          <p:cNvSpPr txBox="1">
            <a:spLocks noChangeArrowheads="1"/>
          </p:cNvSpPr>
          <p:nvPr/>
        </p:nvSpPr>
        <p:spPr bwMode="auto">
          <a:xfrm>
            <a:off x="16422" y="483721"/>
            <a:ext cx="71775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所有嵌套的作用域共用一</a:t>
            </a:r>
            <a:r>
              <a:rPr kumimoji="0" lang="zh-CN" altLang="en-US" sz="2800" b="1" dirty="0" smtClean="0">
                <a:solidFill>
                  <a:srgbClr val="800080"/>
                </a:solidFill>
              </a:rPr>
              <a:t>个全局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符号表</a:t>
            </a:r>
          </a:p>
        </p:txBody>
      </p:sp>
      <p:sp>
        <p:nvSpPr>
          <p:cNvPr id="728070" name="Line 6"/>
          <p:cNvSpPr>
            <a:spLocks noChangeShapeType="1"/>
          </p:cNvSpPr>
          <p:nvPr/>
        </p:nvSpPr>
        <p:spPr bwMode="auto">
          <a:xfrm>
            <a:off x="1066800" y="25908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1" name="Line 7"/>
          <p:cNvSpPr>
            <a:spLocks noChangeShapeType="1"/>
          </p:cNvSpPr>
          <p:nvPr/>
        </p:nvSpPr>
        <p:spPr bwMode="auto">
          <a:xfrm>
            <a:off x="2286000" y="25908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2" name="Line 8"/>
          <p:cNvSpPr>
            <a:spLocks noChangeShapeType="1"/>
          </p:cNvSpPr>
          <p:nvPr/>
        </p:nvSpPr>
        <p:spPr bwMode="auto">
          <a:xfrm>
            <a:off x="1066800" y="25908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3" name="Line 9"/>
          <p:cNvSpPr>
            <a:spLocks noChangeShapeType="1"/>
          </p:cNvSpPr>
          <p:nvPr/>
        </p:nvSpPr>
        <p:spPr bwMode="auto">
          <a:xfrm>
            <a:off x="1066800" y="32004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auto">
          <a:xfrm>
            <a:off x="1066800" y="3810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5" name="Text Box 11"/>
          <p:cNvSpPr txBox="1">
            <a:spLocks noChangeArrowheads="1"/>
          </p:cNvSpPr>
          <p:nvPr/>
        </p:nvSpPr>
        <p:spPr bwMode="auto">
          <a:xfrm>
            <a:off x="1524000" y="4022725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000">
                <a:solidFill>
                  <a:srgbClr val="800080"/>
                </a:solidFill>
                <a:sym typeface="Symbol" pitchFamily="18" charset="2"/>
              </a:rPr>
              <a:t></a:t>
            </a:r>
          </a:p>
        </p:txBody>
      </p:sp>
      <p:sp>
        <p:nvSpPr>
          <p:cNvPr id="728076" name="Text Box 12"/>
          <p:cNvSpPr txBox="1">
            <a:spLocks noChangeArrowheads="1"/>
          </p:cNvSpPr>
          <p:nvPr/>
        </p:nvSpPr>
        <p:spPr bwMode="auto">
          <a:xfrm>
            <a:off x="2743200" y="2667000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t(2)</a:t>
            </a:r>
          </a:p>
        </p:txBody>
      </p:sp>
      <p:sp>
        <p:nvSpPr>
          <p:cNvPr id="728077" name="Line 13"/>
          <p:cNvSpPr>
            <a:spLocks noChangeShapeType="1"/>
          </p:cNvSpPr>
          <p:nvPr/>
        </p:nvSpPr>
        <p:spPr bwMode="auto">
          <a:xfrm>
            <a:off x="2286000" y="28956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8" name="Line 14"/>
          <p:cNvSpPr>
            <a:spLocks noChangeShapeType="1"/>
          </p:cNvSpPr>
          <p:nvPr/>
        </p:nvSpPr>
        <p:spPr bwMode="auto">
          <a:xfrm>
            <a:off x="1066800" y="47244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9" name="Line 15"/>
          <p:cNvSpPr>
            <a:spLocks noChangeShapeType="1"/>
          </p:cNvSpPr>
          <p:nvPr/>
        </p:nvSpPr>
        <p:spPr bwMode="auto">
          <a:xfrm>
            <a:off x="1066800" y="5334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80" name="Text Box 16"/>
          <p:cNvSpPr txBox="1">
            <a:spLocks noChangeArrowheads="1"/>
          </p:cNvSpPr>
          <p:nvPr/>
        </p:nvSpPr>
        <p:spPr bwMode="auto">
          <a:xfrm>
            <a:off x="3962400" y="2667000"/>
            <a:ext cx="8382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p(1)</a:t>
            </a:r>
          </a:p>
        </p:txBody>
      </p:sp>
      <p:sp>
        <p:nvSpPr>
          <p:cNvPr id="728081" name="Text Box 17"/>
          <p:cNvSpPr txBox="1">
            <a:spLocks noChangeArrowheads="1"/>
          </p:cNvSpPr>
          <p:nvPr/>
        </p:nvSpPr>
        <p:spPr bwMode="auto">
          <a:xfrm>
            <a:off x="5257800" y="2657475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a(1)</a:t>
            </a:r>
          </a:p>
        </p:txBody>
      </p:sp>
      <p:sp>
        <p:nvSpPr>
          <p:cNvPr id="728082" name="Line 18"/>
          <p:cNvSpPr>
            <a:spLocks noChangeShapeType="1"/>
          </p:cNvSpPr>
          <p:nvPr/>
        </p:nvSpPr>
        <p:spPr bwMode="auto">
          <a:xfrm>
            <a:off x="3505200" y="28956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83" name="Line 19"/>
          <p:cNvSpPr>
            <a:spLocks noChangeShapeType="1"/>
          </p:cNvSpPr>
          <p:nvPr/>
        </p:nvSpPr>
        <p:spPr bwMode="auto">
          <a:xfrm>
            <a:off x="4800600" y="28956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84" name="Text Box 20"/>
          <p:cNvSpPr txBox="1">
            <a:spLocks noChangeArrowheads="1"/>
          </p:cNvSpPr>
          <p:nvPr/>
        </p:nvSpPr>
        <p:spPr bwMode="auto">
          <a:xfrm>
            <a:off x="2743200" y="4791075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s(2)</a:t>
            </a:r>
          </a:p>
        </p:txBody>
      </p:sp>
      <p:sp>
        <p:nvSpPr>
          <p:cNvPr id="728085" name="Line 21"/>
          <p:cNvSpPr>
            <a:spLocks noChangeShapeType="1"/>
          </p:cNvSpPr>
          <p:nvPr/>
        </p:nvSpPr>
        <p:spPr bwMode="auto">
          <a:xfrm>
            <a:off x="2286000" y="50196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86" name="Text Box 22"/>
          <p:cNvSpPr txBox="1">
            <a:spLocks noChangeArrowheads="1"/>
          </p:cNvSpPr>
          <p:nvPr/>
        </p:nvSpPr>
        <p:spPr bwMode="auto">
          <a:xfrm>
            <a:off x="3962400" y="4791075"/>
            <a:ext cx="8382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r(1)</a:t>
            </a:r>
          </a:p>
        </p:txBody>
      </p:sp>
      <p:sp>
        <p:nvSpPr>
          <p:cNvPr id="728087" name="Text Box 23"/>
          <p:cNvSpPr txBox="1">
            <a:spLocks noChangeArrowheads="1"/>
          </p:cNvSpPr>
          <p:nvPr/>
        </p:nvSpPr>
        <p:spPr bwMode="auto">
          <a:xfrm>
            <a:off x="5257800" y="4781550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y(1)</a:t>
            </a:r>
          </a:p>
        </p:txBody>
      </p:sp>
      <p:sp>
        <p:nvSpPr>
          <p:cNvPr id="728088" name="Line 24"/>
          <p:cNvSpPr>
            <a:spLocks noChangeShapeType="1"/>
          </p:cNvSpPr>
          <p:nvPr/>
        </p:nvSpPr>
        <p:spPr bwMode="auto">
          <a:xfrm>
            <a:off x="3505200" y="50196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89" name="Line 25"/>
          <p:cNvSpPr>
            <a:spLocks noChangeShapeType="1"/>
          </p:cNvSpPr>
          <p:nvPr/>
        </p:nvSpPr>
        <p:spPr bwMode="auto">
          <a:xfrm>
            <a:off x="4800600" y="50196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90" name="Text Box 26"/>
          <p:cNvSpPr txBox="1">
            <a:spLocks noChangeArrowheads="1"/>
          </p:cNvSpPr>
          <p:nvPr/>
        </p:nvSpPr>
        <p:spPr bwMode="auto">
          <a:xfrm>
            <a:off x="2743200" y="3343275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x(3)</a:t>
            </a:r>
          </a:p>
        </p:txBody>
      </p:sp>
      <p:sp>
        <p:nvSpPr>
          <p:cNvPr id="728091" name="Line 27"/>
          <p:cNvSpPr>
            <a:spLocks noChangeShapeType="1"/>
          </p:cNvSpPr>
          <p:nvPr/>
        </p:nvSpPr>
        <p:spPr bwMode="auto">
          <a:xfrm>
            <a:off x="2286000" y="3571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92" name="Text Box 28"/>
          <p:cNvSpPr txBox="1">
            <a:spLocks noChangeArrowheads="1"/>
          </p:cNvSpPr>
          <p:nvPr/>
        </p:nvSpPr>
        <p:spPr bwMode="auto">
          <a:xfrm>
            <a:off x="3962400" y="3343275"/>
            <a:ext cx="8382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x(2)</a:t>
            </a:r>
          </a:p>
        </p:txBody>
      </p:sp>
      <p:sp>
        <p:nvSpPr>
          <p:cNvPr id="728093" name="Text Box 29"/>
          <p:cNvSpPr txBox="1">
            <a:spLocks noChangeArrowheads="1"/>
          </p:cNvSpPr>
          <p:nvPr/>
        </p:nvSpPr>
        <p:spPr bwMode="auto">
          <a:xfrm>
            <a:off x="5257800" y="3333750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x(1)</a:t>
            </a:r>
          </a:p>
        </p:txBody>
      </p:sp>
      <p:sp>
        <p:nvSpPr>
          <p:cNvPr id="728094" name="Line 30"/>
          <p:cNvSpPr>
            <a:spLocks noChangeShapeType="1"/>
          </p:cNvSpPr>
          <p:nvPr/>
        </p:nvSpPr>
        <p:spPr bwMode="auto">
          <a:xfrm>
            <a:off x="3505200" y="3571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95" name="Line 31"/>
          <p:cNvSpPr>
            <a:spLocks noChangeShapeType="1"/>
          </p:cNvSpPr>
          <p:nvPr/>
        </p:nvSpPr>
        <p:spPr bwMode="auto">
          <a:xfrm>
            <a:off x="4800600" y="3571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96" name="Rectangle 32"/>
          <p:cNvSpPr>
            <a:spLocks noChangeArrowheads="1"/>
          </p:cNvSpPr>
          <p:nvPr/>
        </p:nvSpPr>
        <p:spPr bwMode="auto">
          <a:xfrm>
            <a:off x="762000" y="5486400"/>
            <a:ext cx="522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Hash Table     </a:t>
            </a:r>
            <a:r>
              <a:rPr lang="zh-CN" altLang="en-US" b="1"/>
              <a:t>（表中数字代表层号）</a:t>
            </a:r>
          </a:p>
        </p:txBody>
      </p:sp>
    </p:spTree>
    <p:extLst>
      <p:ext uri="{BB962C8B-B14F-4D97-AF65-F5344CB8AC3E}">
        <p14:creationId xmlns="" xmlns:p14="http://schemas.microsoft.com/office/powerpoint/2010/main" val="148528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6" name="Text Box 4"/>
          <p:cNvSpPr txBox="1">
            <a:spLocks noChangeArrowheads="1"/>
          </p:cNvSpPr>
          <p:nvPr/>
        </p:nvSpPr>
        <p:spPr bwMode="auto">
          <a:xfrm>
            <a:off x="0" y="593725"/>
            <a:ext cx="5343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所有嵌套的作用域共用一个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  全局符号表</a:t>
            </a:r>
          </a:p>
        </p:txBody>
      </p:sp>
      <p:graphicFrame>
        <p:nvGraphicFramePr>
          <p:cNvPr id="730157" name="Object 45"/>
          <p:cNvGraphicFramePr>
            <a:graphicFrameLocks noChangeAspect="1"/>
          </p:cNvGraphicFramePr>
          <p:nvPr>
            <p:extLst/>
          </p:nvPr>
        </p:nvGraphicFramePr>
        <p:xfrm>
          <a:off x="685800" y="2473637"/>
          <a:ext cx="5165725" cy="2957512"/>
        </p:xfrm>
        <a:graphic>
          <a:graphicData uri="http://schemas.openxmlformats.org/presentationml/2006/ole">
            <p:oleObj spid="_x0000_s3103" name="Visio" r:id="rId3" imgW="4366870" imgH="2506370" progId="Visio.Drawing.11">
              <p:embed/>
            </p:oleObj>
          </a:graphicData>
        </a:graphic>
      </p:graphicFrame>
      <p:sp>
        <p:nvSpPr>
          <p:cNvPr id="730158" name="Text Box 46"/>
          <p:cNvSpPr txBox="1">
            <a:spLocks noChangeArrowheads="1"/>
          </p:cNvSpPr>
          <p:nvPr/>
        </p:nvSpPr>
        <p:spPr bwMode="auto">
          <a:xfrm>
            <a:off x="6443663" y="593725"/>
            <a:ext cx="2592387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ea typeface="宋体" pitchFamily="2" charset="-122"/>
              </a:rPr>
              <a:t>const</a:t>
            </a:r>
            <a:r>
              <a:rPr lang="en-US" altLang="zh-CN" sz="1800" b="1" dirty="0">
                <a:ea typeface="宋体" pitchFamily="2" charset="-122"/>
              </a:rPr>
              <a:t>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</a:t>
            </a:r>
            <a:r>
              <a:rPr lang="en-US" altLang="zh-CN" sz="1800" b="1" dirty="0" err="1">
                <a:ea typeface="宋体" pitchFamily="2" charset="-122"/>
              </a:rPr>
              <a:t>x,y</a:t>
            </a:r>
            <a:r>
              <a:rPr lang="en-US" altLang="zh-CN" sz="1800" b="1" dirty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</a:t>
            </a: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</a:t>
            </a: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</a:t>
            </a: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 v, x, 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begin         </a:t>
            </a:r>
            <a:r>
              <a:rPr lang="en-US" altLang="zh-CN" sz="1800" b="1" dirty="0">
                <a:solidFill>
                  <a:srgbClr val="800080"/>
                </a:solidFill>
                <a:ea typeface="宋体" pitchFamily="2" charset="-122"/>
              </a:rPr>
              <a:t>/*here*/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end. </a:t>
            </a:r>
          </a:p>
        </p:txBody>
      </p:sp>
      <p:sp>
        <p:nvSpPr>
          <p:cNvPr id="730159" name="Rectangle 47"/>
          <p:cNvSpPr>
            <a:spLocks noChangeArrowheads="1"/>
          </p:cNvSpPr>
          <p:nvPr/>
        </p:nvSpPr>
        <p:spPr bwMode="auto">
          <a:xfrm>
            <a:off x="158477" y="5633545"/>
            <a:ext cx="624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800080"/>
                </a:solidFill>
              </a:rPr>
              <a:t>Dx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基地址  </a:t>
            </a:r>
            <a:r>
              <a:rPr lang="zh-CN" altLang="en-US" sz="2000" b="1" dirty="0">
                <a:solidFill>
                  <a:srgbClr val="800080"/>
                </a:solidFill>
              </a:rPr>
              <a:t>    </a:t>
            </a:r>
            <a:r>
              <a:rPr lang="en-US" altLang="zh-CN" sz="2000" dirty="0" err="1">
                <a:solidFill>
                  <a:srgbClr val="800080"/>
                </a:solidFill>
              </a:rPr>
              <a:t>Cx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栈帧中控制单元</a:t>
            </a:r>
            <a:r>
              <a:rPr lang="zh-CN" altLang="en-US" sz="2000" b="1" dirty="0" smtClean="0"/>
              <a:t>数目     </a:t>
            </a:r>
            <a:r>
              <a:rPr lang="en-US" altLang="zh-CN" sz="2000" dirty="0" smtClean="0">
                <a:solidFill>
                  <a:srgbClr val="800080"/>
                </a:solidFill>
              </a:rPr>
              <a:t>LEV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层号</a:t>
            </a:r>
            <a:r>
              <a:rPr lang="zh-CN" altLang="en-US" sz="2000" dirty="0"/>
              <a:t>      </a:t>
            </a:r>
          </a:p>
        </p:txBody>
      </p:sp>
      <p:sp>
        <p:nvSpPr>
          <p:cNvPr id="730160" name="Text Box 48"/>
          <p:cNvSpPr txBox="1">
            <a:spLocks noChangeArrowheads="1"/>
          </p:cNvSpPr>
          <p:nvPr/>
        </p:nvSpPr>
        <p:spPr bwMode="auto">
          <a:xfrm>
            <a:off x="252413" y="1639259"/>
            <a:ext cx="583247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800080"/>
                </a:solidFill>
              </a:rPr>
              <a:t>    </a:t>
            </a:r>
            <a:r>
              <a:rPr lang="zh-CN" altLang="en-US" sz="2800" b="1" dirty="0">
                <a:solidFill>
                  <a:srgbClr val="800080"/>
                </a:solidFill>
              </a:rPr>
              <a:t>例：</a:t>
            </a:r>
            <a:r>
              <a:rPr lang="zh-CN" altLang="en-US" b="1" dirty="0"/>
              <a:t>右边某语言程序在处理到</a:t>
            </a:r>
            <a:r>
              <a:rPr lang="en-US" altLang="zh-CN" dirty="0"/>
              <a:t>/*here*/</a:t>
            </a:r>
          </a:p>
          <a:p>
            <a:pPr algn="l">
              <a:buFont typeface="Wingdings" pitchFamily="2" charset="2"/>
              <a:buNone/>
            </a:pPr>
            <a:r>
              <a:rPr lang="en-US" altLang="zh-CN" dirty="0"/>
              <a:t>             </a:t>
            </a:r>
            <a:r>
              <a:rPr lang="zh-CN" altLang="en-US" b="1" dirty="0"/>
              <a:t>时的符号表（以</a:t>
            </a:r>
            <a:r>
              <a:rPr lang="zh-CN" altLang="en-US" b="1" dirty="0" smtClean="0"/>
              <a:t>线性表</a:t>
            </a:r>
            <a:r>
              <a:rPr lang="zh-CN" altLang="en-US" b="1" dirty="0"/>
              <a:t>为例）</a:t>
            </a:r>
            <a:endParaRPr lang="zh-CN" altLang="en-US" b="1" dirty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75997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9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7200" y="746126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作用域与符号表组织</a:t>
            </a:r>
          </a:p>
        </p:txBody>
      </p:sp>
      <p:sp>
        <p:nvSpPr>
          <p:cNvPr id="602128" name="Rectangle 16"/>
          <p:cNvSpPr>
            <a:spLocks noChangeArrowheads="1"/>
          </p:cNvSpPr>
          <p:nvPr/>
        </p:nvSpPr>
        <p:spPr bwMode="auto">
          <a:xfrm>
            <a:off x="457200" y="1523999"/>
            <a:ext cx="8350469" cy="37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kumimoji="0" lang="en-US" altLang="zh-CN" sz="2800" b="1" dirty="0">
                <a:solidFill>
                  <a:srgbClr val="800080"/>
                </a:solidFill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作用域与多符号表组织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sz="2400" b="1" dirty="0"/>
              <a:t>每个作用域都有各自的符号表</a:t>
            </a:r>
          </a:p>
          <a:p>
            <a:pPr lvl="1" algn="l">
              <a:buFontTx/>
              <a:buNone/>
            </a:pPr>
            <a:endParaRPr kumimoji="0" lang="zh-CN" altLang="en-US" sz="1100" b="1" dirty="0">
              <a:latin typeface="楷体_GB2312" pitchFamily="49" charset="-122"/>
            </a:endParaRPr>
          </a:p>
          <a:p>
            <a:pPr lvl="1" algn="l">
              <a:buFontTx/>
              <a:buChar char="•"/>
            </a:pPr>
            <a:r>
              <a:rPr lang="zh-CN" altLang="en-US" sz="2400" b="1" dirty="0">
                <a:latin typeface="楷体_GB2312" pitchFamily="49" charset="-122"/>
              </a:rPr>
              <a:t> 维护一个符号表的</a:t>
            </a:r>
            <a:r>
              <a:rPr lang="zh-CN" altLang="en-US" sz="2400" b="1" dirty="0">
                <a:solidFill>
                  <a:srgbClr val="800080"/>
                </a:solidFill>
                <a:latin typeface="楷体_GB2312" pitchFamily="49" charset="-122"/>
              </a:rPr>
              <a:t>作用域栈</a:t>
            </a:r>
            <a:r>
              <a:rPr lang="zh-CN" altLang="en-US" sz="2400" b="1" dirty="0">
                <a:latin typeface="楷体_GB2312" pitchFamily="49" charset="-122"/>
              </a:rPr>
              <a:t>，</a:t>
            </a:r>
            <a:r>
              <a:rPr kumimoji="0" lang="zh-CN" altLang="en-US" sz="2400" b="1" dirty="0"/>
              <a:t>每个开作用域对应</a:t>
            </a:r>
            <a:r>
              <a:rPr kumimoji="0" lang="zh-CN" altLang="en-US" sz="2400" b="1" dirty="0" smtClean="0"/>
              <a:t>栈中</a:t>
            </a:r>
            <a:r>
              <a:rPr kumimoji="0" lang="zh-CN" altLang="en-US" sz="2400" b="1" dirty="0"/>
              <a:t>的一个入口，当前的开作用域出现在该栈的栈顶</a:t>
            </a:r>
          </a:p>
          <a:p>
            <a:pPr lvl="1" algn="l">
              <a:buFontTx/>
              <a:buNone/>
            </a:pPr>
            <a:endParaRPr kumimoji="0" lang="zh-CN" altLang="en-US" sz="1100" b="1" dirty="0"/>
          </a:p>
          <a:p>
            <a:pPr lvl="1" algn="l">
              <a:buFontTx/>
              <a:buChar char="•"/>
            </a:pPr>
            <a:r>
              <a:rPr kumimoji="0" lang="zh-CN" altLang="en-US" sz="2400" b="1" dirty="0"/>
              <a:t>  当一个新的作用域开放时，新符号表将被创建，</a:t>
            </a:r>
            <a:r>
              <a:rPr kumimoji="0" lang="zh-CN" altLang="en-US" sz="2400" b="1" dirty="0" smtClean="0"/>
              <a:t>并将</a:t>
            </a:r>
            <a:r>
              <a:rPr kumimoji="0" lang="zh-CN" altLang="en-US" sz="2400" b="1" dirty="0"/>
              <a:t>其入栈</a:t>
            </a:r>
          </a:p>
          <a:p>
            <a:pPr lvl="1" algn="l">
              <a:buFontTx/>
              <a:buNone/>
            </a:pPr>
            <a:endParaRPr kumimoji="0" lang="zh-CN" altLang="en-US" sz="1100" b="1" dirty="0"/>
          </a:p>
          <a:p>
            <a:pPr lvl="1" algn="l">
              <a:buFontTx/>
              <a:buChar char="•"/>
            </a:pPr>
            <a:r>
              <a:rPr kumimoji="0" lang="zh-CN" altLang="en-US" sz="2400" b="1" dirty="0"/>
              <a:t>  在当前作用域成为闭作用域时，从栈顶弹出相应</a:t>
            </a:r>
            <a:r>
              <a:rPr kumimoji="0" lang="zh-CN" altLang="en-US" sz="2400" b="1" dirty="0" smtClean="0"/>
              <a:t>的符号</a:t>
            </a:r>
            <a:r>
              <a:rPr kumimoji="0" lang="zh-CN" altLang="en-US" sz="2400" b="1" dirty="0"/>
              <a:t>表</a:t>
            </a:r>
            <a:endParaRPr kumimoji="0" lang="zh-CN" altLang="en-US" sz="1100" b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53222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471" name="Text Box 103"/>
          <p:cNvSpPr txBox="1">
            <a:spLocks noChangeArrowheads="1"/>
          </p:cNvSpPr>
          <p:nvPr/>
        </p:nvSpPr>
        <p:spPr bwMode="auto">
          <a:xfrm>
            <a:off x="6425270" y="774865"/>
            <a:ext cx="2592387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ea typeface="宋体" pitchFamily="2" charset="-122"/>
              </a:rPr>
              <a:t>const</a:t>
            </a:r>
            <a:r>
              <a:rPr lang="en-US" altLang="zh-CN" sz="1800" b="1" dirty="0">
                <a:ea typeface="宋体" pitchFamily="2" charset="-122"/>
              </a:rPr>
              <a:t>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</a:t>
            </a:r>
            <a:r>
              <a:rPr lang="en-US" altLang="zh-CN" sz="1800" b="1" dirty="0" err="1">
                <a:ea typeface="宋体" pitchFamily="2" charset="-122"/>
              </a:rPr>
              <a:t>x,y</a:t>
            </a:r>
            <a:r>
              <a:rPr lang="en-US" altLang="zh-CN" sz="1800" b="1" dirty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</a:t>
            </a: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</a:t>
            </a: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</a:t>
            </a: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 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begin         </a:t>
            </a:r>
            <a:r>
              <a:rPr lang="en-US" altLang="zh-CN" sz="1800" b="1" dirty="0">
                <a:solidFill>
                  <a:srgbClr val="800080"/>
                </a:solidFill>
                <a:ea typeface="宋体" pitchFamily="2" charset="-122"/>
              </a:rPr>
              <a:t>/*here*/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end. </a:t>
            </a:r>
          </a:p>
        </p:txBody>
      </p:sp>
      <p:sp>
        <p:nvSpPr>
          <p:cNvPr id="570472" name="Text Box 104"/>
          <p:cNvSpPr txBox="1">
            <a:spLocks noChangeArrowheads="1"/>
          </p:cNvSpPr>
          <p:nvPr/>
        </p:nvSpPr>
        <p:spPr bwMode="auto">
          <a:xfrm>
            <a:off x="369888" y="1081882"/>
            <a:ext cx="5268912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800080"/>
                </a:solidFill>
              </a:rPr>
              <a:t>    </a:t>
            </a:r>
            <a:r>
              <a:rPr lang="zh-CN" altLang="en-US" sz="2800" b="1" dirty="0">
                <a:solidFill>
                  <a:srgbClr val="800080"/>
                </a:solidFill>
              </a:rPr>
              <a:t>例：</a:t>
            </a:r>
            <a:r>
              <a:rPr lang="zh-CN" altLang="en-US" b="1" dirty="0"/>
              <a:t>右边程序在处理到</a:t>
            </a:r>
            <a:r>
              <a:rPr lang="en-US" altLang="zh-CN" dirty="0"/>
              <a:t>/*here*/</a:t>
            </a:r>
            <a:r>
              <a:rPr lang="zh-CN" altLang="en-US" b="1" dirty="0"/>
              <a:t>时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/>
              <a:t>              的作用域栈如下所示</a:t>
            </a:r>
            <a:endParaRPr lang="zh-CN" altLang="en-US" b="1" dirty="0">
              <a:latin typeface="楷体_GB2312" pitchFamily="49" charset="-122"/>
            </a:endParaRPr>
          </a:p>
        </p:txBody>
      </p:sp>
      <p:sp>
        <p:nvSpPr>
          <p:cNvPr id="570473" name="Text Box 105"/>
          <p:cNvSpPr txBox="1">
            <a:spLocks noChangeArrowheads="1"/>
          </p:cNvSpPr>
          <p:nvPr/>
        </p:nvSpPr>
        <p:spPr bwMode="auto">
          <a:xfrm>
            <a:off x="295275" y="515309"/>
            <a:ext cx="5343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每个作用域都有各自的符号表</a:t>
            </a:r>
            <a:r>
              <a:rPr lang="zh-CN" altLang="en-US" sz="2800" b="1" dirty="0">
                <a:latin typeface="楷体_GB2312" pitchFamily="49" charset="-122"/>
              </a:rPr>
              <a:t> </a:t>
            </a:r>
          </a:p>
        </p:txBody>
      </p:sp>
      <p:sp>
        <p:nvSpPr>
          <p:cNvPr id="570488" name="Line 120"/>
          <p:cNvSpPr>
            <a:spLocks noChangeShapeType="1"/>
          </p:cNvSpPr>
          <p:nvPr/>
        </p:nvSpPr>
        <p:spPr bwMode="auto">
          <a:xfrm>
            <a:off x="1295400" y="2286000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89" name="Line 121"/>
          <p:cNvSpPr>
            <a:spLocks noChangeShapeType="1"/>
          </p:cNvSpPr>
          <p:nvPr/>
        </p:nvSpPr>
        <p:spPr bwMode="auto">
          <a:xfrm>
            <a:off x="2514600" y="2286000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90" name="Line 122"/>
          <p:cNvSpPr>
            <a:spLocks noChangeShapeType="1"/>
          </p:cNvSpPr>
          <p:nvPr/>
        </p:nvSpPr>
        <p:spPr bwMode="auto">
          <a:xfrm>
            <a:off x="1295400" y="2286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91" name="Line 123"/>
          <p:cNvSpPr>
            <a:spLocks noChangeShapeType="1"/>
          </p:cNvSpPr>
          <p:nvPr/>
        </p:nvSpPr>
        <p:spPr bwMode="auto">
          <a:xfrm>
            <a:off x="1295400" y="2895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92" name="Line 124"/>
          <p:cNvSpPr>
            <a:spLocks noChangeShapeType="1"/>
          </p:cNvSpPr>
          <p:nvPr/>
        </p:nvSpPr>
        <p:spPr bwMode="auto">
          <a:xfrm>
            <a:off x="1295400" y="35052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93" name="Text Box 125"/>
          <p:cNvSpPr txBox="1">
            <a:spLocks noChangeArrowheads="1"/>
          </p:cNvSpPr>
          <p:nvPr/>
        </p:nvSpPr>
        <p:spPr bwMode="auto">
          <a:xfrm>
            <a:off x="1752600" y="3810000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000">
                <a:solidFill>
                  <a:srgbClr val="800080"/>
                </a:solidFill>
                <a:sym typeface="Symbol" pitchFamily="18" charset="2"/>
              </a:rPr>
              <a:t></a:t>
            </a:r>
          </a:p>
        </p:txBody>
      </p:sp>
      <p:sp>
        <p:nvSpPr>
          <p:cNvPr id="570495" name="Text Box 127"/>
          <p:cNvSpPr txBox="1">
            <a:spLocks noChangeArrowheads="1"/>
          </p:cNvSpPr>
          <p:nvPr/>
        </p:nvSpPr>
        <p:spPr bwMode="auto">
          <a:xfrm>
            <a:off x="3276600" y="2362200"/>
            <a:ext cx="16764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a, x, y, p, r</a:t>
            </a:r>
          </a:p>
        </p:txBody>
      </p:sp>
      <p:sp>
        <p:nvSpPr>
          <p:cNvPr id="570496" name="Text Box 128"/>
          <p:cNvSpPr txBox="1">
            <a:spLocks noChangeArrowheads="1"/>
          </p:cNvSpPr>
          <p:nvPr/>
        </p:nvSpPr>
        <p:spPr bwMode="auto">
          <a:xfrm>
            <a:off x="3581400" y="3038475"/>
            <a:ext cx="9906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x, s, t</a:t>
            </a:r>
          </a:p>
        </p:txBody>
      </p:sp>
      <p:sp>
        <p:nvSpPr>
          <p:cNvPr id="570497" name="Text Box 129"/>
          <p:cNvSpPr txBox="1">
            <a:spLocks noChangeArrowheads="1"/>
          </p:cNvSpPr>
          <p:nvPr/>
        </p:nvSpPr>
        <p:spPr bwMode="auto">
          <a:xfrm>
            <a:off x="3581400" y="3810000"/>
            <a:ext cx="533400" cy="466725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/>
              <a:t>z</a:t>
            </a:r>
          </a:p>
        </p:txBody>
      </p:sp>
      <p:sp>
        <p:nvSpPr>
          <p:cNvPr id="570498" name="Text Box 130"/>
          <p:cNvSpPr txBox="1">
            <a:spLocks noChangeArrowheads="1"/>
          </p:cNvSpPr>
          <p:nvPr/>
        </p:nvSpPr>
        <p:spPr bwMode="auto">
          <a:xfrm>
            <a:off x="3581400" y="4495800"/>
            <a:ext cx="533400" cy="466725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/>
              <a:t>x</a:t>
            </a:r>
          </a:p>
        </p:txBody>
      </p:sp>
      <p:sp>
        <p:nvSpPr>
          <p:cNvPr id="570499" name="Text Box 131"/>
          <p:cNvSpPr txBox="1">
            <a:spLocks noChangeArrowheads="1"/>
          </p:cNvSpPr>
          <p:nvPr/>
        </p:nvSpPr>
        <p:spPr bwMode="auto">
          <a:xfrm>
            <a:off x="4038600" y="5105400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000">
                <a:sym typeface="Symbol" pitchFamily="18" charset="2"/>
              </a:rPr>
              <a:t></a:t>
            </a:r>
          </a:p>
        </p:txBody>
      </p:sp>
      <p:sp>
        <p:nvSpPr>
          <p:cNvPr id="570500" name="Rectangle 132"/>
          <p:cNvSpPr>
            <a:spLocks noChangeArrowheads="1"/>
          </p:cNvSpPr>
          <p:nvPr/>
        </p:nvSpPr>
        <p:spPr bwMode="auto">
          <a:xfrm>
            <a:off x="4686300" y="37338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开作用域</a:t>
            </a:r>
          </a:p>
        </p:txBody>
      </p:sp>
      <p:sp>
        <p:nvSpPr>
          <p:cNvPr id="570501" name="Rectangle 133"/>
          <p:cNvSpPr>
            <a:spLocks noChangeArrowheads="1"/>
          </p:cNvSpPr>
          <p:nvPr/>
        </p:nvSpPr>
        <p:spPr bwMode="auto">
          <a:xfrm>
            <a:off x="4686300" y="44958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b="1" dirty="0"/>
              <a:t>闭作用域</a:t>
            </a:r>
          </a:p>
        </p:txBody>
      </p:sp>
      <p:sp>
        <p:nvSpPr>
          <p:cNvPr id="570503" name="Line 135"/>
          <p:cNvSpPr>
            <a:spLocks noChangeShapeType="1"/>
          </p:cNvSpPr>
          <p:nvPr/>
        </p:nvSpPr>
        <p:spPr bwMode="auto">
          <a:xfrm>
            <a:off x="1981200" y="2590800"/>
            <a:ext cx="1295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4" name="Line 136"/>
          <p:cNvSpPr>
            <a:spLocks noChangeShapeType="1"/>
          </p:cNvSpPr>
          <p:nvPr/>
        </p:nvSpPr>
        <p:spPr bwMode="auto">
          <a:xfrm>
            <a:off x="1981200" y="3276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5" name="Line 137"/>
          <p:cNvSpPr>
            <a:spLocks noChangeShapeType="1"/>
          </p:cNvSpPr>
          <p:nvPr/>
        </p:nvSpPr>
        <p:spPr bwMode="auto">
          <a:xfrm>
            <a:off x="4953000" y="2590800"/>
            <a:ext cx="685800" cy="1219200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6" name="Line 138"/>
          <p:cNvSpPr>
            <a:spLocks noChangeShapeType="1"/>
          </p:cNvSpPr>
          <p:nvPr/>
        </p:nvSpPr>
        <p:spPr bwMode="auto">
          <a:xfrm>
            <a:off x="4572000" y="3276600"/>
            <a:ext cx="533400" cy="533400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7" name="Line 139"/>
          <p:cNvSpPr>
            <a:spLocks noChangeShapeType="1"/>
          </p:cNvSpPr>
          <p:nvPr/>
        </p:nvSpPr>
        <p:spPr bwMode="auto">
          <a:xfrm>
            <a:off x="4114800" y="4038600"/>
            <a:ext cx="1066800" cy="5334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8" name="Line 140"/>
          <p:cNvSpPr>
            <a:spLocks noChangeShapeType="1"/>
          </p:cNvSpPr>
          <p:nvPr/>
        </p:nvSpPr>
        <p:spPr bwMode="auto">
          <a:xfrm flipV="1">
            <a:off x="4114800" y="4724400"/>
            <a:ext cx="685800" cy="762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9" name="Rectangle 141"/>
          <p:cNvSpPr>
            <a:spLocks noChangeArrowheads="1"/>
          </p:cNvSpPr>
          <p:nvPr/>
        </p:nvSpPr>
        <p:spPr bwMode="auto">
          <a:xfrm>
            <a:off x="990600" y="5029200"/>
            <a:ext cx="189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Scope Stack</a:t>
            </a:r>
          </a:p>
        </p:txBody>
      </p:sp>
    </p:spTree>
    <p:extLst>
      <p:ext uri="{BB962C8B-B14F-4D97-AF65-F5344CB8AC3E}">
        <p14:creationId xmlns="" xmlns:p14="http://schemas.microsoft.com/office/powerpoint/2010/main" val="2080011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500" grpId="0"/>
      <p:bldP spid="570501" grpId="0"/>
      <p:bldP spid="570505" grpId="0" animBg="1"/>
      <p:bldP spid="570506" grpId="0" animBg="1"/>
      <p:bldP spid="570507" grpId="0" animBg="1"/>
      <p:bldP spid="5705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B866-50B0-427F-9BD5-C6EC6B04F3B5}" type="slidenum">
              <a:rPr lang="en-US" altLang="zh-CN"/>
              <a:pPr/>
              <a:t>3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6130925" cy="833438"/>
          </a:xfrm>
        </p:spPr>
        <p:txBody>
          <a:bodyPr/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课程设置目的和要求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实验目的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75688" cy="4724400"/>
          </a:xfrm>
        </p:spPr>
        <p:txBody>
          <a:bodyPr/>
          <a:lstStyle/>
          <a:p>
            <a:r>
              <a:rPr lang="zh-CN" altLang="en-US" sz="2800" dirty="0" smtClean="0"/>
              <a:t>实验应该贯穿</a:t>
            </a:r>
            <a:r>
              <a:rPr lang="zh-CN" altLang="en-US" sz="2800" dirty="0"/>
              <a:t>于理论、抽象和设计过程；</a:t>
            </a:r>
          </a:p>
          <a:p>
            <a:r>
              <a:rPr lang="zh-CN" altLang="en-US" sz="2800" dirty="0"/>
              <a:t>实验对软件的设计和实现、测试原理和方法起示范作用；</a:t>
            </a:r>
          </a:p>
          <a:p>
            <a:r>
              <a:rPr lang="zh-CN" altLang="en-US" sz="2800" dirty="0"/>
              <a:t>实验不仅仅是对理论的验证，重要的是</a:t>
            </a:r>
            <a:r>
              <a:rPr lang="zh-CN" altLang="en-US" sz="2800" dirty="0">
                <a:solidFill>
                  <a:srgbClr val="FF0000"/>
                </a:solidFill>
              </a:rPr>
              <a:t>技术训练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能力培养</a:t>
            </a:r>
            <a:r>
              <a:rPr lang="zh-CN" altLang="en-US" sz="2800" dirty="0"/>
              <a:t>，包括动手能力、分析问题解决问题能力、表达能力、写作能力等的培养；</a:t>
            </a:r>
          </a:p>
          <a:p>
            <a:r>
              <a:rPr lang="zh-CN" altLang="en-US" sz="2800" dirty="0"/>
              <a:t>教学活动是教师和学生不断交流的过程，</a:t>
            </a:r>
            <a:r>
              <a:rPr lang="zh-CN" altLang="en-US" sz="2800" dirty="0">
                <a:solidFill>
                  <a:srgbClr val="FF0000"/>
                </a:solidFill>
              </a:rPr>
              <a:t>实验是实现这个过程的桥梁</a:t>
            </a:r>
            <a:r>
              <a:rPr lang="zh-CN" altLang="en-US" sz="2800" dirty="0"/>
              <a:t>，可以弥补课堂教学的不足，加深对理论过程的理解，启发学生深入思考，敢于创新，达到良好的理论联系实际的教学效果。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fld id="{E10912DA-C5DE-4B11-A897-3A3FFD5D7E48}" type="datetime1">
              <a:rPr lang="zh-CN" altLang="en-US" sz="1400">
                <a:latin typeface="+mn-lt"/>
                <a:ea typeface="宋体" pitchFamily="2" charset="-122"/>
              </a:rPr>
              <a:pPr algn="l" eaLnBrk="1" hangingPunct="1">
                <a:defRPr/>
              </a:pPr>
              <a:t>2018/4/26</a:t>
            </a:fld>
            <a:endParaRPr lang="en-US" altLang="zh-CN" sz="140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30</a:t>
            </a:fld>
            <a:endParaRPr lang="en-US" altLang="zh-CN" smtClean="0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2548" y="3657600"/>
            <a:ext cx="7114286" cy="2657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6195" y="829572"/>
            <a:ext cx="7239000" cy="2653836"/>
          </a:xfrm>
          <a:prstGeom prst="rect">
            <a:avLst/>
          </a:prstGeom>
        </p:spPr>
      </p:pic>
      <p:sp>
        <p:nvSpPr>
          <p:cNvPr id="5" name="Text Box 105"/>
          <p:cNvSpPr txBox="1">
            <a:spLocks noChangeArrowheads="1"/>
          </p:cNvSpPr>
          <p:nvPr/>
        </p:nvSpPr>
        <p:spPr bwMode="auto">
          <a:xfrm>
            <a:off x="304800" y="407759"/>
            <a:ext cx="5343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dirty="0" smtClean="0">
                <a:solidFill>
                  <a:srgbClr val="800080"/>
                </a:solidFill>
              </a:rPr>
              <a:t>符号表输出举例</a:t>
            </a:r>
            <a:r>
              <a:rPr lang="zh-CN" altLang="en-US" b="1" dirty="0" smtClean="0">
                <a:latin typeface="楷体_GB2312" pitchFamily="49" charset="-122"/>
              </a:rPr>
              <a:t> </a:t>
            </a:r>
            <a:endParaRPr lang="zh-CN" altLang="en-US" b="1" dirty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8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31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49620" y="391180"/>
            <a:ext cx="78275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FF"/>
                </a:solidFill>
              </a:rPr>
              <a:t>实验三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语义分析和中间代码生成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kern="0" dirty="0" smtClean="0"/>
              <a:t>语义错误类型定义（至少</a:t>
            </a:r>
            <a:r>
              <a:rPr lang="en-US" altLang="zh-CN" sz="2400" kern="0" dirty="0" smtClean="0"/>
              <a:t>10</a:t>
            </a:r>
            <a:r>
              <a:rPr lang="zh-CN" altLang="en-US" sz="2400" kern="0" dirty="0" smtClean="0"/>
              <a:t>种）</a:t>
            </a:r>
            <a:endParaRPr lang="en-US" altLang="zh-CN" sz="2400" kern="0" dirty="0" smtClean="0"/>
          </a:p>
          <a:p>
            <a:pPr eaLnBrk="1" hangingPunct="1"/>
            <a:r>
              <a:rPr lang="zh-CN" altLang="en-US" sz="2400" kern="0" dirty="0" smtClean="0"/>
              <a:t>类型检查</a:t>
            </a:r>
            <a:endParaRPr lang="en-US" altLang="zh-CN" sz="2400" kern="0" dirty="0" smtClean="0"/>
          </a:p>
          <a:p>
            <a:pPr eaLnBrk="1" hangingPunct="1"/>
            <a:r>
              <a:rPr lang="zh-CN" altLang="en-US" sz="2400" kern="0" dirty="0" smtClean="0"/>
              <a:t>语义分析</a:t>
            </a:r>
            <a:endParaRPr lang="en-US" altLang="zh-CN" sz="2400" kern="0" dirty="0" smtClean="0"/>
          </a:p>
          <a:p>
            <a:pPr eaLnBrk="1" hangingPunct="1"/>
            <a:r>
              <a:rPr lang="zh-CN" altLang="en-US" sz="2400" kern="0" dirty="0" smtClean="0"/>
              <a:t>中间代码生成</a:t>
            </a:r>
            <a:endParaRPr lang="en-US" altLang="zh-CN" sz="2400" kern="0" dirty="0" smtClean="0"/>
          </a:p>
        </p:txBody>
      </p:sp>
    </p:spTree>
    <p:extLst>
      <p:ext uri="{BB962C8B-B14F-4D97-AF65-F5344CB8AC3E}">
        <p14:creationId xmlns="" xmlns:p14="http://schemas.microsoft.com/office/powerpoint/2010/main" val="120968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5"/>
          <p:cNvSpPr txBox="1">
            <a:spLocks noChangeArrowheads="1"/>
          </p:cNvSpPr>
          <p:nvPr/>
        </p:nvSpPr>
        <p:spPr bwMode="auto">
          <a:xfrm>
            <a:off x="533400" y="1066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楷体_GB2312" pitchFamily="49" charset="-122"/>
              </a:rPr>
              <a:t>8.2.1</a:t>
            </a:r>
            <a:r>
              <a:rPr lang="zh-CN" altLang="en-US" sz="2800" b="1" dirty="0" smtClean="0">
                <a:solidFill>
                  <a:srgbClr val="800080"/>
                </a:solidFill>
                <a:latin typeface="楷体_GB2312" pitchFamily="49" charset="-122"/>
              </a:rPr>
              <a:t>与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语义分析相关的工作</a:t>
            </a:r>
          </a:p>
        </p:txBody>
      </p:sp>
      <p:sp>
        <p:nvSpPr>
          <p:cNvPr id="8196" name="Rectangle 40"/>
          <p:cNvSpPr>
            <a:spLocks noChangeArrowheads="1"/>
          </p:cNvSpPr>
          <p:nvPr/>
        </p:nvSpPr>
        <p:spPr bwMode="auto">
          <a:xfrm>
            <a:off x="533400" y="1752600"/>
            <a:ext cx="8023225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400" b="1" dirty="0">
                <a:solidFill>
                  <a:srgbClr val="800080"/>
                </a:solidFill>
              </a:rPr>
              <a:t>  </a:t>
            </a:r>
            <a:r>
              <a:rPr lang="zh-CN" altLang="en-US" sz="2400" b="1" dirty="0">
                <a:solidFill>
                  <a:srgbClr val="800080"/>
                </a:solidFill>
              </a:rPr>
              <a:t>静态语义检查</a:t>
            </a:r>
            <a:endParaRPr lang="zh-CN" altLang="en-US" sz="2400" b="1" dirty="0"/>
          </a:p>
          <a:p>
            <a:pPr algn="l">
              <a:buClrTx/>
              <a:buFont typeface="Symbol" pitchFamily="18" charset="2"/>
              <a:buNone/>
            </a:pPr>
            <a:endParaRPr lang="zh-CN" altLang="en-US" sz="900" b="1" dirty="0"/>
          </a:p>
          <a:p>
            <a:pPr lvl="1" algn="l">
              <a:buFontTx/>
              <a:buChar char="•"/>
            </a:pPr>
            <a:r>
              <a:rPr lang="zh-CN" altLang="en-US" sz="1600" b="1" dirty="0"/>
              <a:t>  </a:t>
            </a:r>
            <a:r>
              <a:rPr lang="zh-CN" altLang="en-US" sz="2000" b="1" dirty="0"/>
              <a:t>编译期间所进行的语义</a:t>
            </a:r>
            <a:r>
              <a:rPr lang="zh-CN" altLang="en-US" sz="2000" b="1" dirty="0" smtClean="0"/>
              <a:t>检查 </a:t>
            </a:r>
            <a:endParaRPr lang="zh-CN" altLang="en-US" sz="2000" b="1" dirty="0"/>
          </a:p>
          <a:p>
            <a:pPr lvl="1" algn="l">
              <a:buFontTx/>
              <a:buChar char="•"/>
            </a:pPr>
            <a:endParaRPr lang="zh-CN" altLang="en-US" sz="900" b="1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400" b="1" dirty="0">
                <a:solidFill>
                  <a:srgbClr val="800080"/>
                </a:solidFill>
              </a:rPr>
              <a:t>  动态语义检查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900" b="1" dirty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sz="2000" dirty="0"/>
              <a:t>   </a:t>
            </a:r>
            <a:r>
              <a:rPr lang="zh-CN" altLang="en-US" sz="2000" b="1" dirty="0"/>
              <a:t>所生成的代码在运行期间进行的语义检查</a:t>
            </a:r>
            <a:r>
              <a:rPr lang="zh-CN" altLang="en-US" sz="2000" dirty="0"/>
              <a:t> </a:t>
            </a:r>
            <a:endParaRPr lang="zh-CN" altLang="en-US" sz="2000" b="1" dirty="0"/>
          </a:p>
          <a:p>
            <a:pPr lvl="1" algn="l">
              <a:buFontTx/>
              <a:buNone/>
            </a:pPr>
            <a:endParaRPr lang="zh-CN" altLang="en-US" sz="900" b="1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400" b="1" dirty="0">
                <a:solidFill>
                  <a:srgbClr val="800080"/>
                </a:solidFill>
              </a:rPr>
              <a:t>  收集语义信息</a:t>
            </a:r>
            <a:endParaRPr lang="zh-CN" altLang="en-US" sz="2400" b="1" dirty="0"/>
          </a:p>
          <a:p>
            <a:pPr algn="l">
              <a:buClrTx/>
              <a:buFont typeface="Symbol" pitchFamily="18" charset="2"/>
              <a:buNone/>
            </a:pPr>
            <a:endParaRPr lang="zh-CN" altLang="en-US" sz="900" b="1" dirty="0"/>
          </a:p>
          <a:p>
            <a:pPr lvl="1" algn="l">
              <a:buFontTx/>
              <a:buChar char="•"/>
            </a:pPr>
            <a:r>
              <a:rPr lang="zh-CN" altLang="en-US" sz="2400" b="1" dirty="0"/>
              <a:t>  </a:t>
            </a:r>
            <a:r>
              <a:rPr lang="zh-CN" altLang="en-US" sz="2000" b="1" dirty="0"/>
              <a:t>为语义检查收集程序的语义信息</a:t>
            </a:r>
          </a:p>
          <a:p>
            <a:pPr lvl="1" algn="l">
              <a:buFontTx/>
              <a:buChar char="•"/>
            </a:pPr>
            <a:r>
              <a:rPr lang="zh-CN" altLang="en-US" sz="3200" b="1" dirty="0" smtClean="0"/>
              <a:t>  </a:t>
            </a:r>
            <a:r>
              <a:rPr lang="zh-CN" altLang="en-US" sz="2000" b="1" dirty="0"/>
              <a:t>为代码生成等后续阶段收集程序的语义信息</a:t>
            </a:r>
          </a:p>
          <a:p>
            <a:pPr lvl="1" algn="l">
              <a:buFontTx/>
              <a:buNone/>
            </a:pPr>
            <a:endParaRPr lang="zh-CN" altLang="en-US" sz="1050" b="1" dirty="0"/>
          </a:p>
          <a:p>
            <a:pPr lvl="1" algn="l">
              <a:buFontTx/>
              <a:buNone/>
            </a:pPr>
            <a:r>
              <a:rPr lang="zh-CN" altLang="en-US" sz="2000" b="1" dirty="0"/>
              <a:t>    有些内容合并到“中间代码生成”部分讨论</a:t>
            </a:r>
          </a:p>
          <a:p>
            <a:pPr lvl="1" algn="l">
              <a:buFontTx/>
              <a:buNone/>
            </a:pPr>
            <a:r>
              <a:rPr lang="zh-CN" altLang="en-US" sz="2400" b="1" dirty="0"/>
              <a:t>    </a:t>
            </a:r>
            <a:r>
              <a:rPr lang="zh-CN" altLang="en-US" sz="2000" b="1" dirty="0"/>
              <a:t>（如过程、数组声明的语义处理）</a:t>
            </a: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249620" y="391180"/>
            <a:ext cx="78275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0000FF"/>
                </a:solidFill>
              </a:rPr>
              <a:t>实验三 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语义分析和中间代码生成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40996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5"/>
          <p:cNvSpPr>
            <a:spLocks noChangeArrowheads="1"/>
          </p:cNvSpPr>
          <p:nvPr/>
        </p:nvSpPr>
        <p:spPr bwMode="auto">
          <a:xfrm>
            <a:off x="644088" y="1492552"/>
            <a:ext cx="820896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不同层次不同目的之分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中间代码举例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i="1" dirty="0"/>
              <a:t>   </a:t>
            </a:r>
            <a:r>
              <a:rPr lang="en-US" altLang="zh-CN" i="1" dirty="0"/>
              <a:t>AST</a:t>
            </a:r>
            <a:r>
              <a:rPr lang="zh-CN" altLang="en-US" b="1" dirty="0"/>
              <a:t>（</a:t>
            </a:r>
            <a:r>
              <a:rPr lang="en-US" altLang="zh-CN" sz="2300" i="1" dirty="0"/>
              <a:t>Abstract syntax tree</a:t>
            </a:r>
            <a:r>
              <a:rPr lang="zh-CN" altLang="en-US" sz="2300" i="1" dirty="0"/>
              <a:t>，</a:t>
            </a:r>
            <a:r>
              <a:rPr lang="zh-CN" altLang="en-US" sz="2300" b="1" dirty="0">
                <a:latin typeface="楷体_GB2312" pitchFamily="49" charset="-122"/>
              </a:rPr>
              <a:t>抽象语法树</a:t>
            </a:r>
            <a:r>
              <a:rPr lang="zh-CN" altLang="en-US" b="1" dirty="0"/>
              <a:t>）</a:t>
            </a:r>
            <a:endParaRPr kumimoji="0" lang="zh-CN" altLang="en-US" b="1" dirty="0"/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sz="2800" b="1" dirty="0"/>
              <a:t>  </a:t>
            </a:r>
            <a:r>
              <a:rPr lang="en-US" altLang="zh-CN" i="1" dirty="0"/>
              <a:t>TAC</a:t>
            </a:r>
            <a:r>
              <a:rPr lang="zh-CN" altLang="en-US" b="1" dirty="0"/>
              <a:t>（</a:t>
            </a:r>
            <a:r>
              <a:rPr lang="en-US" altLang="zh-CN" sz="2300" i="1" dirty="0"/>
              <a:t>Three-address code</a:t>
            </a:r>
            <a:r>
              <a:rPr kumimoji="0" lang="en-US" altLang="zh-CN" sz="2300" dirty="0">
                <a:latin typeface="楷体_GB2312" pitchFamily="49" charset="-122"/>
              </a:rPr>
              <a:t>,</a:t>
            </a:r>
            <a:r>
              <a:rPr lang="zh-CN" altLang="en-US" sz="2300" b="1" dirty="0"/>
              <a:t>三地址码，四元式</a:t>
            </a:r>
            <a:r>
              <a:rPr lang="zh-CN" altLang="en-US" b="1" dirty="0"/>
              <a:t>）</a:t>
            </a:r>
            <a:endParaRPr lang="zh-CN" altLang="en-US" dirty="0"/>
          </a:p>
          <a:p>
            <a:pPr lvl="1" algn="l">
              <a:buFont typeface="Symbol" pitchFamily="18" charset="2"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sz="2800" b="1" dirty="0"/>
              <a:t>  </a:t>
            </a:r>
            <a:r>
              <a:rPr lang="en-US" altLang="zh-CN" i="1" dirty="0"/>
              <a:t>P-code </a:t>
            </a:r>
            <a:r>
              <a:rPr lang="zh-CN" altLang="en-US" b="1" dirty="0"/>
              <a:t>（</a:t>
            </a:r>
            <a:r>
              <a:rPr lang="zh-CN" altLang="en-US" sz="2300" b="1" dirty="0"/>
              <a:t>特别用于 </a:t>
            </a:r>
            <a:r>
              <a:rPr lang="en-US" altLang="zh-CN" sz="2300" i="1" dirty="0" err="1"/>
              <a:t>Pasal</a:t>
            </a:r>
            <a:r>
              <a:rPr lang="en-US" altLang="zh-CN" sz="2300" i="1" dirty="0"/>
              <a:t> </a:t>
            </a:r>
            <a:r>
              <a:rPr lang="zh-CN" altLang="en-US" sz="2300" b="1" dirty="0"/>
              <a:t>语言实现</a:t>
            </a:r>
            <a:r>
              <a:rPr lang="zh-CN" altLang="en-US" b="1" dirty="0"/>
              <a:t>）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b="1" dirty="0"/>
              <a:t>  </a:t>
            </a:r>
            <a:r>
              <a:rPr lang="en-US" altLang="zh-CN" i="1" dirty="0" err="1"/>
              <a:t>Bytecode</a:t>
            </a:r>
            <a:r>
              <a:rPr lang="zh-CN" altLang="en-US" b="1" dirty="0"/>
              <a:t>（</a:t>
            </a:r>
            <a:r>
              <a:rPr lang="en-US" altLang="zh-CN" sz="2300" i="1" dirty="0"/>
              <a:t>Java </a:t>
            </a:r>
            <a:r>
              <a:rPr lang="zh-CN" altLang="en-US" sz="2300" b="1" dirty="0"/>
              <a:t>编译器的输出</a:t>
            </a:r>
            <a:r>
              <a:rPr lang="en-US" altLang="zh-CN" sz="2300" i="1" dirty="0"/>
              <a:t>, Java </a:t>
            </a:r>
            <a:r>
              <a:rPr lang="zh-CN" altLang="en-US" sz="2300" b="1" dirty="0"/>
              <a:t>虚拟机的输入</a:t>
            </a:r>
            <a:r>
              <a:rPr lang="zh-CN" altLang="en-US" b="1" dirty="0"/>
              <a:t>）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dirty="0"/>
              <a:t>  </a:t>
            </a:r>
            <a:r>
              <a:rPr lang="en-US" altLang="zh-CN" i="1" dirty="0"/>
              <a:t>SSA</a:t>
            </a:r>
            <a:r>
              <a:rPr lang="zh-CN" altLang="en-US" b="1" dirty="0"/>
              <a:t>（</a:t>
            </a:r>
            <a:r>
              <a:rPr lang="en-US" altLang="zh-CN" sz="2300" i="1" dirty="0"/>
              <a:t>Static single assignment form</a:t>
            </a:r>
            <a:r>
              <a:rPr lang="zh-CN" altLang="en-US" sz="2300" i="1" dirty="0"/>
              <a:t>，</a:t>
            </a:r>
            <a:r>
              <a:rPr lang="zh-CN" altLang="en-US" sz="2300" b="1" dirty="0"/>
              <a:t>静态单赋值形式</a:t>
            </a:r>
            <a:r>
              <a:rPr lang="zh-CN" altLang="en-US" b="1" dirty="0"/>
              <a:t>）</a:t>
            </a:r>
          </a:p>
        </p:txBody>
      </p:sp>
      <p:sp>
        <p:nvSpPr>
          <p:cNvPr id="24580" name="Text Box 26"/>
          <p:cNvSpPr txBox="1">
            <a:spLocks noChangeArrowheads="1"/>
          </p:cNvSpPr>
          <p:nvPr/>
        </p:nvSpPr>
        <p:spPr bwMode="auto">
          <a:xfrm>
            <a:off x="595422" y="617537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中间代码的形式</a:t>
            </a:r>
          </a:p>
        </p:txBody>
      </p:sp>
    </p:spTree>
    <p:extLst>
      <p:ext uri="{BB962C8B-B14F-4D97-AF65-F5344CB8AC3E}">
        <p14:creationId xmlns="" xmlns:p14="http://schemas.microsoft.com/office/powerpoint/2010/main" val="20276982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571500" y="1442243"/>
            <a:ext cx="78486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算术表达式 </a:t>
            </a:r>
            <a:r>
              <a:rPr lang="en-US" altLang="zh-CN" sz="2800" dirty="0">
                <a:solidFill>
                  <a:srgbClr val="800080"/>
                </a:solidFill>
              </a:rPr>
              <a:t>A + B * ( C - D ) + E / ( C - D ) ^N</a:t>
            </a:r>
          </a:p>
          <a:p>
            <a:pPr algn="l">
              <a:buClrTx/>
              <a:buFont typeface="Symbol" pitchFamily="18" charset="2"/>
              <a:buNone/>
            </a:pPr>
            <a:endParaRPr lang="en-US" altLang="zh-CN" sz="1000" b="1" dirty="0"/>
          </a:p>
          <a:p>
            <a:pPr lvl="1" algn="l">
              <a:buFontTx/>
              <a:buChar char="•"/>
            </a:pPr>
            <a:r>
              <a:rPr lang="en-US" altLang="zh-CN" i="1" dirty="0"/>
              <a:t>  </a:t>
            </a:r>
            <a:r>
              <a:rPr lang="en-US" altLang="zh-CN" sz="2400" i="1" dirty="0">
                <a:solidFill>
                  <a:srgbClr val="800080"/>
                </a:solidFill>
              </a:rPr>
              <a:t>AST</a:t>
            </a:r>
            <a:r>
              <a:rPr lang="zh-CN" altLang="en-US" sz="2400" b="1" dirty="0">
                <a:solidFill>
                  <a:srgbClr val="800080"/>
                </a:solidFill>
              </a:rPr>
              <a:t>（</a:t>
            </a:r>
            <a:r>
              <a:rPr lang="zh-CN" altLang="en-US" sz="2400" b="1" dirty="0">
                <a:solidFill>
                  <a:srgbClr val="800080"/>
                </a:solidFill>
                <a:latin typeface="楷体_GB2312" pitchFamily="49" charset="-122"/>
              </a:rPr>
              <a:t>抽象语法树</a:t>
            </a:r>
            <a:r>
              <a:rPr lang="zh-CN" altLang="en-US" sz="2400" b="1" dirty="0">
                <a:solidFill>
                  <a:srgbClr val="800080"/>
                </a:solidFill>
              </a:rPr>
              <a:t>）表示</a:t>
            </a: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473868" y="609983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中间代码举例</a:t>
            </a:r>
          </a:p>
        </p:txBody>
      </p:sp>
      <p:sp>
        <p:nvSpPr>
          <p:cNvPr id="26633" name="Text Box 29"/>
          <p:cNvSpPr txBox="1">
            <a:spLocks noChangeArrowheads="1"/>
          </p:cNvSpPr>
          <p:nvPr/>
        </p:nvSpPr>
        <p:spPr bwMode="auto">
          <a:xfrm>
            <a:off x="5464175" y="4572000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ea typeface="宋体" pitchFamily="2" charset="-122"/>
              </a:rPr>
              <a:t>^</a:t>
            </a:r>
            <a:endParaRPr lang="en-US" altLang="zh-CN" sz="2000">
              <a:solidFill>
                <a:srgbClr val="800080"/>
              </a:solidFill>
              <a:ea typeface="宋体" pitchFamily="2" charset="-122"/>
            </a:endParaRPr>
          </a:p>
        </p:txBody>
      </p:sp>
      <p:sp>
        <p:nvSpPr>
          <p:cNvPr id="26634" name="Text Box 31"/>
          <p:cNvSpPr txBox="1">
            <a:spLocks noChangeArrowheads="1"/>
          </p:cNvSpPr>
          <p:nvPr/>
        </p:nvSpPr>
        <p:spPr bwMode="auto">
          <a:xfrm>
            <a:off x="3330575" y="2819400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5" name="Text Box 32"/>
          <p:cNvSpPr txBox="1">
            <a:spLocks noChangeArrowheads="1"/>
          </p:cNvSpPr>
          <p:nvPr/>
        </p:nvSpPr>
        <p:spPr bwMode="auto">
          <a:xfrm>
            <a:off x="4038600" y="33528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6" name="Text Box 33"/>
          <p:cNvSpPr txBox="1">
            <a:spLocks noChangeArrowheads="1"/>
          </p:cNvSpPr>
          <p:nvPr/>
        </p:nvSpPr>
        <p:spPr bwMode="auto">
          <a:xfrm>
            <a:off x="4768850" y="38862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26637" name="Text Box 34"/>
          <p:cNvSpPr txBox="1">
            <a:spLocks noChangeArrowheads="1"/>
          </p:cNvSpPr>
          <p:nvPr/>
        </p:nvSpPr>
        <p:spPr bwMode="auto">
          <a:xfrm>
            <a:off x="2590800" y="33369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6638" name="Text Box 35"/>
          <p:cNvSpPr txBox="1">
            <a:spLocks noChangeArrowheads="1"/>
          </p:cNvSpPr>
          <p:nvPr/>
        </p:nvSpPr>
        <p:spPr bwMode="auto">
          <a:xfrm>
            <a:off x="3398838" y="3946525"/>
            <a:ext cx="3349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26639" name="Text Box 36"/>
          <p:cNvSpPr txBox="1">
            <a:spLocks noChangeArrowheads="1"/>
          </p:cNvSpPr>
          <p:nvPr/>
        </p:nvSpPr>
        <p:spPr bwMode="auto">
          <a:xfrm>
            <a:off x="4419600" y="4556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26640" name="Line 37"/>
          <p:cNvSpPr>
            <a:spLocks noChangeShapeType="1"/>
          </p:cNvSpPr>
          <p:nvPr/>
        </p:nvSpPr>
        <p:spPr bwMode="auto">
          <a:xfrm flipV="1">
            <a:off x="2895600" y="3124200"/>
            <a:ext cx="533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Line 38"/>
          <p:cNvSpPr>
            <a:spLocks noChangeShapeType="1"/>
          </p:cNvSpPr>
          <p:nvPr/>
        </p:nvSpPr>
        <p:spPr bwMode="auto">
          <a:xfrm>
            <a:off x="3581400" y="3124200"/>
            <a:ext cx="5334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Line 39"/>
          <p:cNvSpPr>
            <a:spLocks noChangeShapeType="1"/>
          </p:cNvSpPr>
          <p:nvPr/>
        </p:nvSpPr>
        <p:spPr bwMode="auto">
          <a:xfrm flipH="1">
            <a:off x="3657600" y="3657600"/>
            <a:ext cx="4572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Line 40"/>
          <p:cNvSpPr>
            <a:spLocks noChangeShapeType="1"/>
          </p:cNvSpPr>
          <p:nvPr/>
        </p:nvSpPr>
        <p:spPr bwMode="auto">
          <a:xfrm>
            <a:off x="4343400" y="3657600"/>
            <a:ext cx="406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Line 41"/>
          <p:cNvSpPr>
            <a:spLocks noChangeShapeType="1"/>
          </p:cNvSpPr>
          <p:nvPr/>
        </p:nvSpPr>
        <p:spPr bwMode="auto">
          <a:xfrm>
            <a:off x="5029200" y="41910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Line 42"/>
          <p:cNvSpPr>
            <a:spLocks noChangeShapeType="1"/>
          </p:cNvSpPr>
          <p:nvPr/>
        </p:nvSpPr>
        <p:spPr bwMode="auto">
          <a:xfrm flipH="1">
            <a:off x="4648200" y="4224338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6" name="Line 44"/>
          <p:cNvSpPr>
            <a:spLocks noChangeShapeType="1"/>
          </p:cNvSpPr>
          <p:nvPr/>
        </p:nvSpPr>
        <p:spPr bwMode="auto">
          <a:xfrm>
            <a:off x="3657600" y="4191000"/>
            <a:ext cx="457200" cy="457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7" name="Text Box 45"/>
          <p:cNvSpPr txBox="1">
            <a:spLocks noChangeArrowheads="1"/>
          </p:cNvSpPr>
          <p:nvPr/>
        </p:nvSpPr>
        <p:spPr bwMode="auto">
          <a:xfrm>
            <a:off x="4038600" y="44958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48" name="Text Box 46"/>
          <p:cNvSpPr txBox="1">
            <a:spLocks noChangeArrowheads="1"/>
          </p:cNvSpPr>
          <p:nvPr/>
        </p:nvSpPr>
        <p:spPr bwMode="auto">
          <a:xfrm>
            <a:off x="2819400" y="45227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6649" name="Line 47"/>
          <p:cNvSpPr>
            <a:spLocks noChangeShapeType="1"/>
          </p:cNvSpPr>
          <p:nvPr/>
        </p:nvSpPr>
        <p:spPr bwMode="auto">
          <a:xfrm flipH="1">
            <a:off x="3124200" y="4191000"/>
            <a:ext cx="3048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0" name="Text Box 48"/>
          <p:cNvSpPr txBox="1">
            <a:spLocks noChangeArrowheads="1"/>
          </p:cNvSpPr>
          <p:nvPr/>
        </p:nvSpPr>
        <p:spPr bwMode="auto">
          <a:xfrm>
            <a:off x="4343400" y="52419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1" name="Text Box 49"/>
          <p:cNvSpPr txBox="1">
            <a:spLocks noChangeArrowheads="1"/>
          </p:cNvSpPr>
          <p:nvPr/>
        </p:nvSpPr>
        <p:spPr bwMode="auto">
          <a:xfrm>
            <a:off x="3657600" y="52260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2" name="Line 50"/>
          <p:cNvSpPr>
            <a:spLocks noChangeShapeType="1"/>
          </p:cNvSpPr>
          <p:nvPr/>
        </p:nvSpPr>
        <p:spPr bwMode="auto">
          <a:xfrm>
            <a:off x="4267200" y="4860925"/>
            <a:ext cx="228600" cy="396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3" name="Line 51"/>
          <p:cNvSpPr>
            <a:spLocks noChangeShapeType="1"/>
          </p:cNvSpPr>
          <p:nvPr/>
        </p:nvSpPr>
        <p:spPr bwMode="auto">
          <a:xfrm flipH="1">
            <a:off x="3886200" y="4894263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4" name="Line 53"/>
          <p:cNvSpPr>
            <a:spLocks noChangeShapeType="1"/>
          </p:cNvSpPr>
          <p:nvPr/>
        </p:nvSpPr>
        <p:spPr bwMode="auto">
          <a:xfrm flipH="1">
            <a:off x="5334000" y="4876800"/>
            <a:ext cx="152400" cy="347663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5" name="Text Box 54"/>
          <p:cNvSpPr txBox="1">
            <a:spLocks noChangeArrowheads="1"/>
          </p:cNvSpPr>
          <p:nvPr/>
        </p:nvSpPr>
        <p:spPr bwMode="auto">
          <a:xfrm>
            <a:off x="5159375" y="51054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56" name="Text Box 55"/>
          <p:cNvSpPr txBox="1">
            <a:spLocks noChangeArrowheads="1"/>
          </p:cNvSpPr>
          <p:nvPr/>
        </p:nvSpPr>
        <p:spPr bwMode="auto">
          <a:xfrm>
            <a:off x="5464175" y="58515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7" name="Text Box 56"/>
          <p:cNvSpPr txBox="1">
            <a:spLocks noChangeArrowheads="1"/>
          </p:cNvSpPr>
          <p:nvPr/>
        </p:nvSpPr>
        <p:spPr bwMode="auto">
          <a:xfrm>
            <a:off x="4778375" y="58356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8" name="Line 57"/>
          <p:cNvSpPr>
            <a:spLocks noChangeShapeType="1"/>
          </p:cNvSpPr>
          <p:nvPr/>
        </p:nvSpPr>
        <p:spPr bwMode="auto">
          <a:xfrm>
            <a:off x="5387975" y="5470525"/>
            <a:ext cx="228600" cy="396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9" name="Line 58"/>
          <p:cNvSpPr>
            <a:spLocks noChangeShapeType="1"/>
          </p:cNvSpPr>
          <p:nvPr/>
        </p:nvSpPr>
        <p:spPr bwMode="auto">
          <a:xfrm flipH="1">
            <a:off x="5006975" y="5503863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0" name="Line 59"/>
          <p:cNvSpPr>
            <a:spLocks noChangeShapeType="1"/>
          </p:cNvSpPr>
          <p:nvPr/>
        </p:nvSpPr>
        <p:spPr bwMode="auto">
          <a:xfrm>
            <a:off x="5715000" y="48006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1" name="Text Box 60"/>
          <p:cNvSpPr txBox="1">
            <a:spLocks noChangeArrowheads="1"/>
          </p:cNvSpPr>
          <p:nvPr/>
        </p:nvSpPr>
        <p:spPr bwMode="auto">
          <a:xfrm>
            <a:off x="6172200" y="51657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3581400" y="4608512"/>
            <a:ext cx="1187450" cy="1146175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4713287" y="5165725"/>
            <a:ext cx="1089025" cy="1077912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01464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15909" y="1219200"/>
            <a:ext cx="78486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算术表达式 </a:t>
            </a:r>
            <a:r>
              <a:rPr lang="en-US" altLang="zh-CN" sz="2800" dirty="0">
                <a:solidFill>
                  <a:srgbClr val="800080"/>
                </a:solidFill>
              </a:rPr>
              <a:t>A + B * ( C - D ) + E / ( C - D ) ^N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 dirty="0"/>
          </a:p>
          <a:p>
            <a:pPr lvl="1">
              <a:buFontTx/>
              <a:buChar char="•"/>
            </a:pPr>
            <a:r>
              <a:rPr lang="en-US" altLang="zh-CN" sz="2800" b="1" dirty="0"/>
              <a:t>  </a:t>
            </a:r>
            <a:r>
              <a:rPr lang="en-US" altLang="zh-CN" i="1" dirty="0"/>
              <a:t>DAG</a:t>
            </a:r>
            <a:r>
              <a:rPr lang="zh-CN" altLang="en-US" b="1" dirty="0"/>
              <a:t>（</a:t>
            </a:r>
            <a:r>
              <a:rPr kumimoji="0" lang="en-US" altLang="zh-CN" sz="2000" i="1" dirty="0">
                <a:ea typeface="宋体" pitchFamily="2" charset="-122"/>
              </a:rPr>
              <a:t>Directed Acyclic Graph</a:t>
            </a:r>
            <a:r>
              <a:rPr kumimoji="0" lang="en-US" altLang="zh-CN" dirty="0">
                <a:latin typeface="楷体_GB2312" pitchFamily="49" charset="-122"/>
              </a:rPr>
              <a:t>,</a:t>
            </a:r>
            <a:r>
              <a:rPr kumimoji="0" lang="zh-CN" altLang="en-US" sz="2000" b="1" dirty="0"/>
              <a:t>有向无圈图，改进型 </a:t>
            </a:r>
            <a:r>
              <a:rPr kumimoji="0" lang="en-US" altLang="zh-CN" sz="2000" i="1" dirty="0">
                <a:ea typeface="宋体" pitchFamily="2" charset="-122"/>
              </a:rPr>
              <a:t>AST</a:t>
            </a:r>
            <a:r>
              <a:rPr lang="zh-CN" altLang="en-US" b="1" dirty="0"/>
              <a:t>）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50068" y="457200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中间代码举例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5311775" y="4191000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ea typeface="宋体" pitchFamily="2" charset="-122"/>
              </a:rPr>
              <a:t>^</a:t>
            </a:r>
            <a:endParaRPr lang="en-US" altLang="zh-CN" sz="2000">
              <a:solidFill>
                <a:srgbClr val="800080"/>
              </a:solidFill>
              <a:ea typeface="宋体" pitchFamily="2" charset="-122"/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178175" y="2438400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3886200" y="29718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4616450" y="35052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438400" y="29559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246438" y="3565525"/>
            <a:ext cx="3349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4267200" y="4175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2743200" y="2743200"/>
            <a:ext cx="533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3429000" y="2743200"/>
            <a:ext cx="5334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H="1">
            <a:off x="3505200" y="3276600"/>
            <a:ext cx="4572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4191000" y="3276600"/>
            <a:ext cx="406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4876800" y="38100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 flipH="1">
            <a:off x="4495800" y="3843338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3505200" y="3810000"/>
            <a:ext cx="7620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2667000" y="41417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H="1">
            <a:off x="2971800" y="3810000"/>
            <a:ext cx="3048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H="1">
            <a:off x="4648200" y="4495800"/>
            <a:ext cx="6858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4343400" y="47244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4648200" y="54705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3962400" y="54546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4572000" y="5089525"/>
            <a:ext cx="228600" cy="396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H="1">
            <a:off x="4191000" y="5122863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5562600" y="44196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6019800" y="47847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28" name="椭圆 27"/>
          <p:cNvSpPr/>
          <p:nvPr/>
        </p:nvSpPr>
        <p:spPr bwMode="auto">
          <a:xfrm>
            <a:off x="3863975" y="4705350"/>
            <a:ext cx="1241425" cy="1385887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96963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4"/>
          <p:cNvSpPr>
            <a:spLocks noChangeArrowheads="1"/>
          </p:cNvSpPr>
          <p:nvPr/>
        </p:nvSpPr>
        <p:spPr bwMode="auto">
          <a:xfrm>
            <a:off x="457200" y="1219200"/>
            <a:ext cx="70104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400" b="1" dirty="0">
                <a:solidFill>
                  <a:srgbClr val="800080"/>
                </a:solidFill>
              </a:rPr>
              <a:t>  </a:t>
            </a:r>
            <a:r>
              <a:rPr lang="zh-CN" altLang="en-US" sz="2400" b="1" dirty="0"/>
              <a:t>算术表达式 </a:t>
            </a:r>
            <a:r>
              <a:rPr lang="en-US" altLang="zh-CN" sz="2400" dirty="0">
                <a:solidFill>
                  <a:srgbClr val="800080"/>
                </a:solidFill>
              </a:rPr>
              <a:t>A + B * ( C - D ) + E / ( C - D ) ^N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900" b="1" dirty="0"/>
          </a:p>
          <a:p>
            <a:pPr lvl="1" algn="l">
              <a:buFontTx/>
              <a:buChar char="•"/>
            </a:pPr>
            <a:r>
              <a:rPr lang="en-US" altLang="zh-CN" sz="2000" i="1" dirty="0"/>
              <a:t>  </a:t>
            </a:r>
            <a:r>
              <a:rPr lang="en-US" altLang="zh-CN" sz="2000" i="1" dirty="0">
                <a:solidFill>
                  <a:srgbClr val="800080"/>
                </a:solidFill>
              </a:rPr>
              <a:t>TAC </a:t>
            </a:r>
            <a:r>
              <a:rPr lang="zh-CN" altLang="en-US" sz="2000" b="1" dirty="0">
                <a:solidFill>
                  <a:srgbClr val="800080"/>
                </a:solidFill>
              </a:rPr>
              <a:t>（三地址码）表示</a:t>
            </a:r>
          </a:p>
          <a:p>
            <a:pPr lvl="1">
              <a:buFont typeface="Symbol" pitchFamily="18" charset="2"/>
              <a:buNone/>
            </a:pPr>
            <a:endParaRPr lang="zh-CN" altLang="en-US" sz="1000" b="1" dirty="0"/>
          </a:p>
          <a:p>
            <a:pPr>
              <a:buFontTx/>
              <a:buNone/>
            </a:pPr>
            <a:r>
              <a:rPr lang="zh-CN" altLang="en-US" b="1" dirty="0">
                <a:cs typeface="Times New Roman" pitchFamily="18" charset="0"/>
              </a:rPr>
              <a:t>         </a:t>
            </a:r>
            <a:r>
              <a:rPr lang="en-US" altLang="zh-CN" dirty="0"/>
              <a:t>(1)  ( -    C     D     T1 )                     T1 := C - D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(2)  ( *    B     T1    T2)                     T2 := B * T1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(3)  ( +   A     T2    T3)                      T3 := A + T2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(4)  ( -    C     D     T4)          </a:t>
            </a:r>
            <a:r>
              <a:rPr lang="zh-CN" altLang="en-US" b="1" dirty="0"/>
              <a:t>或</a:t>
            </a:r>
            <a:r>
              <a:rPr lang="zh-CN" altLang="en-US" dirty="0"/>
              <a:t>        </a:t>
            </a:r>
            <a:r>
              <a:rPr lang="en-US" altLang="zh-CN" dirty="0"/>
              <a:t>T4 := C - D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(5)  ( ^   T4    N     T5)                      T5 := T4 ^ N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(6)  ( /    E     T5    T6)                      T6 := E / T5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       </a:t>
            </a:r>
            <a:r>
              <a:rPr lang="en-US" altLang="zh-CN" dirty="0"/>
              <a:t>(7)  (+    T3   T6    T7)                      T7 := T3 + T6</a:t>
            </a:r>
            <a:r>
              <a:rPr lang="en-US" altLang="zh-CN" sz="2800" dirty="0"/>
              <a:t> </a:t>
            </a:r>
          </a:p>
        </p:txBody>
      </p:sp>
      <p:sp>
        <p:nvSpPr>
          <p:cNvPr id="25604" name="Text Box 105"/>
          <p:cNvSpPr txBox="1">
            <a:spLocks noChangeArrowheads="1"/>
          </p:cNvSpPr>
          <p:nvPr/>
        </p:nvSpPr>
        <p:spPr bwMode="auto">
          <a:xfrm>
            <a:off x="647427" y="4572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中间代码举例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3962400"/>
            <a:ext cx="4428571" cy="21428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98064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40"/>
          <p:cNvSpPr>
            <a:spLocks noChangeArrowheads="1"/>
          </p:cNvSpPr>
          <p:nvPr/>
        </p:nvSpPr>
        <p:spPr bwMode="auto">
          <a:xfrm>
            <a:off x="780748" y="1524000"/>
            <a:ext cx="7780639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顺序的语句序列</a:t>
            </a:r>
            <a:r>
              <a:rPr lang="zh-CN" altLang="en-US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其</a:t>
            </a:r>
            <a:r>
              <a:rPr lang="zh-CN" altLang="en-US" sz="2800" b="1" dirty="0">
                <a:solidFill>
                  <a:srgbClr val="800080"/>
                </a:solidFill>
              </a:rPr>
              <a:t>语句</a:t>
            </a:r>
            <a:r>
              <a:rPr lang="zh-CN" altLang="en-US" sz="2800" b="1" dirty="0"/>
              <a:t>一般具有如下</a:t>
            </a:r>
            <a:r>
              <a:rPr lang="zh-CN" altLang="en-US" sz="2800" b="1" dirty="0">
                <a:solidFill>
                  <a:srgbClr val="800080"/>
                </a:solidFill>
              </a:rPr>
              <a:t>形式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800" i="1" dirty="0">
                <a:solidFill>
                  <a:srgbClr val="800080"/>
                </a:solidFill>
              </a:rPr>
              <a:t>             </a:t>
            </a:r>
            <a:r>
              <a:rPr lang="en-US" altLang="zh-CN" sz="2800" i="1" dirty="0">
                <a:solidFill>
                  <a:srgbClr val="800080"/>
                </a:solidFill>
              </a:rPr>
              <a:t>x := y op </a:t>
            </a:r>
            <a:r>
              <a:rPr lang="en-US" altLang="zh-CN" sz="2800" i="1" dirty="0" smtClean="0">
                <a:solidFill>
                  <a:srgbClr val="800080"/>
                </a:solidFill>
              </a:rPr>
              <a:t>z   or  (op    y    z    x</a:t>
            </a:r>
            <a:r>
              <a:rPr lang="zh-CN" altLang="en-US" sz="2800" i="1" dirty="0" smtClean="0">
                <a:solidFill>
                  <a:srgbClr val="800080"/>
                </a:solidFill>
              </a:rPr>
              <a:t>）</a:t>
            </a:r>
            <a:endParaRPr lang="en-US" altLang="zh-CN" sz="2800" i="1" dirty="0" smtClean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lang="en-US" altLang="zh-CN" sz="2800" i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lang="en-US" altLang="zh-CN" sz="1000" i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800" i="1" dirty="0">
                <a:solidFill>
                  <a:srgbClr val="800080"/>
                </a:solidFill>
              </a:rPr>
              <a:t>     </a:t>
            </a:r>
            <a:r>
              <a:rPr lang="en-US" altLang="zh-CN" sz="2800" dirty="0"/>
              <a:t>(</a:t>
            </a:r>
            <a:r>
              <a:rPr lang="en-US" altLang="zh-CN" sz="2800" i="1" dirty="0"/>
              <a:t>op</a:t>
            </a:r>
            <a:r>
              <a:rPr lang="en-US" altLang="zh-CN" sz="2800" dirty="0"/>
              <a:t> </a:t>
            </a:r>
            <a:r>
              <a:rPr lang="zh-CN" altLang="en-US" sz="2800" b="1" dirty="0"/>
              <a:t>为操作符，</a:t>
            </a:r>
            <a:r>
              <a:rPr lang="en-US" altLang="zh-CN" sz="2800" i="1" dirty="0"/>
              <a:t>y</a:t>
            </a:r>
            <a:r>
              <a:rPr lang="en-US" altLang="zh-CN" sz="2800" dirty="0"/>
              <a:t> </a:t>
            </a:r>
            <a:r>
              <a:rPr lang="zh-CN" altLang="en-US" sz="2800" b="1" dirty="0"/>
              <a:t>和</a:t>
            </a:r>
            <a:r>
              <a:rPr lang="zh-CN" altLang="en-US" sz="2800" dirty="0"/>
              <a:t> </a:t>
            </a:r>
            <a:r>
              <a:rPr lang="en-US" altLang="zh-CN" sz="2800" i="1" dirty="0"/>
              <a:t>z</a:t>
            </a:r>
            <a:r>
              <a:rPr lang="en-US" altLang="zh-CN" sz="2800" dirty="0"/>
              <a:t> </a:t>
            </a:r>
            <a:r>
              <a:rPr lang="zh-CN" altLang="en-US" sz="2800" b="1" dirty="0"/>
              <a:t>为操作数，</a:t>
            </a:r>
            <a:r>
              <a:rPr lang="zh-CN" altLang="en-US" sz="2800" dirty="0"/>
              <a:t> </a:t>
            </a:r>
            <a:r>
              <a:rPr lang="en-US" altLang="zh-CN" sz="2800" i="1" dirty="0"/>
              <a:t>x</a:t>
            </a:r>
            <a:r>
              <a:rPr lang="en-US" altLang="zh-CN" sz="2800" dirty="0"/>
              <a:t> </a:t>
            </a:r>
            <a:r>
              <a:rPr lang="zh-CN" altLang="en-US" sz="2800" b="1" dirty="0"/>
              <a:t>为结果</a:t>
            </a:r>
            <a:r>
              <a:rPr lang="en-US" altLang="zh-CN" sz="2800" dirty="0"/>
              <a:t>)</a:t>
            </a:r>
            <a:endParaRPr lang="en-US" altLang="zh-CN" sz="1000" b="1" dirty="0"/>
          </a:p>
        </p:txBody>
      </p:sp>
      <p:sp>
        <p:nvSpPr>
          <p:cNvPr id="29700" name="Text Box 141"/>
          <p:cNvSpPr txBox="1">
            <a:spLocks noChangeArrowheads="1"/>
          </p:cNvSpPr>
          <p:nvPr/>
        </p:nvSpPr>
        <p:spPr bwMode="auto">
          <a:xfrm>
            <a:off x="642937" y="746126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三地址码</a:t>
            </a:r>
            <a:r>
              <a:rPr lang="en-US" altLang="zh-CN" sz="2800" i="1" dirty="0">
                <a:solidFill>
                  <a:srgbClr val="800080"/>
                </a:solidFill>
              </a:rPr>
              <a:t>TAC</a:t>
            </a:r>
          </a:p>
        </p:txBody>
      </p:sp>
    </p:spTree>
    <p:extLst>
      <p:ext uri="{BB962C8B-B14F-4D97-AF65-F5344CB8AC3E}">
        <p14:creationId xmlns="" xmlns:p14="http://schemas.microsoft.com/office/powerpoint/2010/main" val="18168420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96035" y="533400"/>
            <a:ext cx="8534400" cy="571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360"/>
              </a:lnSpc>
              <a:buClrTx/>
            </a:pPr>
            <a:r>
              <a:rPr lang="en-US" altLang="zh-CN" sz="24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实验用</a:t>
            </a:r>
            <a:r>
              <a:rPr lang="zh-CN" altLang="en-US" sz="2800" b="1" dirty="0">
                <a:solidFill>
                  <a:srgbClr val="800080"/>
                </a:solidFill>
              </a:rPr>
              <a:t>到的 </a:t>
            </a:r>
            <a:r>
              <a:rPr lang="en-US" altLang="zh-CN" sz="2400" i="1" dirty="0">
                <a:solidFill>
                  <a:srgbClr val="800080"/>
                </a:solidFill>
              </a:rPr>
              <a:t>TAC </a:t>
            </a:r>
            <a:r>
              <a:rPr lang="zh-CN" altLang="en-US" sz="2800" b="1" dirty="0">
                <a:solidFill>
                  <a:srgbClr val="800080"/>
                </a:solidFill>
              </a:rPr>
              <a:t>语句类型</a:t>
            </a:r>
            <a:endParaRPr lang="zh-CN" altLang="en-US" sz="2400" b="1" dirty="0">
              <a:solidFill>
                <a:srgbClr val="800080"/>
              </a:solidFill>
            </a:endParaRPr>
          </a:p>
          <a:p>
            <a:pPr algn="l">
              <a:lnSpc>
                <a:spcPts val="3360"/>
              </a:lnSpc>
              <a:buClrTx/>
              <a:buFont typeface="Symbol" pitchFamily="18" charset="2"/>
              <a:buNone/>
            </a:pPr>
            <a:endParaRPr lang="zh-CN" altLang="en-US" sz="900" b="1" dirty="0"/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400" i="1" dirty="0">
                <a:solidFill>
                  <a:srgbClr val="800080"/>
                </a:solidFill>
              </a:rPr>
              <a:t> </a:t>
            </a:r>
            <a:r>
              <a:rPr lang="zh-CN" altLang="en-US" sz="2400" b="1" dirty="0"/>
              <a:t>赋值</a:t>
            </a:r>
            <a:r>
              <a:rPr lang="zh-CN" altLang="en-US" sz="2400" b="1" dirty="0" smtClean="0"/>
              <a:t>语句  </a:t>
            </a:r>
            <a:r>
              <a:rPr lang="zh-CN" altLang="en-US" sz="2400" i="1" dirty="0" smtClean="0">
                <a:solidFill>
                  <a:srgbClr val="800080"/>
                </a:solidFill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</a:rPr>
              <a:t>x := y op z</a:t>
            </a:r>
            <a:r>
              <a:rPr kumimoji="0" lang="en-US" altLang="zh-CN" sz="1600" b="1" dirty="0"/>
              <a:t>   </a:t>
            </a:r>
            <a:r>
              <a:rPr kumimoji="0" lang="zh-CN" altLang="en-US" sz="1600" b="1" dirty="0"/>
              <a:t>（</a:t>
            </a:r>
            <a:r>
              <a:rPr kumimoji="0" lang="en-US" altLang="zh-CN" sz="1600" i="1" dirty="0"/>
              <a:t>op </a:t>
            </a:r>
            <a:r>
              <a:rPr kumimoji="0" lang="zh-CN" altLang="en-US" sz="1600" b="1" dirty="0"/>
              <a:t>代表二元算术</a:t>
            </a:r>
            <a:r>
              <a:rPr kumimoji="0" lang="en-US" altLang="zh-CN" sz="1600" b="1" dirty="0"/>
              <a:t>/</a:t>
            </a:r>
            <a:r>
              <a:rPr kumimoji="0" lang="zh-CN" altLang="en-US" sz="1600" b="1" dirty="0"/>
              <a:t>逻辑运算）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400" b="1" dirty="0"/>
              <a:t> 赋值</a:t>
            </a:r>
            <a:r>
              <a:rPr lang="zh-CN" altLang="en-US" sz="2400" b="1" dirty="0" smtClean="0"/>
              <a:t>语句  </a:t>
            </a:r>
            <a:r>
              <a:rPr lang="zh-CN" altLang="en-US" sz="2400" i="1" dirty="0" smtClean="0">
                <a:solidFill>
                  <a:srgbClr val="800080"/>
                </a:solidFill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</a:rPr>
              <a:t>x := op y</a:t>
            </a:r>
            <a:r>
              <a:rPr kumimoji="0" lang="en-US" altLang="zh-CN" sz="1600" b="1" dirty="0"/>
              <a:t>   </a:t>
            </a:r>
            <a:r>
              <a:rPr kumimoji="0" lang="zh-CN" altLang="en-US" sz="1600" b="1" dirty="0"/>
              <a:t>（</a:t>
            </a:r>
            <a:r>
              <a:rPr kumimoji="0" lang="en-US" altLang="zh-CN" sz="1600" i="1" dirty="0"/>
              <a:t>op </a:t>
            </a:r>
            <a:r>
              <a:rPr kumimoji="0" lang="zh-CN" altLang="en-US" sz="1600" b="1" dirty="0"/>
              <a:t>代表一元运算）</a:t>
            </a:r>
            <a:endParaRPr lang="zh-CN" altLang="en-US" sz="1600" b="1" dirty="0"/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400" b="1" dirty="0"/>
              <a:t> 复写语句</a:t>
            </a:r>
            <a:r>
              <a:rPr lang="zh-CN" altLang="en-US" sz="2400" i="1" dirty="0">
                <a:solidFill>
                  <a:srgbClr val="800080"/>
                </a:solidFill>
              </a:rPr>
              <a:t> </a:t>
            </a:r>
            <a:r>
              <a:rPr lang="zh-CN" altLang="en-US" sz="2400" i="1" dirty="0" smtClean="0">
                <a:solidFill>
                  <a:srgbClr val="800080"/>
                </a:solidFill>
              </a:rPr>
              <a:t>  </a:t>
            </a:r>
            <a:r>
              <a:rPr lang="en-US" altLang="zh-CN" sz="2400" i="1" dirty="0" smtClean="0">
                <a:solidFill>
                  <a:srgbClr val="800080"/>
                </a:solidFill>
              </a:rPr>
              <a:t>x </a:t>
            </a:r>
            <a:r>
              <a:rPr lang="en-US" altLang="zh-CN" sz="2400" i="1" dirty="0">
                <a:solidFill>
                  <a:srgbClr val="800080"/>
                </a:solidFill>
              </a:rPr>
              <a:t>:= y   </a:t>
            </a:r>
            <a:r>
              <a:rPr kumimoji="0" lang="zh-CN" altLang="en-US" sz="1600" b="1" dirty="0"/>
              <a:t>（</a:t>
            </a:r>
            <a:r>
              <a:rPr kumimoji="0" lang="en-US" altLang="zh-CN" sz="1600" i="1" dirty="0"/>
              <a:t>y </a:t>
            </a:r>
            <a:r>
              <a:rPr kumimoji="0" lang="zh-CN" altLang="en-US" sz="1600" b="1" dirty="0"/>
              <a:t>的值赋值给</a:t>
            </a:r>
            <a:r>
              <a:rPr lang="zh-CN" altLang="en-US" sz="2400" b="1" dirty="0"/>
              <a:t> </a:t>
            </a:r>
            <a:r>
              <a:rPr lang="en-US" altLang="zh-CN" sz="2400" i="1" dirty="0"/>
              <a:t>x</a:t>
            </a:r>
            <a:r>
              <a:rPr kumimoji="0" lang="zh-CN" altLang="en-US" sz="1600" b="1" dirty="0"/>
              <a:t>）</a:t>
            </a:r>
            <a:endParaRPr lang="zh-CN" altLang="en-US" sz="1600" b="1" dirty="0"/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400" b="1" dirty="0"/>
              <a:t> 无条件跳转语句</a:t>
            </a:r>
            <a:r>
              <a:rPr lang="zh-CN" altLang="en-US" sz="2400" i="1" dirty="0">
                <a:solidFill>
                  <a:srgbClr val="800080"/>
                </a:solidFill>
              </a:rPr>
              <a:t> </a:t>
            </a:r>
            <a:r>
              <a:rPr lang="zh-CN" altLang="en-US" sz="2400" i="1" dirty="0" smtClean="0">
                <a:solidFill>
                  <a:srgbClr val="800080"/>
                </a:solidFill>
              </a:rPr>
              <a:t>  </a:t>
            </a:r>
            <a:r>
              <a:rPr lang="en-US" altLang="zh-CN" sz="2400" i="1" dirty="0" err="1" smtClean="0">
                <a:solidFill>
                  <a:srgbClr val="800080"/>
                </a:solidFill>
              </a:rPr>
              <a:t>goto</a:t>
            </a:r>
            <a:r>
              <a:rPr lang="en-US" altLang="zh-CN" sz="2400" i="1" dirty="0" smtClean="0">
                <a:solidFill>
                  <a:srgbClr val="800080"/>
                </a:solidFill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</a:rPr>
              <a:t>L</a:t>
            </a:r>
            <a:r>
              <a:rPr kumimoji="0" lang="en-US" altLang="zh-CN" sz="1600" b="1" dirty="0"/>
              <a:t>  </a:t>
            </a:r>
            <a:r>
              <a:rPr kumimoji="0" lang="zh-CN" altLang="en-US" sz="1600" b="1" dirty="0"/>
              <a:t>（无条件跳转至标号</a:t>
            </a:r>
            <a:r>
              <a:rPr lang="zh-CN" altLang="en-US" sz="2400" b="1" dirty="0"/>
              <a:t> </a:t>
            </a:r>
            <a:r>
              <a:rPr lang="en-US" altLang="zh-CN" sz="2400" i="1" dirty="0"/>
              <a:t>L</a:t>
            </a:r>
            <a:r>
              <a:rPr kumimoji="0" lang="zh-CN" altLang="en-US" sz="1600" b="1" dirty="0"/>
              <a:t>）</a:t>
            </a:r>
            <a:endParaRPr lang="zh-CN" altLang="en-US" sz="1600" b="1" dirty="0"/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400" b="1" dirty="0"/>
              <a:t> 条件跳转</a:t>
            </a:r>
            <a:r>
              <a:rPr lang="zh-CN" altLang="en-US" sz="2400" b="1" dirty="0" smtClean="0"/>
              <a:t>语句   </a:t>
            </a:r>
            <a:r>
              <a:rPr lang="en-US" altLang="zh-CN" sz="2400" i="1" dirty="0" smtClean="0">
                <a:solidFill>
                  <a:srgbClr val="800080"/>
                </a:solidFill>
              </a:rPr>
              <a:t>if  x </a:t>
            </a:r>
            <a:r>
              <a:rPr lang="en-US" altLang="zh-CN" sz="2400" i="1" dirty="0" err="1">
                <a:solidFill>
                  <a:srgbClr val="800080"/>
                </a:solidFill>
              </a:rPr>
              <a:t>rop</a:t>
            </a:r>
            <a:r>
              <a:rPr lang="en-US" altLang="zh-CN" sz="2400" i="1" dirty="0">
                <a:solidFill>
                  <a:srgbClr val="800080"/>
                </a:solidFill>
              </a:rPr>
              <a:t> y </a:t>
            </a:r>
            <a:r>
              <a:rPr lang="en-US" altLang="zh-CN" sz="2400" i="1" dirty="0" err="1">
                <a:solidFill>
                  <a:srgbClr val="800080"/>
                </a:solidFill>
              </a:rPr>
              <a:t>goto</a:t>
            </a:r>
            <a:r>
              <a:rPr lang="en-US" altLang="zh-CN" sz="2400" i="1" dirty="0">
                <a:solidFill>
                  <a:srgbClr val="800080"/>
                </a:solidFill>
              </a:rPr>
              <a:t> L</a:t>
            </a:r>
            <a:r>
              <a:rPr kumimoji="0" lang="en-US" altLang="zh-CN" sz="1600" b="1" dirty="0"/>
              <a:t> </a:t>
            </a:r>
            <a:r>
              <a:rPr kumimoji="0" lang="zh-CN" altLang="en-US" sz="1600" b="1" dirty="0"/>
              <a:t>（</a:t>
            </a:r>
            <a:r>
              <a:rPr kumimoji="0" lang="en-US" altLang="zh-CN" sz="1600" i="1" dirty="0" err="1"/>
              <a:t>rop</a:t>
            </a:r>
            <a:r>
              <a:rPr kumimoji="0" lang="en-US" altLang="zh-CN" sz="1600" i="1" dirty="0"/>
              <a:t> </a:t>
            </a:r>
            <a:r>
              <a:rPr kumimoji="0" lang="zh-CN" altLang="en-US" sz="1600" b="1" dirty="0"/>
              <a:t>代表关系运算）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kumimoji="0" lang="zh-CN" altLang="en-US" sz="1600" b="1" dirty="0"/>
              <a:t>  </a:t>
            </a:r>
            <a:r>
              <a:rPr lang="zh-CN" altLang="en-US" sz="2400" b="1" dirty="0"/>
              <a:t>标号语句</a:t>
            </a:r>
            <a:r>
              <a:rPr kumimoji="0" lang="zh-CN" altLang="en-US" sz="1600" dirty="0"/>
              <a:t> </a:t>
            </a:r>
            <a:r>
              <a:rPr kumimoji="0" lang="en-US" altLang="zh-CN" sz="2400" i="1" dirty="0"/>
              <a:t>L</a:t>
            </a:r>
            <a:r>
              <a:rPr kumimoji="0" lang="en-US" altLang="zh-CN" sz="2400" dirty="0"/>
              <a:t> 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（定义标号 </a:t>
            </a:r>
            <a:r>
              <a:rPr lang="en-US" altLang="zh-CN" sz="2400" i="1" dirty="0"/>
              <a:t>L</a:t>
            </a:r>
            <a:r>
              <a:rPr lang="zh-CN" altLang="en-US" sz="2400" b="1" dirty="0"/>
              <a:t>） 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400" b="1" dirty="0"/>
              <a:t> 过程调用语句</a:t>
            </a:r>
            <a:r>
              <a:rPr lang="zh-CN" altLang="en-US" sz="2400" b="1" dirty="0" smtClean="0"/>
              <a:t>序列   </a:t>
            </a:r>
            <a:r>
              <a:rPr lang="en-US" altLang="zh-CN" sz="2400" i="1" dirty="0" err="1">
                <a:solidFill>
                  <a:srgbClr val="800080"/>
                </a:solidFill>
              </a:rPr>
              <a:t>param</a:t>
            </a:r>
            <a:r>
              <a:rPr lang="en-US" altLang="zh-CN" sz="2400" i="1" dirty="0">
                <a:solidFill>
                  <a:srgbClr val="800080"/>
                </a:solidFill>
              </a:rPr>
              <a:t> x</a:t>
            </a:r>
            <a:r>
              <a:rPr lang="en-US" altLang="zh-CN" sz="2400" i="1" baseline="-25000" dirty="0">
                <a:solidFill>
                  <a:srgbClr val="800080"/>
                </a:solidFill>
              </a:rPr>
              <a:t>1</a:t>
            </a:r>
            <a:r>
              <a:rPr lang="en-US" altLang="zh-CN" sz="2400" i="1" dirty="0">
                <a:solidFill>
                  <a:srgbClr val="800080"/>
                </a:solidFill>
              </a:rPr>
              <a:t> … </a:t>
            </a:r>
            <a:r>
              <a:rPr lang="en-US" altLang="zh-CN" sz="2400" i="1" dirty="0" err="1">
                <a:solidFill>
                  <a:srgbClr val="800080"/>
                </a:solidFill>
              </a:rPr>
              <a:t>param</a:t>
            </a:r>
            <a:r>
              <a:rPr lang="en-US" altLang="zh-CN" sz="2400" i="1" dirty="0">
                <a:solidFill>
                  <a:srgbClr val="800080"/>
                </a:solidFill>
              </a:rPr>
              <a:t> </a:t>
            </a:r>
            <a:r>
              <a:rPr lang="en-US" altLang="zh-CN" sz="2400" i="1" dirty="0" err="1">
                <a:solidFill>
                  <a:srgbClr val="800080"/>
                </a:solidFill>
              </a:rPr>
              <a:t>x</a:t>
            </a:r>
            <a:r>
              <a:rPr lang="en-US" altLang="zh-CN" sz="2400" i="1" baseline="-25000" dirty="0" err="1">
                <a:solidFill>
                  <a:srgbClr val="800080"/>
                </a:solidFill>
              </a:rPr>
              <a:t>n</a:t>
            </a:r>
            <a:r>
              <a:rPr lang="en-US" altLang="zh-CN" sz="2400" i="1" dirty="0">
                <a:solidFill>
                  <a:srgbClr val="800080"/>
                </a:solidFill>
              </a:rPr>
              <a:t> call </a:t>
            </a:r>
            <a:r>
              <a:rPr lang="en-US" altLang="zh-CN" sz="2400" i="1" dirty="0" err="1">
                <a:solidFill>
                  <a:srgbClr val="800080"/>
                </a:solidFill>
              </a:rPr>
              <a:t>p,n</a:t>
            </a:r>
            <a:endParaRPr lang="en-US" altLang="zh-CN" sz="1600" b="1" dirty="0"/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过程返回语句 </a:t>
            </a:r>
            <a:r>
              <a:rPr lang="zh-CN" altLang="en-US" sz="2400" b="1" dirty="0" smtClean="0"/>
              <a:t> </a:t>
            </a:r>
            <a:r>
              <a:rPr lang="en-US" altLang="zh-CN" sz="2400" i="1" dirty="0" smtClean="0">
                <a:solidFill>
                  <a:srgbClr val="800080"/>
                </a:solidFill>
              </a:rPr>
              <a:t>return </a:t>
            </a:r>
            <a:r>
              <a:rPr lang="en-US" altLang="zh-CN" sz="2400" i="1" dirty="0">
                <a:solidFill>
                  <a:srgbClr val="800080"/>
                </a:solidFill>
              </a:rPr>
              <a:t>y </a:t>
            </a:r>
            <a:r>
              <a:rPr kumimoji="0" lang="zh-CN" altLang="en-US" sz="1600" b="1" dirty="0"/>
              <a:t>（</a:t>
            </a:r>
            <a:r>
              <a:rPr kumimoji="0" lang="en-US" altLang="zh-CN" sz="1600" b="1" i="1" dirty="0"/>
              <a:t>y</a:t>
            </a:r>
            <a:r>
              <a:rPr kumimoji="0" lang="en-US" altLang="zh-CN" sz="1600" b="1" dirty="0"/>
              <a:t> </a:t>
            </a:r>
            <a:r>
              <a:rPr kumimoji="0" lang="zh-CN" altLang="en-US" sz="1600" b="1" dirty="0"/>
              <a:t>可选，存放返回值）</a:t>
            </a:r>
            <a:endParaRPr lang="zh-CN" altLang="en-US" sz="1600" b="1" dirty="0"/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400" i="1" dirty="0">
                <a:solidFill>
                  <a:srgbClr val="800080"/>
                </a:solidFill>
              </a:rPr>
              <a:t> </a:t>
            </a:r>
            <a:r>
              <a:rPr lang="zh-CN" altLang="en-US" sz="2400" b="1" dirty="0"/>
              <a:t>下标赋值语句</a:t>
            </a:r>
            <a:r>
              <a:rPr lang="zh-CN" altLang="en-US" sz="2400" i="1" dirty="0">
                <a:solidFill>
                  <a:srgbClr val="800080"/>
                </a:solidFill>
              </a:rPr>
              <a:t> </a:t>
            </a:r>
            <a:r>
              <a:rPr lang="zh-CN" altLang="en-US" sz="2400" i="1" dirty="0" smtClean="0">
                <a:solidFill>
                  <a:srgbClr val="800080"/>
                </a:solidFill>
              </a:rPr>
              <a:t> </a:t>
            </a:r>
            <a:r>
              <a:rPr lang="en-US" altLang="zh-CN" sz="2400" i="1" dirty="0" smtClean="0">
                <a:solidFill>
                  <a:srgbClr val="800080"/>
                </a:solidFill>
              </a:rPr>
              <a:t>x </a:t>
            </a:r>
            <a:r>
              <a:rPr lang="en-US" altLang="zh-CN" sz="2400" i="1" dirty="0">
                <a:solidFill>
                  <a:srgbClr val="800080"/>
                </a:solidFill>
              </a:rPr>
              <a:t>:= y</a:t>
            </a:r>
            <a:r>
              <a:rPr lang="en-US" altLang="zh-CN" sz="2400" dirty="0">
                <a:solidFill>
                  <a:srgbClr val="800080"/>
                </a:solidFill>
              </a:rPr>
              <a:t>[</a:t>
            </a:r>
            <a:r>
              <a:rPr lang="en-US" altLang="zh-CN" sz="2400" i="1" dirty="0">
                <a:solidFill>
                  <a:srgbClr val="800080"/>
                </a:solidFill>
                <a:latin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800080"/>
                </a:solidFill>
              </a:rPr>
              <a:t>]</a:t>
            </a:r>
            <a:r>
              <a:rPr kumimoji="0" lang="en-US" altLang="zh-CN" sz="1600" b="1" dirty="0"/>
              <a:t> </a:t>
            </a:r>
            <a:r>
              <a:rPr kumimoji="0" lang="zh-CN" altLang="en-US" sz="1600" b="1" dirty="0"/>
              <a:t>和 </a:t>
            </a:r>
            <a:r>
              <a:rPr lang="en-US" altLang="zh-CN" sz="2400" i="1" dirty="0">
                <a:solidFill>
                  <a:srgbClr val="800080"/>
                </a:solidFill>
              </a:rPr>
              <a:t>x</a:t>
            </a:r>
            <a:r>
              <a:rPr lang="en-US" altLang="zh-CN" sz="2400" dirty="0">
                <a:solidFill>
                  <a:srgbClr val="800080"/>
                </a:solidFill>
              </a:rPr>
              <a:t>[</a:t>
            </a:r>
            <a:r>
              <a:rPr lang="en-US" altLang="zh-CN" sz="2400" i="1" dirty="0">
                <a:solidFill>
                  <a:srgbClr val="800080"/>
                </a:solidFill>
                <a:latin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800080"/>
                </a:solidFill>
              </a:rPr>
              <a:t>]</a:t>
            </a:r>
            <a:r>
              <a:rPr lang="en-US" altLang="zh-CN" sz="2400" i="1" dirty="0">
                <a:solidFill>
                  <a:srgbClr val="800080"/>
                </a:solidFill>
              </a:rPr>
              <a:t> := y </a:t>
            </a:r>
            <a:r>
              <a:rPr kumimoji="0" lang="zh-CN" altLang="en-US" sz="1600" b="1" dirty="0"/>
              <a:t>（前者表示将</a:t>
            </a:r>
            <a:r>
              <a:rPr kumimoji="0" lang="zh-CN" altLang="en-US" sz="1600" b="1" dirty="0" smtClean="0"/>
              <a:t>地址</a:t>
            </a:r>
            <a:r>
              <a:rPr lang="zh-CN" altLang="en-US" sz="2400" b="1" dirty="0" smtClean="0"/>
              <a:t> </a:t>
            </a:r>
            <a:r>
              <a:rPr lang="en-US" altLang="zh-CN" sz="2400" i="1" dirty="0"/>
              <a:t>y</a:t>
            </a:r>
            <a:r>
              <a:rPr lang="en-US" altLang="zh-CN" sz="2400" b="1" dirty="0"/>
              <a:t> </a:t>
            </a:r>
            <a:r>
              <a:rPr kumimoji="0" lang="zh-CN" altLang="en-US" sz="1600" b="1" dirty="0"/>
              <a:t>起第</a:t>
            </a:r>
            <a:r>
              <a:rPr lang="en-US" altLang="zh-CN" sz="2400" i="1" dirty="0">
                <a:latin typeface="Times New Roman" pitchFamily="18" charset="0"/>
              </a:rPr>
              <a:t>i</a:t>
            </a:r>
            <a:r>
              <a:rPr kumimoji="0" lang="zh-CN" altLang="en-US" sz="1600" b="1" dirty="0"/>
              <a:t>个存储单元的值赋给</a:t>
            </a:r>
            <a:r>
              <a:rPr lang="zh-CN" altLang="en-US" sz="2400" b="1" dirty="0"/>
              <a:t> </a:t>
            </a:r>
            <a:r>
              <a:rPr lang="en-US" altLang="zh-CN" sz="2400" i="1" dirty="0"/>
              <a:t>x</a:t>
            </a:r>
            <a:r>
              <a:rPr lang="zh-CN" altLang="en-US" sz="2400" b="1" i="1" dirty="0"/>
              <a:t>，</a:t>
            </a:r>
            <a:r>
              <a:rPr kumimoji="0" lang="zh-CN" altLang="en-US" sz="1600" b="1" dirty="0"/>
              <a:t>后者类似）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400" i="1" dirty="0">
                <a:solidFill>
                  <a:srgbClr val="800080"/>
                </a:solidFill>
              </a:rPr>
              <a:t> </a:t>
            </a:r>
            <a:r>
              <a:rPr lang="zh-CN" altLang="en-US" sz="2400" b="1" dirty="0"/>
              <a:t>指针赋值语句</a:t>
            </a:r>
            <a:r>
              <a:rPr lang="zh-CN" altLang="en-US" sz="2400" dirty="0">
                <a:solidFill>
                  <a:srgbClr val="800080"/>
                </a:solidFill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</a:rPr>
              <a:t>x := </a:t>
            </a:r>
            <a:r>
              <a:rPr lang="en-US" altLang="zh-CN" sz="2400" i="1" dirty="0">
                <a:solidFill>
                  <a:srgbClr val="800080"/>
                </a:solidFill>
                <a:sym typeface="Symbol" pitchFamily="18" charset="2"/>
              </a:rPr>
              <a:t>*</a:t>
            </a:r>
            <a:r>
              <a:rPr lang="en-US" altLang="zh-CN" sz="2400" i="1" dirty="0">
                <a:solidFill>
                  <a:srgbClr val="800080"/>
                </a:solidFill>
              </a:rPr>
              <a:t>y</a:t>
            </a:r>
            <a:r>
              <a:rPr kumimoji="0" lang="en-US" altLang="zh-CN" sz="1600" b="1" dirty="0"/>
              <a:t> </a:t>
            </a:r>
            <a:r>
              <a:rPr kumimoji="0" lang="zh-CN" altLang="en-US" sz="1600" b="1" dirty="0"/>
              <a:t>和 </a:t>
            </a:r>
            <a:r>
              <a:rPr lang="zh-CN" altLang="en-US" sz="2400" i="1" dirty="0">
                <a:solidFill>
                  <a:srgbClr val="800080"/>
                </a:solidFill>
                <a:sym typeface="Symbol" pitchFamily="18" charset="2"/>
              </a:rPr>
              <a:t>*</a:t>
            </a:r>
            <a:r>
              <a:rPr lang="en-US" altLang="zh-CN" sz="2400" i="1" dirty="0">
                <a:solidFill>
                  <a:srgbClr val="800080"/>
                </a:solidFill>
              </a:rPr>
              <a:t>x := y</a:t>
            </a:r>
          </a:p>
        </p:txBody>
      </p:sp>
    </p:spTree>
    <p:extLst>
      <p:ext uri="{BB962C8B-B14F-4D97-AF65-F5344CB8AC3E}">
        <p14:creationId xmlns="" xmlns:p14="http://schemas.microsoft.com/office/powerpoint/2010/main" val="31662853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50"/>
          <p:cNvSpPr>
            <a:spLocks noChangeArrowheads="1"/>
          </p:cNvSpPr>
          <p:nvPr/>
        </p:nvSpPr>
        <p:spPr bwMode="auto">
          <a:xfrm>
            <a:off x="546894" y="1219200"/>
            <a:ext cx="82296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语义属性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 algn="l">
              <a:buFontTx/>
              <a:buNone/>
            </a:pPr>
            <a:r>
              <a:rPr lang="zh-CN" altLang="en-US" sz="2000" b="1" dirty="0">
                <a:solidFill>
                  <a:srgbClr val="990099"/>
                </a:solidFill>
              </a:rPr>
              <a:t>     </a:t>
            </a:r>
            <a:r>
              <a:rPr lang="en-US" altLang="zh-CN" sz="2000" u="sng" dirty="0" err="1">
                <a:solidFill>
                  <a:srgbClr val="800080"/>
                </a:solidFill>
              </a:rPr>
              <a:t>id</a:t>
            </a:r>
            <a:r>
              <a:rPr lang="en-US" altLang="zh-CN" sz="2000" dirty="0" err="1">
                <a:solidFill>
                  <a:srgbClr val="800080"/>
                </a:solidFill>
              </a:rPr>
              <a:t>.</a:t>
            </a:r>
            <a:r>
              <a:rPr lang="en-US" altLang="zh-CN" sz="2000" i="1" dirty="0" err="1">
                <a:solidFill>
                  <a:srgbClr val="800080"/>
                </a:solidFill>
              </a:rPr>
              <a:t>place</a:t>
            </a:r>
            <a:r>
              <a:rPr lang="en-US" altLang="zh-CN" sz="2000" b="1" dirty="0"/>
              <a:t> </a:t>
            </a:r>
            <a:r>
              <a:rPr lang="en-US" altLang="zh-CN" sz="2000" dirty="0"/>
              <a:t>: 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 </a:t>
            </a:r>
            <a:r>
              <a:rPr lang="zh-CN" altLang="en-US" sz="2000" b="1" dirty="0"/>
              <a:t>对应的存储位置</a:t>
            </a:r>
            <a:r>
              <a:rPr lang="zh-CN" altLang="en-US" sz="2000" dirty="0"/>
              <a:t> </a:t>
            </a:r>
            <a:r>
              <a:rPr lang="zh-CN" altLang="en-US" sz="2000" b="1" dirty="0"/>
              <a:t>    </a:t>
            </a:r>
          </a:p>
          <a:p>
            <a:pPr lvl="1" algn="l">
              <a:buFontTx/>
              <a:buNone/>
            </a:pPr>
            <a:endParaRPr lang="zh-CN" altLang="en-US" sz="1050" b="1" dirty="0"/>
          </a:p>
          <a:p>
            <a:pPr lvl="1" algn="l">
              <a:buFontTx/>
              <a:buNone/>
            </a:pPr>
            <a:r>
              <a:rPr lang="zh-CN" altLang="en-US" sz="2000" b="1" dirty="0"/>
              <a:t>     </a:t>
            </a:r>
            <a:r>
              <a:rPr lang="en-US" altLang="zh-CN" sz="2000" i="1" dirty="0" err="1">
                <a:solidFill>
                  <a:srgbClr val="800080"/>
                </a:solidFill>
              </a:rPr>
              <a:t>E</a:t>
            </a:r>
            <a:r>
              <a:rPr lang="en-US" altLang="zh-CN" sz="2000" dirty="0" err="1">
                <a:solidFill>
                  <a:srgbClr val="800080"/>
                </a:solidFill>
              </a:rPr>
              <a:t>.</a:t>
            </a:r>
            <a:r>
              <a:rPr lang="en-US" altLang="zh-CN" sz="2000" i="1" dirty="0" err="1">
                <a:solidFill>
                  <a:srgbClr val="800080"/>
                </a:solidFill>
              </a:rPr>
              <a:t>place</a:t>
            </a:r>
            <a:r>
              <a:rPr lang="en-US" altLang="zh-CN" sz="2000" i="1" dirty="0"/>
              <a:t> </a:t>
            </a:r>
            <a:r>
              <a:rPr lang="en-US" altLang="zh-CN" sz="2000" dirty="0"/>
              <a:t>: </a:t>
            </a:r>
            <a:r>
              <a:rPr lang="zh-CN" altLang="en-US" sz="2000" b="1" dirty="0"/>
              <a:t>用来存放 </a:t>
            </a:r>
            <a:r>
              <a:rPr lang="en-US" altLang="zh-CN" sz="2000" i="1" dirty="0"/>
              <a:t>E </a:t>
            </a:r>
            <a:r>
              <a:rPr lang="zh-CN" altLang="en-US" sz="2000" b="1" dirty="0"/>
              <a:t>的值的存储位置</a:t>
            </a:r>
          </a:p>
          <a:p>
            <a:pPr lvl="1" algn="l">
              <a:buFontTx/>
              <a:buNone/>
            </a:pPr>
            <a:endParaRPr lang="zh-CN" altLang="en-US" sz="1050" b="1" dirty="0"/>
          </a:p>
          <a:p>
            <a:pPr lvl="1" algn="l">
              <a:buFontTx/>
              <a:buNone/>
            </a:pPr>
            <a:r>
              <a:rPr lang="zh-CN" altLang="en-US" sz="2000" b="1" dirty="0"/>
              <a:t>     </a:t>
            </a:r>
            <a:r>
              <a:rPr lang="en-US" altLang="zh-CN" sz="2000" i="1" dirty="0" err="1">
                <a:solidFill>
                  <a:srgbClr val="800080"/>
                </a:solidFill>
              </a:rPr>
              <a:t>E</a:t>
            </a:r>
            <a:r>
              <a:rPr lang="en-US" altLang="zh-CN" sz="2000" dirty="0" err="1">
                <a:solidFill>
                  <a:srgbClr val="800080"/>
                </a:solidFill>
              </a:rPr>
              <a:t>.</a:t>
            </a:r>
            <a:r>
              <a:rPr lang="en-US" altLang="zh-CN" sz="2000" i="1" dirty="0" err="1">
                <a:solidFill>
                  <a:srgbClr val="800080"/>
                </a:solidFill>
              </a:rPr>
              <a:t>code</a:t>
            </a:r>
            <a:r>
              <a:rPr lang="en-US" altLang="zh-CN" sz="2000" i="1" dirty="0"/>
              <a:t> </a:t>
            </a:r>
            <a:r>
              <a:rPr lang="en-US" altLang="zh-CN" sz="2000" dirty="0"/>
              <a:t>: </a:t>
            </a:r>
            <a:r>
              <a:rPr lang="en-US" altLang="zh-CN" sz="2000" b="1" dirty="0"/>
              <a:t> </a:t>
            </a:r>
            <a:r>
              <a:rPr lang="zh-CN" altLang="en-US" sz="2000" b="1" dirty="0" smtClean="0"/>
              <a:t>对</a:t>
            </a:r>
            <a:r>
              <a:rPr lang="en-US" altLang="zh-CN" sz="2000" i="1" dirty="0" smtClean="0"/>
              <a:t>E </a:t>
            </a:r>
            <a:r>
              <a:rPr lang="zh-CN" altLang="en-US" sz="2000" b="1" dirty="0"/>
              <a:t>求值的 </a:t>
            </a:r>
            <a:r>
              <a:rPr lang="en-US" altLang="zh-CN" sz="2000" i="1" dirty="0"/>
              <a:t>TAC </a:t>
            </a:r>
            <a:r>
              <a:rPr lang="zh-CN" altLang="en-US" sz="2000" b="1" dirty="0"/>
              <a:t>语句序列</a:t>
            </a:r>
          </a:p>
          <a:p>
            <a:pPr lvl="1" algn="l">
              <a:buFontTx/>
              <a:buNone/>
            </a:pPr>
            <a:endParaRPr lang="zh-CN" altLang="en-US" sz="1050" b="1" dirty="0"/>
          </a:p>
          <a:p>
            <a:pPr lvl="1" algn="l">
              <a:buFontTx/>
              <a:buNone/>
            </a:pPr>
            <a:r>
              <a:rPr lang="zh-CN" altLang="en-US" sz="2000" i="1" dirty="0">
                <a:solidFill>
                  <a:srgbClr val="800080"/>
                </a:solidFill>
              </a:rPr>
              <a:t>     </a:t>
            </a:r>
            <a:r>
              <a:rPr lang="en-US" altLang="zh-CN" sz="2000" i="1" dirty="0" err="1">
                <a:solidFill>
                  <a:srgbClr val="800080"/>
                </a:solidFill>
              </a:rPr>
              <a:t>S</a:t>
            </a:r>
            <a:r>
              <a:rPr lang="en-US" altLang="zh-CN" sz="2000" dirty="0" err="1">
                <a:solidFill>
                  <a:srgbClr val="800080"/>
                </a:solidFill>
              </a:rPr>
              <a:t>.</a:t>
            </a:r>
            <a:r>
              <a:rPr lang="en-US" altLang="zh-CN" sz="2000" i="1" dirty="0" err="1">
                <a:solidFill>
                  <a:srgbClr val="800080"/>
                </a:solidFill>
              </a:rPr>
              <a:t>code</a:t>
            </a:r>
            <a:r>
              <a:rPr lang="en-US" altLang="zh-CN" sz="2000" i="1" dirty="0"/>
              <a:t> </a:t>
            </a:r>
            <a:r>
              <a:rPr lang="en-US" altLang="zh-CN" sz="2000" dirty="0"/>
              <a:t>: </a:t>
            </a:r>
            <a:r>
              <a:rPr lang="en-US" altLang="zh-CN" sz="2000" b="1" dirty="0"/>
              <a:t> </a:t>
            </a:r>
            <a:r>
              <a:rPr lang="zh-CN" altLang="pt-BR" sz="2000" b="1" dirty="0"/>
              <a:t>对应于 </a:t>
            </a:r>
            <a:r>
              <a:rPr lang="pt-BR" altLang="zh-CN" sz="2000" i="1" dirty="0"/>
              <a:t>S</a:t>
            </a:r>
            <a:r>
              <a:rPr lang="pt-BR" altLang="zh-CN" sz="2000" b="1" i="1" dirty="0"/>
              <a:t> </a:t>
            </a:r>
            <a:r>
              <a:rPr lang="zh-CN" altLang="en-US" sz="2000" b="1" dirty="0"/>
              <a:t>的</a:t>
            </a:r>
            <a:r>
              <a:rPr lang="zh-CN" altLang="pt-BR" sz="2000" b="1" dirty="0"/>
              <a:t> </a:t>
            </a:r>
            <a:r>
              <a:rPr lang="pt-BR" altLang="zh-CN" sz="2000" i="1" dirty="0"/>
              <a:t>TAC</a:t>
            </a:r>
            <a:r>
              <a:rPr lang="pt-BR" altLang="zh-CN" sz="2000" b="1" i="1" dirty="0"/>
              <a:t> </a:t>
            </a:r>
            <a:r>
              <a:rPr lang="zh-CN" altLang="en-US" sz="2000" b="1" dirty="0"/>
              <a:t>语句序列</a:t>
            </a:r>
            <a:r>
              <a:rPr lang="zh-CN" altLang="en-US" sz="2000" dirty="0"/>
              <a:t> </a:t>
            </a:r>
            <a:endParaRPr lang="zh-CN" altLang="en-US" sz="2000" b="1" dirty="0"/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 </a:t>
            </a:r>
            <a:r>
              <a:rPr lang="zh-CN" altLang="en-US" sz="2800" b="1" dirty="0">
                <a:solidFill>
                  <a:srgbClr val="990099"/>
                </a:solidFill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</a:rPr>
              <a:t>过程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 algn="l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 </a:t>
            </a:r>
            <a:r>
              <a:rPr lang="en-US" altLang="zh-CN" sz="2000" i="1" dirty="0">
                <a:solidFill>
                  <a:srgbClr val="800080"/>
                </a:solidFill>
              </a:rPr>
              <a:t>gen</a:t>
            </a:r>
            <a:r>
              <a:rPr lang="en-US" altLang="zh-CN" sz="2000" i="1" dirty="0"/>
              <a:t> </a:t>
            </a:r>
            <a:r>
              <a:rPr lang="en-US" altLang="zh-CN" sz="2000" dirty="0"/>
              <a:t>: </a:t>
            </a:r>
            <a:r>
              <a:rPr lang="zh-CN" altLang="en-US" sz="2000" b="1" dirty="0"/>
              <a:t>生成一条 </a:t>
            </a:r>
            <a:r>
              <a:rPr lang="en-US" altLang="zh-CN" sz="2000" i="1" dirty="0"/>
              <a:t>TAC </a:t>
            </a:r>
            <a:r>
              <a:rPr lang="zh-CN" altLang="en-US" sz="2000" b="1" dirty="0"/>
              <a:t>语句</a:t>
            </a:r>
          </a:p>
          <a:p>
            <a:pPr lvl="1" algn="l">
              <a:buFontTx/>
              <a:buNone/>
            </a:pPr>
            <a:endParaRPr lang="zh-CN" altLang="en-US" sz="1050" b="1" dirty="0"/>
          </a:p>
          <a:p>
            <a:pPr lvl="1" algn="l">
              <a:buFontTx/>
              <a:buNone/>
            </a:pPr>
            <a:r>
              <a:rPr lang="zh-CN" altLang="en-US" sz="2000" i="1" dirty="0"/>
              <a:t>     </a:t>
            </a:r>
            <a:r>
              <a:rPr lang="en-US" altLang="zh-CN" sz="2000" i="1" dirty="0" err="1" smtClean="0">
                <a:solidFill>
                  <a:srgbClr val="800080"/>
                </a:solidFill>
              </a:rPr>
              <a:t>newtemp</a:t>
            </a:r>
            <a:r>
              <a:rPr lang="en-US" altLang="zh-CN" sz="2000" i="1" dirty="0" smtClean="0"/>
              <a:t> </a:t>
            </a:r>
            <a:r>
              <a:rPr lang="en-US" altLang="zh-CN" sz="2000" dirty="0"/>
              <a:t>: </a:t>
            </a:r>
            <a:r>
              <a:rPr lang="zh-CN" altLang="en-US" sz="2000" b="1" dirty="0"/>
              <a:t>在符号表中新建一个从未使用过的名字，</a:t>
            </a:r>
          </a:p>
          <a:p>
            <a:pPr lvl="1" algn="l">
              <a:buFontTx/>
              <a:buNone/>
            </a:pPr>
            <a:r>
              <a:rPr lang="zh-CN" altLang="en-US" sz="2000" b="1" dirty="0"/>
              <a:t>                        并返回该名字的存储位置</a:t>
            </a:r>
          </a:p>
          <a:p>
            <a:pPr lvl="1" algn="l">
              <a:buFontTx/>
              <a:buNone/>
            </a:pPr>
            <a:r>
              <a:rPr lang="zh-CN" altLang="en-US" sz="1050" dirty="0"/>
              <a:t> </a:t>
            </a:r>
          </a:p>
          <a:p>
            <a:pPr lvl="1" algn="l">
              <a:buFontTx/>
              <a:buNone/>
            </a:pPr>
            <a:r>
              <a:rPr lang="pt-BR" altLang="zh-CN" sz="2000" i="1" dirty="0">
                <a:solidFill>
                  <a:srgbClr val="800080"/>
                </a:solidFill>
              </a:rPr>
              <a:t>     ||</a:t>
            </a:r>
            <a:r>
              <a:rPr lang="pt-BR" altLang="zh-CN" sz="2000" b="1" dirty="0"/>
              <a:t> </a:t>
            </a:r>
            <a:r>
              <a:rPr lang="zh-CN" altLang="en-US" sz="2000" b="1" dirty="0"/>
              <a:t>是</a:t>
            </a:r>
            <a:r>
              <a:rPr lang="pt-BR" altLang="zh-CN" sz="2000" i="1" dirty="0"/>
              <a:t>TAC</a:t>
            </a:r>
            <a:r>
              <a:rPr lang="pt-BR" altLang="zh-CN" sz="2000" b="1" dirty="0"/>
              <a:t> </a:t>
            </a:r>
            <a:r>
              <a:rPr lang="zh-CN" altLang="en-US" sz="2000" b="1" dirty="0"/>
              <a:t>语句序列之间的</a:t>
            </a:r>
            <a:r>
              <a:rPr lang="zh-CN" altLang="pt-BR" sz="2000" b="1" dirty="0"/>
              <a:t>链接运算</a:t>
            </a:r>
            <a:r>
              <a:rPr lang="zh-CN" altLang="pt-BR" sz="2000" dirty="0"/>
              <a:t> </a:t>
            </a:r>
            <a:endParaRPr lang="zh-CN" altLang="en-US" sz="2000" dirty="0"/>
          </a:p>
        </p:txBody>
      </p:sp>
      <p:sp>
        <p:nvSpPr>
          <p:cNvPr id="31748" name="Text Box 251"/>
          <p:cNvSpPr txBox="1">
            <a:spLocks noChangeArrowheads="1"/>
          </p:cNvSpPr>
          <p:nvPr/>
        </p:nvSpPr>
        <p:spPr bwMode="auto">
          <a:xfrm>
            <a:off x="519113" y="485065"/>
            <a:ext cx="7862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赋值语句及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算术表达式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的语法制导翻译</a:t>
            </a:r>
          </a:p>
        </p:txBody>
      </p:sp>
    </p:spTree>
    <p:extLst>
      <p:ext uri="{BB962C8B-B14F-4D97-AF65-F5344CB8AC3E}">
        <p14:creationId xmlns="" xmlns:p14="http://schemas.microsoft.com/office/powerpoint/2010/main" val="92620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366D-9191-460D-A821-1D984BA70B6D}" type="slidenum">
              <a:rPr lang="en-US" altLang="zh-CN"/>
              <a:pPr/>
              <a:t>4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6875"/>
            <a:ext cx="6562725" cy="782638"/>
          </a:xfrm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课程设置目的和要求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981950" cy="4840288"/>
          </a:xfrm>
        </p:spPr>
        <p:txBody>
          <a:bodyPr/>
          <a:lstStyle/>
          <a:p>
            <a:r>
              <a:rPr lang="zh-CN" altLang="en-US" sz="2800" dirty="0">
                <a:latin typeface="Times New Roman" pitchFamily="18" charset="0"/>
              </a:rPr>
              <a:t>实验形式</a:t>
            </a:r>
          </a:p>
          <a:p>
            <a:pPr lvl="1"/>
            <a:r>
              <a:rPr lang="zh-CN" altLang="en-US" sz="2400" dirty="0">
                <a:latin typeface="Times New Roman" pitchFamily="18" charset="0"/>
              </a:rPr>
              <a:t>分析、设计、编写、调试、测试程序</a:t>
            </a:r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系统验收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撰写</a:t>
            </a:r>
            <a:r>
              <a:rPr lang="zh-CN" altLang="en-US" sz="2400" dirty="0">
                <a:latin typeface="Times New Roman" pitchFamily="18" charset="0"/>
              </a:rPr>
              <a:t>实验报告</a:t>
            </a:r>
          </a:p>
          <a:p>
            <a:r>
              <a:rPr lang="zh-CN" altLang="en-US" sz="2800" dirty="0" smtClean="0">
                <a:latin typeface="Times New Roman" pitchFamily="18" charset="0"/>
              </a:rPr>
              <a:t>实验</a:t>
            </a:r>
            <a:r>
              <a:rPr lang="zh-CN" altLang="en-US" sz="2800" dirty="0">
                <a:latin typeface="Times New Roman" pitchFamily="18" charset="0"/>
              </a:rPr>
              <a:t>内容</a:t>
            </a:r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词法语法分析</a:t>
            </a:r>
            <a:r>
              <a:rPr lang="zh-CN" altLang="en-US" sz="2400" dirty="0">
                <a:latin typeface="Times New Roman" pitchFamily="18" charset="0"/>
              </a:rPr>
              <a:t>器的设计与实现        </a:t>
            </a:r>
            <a:r>
              <a:rPr lang="en-US" altLang="zh-CN" sz="2400" dirty="0" smtClean="0">
                <a:latin typeface="Times New Roman" pitchFamily="18" charset="0"/>
              </a:rPr>
              <a:t>4+4</a:t>
            </a:r>
            <a:r>
              <a:rPr lang="zh-CN" altLang="en-US" sz="2400" dirty="0" smtClean="0">
                <a:latin typeface="Times New Roman" pitchFamily="18" charset="0"/>
              </a:rPr>
              <a:t>学时</a:t>
            </a:r>
            <a:endParaRPr lang="zh-CN" altLang="en-US" sz="2400" dirty="0">
              <a:latin typeface="Times New Roman" pitchFamily="18" charset="0"/>
            </a:endParaRPr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符号表设计与语义计算                    </a:t>
            </a:r>
            <a:r>
              <a:rPr lang="en-US" altLang="zh-CN" sz="2400" dirty="0" smtClean="0">
                <a:latin typeface="Times New Roman" pitchFamily="18" charset="0"/>
              </a:rPr>
              <a:t>4+6</a:t>
            </a:r>
            <a:r>
              <a:rPr lang="zh-CN" altLang="en-US" sz="2400" dirty="0" smtClean="0">
                <a:latin typeface="Times New Roman" pitchFamily="18" charset="0"/>
              </a:rPr>
              <a:t>学时</a:t>
            </a:r>
            <a:endParaRPr lang="zh-CN" altLang="en-US" sz="2400" dirty="0">
              <a:latin typeface="Times New Roman" pitchFamily="18" charset="0"/>
            </a:endParaRPr>
          </a:p>
          <a:p>
            <a:pPr lvl="1"/>
            <a:r>
              <a:rPr lang="zh-CN" altLang="en-US" sz="2400" dirty="0">
                <a:latin typeface="Times New Roman" pitchFamily="18" charset="0"/>
              </a:rPr>
              <a:t>语义分析与中间代码生成        </a:t>
            </a:r>
            <a:r>
              <a:rPr lang="zh-CN" altLang="en-US" sz="2400" dirty="0" smtClean="0">
                <a:latin typeface="Times New Roman" pitchFamily="18" charset="0"/>
              </a:rPr>
              <a:t>        </a:t>
            </a:r>
            <a:r>
              <a:rPr lang="en-US" altLang="zh-CN" sz="2400" dirty="0" smtClean="0">
                <a:latin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</a:rPr>
              <a:t>学时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目标代码生成                                    </a:t>
            </a:r>
            <a:r>
              <a:rPr lang="en-US" altLang="zh-CN" sz="2400" dirty="0" smtClean="0">
                <a:latin typeface="Times New Roman" pitchFamily="18" charset="0"/>
              </a:rPr>
              <a:t>4+4</a:t>
            </a:r>
            <a:r>
              <a:rPr lang="zh-CN" altLang="en-US" sz="2400" dirty="0" smtClean="0">
                <a:latin typeface="Times New Roman" pitchFamily="18" charset="0"/>
              </a:rPr>
              <a:t>学时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在自己的</a:t>
            </a:r>
            <a:r>
              <a:rPr lang="en-US" altLang="zh-CN" sz="2400" dirty="0" smtClean="0">
                <a:latin typeface="Times New Roman" pitchFamily="18" charset="0"/>
              </a:rPr>
              <a:t>CPU</a:t>
            </a:r>
            <a:r>
              <a:rPr lang="zh-CN" altLang="en-US" sz="2400" dirty="0" smtClean="0">
                <a:latin typeface="Times New Roman" pitchFamily="18" charset="0"/>
              </a:rPr>
              <a:t>上执行                         选做（</a:t>
            </a:r>
            <a:r>
              <a:rPr lang="zh-CN" altLang="en-US" sz="2400" dirty="0">
                <a:latin typeface="Times New Roman" pitchFamily="18" charset="0"/>
              </a:rPr>
              <a:t>可加分）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fld id="{E10912DA-C5DE-4B11-A897-3A3FFD5D7E48}" type="datetime1">
              <a:rPr lang="zh-CN" altLang="en-US" sz="1400">
                <a:latin typeface="+mn-lt"/>
                <a:ea typeface="宋体" pitchFamily="2" charset="-122"/>
              </a:rPr>
              <a:pPr algn="l" eaLnBrk="1" hangingPunct="1">
                <a:defRPr/>
              </a:pPr>
              <a:t>2018/4/26</a:t>
            </a:fld>
            <a:endParaRPr lang="en-US" altLang="zh-CN" sz="1400">
              <a:latin typeface="+mn-lt"/>
              <a:ea typeface="宋体" pitchFamily="2" charset="-122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FB4EFE61-A27D-4A62-94E4-498E7CB8A1DB}" type="slidenum">
              <a:rPr lang="en-US" altLang="zh-CN" sz="1400">
                <a:latin typeface="+mn-lt"/>
                <a:ea typeface="宋体" pitchFamily="2" charset="-122"/>
              </a:rPr>
              <a:pPr algn="r" eaLnBrk="1" hangingPunct="1">
                <a:defRPr/>
              </a:pPr>
              <a:t>4</a:t>
            </a:fld>
            <a:endParaRPr lang="en-US" altLang="zh-CN" sz="140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898525" y="1166812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</a:t>
            </a:r>
            <a:endParaRPr lang="zh-CN" altLang="en-US" sz="1000" b="1" dirty="0">
              <a:solidFill>
                <a:srgbClr val="800080"/>
              </a:solidFill>
            </a:endParaRPr>
          </a:p>
        </p:txBody>
      </p:sp>
      <p:sp>
        <p:nvSpPr>
          <p:cNvPr id="32772" name="Text Box 11"/>
          <p:cNvSpPr txBox="1">
            <a:spLocks noChangeArrowheads="1"/>
          </p:cNvSpPr>
          <p:nvPr/>
        </p:nvSpPr>
        <p:spPr bwMode="auto">
          <a:xfrm>
            <a:off x="338166" y="469901"/>
            <a:ext cx="7862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赋值语句及算数表达式的语法制导翻译</a:t>
            </a: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710406" y="1692166"/>
            <a:ext cx="8066088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   { </a:t>
            </a:r>
            <a:r>
              <a:rPr lang="en-US" altLang="zh-CN" sz="2000" i="1" dirty="0" err="1">
                <a:solidFill>
                  <a:srgbClr val="0000FF"/>
                </a:solidFill>
                <a:sym typeface="Symbol" pitchFamily="18" charset="2"/>
              </a:rPr>
              <a:t>S.code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:=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0000FF"/>
                </a:solidFill>
                <a:sym typeface="Symbol" pitchFamily="18" charset="2"/>
              </a:rPr>
              <a:t>E.code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gen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sz="2000" u="sng" dirty="0">
                <a:solidFill>
                  <a:srgbClr val="FF0000"/>
                </a:solidFill>
                <a:sym typeface="Symbol" pitchFamily="18" charset="2"/>
              </a:rPr>
              <a:t>id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.place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‘:=’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E.place</a:t>
            </a:r>
            <a:r>
              <a:rPr lang="en-US" altLang="zh-CN" sz="2000" dirty="0"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{ </a:t>
            </a:r>
            <a:r>
              <a:rPr lang="en-US" altLang="zh-CN" sz="2000" i="1" dirty="0" err="1">
                <a:solidFill>
                  <a:srgbClr val="0000FF"/>
                </a:solidFill>
                <a:sym typeface="Symbol" pitchFamily="18" charset="2"/>
              </a:rPr>
              <a:t>E.place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 := </a:t>
            </a:r>
            <a:r>
              <a:rPr lang="en-US" altLang="zh-CN" sz="2000" u="sng" dirty="0">
                <a:solidFill>
                  <a:srgbClr val="0000FF"/>
                </a:solidFill>
                <a:sym typeface="Symbol" pitchFamily="18" charset="2"/>
              </a:rPr>
              <a:t>id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.place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fr-FR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fr-FR" altLang="zh-CN" sz="2000" u="sng" dirty="0">
                <a:sym typeface="Symbol" pitchFamily="18" charset="2"/>
              </a:rPr>
              <a:t>int</a:t>
            </a:r>
            <a:r>
              <a:rPr lang="fr-FR" altLang="zh-CN" sz="2000" dirty="0">
                <a:sym typeface="Symbol" pitchFamily="18" charset="2"/>
              </a:rPr>
              <a:t>  {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i="1" dirty="0">
                <a:solidFill>
                  <a:srgbClr val="0000FF"/>
                </a:solidFill>
                <a:sym typeface="Symbol" pitchFamily="18" charset="2"/>
              </a:rPr>
              <a:t>E.place </a:t>
            </a:r>
            <a:r>
              <a:rPr lang="fr-FR" altLang="zh-CN" sz="2000" dirty="0">
                <a:solidFill>
                  <a:srgbClr val="0000FF"/>
                </a:solidFill>
                <a:sym typeface="Symbol" pitchFamily="18" charset="2"/>
              </a:rPr>
              <a:t>:=</a:t>
            </a:r>
            <a:r>
              <a:rPr lang="fr-FR" altLang="zh-CN" sz="2000" i="1" dirty="0">
                <a:solidFill>
                  <a:srgbClr val="0000FF"/>
                </a:solidFill>
                <a:sym typeface="Symbol" pitchFamily="18" charset="2"/>
              </a:rPr>
              <a:t> newtemp</a:t>
            </a:r>
            <a:r>
              <a:rPr lang="fr-FR" altLang="zh-CN" sz="2000" dirty="0">
                <a:sym typeface="Symbol" pitchFamily="18" charset="2"/>
              </a:rPr>
              <a:t>;</a:t>
            </a:r>
            <a:r>
              <a:rPr lang="fr-FR" altLang="zh-CN" sz="2000" i="1" dirty="0">
                <a:sym typeface="Symbol" pitchFamily="18" charset="2"/>
              </a:rPr>
              <a:t> E.code </a:t>
            </a:r>
            <a:r>
              <a:rPr lang="fr-FR" altLang="zh-CN" sz="2000" dirty="0">
                <a:sym typeface="Symbol" pitchFamily="18" charset="2"/>
              </a:rPr>
              <a:t>:=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gen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E.place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‘:=’ </a:t>
            </a:r>
            <a:r>
              <a:rPr lang="fr-FR" altLang="zh-CN" sz="2000" u="sng" dirty="0">
                <a:solidFill>
                  <a:srgbClr val="FF0000"/>
                </a:solidFill>
                <a:sym typeface="Symbol" pitchFamily="18" charset="2"/>
              </a:rPr>
              <a:t>int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.val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fr-FR" altLang="zh-CN" sz="2000" dirty="0"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pt-BR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pt-BR" altLang="zh-CN" sz="2000" u="sng" dirty="0">
                <a:sym typeface="Symbol" pitchFamily="18" charset="2"/>
              </a:rPr>
              <a:t>real</a:t>
            </a:r>
            <a:r>
              <a:rPr lang="pt-BR" altLang="zh-CN" sz="2000" dirty="0">
                <a:sym typeface="Symbol" pitchFamily="18" charset="2"/>
              </a:rPr>
              <a:t>  {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E.place </a:t>
            </a:r>
            <a:r>
              <a:rPr lang="pt-BR" altLang="zh-CN" sz="2000" dirty="0">
                <a:solidFill>
                  <a:srgbClr val="0000FF"/>
                </a:solidFill>
                <a:sym typeface="Symbol" pitchFamily="18" charset="2"/>
              </a:rPr>
              <a:t>:=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 newtemp</a:t>
            </a:r>
            <a:r>
              <a:rPr lang="pt-BR" altLang="zh-CN" sz="2000" dirty="0">
                <a:sym typeface="Symbol" pitchFamily="18" charset="2"/>
              </a:rPr>
              <a:t>;</a:t>
            </a:r>
            <a:r>
              <a:rPr lang="pt-BR" altLang="zh-CN" sz="2000" i="1" dirty="0">
                <a:sym typeface="Symbol" pitchFamily="18" charset="2"/>
              </a:rPr>
              <a:t>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gen </a:t>
            </a:r>
            <a:r>
              <a:rPr lang="pt-BR" altLang="zh-CN" sz="20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E.place </a:t>
            </a:r>
            <a:r>
              <a:rPr lang="pt-BR" altLang="zh-CN" sz="2000" dirty="0">
                <a:solidFill>
                  <a:srgbClr val="FF0000"/>
                </a:solidFill>
                <a:sym typeface="Symbol" pitchFamily="18" charset="2"/>
              </a:rPr>
              <a:t>‘:=’ </a:t>
            </a:r>
            <a:r>
              <a:rPr lang="pt-BR" altLang="zh-CN" sz="2000" u="sng" dirty="0">
                <a:solidFill>
                  <a:srgbClr val="FF0000"/>
                </a:solidFill>
                <a:sym typeface="Symbol" pitchFamily="18" charset="2"/>
              </a:rPr>
              <a:t>real</a:t>
            </a:r>
            <a:r>
              <a:rPr lang="pt-BR" altLang="zh-CN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.val</a:t>
            </a:r>
            <a:r>
              <a:rPr lang="pt-BR" altLang="zh-CN" sz="2000" dirty="0">
                <a:sym typeface="Symbol" pitchFamily="18" charset="2"/>
              </a:rPr>
              <a:t>) }</a:t>
            </a:r>
          </a:p>
          <a:p>
            <a:pPr algn="l">
              <a:buFont typeface="Wingdings" pitchFamily="2" charset="2"/>
              <a:buNone/>
            </a:pPr>
            <a:endParaRPr lang="pt-BR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 +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  </a:t>
            </a:r>
            <a:r>
              <a:rPr lang="pt-BR" altLang="zh-CN" sz="2000" b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E.place </a:t>
            </a:r>
            <a:r>
              <a:rPr lang="pt-BR" altLang="zh-CN" sz="2000" dirty="0">
                <a:solidFill>
                  <a:srgbClr val="0000FF"/>
                </a:solidFill>
                <a:sym typeface="Symbol" pitchFamily="18" charset="2"/>
              </a:rPr>
              <a:t>:=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 newtemp</a:t>
            </a:r>
            <a:r>
              <a:rPr lang="pt-BR" altLang="zh-CN" sz="2000" dirty="0">
                <a:sym typeface="Symbol" pitchFamily="18" charset="2"/>
              </a:rPr>
              <a:t>;</a:t>
            </a:r>
            <a:r>
              <a:rPr lang="pt-BR" altLang="zh-CN" sz="2000" i="1" dirty="0">
                <a:sym typeface="Symbol" pitchFamily="18" charset="2"/>
              </a:rPr>
              <a:t>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||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||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dirty="0">
                <a:solidFill>
                  <a:srgbClr val="FF0000"/>
                </a:solidFill>
                <a:sym typeface="Symbol" pitchFamily="18" charset="2"/>
              </a:rPr>
              <a:t>                                                 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gen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E.place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‘:=’ 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fr-FR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.place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‘+’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 E</a:t>
            </a:r>
            <a:r>
              <a:rPr lang="fr-FR" altLang="zh-CN" sz="20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.place</a:t>
            </a:r>
            <a:r>
              <a:rPr lang="fr-FR" altLang="zh-CN" sz="2000" dirty="0">
                <a:sym typeface="Symbol" pitchFamily="18" charset="2"/>
              </a:rPr>
              <a:t>) }</a:t>
            </a:r>
          </a:p>
          <a:p>
            <a:pPr algn="l">
              <a:buFont typeface="Wingdings" pitchFamily="2" charset="2"/>
              <a:buNone/>
            </a:pPr>
            <a:endParaRPr lang="pt-BR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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  </a:t>
            </a:r>
            <a:r>
              <a:rPr lang="pt-BR" altLang="zh-CN" sz="2000" b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E.place </a:t>
            </a:r>
            <a:r>
              <a:rPr lang="pt-BR" altLang="zh-CN" sz="2000" dirty="0">
                <a:solidFill>
                  <a:srgbClr val="0000FF"/>
                </a:solidFill>
                <a:sym typeface="Symbol" pitchFamily="18" charset="2"/>
              </a:rPr>
              <a:t>:=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 newtemp</a:t>
            </a:r>
            <a:r>
              <a:rPr lang="pt-BR" altLang="zh-CN" sz="2000" dirty="0">
                <a:sym typeface="Symbol" pitchFamily="18" charset="2"/>
              </a:rPr>
              <a:t>;</a:t>
            </a:r>
            <a:r>
              <a:rPr lang="pt-BR" altLang="zh-CN" sz="2000" i="1" dirty="0">
                <a:sym typeface="Symbol" pitchFamily="18" charset="2"/>
              </a:rPr>
              <a:t> 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||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||</a:t>
            </a:r>
            <a:endParaRPr lang="fr-FR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                                                 gen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E.place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‘:=’ 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fr-FR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.place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‘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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’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 E</a:t>
            </a:r>
            <a:r>
              <a:rPr lang="fr-FR" altLang="zh-CN" sz="20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.place</a:t>
            </a:r>
            <a:r>
              <a:rPr lang="fr-FR" altLang="zh-CN" sz="2000" dirty="0">
                <a:sym typeface="Symbol" pitchFamily="18" charset="2"/>
              </a:rPr>
              <a:t>) }</a:t>
            </a:r>
          </a:p>
          <a:p>
            <a:pPr algn="l">
              <a:buFont typeface="Wingdings" pitchFamily="2" charset="2"/>
              <a:buNone/>
            </a:pPr>
            <a:endParaRPr lang="pt-BR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-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dirty="0">
                <a:sym typeface="Symbol" pitchFamily="18" charset="2"/>
              </a:rPr>
              <a:t> </a:t>
            </a:r>
            <a:r>
              <a:rPr lang="pt-BR" altLang="zh-CN" sz="2000" i="1" dirty="0">
                <a:sym typeface="Symbol" pitchFamily="18" charset="2"/>
              </a:rPr>
              <a:t>  </a:t>
            </a:r>
            <a:r>
              <a:rPr lang="pt-BR" altLang="zh-CN" sz="2000" b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E.place </a:t>
            </a:r>
            <a:r>
              <a:rPr lang="pt-BR" altLang="zh-CN" sz="2000" dirty="0">
                <a:solidFill>
                  <a:srgbClr val="0000FF"/>
                </a:solidFill>
                <a:sym typeface="Symbol" pitchFamily="18" charset="2"/>
              </a:rPr>
              <a:t>:=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 newtemp</a:t>
            </a:r>
            <a:r>
              <a:rPr lang="pt-BR" altLang="zh-CN" sz="2000" dirty="0">
                <a:sym typeface="Symbol" pitchFamily="18" charset="2"/>
              </a:rPr>
              <a:t>;</a:t>
            </a:r>
            <a:r>
              <a:rPr lang="pt-BR" altLang="zh-CN" sz="2000" i="1" dirty="0">
                <a:sym typeface="Symbol" pitchFamily="18" charset="2"/>
              </a:rPr>
              <a:t> 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                   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E.code </a:t>
            </a:r>
            <a:r>
              <a:rPr lang="pt-BR" altLang="zh-CN" sz="2000" dirty="0">
                <a:solidFill>
                  <a:srgbClr val="0000FF"/>
                </a:solidFill>
                <a:sym typeface="Symbol" pitchFamily="18" charset="2"/>
              </a:rPr>
              <a:t>:=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 E</a:t>
            </a:r>
            <a:r>
              <a:rPr lang="pt-BR" altLang="zh-CN" sz="2000" baseline="-25000" dirty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||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gen </a:t>
            </a:r>
            <a:r>
              <a:rPr lang="pt-BR" altLang="zh-CN" sz="20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E.place </a:t>
            </a:r>
            <a:r>
              <a:rPr lang="pt-BR" altLang="zh-CN" sz="2000" dirty="0">
                <a:solidFill>
                  <a:srgbClr val="FF0000"/>
                </a:solidFill>
                <a:sym typeface="Symbol" pitchFamily="18" charset="2"/>
              </a:rPr>
              <a:t>‘:=’ ‘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uminus</a:t>
            </a:r>
            <a:r>
              <a:rPr lang="pt-BR" altLang="zh-CN" sz="2000" dirty="0">
                <a:solidFill>
                  <a:srgbClr val="FF0000"/>
                </a:solidFill>
                <a:sym typeface="Symbol" pitchFamily="18" charset="2"/>
              </a:rPr>
              <a:t>’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 E</a:t>
            </a:r>
            <a:r>
              <a:rPr lang="pt-BR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.place</a:t>
            </a:r>
            <a:r>
              <a:rPr lang="pt-BR" altLang="zh-CN" sz="2000" dirty="0">
                <a:sym typeface="Symbol" pitchFamily="18" charset="2"/>
              </a:rPr>
              <a:t>) }</a:t>
            </a:r>
          </a:p>
          <a:p>
            <a:pPr algn="l">
              <a:buFont typeface="Wingdings" pitchFamily="2" charset="2"/>
              <a:buNone/>
            </a:pPr>
            <a:endParaRPr lang="pt-BR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(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dirty="0">
                <a:sym typeface="Symbol" pitchFamily="18" charset="2"/>
              </a:rPr>
              <a:t>)</a:t>
            </a:r>
            <a:r>
              <a:rPr lang="pt-BR" altLang="zh-CN" sz="2000" i="1" dirty="0">
                <a:sym typeface="Symbol" pitchFamily="18" charset="2"/>
              </a:rPr>
              <a:t>  </a:t>
            </a:r>
            <a:r>
              <a:rPr lang="pt-BR" altLang="zh-CN" sz="2000" b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E.place </a:t>
            </a:r>
            <a:r>
              <a:rPr lang="pt-BR" altLang="zh-CN" sz="2000" dirty="0">
                <a:solidFill>
                  <a:srgbClr val="0000FF"/>
                </a:solidFill>
                <a:sym typeface="Symbol" pitchFamily="18" charset="2"/>
              </a:rPr>
              <a:t>:=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 E</a:t>
            </a:r>
            <a:r>
              <a:rPr lang="pt-BR" altLang="zh-CN" sz="2000" baseline="-25000" dirty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.place</a:t>
            </a:r>
            <a:r>
              <a:rPr lang="pt-BR" altLang="zh-CN" sz="2000" dirty="0">
                <a:solidFill>
                  <a:srgbClr val="0000FF"/>
                </a:solidFill>
                <a:sym typeface="Symbol" pitchFamily="18" charset="2"/>
              </a:rPr>
              <a:t> ;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 E.code </a:t>
            </a:r>
            <a:r>
              <a:rPr lang="pt-BR" altLang="zh-CN" sz="2000" dirty="0">
                <a:solidFill>
                  <a:srgbClr val="0000FF"/>
                </a:solidFill>
                <a:sym typeface="Symbol" pitchFamily="18" charset="2"/>
              </a:rPr>
              <a:t>:=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 E</a:t>
            </a:r>
            <a:r>
              <a:rPr lang="pt-BR" altLang="zh-CN" sz="2000" baseline="-25000" dirty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}</a:t>
            </a:r>
            <a:endParaRPr lang="fr-FR" altLang="zh-CN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78039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2"/>
          <p:cNvSpPr>
            <a:spLocks noChangeArrowheads="1"/>
          </p:cNvSpPr>
          <p:nvPr/>
        </p:nvSpPr>
        <p:spPr bwMode="auto">
          <a:xfrm>
            <a:off x="226384" y="1219200"/>
            <a:ext cx="861281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语义属性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 algn="l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 </a:t>
            </a:r>
            <a:r>
              <a:rPr lang="en-US" altLang="zh-CN" u="sng" dirty="0">
                <a:solidFill>
                  <a:srgbClr val="800080"/>
                </a:solidFill>
              </a:rPr>
              <a:t>id</a:t>
            </a:r>
            <a:r>
              <a:rPr lang="en-US" altLang="zh-CN" dirty="0">
                <a:solidFill>
                  <a:srgbClr val="800080"/>
                </a:solidFill>
              </a:rPr>
              <a:t>.</a:t>
            </a:r>
            <a:r>
              <a:rPr lang="en-US" altLang="zh-CN" i="1" dirty="0">
                <a:solidFill>
                  <a:srgbClr val="800080"/>
                </a:solidFill>
              </a:rPr>
              <a:t>name</a:t>
            </a:r>
            <a:r>
              <a:rPr lang="en-US" altLang="zh-CN" b="1" dirty="0"/>
              <a:t> </a:t>
            </a:r>
            <a:r>
              <a:rPr lang="en-US" altLang="zh-CN" dirty="0"/>
              <a:t>: </a:t>
            </a:r>
            <a:r>
              <a:rPr lang="en-US" altLang="zh-CN" u="sng" dirty="0"/>
              <a:t>id</a:t>
            </a:r>
            <a:r>
              <a:rPr lang="en-US" altLang="zh-CN" dirty="0"/>
              <a:t> </a:t>
            </a:r>
            <a:r>
              <a:rPr lang="zh-CN" altLang="en-US" b="1" dirty="0"/>
              <a:t>的词法名字（符号表中的名字）    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T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type</a:t>
            </a:r>
            <a:r>
              <a:rPr lang="en-US" altLang="zh-CN" i="1" dirty="0"/>
              <a:t> </a:t>
            </a:r>
            <a:r>
              <a:rPr lang="en-US" altLang="zh-CN" dirty="0"/>
              <a:t>:   </a:t>
            </a:r>
            <a:r>
              <a:rPr lang="zh-CN" altLang="en-US" b="1" dirty="0"/>
              <a:t>类型属性   （综合属性）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T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width</a:t>
            </a:r>
            <a:r>
              <a:rPr lang="zh-CN" altLang="en-US" dirty="0">
                <a:solidFill>
                  <a:srgbClr val="800080"/>
                </a:solidFill>
              </a:rPr>
              <a:t>，</a:t>
            </a:r>
            <a:r>
              <a:rPr lang="en-US" altLang="zh-CN" i="1" dirty="0" err="1">
                <a:solidFill>
                  <a:srgbClr val="800080"/>
                </a:solidFill>
              </a:rPr>
              <a:t>V.width</a:t>
            </a:r>
            <a:r>
              <a:rPr lang="en-US" altLang="zh-CN" dirty="0"/>
              <a:t> : </a:t>
            </a:r>
            <a:r>
              <a:rPr lang="zh-CN" altLang="en-US" b="1" dirty="0"/>
              <a:t>数据宽度（字节数）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L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offset</a:t>
            </a:r>
            <a:r>
              <a:rPr lang="en-US" altLang="zh-CN" i="1" dirty="0"/>
              <a:t> </a:t>
            </a:r>
            <a:r>
              <a:rPr lang="en-US" altLang="zh-CN" dirty="0"/>
              <a:t>: </a:t>
            </a:r>
            <a:r>
              <a:rPr lang="en-US" altLang="zh-CN" b="1" dirty="0"/>
              <a:t> </a:t>
            </a:r>
            <a:r>
              <a:rPr lang="zh-CN" altLang="en-US" b="1" dirty="0"/>
              <a:t>列表中第一个变量的偏移地址</a:t>
            </a:r>
            <a:r>
              <a:rPr lang="zh-CN" altLang="en-US" dirty="0"/>
              <a:t> </a:t>
            </a:r>
          </a:p>
          <a:p>
            <a:pPr lvl="1" algn="l">
              <a:buFontTx/>
              <a:buNone/>
            </a:pPr>
            <a:endParaRPr lang="zh-CN" altLang="en-US" sz="1000" dirty="0"/>
          </a:p>
          <a:p>
            <a:pPr lvl="1" algn="l">
              <a:buFontTx/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L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type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dirty="0"/>
              <a:t>:    </a:t>
            </a:r>
            <a:r>
              <a:rPr lang="zh-CN" altLang="en-US" b="1" dirty="0"/>
              <a:t>变量列表被申明的类型</a:t>
            </a:r>
            <a:r>
              <a:rPr lang="zh-CN" altLang="en-US" dirty="0"/>
              <a:t> </a:t>
            </a:r>
            <a:r>
              <a:rPr lang="zh-CN" altLang="en-US" b="1" dirty="0"/>
              <a:t>（继承属性）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L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num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dirty="0"/>
              <a:t>: </a:t>
            </a:r>
            <a:r>
              <a:rPr lang="en-US" altLang="zh-CN" b="1" dirty="0"/>
              <a:t>   </a:t>
            </a:r>
            <a:r>
              <a:rPr lang="zh-CN" altLang="en-US" b="1" dirty="0"/>
              <a:t>变量列表中变量的个数</a:t>
            </a:r>
            <a:r>
              <a:rPr lang="zh-CN" altLang="en-US" dirty="0"/>
              <a:t>  </a:t>
            </a:r>
            <a:endParaRPr lang="zh-CN" altLang="en-US" b="1" dirty="0"/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 </a:t>
            </a:r>
            <a:r>
              <a:rPr lang="zh-CN" altLang="en-US" sz="2800" b="1" dirty="0">
                <a:solidFill>
                  <a:srgbClr val="990099"/>
                </a:solidFill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</a:rPr>
              <a:t>过程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 algn="l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enter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u="sng" dirty="0">
                <a:solidFill>
                  <a:srgbClr val="800080"/>
                </a:solidFill>
                <a:sym typeface="Symbol" pitchFamily="18" charset="2"/>
              </a:rPr>
              <a:t>id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.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name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t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o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：</a:t>
            </a:r>
            <a:r>
              <a:rPr lang="zh-CN" altLang="en-US" b="1" dirty="0">
                <a:sym typeface="Symbol" pitchFamily="18" charset="2"/>
              </a:rPr>
              <a:t>将符号表中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u="sng" dirty="0">
                <a:sym typeface="Symbol" pitchFamily="18" charset="2"/>
              </a:rPr>
              <a:t>id</a:t>
            </a:r>
            <a:r>
              <a:rPr lang="en-US" altLang="zh-CN" dirty="0">
                <a:sym typeface="Symbol" pitchFamily="18" charset="2"/>
              </a:rPr>
              <a:t>.</a:t>
            </a:r>
            <a:r>
              <a:rPr lang="en-US" altLang="zh-CN" i="1" dirty="0">
                <a:sym typeface="Symbol" pitchFamily="18" charset="2"/>
              </a:rPr>
              <a:t>name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所对应</a:t>
            </a:r>
            <a:r>
              <a:rPr lang="zh-CN" altLang="en-US" b="1" dirty="0" smtClean="0">
                <a:sym typeface="Symbol" pitchFamily="18" charset="2"/>
              </a:rPr>
              <a:t>表项</a:t>
            </a:r>
            <a:r>
              <a:rPr lang="zh-CN" altLang="en-US" b="1" dirty="0">
                <a:sym typeface="Symbol" pitchFamily="18" charset="2"/>
              </a:rPr>
              <a:t>的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i="1" dirty="0">
                <a:sym typeface="Symbol" pitchFamily="18" charset="2"/>
              </a:rPr>
              <a:t>type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域置为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i="1" dirty="0">
                <a:sym typeface="Symbol" pitchFamily="18" charset="2"/>
              </a:rPr>
              <a:t>t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i="1" dirty="0">
                <a:sym typeface="Symbol" pitchFamily="18" charset="2"/>
              </a:rPr>
              <a:t>offset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域置为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i="1" dirty="0">
                <a:sym typeface="Symbol" pitchFamily="18" charset="2"/>
              </a:rPr>
              <a:t>o</a:t>
            </a:r>
            <a:endParaRPr lang="en-US" altLang="zh-CN" dirty="0">
              <a:sym typeface="Symbol" pitchFamily="18" charset="2"/>
            </a:endParaRPr>
          </a:p>
        </p:txBody>
      </p:sp>
      <p:sp>
        <p:nvSpPr>
          <p:cNvPr id="33796" name="Text Box 20"/>
          <p:cNvSpPr txBox="1">
            <a:spLocks noChangeArrowheads="1"/>
          </p:cNvSpPr>
          <p:nvPr/>
        </p:nvSpPr>
        <p:spPr bwMode="auto">
          <a:xfrm>
            <a:off x="444665" y="436781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说明语句的语法制导翻译</a:t>
            </a:r>
          </a:p>
        </p:txBody>
      </p:sp>
    </p:spTree>
    <p:extLst>
      <p:ext uri="{BB962C8B-B14F-4D97-AF65-F5344CB8AC3E}">
        <p14:creationId xmlns="" xmlns:p14="http://schemas.microsoft.com/office/powerpoint/2010/main" val="6232043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74"/>
          <p:cNvSpPr>
            <a:spLocks noChangeArrowheads="1"/>
          </p:cNvSpPr>
          <p:nvPr/>
        </p:nvSpPr>
        <p:spPr bwMode="auto">
          <a:xfrm>
            <a:off x="857250" y="1166812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</a:t>
            </a:r>
            <a:endParaRPr lang="zh-CN" altLang="en-US" sz="1000" b="1" dirty="0">
              <a:solidFill>
                <a:srgbClr val="800080"/>
              </a:solidFill>
            </a:endParaRPr>
          </a:p>
        </p:txBody>
      </p:sp>
      <p:sp>
        <p:nvSpPr>
          <p:cNvPr id="34820" name="Text Box 382"/>
          <p:cNvSpPr txBox="1">
            <a:spLocks noChangeArrowheads="1"/>
          </p:cNvSpPr>
          <p:nvPr/>
        </p:nvSpPr>
        <p:spPr bwMode="auto">
          <a:xfrm>
            <a:off x="392113" y="473076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说明语句的语法制导翻译</a:t>
            </a:r>
          </a:p>
        </p:txBody>
      </p:sp>
      <p:sp>
        <p:nvSpPr>
          <p:cNvPr id="461183" name="Text Box 383"/>
          <p:cNvSpPr txBox="1">
            <a:spLocks noChangeArrowheads="1"/>
          </p:cNvSpPr>
          <p:nvPr/>
        </p:nvSpPr>
        <p:spPr bwMode="auto">
          <a:xfrm>
            <a:off x="721491" y="1698187"/>
            <a:ext cx="82804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V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V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i="1" dirty="0">
                <a:sym typeface="Symbol" pitchFamily="18" charset="2"/>
              </a:rPr>
              <a:t>T    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{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0000FF"/>
                </a:solidFill>
                <a:sym typeface="Symbol" pitchFamily="18" charset="2"/>
              </a:rPr>
              <a:t>L</a:t>
            </a:r>
            <a:r>
              <a:rPr lang="en-US" altLang="zh-CN" sz="2000" b="1" i="1" dirty="0" err="1">
                <a:solidFill>
                  <a:srgbClr val="0000FF"/>
                </a:solidFill>
                <a:sym typeface="Symbol" pitchFamily="18" charset="2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sym typeface="Symbol" pitchFamily="18" charset="2"/>
              </a:rPr>
              <a:t>type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 := </a:t>
            </a:r>
            <a:r>
              <a:rPr lang="en-US" altLang="zh-CN" sz="2000" i="1" dirty="0" err="1">
                <a:solidFill>
                  <a:srgbClr val="0000FF"/>
                </a:solidFill>
                <a:sym typeface="Symbol" pitchFamily="18" charset="2"/>
              </a:rPr>
              <a:t>T</a:t>
            </a:r>
            <a:r>
              <a:rPr lang="en-US" altLang="zh-CN" sz="2000" b="1" i="1" dirty="0" err="1">
                <a:solidFill>
                  <a:srgbClr val="0000FF"/>
                </a:solidFill>
                <a:sym typeface="Symbol" pitchFamily="18" charset="2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sym typeface="Symbol" pitchFamily="18" charset="2"/>
              </a:rPr>
              <a:t>type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;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0000FF"/>
                </a:solidFill>
                <a:sym typeface="Symbol" pitchFamily="18" charset="2"/>
              </a:rPr>
              <a:t>L.offset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:=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 V</a:t>
            </a:r>
            <a:r>
              <a:rPr lang="en-US" altLang="zh-CN" sz="2000" baseline="-25000" dirty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.width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 ;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0000FF"/>
                </a:solidFill>
                <a:sym typeface="Symbol" pitchFamily="18" charset="2"/>
              </a:rPr>
              <a:t>L.width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:= </a:t>
            </a:r>
            <a:r>
              <a:rPr lang="en-US" altLang="zh-CN" sz="2000" i="1" dirty="0" err="1">
                <a:solidFill>
                  <a:srgbClr val="0000FF"/>
                </a:solidFill>
                <a:sym typeface="Symbol" pitchFamily="18" charset="2"/>
              </a:rPr>
              <a:t>T.width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</a:t>
            </a:r>
            <a:r>
              <a:rPr lang="en-US" altLang="zh-CN" sz="2000" i="1" dirty="0">
                <a:sym typeface="Symbol" pitchFamily="18" charset="2"/>
              </a:rPr>
              <a:t>L  </a:t>
            </a:r>
            <a:r>
              <a:rPr lang="en-US" altLang="zh-CN" sz="2000" dirty="0">
                <a:sym typeface="Symbol" pitchFamily="18" charset="2"/>
              </a:rPr>
              <a:t>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V.type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:=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make_product_3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 (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V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.type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T.type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,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L.num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); </a:t>
            </a:r>
            <a:endParaRPr lang="en-US" altLang="zh-CN" sz="2000" i="1" dirty="0">
              <a:solidFill>
                <a:srgbClr val="FF0000"/>
              </a:solidFill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              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V.width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 :=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V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.width +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L.num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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T.width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V </a:t>
            </a:r>
            <a:r>
              <a:rPr lang="en-US" altLang="zh-CN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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V.type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&lt;&gt;;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V.width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0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dirty="0" err="1">
                <a:sym typeface="Symbol" pitchFamily="18" charset="2"/>
              </a:rPr>
              <a:t>boolean</a:t>
            </a:r>
            <a:r>
              <a:rPr lang="en-US" altLang="zh-CN" sz="2000" dirty="0">
                <a:sym typeface="Symbol" pitchFamily="18" charset="2"/>
              </a:rPr>
              <a:t>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r>
              <a:rPr lang="en-US" altLang="zh-CN" sz="2000" dirty="0">
                <a:sym typeface="Symbol" pitchFamily="18" charset="2"/>
              </a:rPr>
              <a:t> 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1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de-DE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de-DE" altLang="zh-CN" sz="2000" dirty="0">
                <a:sym typeface="Symbol" pitchFamily="18" charset="2"/>
              </a:rPr>
              <a:t>integer     {</a:t>
            </a:r>
            <a:r>
              <a:rPr lang="de-DE" altLang="zh-CN" sz="2000" i="1" dirty="0">
                <a:sym typeface="Symbol" pitchFamily="18" charset="2"/>
              </a:rPr>
              <a:t> T.type </a:t>
            </a:r>
            <a:r>
              <a:rPr lang="de-DE" altLang="zh-CN" sz="2000" dirty="0">
                <a:sym typeface="Symbol" pitchFamily="18" charset="2"/>
              </a:rPr>
              <a:t>:=</a:t>
            </a:r>
            <a:r>
              <a:rPr lang="de-DE" altLang="zh-CN" sz="2000" i="1" dirty="0">
                <a:sym typeface="Symbol" pitchFamily="18" charset="2"/>
              </a:rPr>
              <a:t> int</a:t>
            </a:r>
            <a:r>
              <a:rPr lang="de-DE" altLang="zh-CN" sz="2000" dirty="0">
                <a:sym typeface="Symbol" pitchFamily="18" charset="2"/>
              </a:rPr>
              <a:t> ;</a:t>
            </a:r>
            <a:r>
              <a:rPr lang="de-DE" altLang="zh-CN" sz="2000" i="1" dirty="0">
                <a:sym typeface="Symbol" pitchFamily="18" charset="2"/>
              </a:rPr>
              <a:t> T.width </a:t>
            </a:r>
            <a:r>
              <a:rPr lang="de-DE" altLang="zh-CN" sz="2000" dirty="0">
                <a:sym typeface="Symbol" pitchFamily="18" charset="2"/>
              </a:rPr>
              <a:t>:= 4</a:t>
            </a:r>
            <a:r>
              <a:rPr lang="de-DE" altLang="zh-CN" sz="2000" i="1" dirty="0">
                <a:sym typeface="Symbol" pitchFamily="18" charset="2"/>
              </a:rPr>
              <a:t> </a:t>
            </a:r>
            <a:r>
              <a:rPr lang="de-DE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real  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real</a:t>
            </a:r>
            <a:r>
              <a:rPr lang="en-US" altLang="zh-CN" sz="2000" dirty="0">
                <a:sym typeface="Symbol" pitchFamily="18" charset="2"/>
              </a:rPr>
              <a:t> 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8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array [ </a:t>
            </a:r>
            <a:r>
              <a:rPr lang="en-US" altLang="zh-CN" sz="2000" u="sng" dirty="0" err="1">
                <a:sym typeface="Symbol" pitchFamily="18" charset="2"/>
              </a:rPr>
              <a:t>num</a:t>
            </a:r>
            <a:r>
              <a:rPr lang="en-US" altLang="zh-CN" sz="2000" dirty="0">
                <a:sym typeface="Symbol" pitchFamily="18" charset="2"/>
              </a:rPr>
              <a:t> ] of </a:t>
            </a:r>
            <a:r>
              <a:rPr lang="en-US" altLang="zh-CN" sz="2000" i="1" dirty="0">
                <a:sym typeface="Symbol" pitchFamily="18" charset="2"/>
              </a:rPr>
              <a:t>T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array</a:t>
            </a:r>
            <a:r>
              <a:rPr lang="en-US" altLang="zh-CN" sz="2000" dirty="0">
                <a:sym typeface="Symbol" pitchFamily="18" charset="2"/>
              </a:rPr>
              <a:t>(1.. </a:t>
            </a:r>
            <a:r>
              <a:rPr lang="en-US" altLang="zh-CN" sz="2000" i="1" u="sng" dirty="0" err="1">
                <a:sym typeface="Symbol" pitchFamily="18" charset="2"/>
              </a:rPr>
              <a:t>num</a:t>
            </a:r>
            <a:r>
              <a:rPr lang="en-US" altLang="zh-CN" sz="2000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lexval</a:t>
            </a:r>
            <a:r>
              <a:rPr lang="en-US" altLang="zh-CN" sz="2000" dirty="0">
                <a:sym typeface="Symbol" pitchFamily="18" charset="2"/>
              </a:rPr>
              <a:t>,</a:t>
            </a:r>
            <a:r>
              <a:rPr lang="en-US" altLang="zh-CN" sz="2000" i="1" dirty="0">
                <a:sym typeface="Symbol" pitchFamily="18" charset="2"/>
              </a:rPr>
              <a:t> T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) ;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           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T.width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:= </a:t>
            </a:r>
            <a:r>
              <a:rPr lang="en-US" altLang="zh-CN" sz="2000" u="sng" dirty="0" err="1">
                <a:solidFill>
                  <a:srgbClr val="FF0000"/>
                </a:solidFill>
                <a:sym typeface="Symbol" pitchFamily="18" charset="2"/>
              </a:rPr>
              <a:t>num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.val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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.width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fr-FR" altLang="zh-CN" sz="2000" dirty="0">
                <a:sym typeface="Symbol" pitchFamily="18" charset="2"/>
              </a:rPr>
              <a:t>^</a:t>
            </a:r>
            <a:r>
              <a:rPr lang="fr-FR" altLang="zh-CN" sz="2000" i="1" dirty="0">
                <a:sym typeface="Symbol" pitchFamily="18" charset="2"/>
              </a:rPr>
              <a:t>T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dirty="0">
                <a:sym typeface="Symbol" pitchFamily="18" charset="2"/>
              </a:rPr>
              <a:t> 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{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 T.type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:=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 pointer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fr-FR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.type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) ;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 T.width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:= 4 </a:t>
            </a:r>
            <a:r>
              <a:rPr lang="fr-FR" altLang="zh-CN" sz="2000" dirty="0">
                <a:sym typeface="Symbol" pitchFamily="18" charset="2"/>
              </a:rPr>
              <a:t>}</a:t>
            </a:r>
            <a:endParaRPr lang="fr-FR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L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fr-FR" altLang="zh-CN" sz="2000" dirty="0">
                <a:sym typeface="Symbol" pitchFamily="18" charset="2"/>
              </a:rPr>
              <a:t>{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width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width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} 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dirty="0">
                <a:sym typeface="Symbol" pitchFamily="18" charset="2"/>
              </a:rPr>
              <a:t>       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dirty="0">
                <a:sym typeface="Symbol" pitchFamily="18" charset="2"/>
              </a:rPr>
              <a:t> , </a:t>
            </a:r>
            <a:r>
              <a:rPr lang="fr-FR" altLang="zh-CN" sz="2000" u="sng" dirty="0">
                <a:sym typeface="Symbol" pitchFamily="18" charset="2"/>
              </a:rPr>
              <a:t>id</a:t>
            </a:r>
            <a:r>
              <a:rPr lang="fr-FR" altLang="zh-CN" sz="2000" i="1" dirty="0">
                <a:sym typeface="Symbol" pitchFamily="18" charset="2"/>
              </a:rPr>
              <a:t>  </a:t>
            </a:r>
            <a:r>
              <a:rPr lang="fr-FR" altLang="zh-CN" sz="2000" b="1" dirty="0">
                <a:sym typeface="Symbol" pitchFamily="18" charset="2"/>
              </a:rPr>
              <a:t>     </a:t>
            </a:r>
            <a:r>
              <a:rPr lang="fr-FR" altLang="zh-CN" sz="2000" dirty="0">
                <a:sym typeface="Symbol" pitchFamily="18" charset="2"/>
              </a:rPr>
              <a:t>{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enter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fr-FR" altLang="zh-CN" sz="2000" u="sng" dirty="0">
                <a:solidFill>
                  <a:srgbClr val="FF0000"/>
                </a:solidFill>
                <a:sym typeface="Symbol" pitchFamily="18" charset="2"/>
              </a:rPr>
              <a:t>id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name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L</a:t>
            </a:r>
            <a:r>
              <a:rPr lang="fr-FR" altLang="zh-CN" sz="2000" b="1" i="1" dirty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 type, L</a:t>
            </a:r>
            <a:r>
              <a:rPr lang="fr-FR" altLang="zh-CN" sz="2000" b="1" i="1" dirty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 offset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 +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 L</a:t>
            </a:r>
            <a:r>
              <a:rPr lang="fr-FR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.num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 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L</a:t>
            </a:r>
            <a:r>
              <a:rPr lang="fr-FR" altLang="zh-CN" sz="2000" b="1" i="1" dirty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 width</a:t>
            </a:r>
            <a:r>
              <a:rPr lang="fr-FR" altLang="zh-CN" sz="2000" dirty="0">
                <a:sym typeface="Symbol" pitchFamily="18" charset="2"/>
              </a:rPr>
              <a:t>) ; 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dirty="0">
                <a:sym typeface="Symbol" pitchFamily="18" charset="2"/>
              </a:rPr>
              <a:t>                           </a:t>
            </a:r>
            <a:r>
              <a:rPr lang="fr-FR" altLang="zh-CN" sz="2000" i="1" dirty="0">
                <a:sym typeface="Symbol" pitchFamily="18" charset="2"/>
              </a:rPr>
              <a:t>L.num </a:t>
            </a:r>
            <a:r>
              <a:rPr lang="fr-FR" altLang="zh-CN" sz="2000" dirty="0">
                <a:sym typeface="Symbol" pitchFamily="18" charset="2"/>
              </a:rPr>
              <a:t>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.num</a:t>
            </a:r>
            <a:r>
              <a:rPr lang="fr-FR" altLang="zh-CN" sz="2000" dirty="0">
                <a:sym typeface="Symbol" pitchFamily="18" charset="2"/>
              </a:rPr>
              <a:t> +1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L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enter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L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 type, L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 offset</a:t>
            </a:r>
            <a:r>
              <a:rPr lang="en-US" altLang="zh-CN" sz="2000" dirty="0">
                <a:sym typeface="Symbol" pitchFamily="18" charset="2"/>
              </a:rPr>
              <a:t>) ; </a:t>
            </a:r>
            <a:r>
              <a:rPr lang="en-US" altLang="zh-CN" sz="2000" i="1" dirty="0" err="1">
                <a:sym typeface="Symbol" pitchFamily="18" charset="2"/>
              </a:rPr>
              <a:t>L.num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1}</a:t>
            </a:r>
          </a:p>
        </p:txBody>
      </p:sp>
    </p:spTree>
    <p:extLst>
      <p:ext uri="{BB962C8B-B14F-4D97-AF65-F5344CB8AC3E}">
        <p14:creationId xmlns="" xmlns:p14="http://schemas.microsoft.com/office/powerpoint/2010/main" val="19432541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8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43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语义分析输出举例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585" y="1027323"/>
            <a:ext cx="8552381" cy="17904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60953" y="2514600"/>
            <a:ext cx="6014648" cy="3886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66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选择目标代码形式：</a:t>
            </a:r>
            <a:r>
              <a:rPr lang="en-US" altLang="zh-CN" dirty="0" smtClean="0"/>
              <a:t>X86</a:t>
            </a:r>
            <a:r>
              <a:rPr lang="zh-CN" altLang="en-US" dirty="0" smtClean="0"/>
              <a:t>或</a:t>
            </a:r>
            <a:r>
              <a:rPr lang="en-US" altLang="zh-CN" dirty="0" smtClean="0"/>
              <a:t>MIPS</a:t>
            </a:r>
          </a:p>
          <a:p>
            <a:r>
              <a:rPr lang="zh-CN" altLang="en-US" dirty="0" smtClean="0"/>
              <a:t>选择指令集（最好和组原实验相容）</a:t>
            </a:r>
            <a:endParaRPr lang="en-US" altLang="zh-CN" dirty="0" smtClean="0"/>
          </a:p>
          <a:p>
            <a:r>
              <a:rPr lang="zh-CN" altLang="en-US" dirty="0" smtClean="0"/>
              <a:t>寄存器分配算法</a:t>
            </a:r>
            <a:endParaRPr lang="en-US" altLang="zh-CN" dirty="0" smtClean="0"/>
          </a:p>
          <a:p>
            <a:r>
              <a:rPr lang="zh-CN" altLang="en-US" dirty="0" smtClean="0"/>
              <a:t>目标代码生成算法</a:t>
            </a:r>
            <a:endParaRPr lang="en-US" altLang="zh-CN" dirty="0" smtClean="0"/>
          </a:p>
          <a:p>
            <a:r>
              <a:rPr lang="zh-CN" altLang="en-US" dirty="0" smtClean="0"/>
              <a:t>或使用</a:t>
            </a:r>
            <a:r>
              <a:rPr lang="en-US" altLang="zh-CN" dirty="0" smtClean="0"/>
              <a:t>LLVM</a:t>
            </a:r>
            <a:r>
              <a:rPr lang="zh-CN" altLang="en-US" dirty="0" smtClean="0"/>
              <a:t>直接生成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44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实验四</a:t>
            </a:r>
            <a:r>
              <a:rPr lang="zh-CN" altLang="zh-CN" sz="2800" kern="0" dirty="0">
                <a:latin typeface="微软雅黑" pitchFamily="34" charset="-122"/>
                <a:ea typeface="微软雅黑" pitchFamily="34" charset="-122"/>
              </a:rPr>
              <a:t>目标代码生成</a:t>
            </a:r>
            <a:endParaRPr lang="zh-CN" altLang="en-US" sz="2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8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45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实验四输出结果举例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128" y="1720597"/>
            <a:ext cx="3085714" cy="28761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51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46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选做：与组成原理实验对接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5143" y="938524"/>
            <a:ext cx="9314286" cy="49809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826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47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en-US" altLang="zh-CN" b="1" dirty="0" smtClean="0"/>
              <a:t>CPU </a:t>
            </a:r>
            <a:r>
              <a:rPr lang="zh-CN" altLang="en-US" dirty="0"/>
              <a:t>计算并打印阶乘和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2000" y="1676619"/>
            <a:ext cx="7400000" cy="35047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035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概述</a:t>
            </a:r>
            <a:endParaRPr lang="en-US" altLang="zh-CN" sz="2800" dirty="0" smtClean="0"/>
          </a:p>
          <a:p>
            <a:r>
              <a:rPr lang="zh-CN" altLang="en-US" sz="2800" dirty="0" smtClean="0"/>
              <a:t>自定义语言</a:t>
            </a:r>
            <a:endParaRPr lang="en-US" altLang="zh-CN" sz="2800" dirty="0" smtClean="0"/>
          </a:p>
          <a:p>
            <a:r>
              <a:rPr lang="zh-CN" altLang="en-US" sz="2800" dirty="0" smtClean="0"/>
              <a:t>实验一</a:t>
            </a:r>
            <a:endParaRPr lang="en-US" altLang="zh-CN" sz="2800" dirty="0" smtClean="0"/>
          </a:p>
          <a:p>
            <a:r>
              <a:rPr lang="zh-CN" altLang="en-US" sz="2800" dirty="0"/>
              <a:t>实验</a:t>
            </a:r>
            <a:r>
              <a:rPr lang="zh-CN" altLang="en-US" sz="2800" dirty="0" smtClean="0"/>
              <a:t>二</a:t>
            </a:r>
            <a:endParaRPr lang="en-US" altLang="zh-CN" sz="2800" dirty="0" smtClean="0"/>
          </a:p>
          <a:p>
            <a:r>
              <a:rPr lang="zh-CN" altLang="en-US" sz="2800" dirty="0"/>
              <a:t>实验</a:t>
            </a:r>
            <a:r>
              <a:rPr lang="zh-CN" altLang="en-US" sz="2800" dirty="0" smtClean="0"/>
              <a:t>三</a:t>
            </a:r>
            <a:endParaRPr lang="en-US" altLang="zh-CN" sz="2800" dirty="0" smtClean="0"/>
          </a:p>
          <a:p>
            <a:r>
              <a:rPr lang="zh-CN" altLang="en-US" sz="2800" dirty="0"/>
              <a:t>实验</a:t>
            </a:r>
            <a:r>
              <a:rPr lang="zh-CN" altLang="en-US" sz="2800" dirty="0" smtClean="0"/>
              <a:t>四</a:t>
            </a:r>
            <a:endParaRPr lang="en-US" altLang="zh-CN" sz="2800" dirty="0" smtClean="0"/>
          </a:p>
          <a:p>
            <a:r>
              <a:rPr lang="zh-CN" altLang="en-US" sz="2800" dirty="0" smtClean="0"/>
              <a:t>总结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48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实验报告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37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B866-50B0-427F-9BD5-C6EC6B04F3B5}" type="slidenum">
              <a:rPr lang="en-US" altLang="zh-CN"/>
              <a:pPr/>
              <a:t>5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824" y="304800"/>
            <a:ext cx="6130925" cy="833438"/>
          </a:xfrm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课程设置目的和要求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课设目的与要求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6458" y="904874"/>
            <a:ext cx="9144000" cy="5340351"/>
          </a:xfrm>
        </p:spPr>
        <p:txBody>
          <a:bodyPr/>
          <a:lstStyle/>
          <a:p>
            <a:r>
              <a:rPr lang="zh-CN" altLang="en-US" sz="2800" dirty="0" smtClean="0"/>
              <a:t>目的：</a:t>
            </a:r>
            <a:r>
              <a:rPr lang="zh-CN" altLang="en-US" sz="2400" dirty="0" smtClean="0"/>
              <a:t>掌握系统软件的设计与实现方法；</a:t>
            </a:r>
            <a:endParaRPr lang="en-US" altLang="zh-CN" sz="2400" dirty="0" smtClean="0"/>
          </a:p>
          <a:p>
            <a:r>
              <a:rPr lang="zh-CN" altLang="en-US" sz="2800" dirty="0" smtClean="0"/>
              <a:t>要求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设计自设计语言语法规则；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实现词法分析和语法分析；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实现有效的符号表管理、目标代码存储空间管理；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实现语义分析、中间代码生成、目标代码生成；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团队作战，一个小组</a:t>
            </a:r>
            <a:r>
              <a:rPr lang="en-US" altLang="zh-CN" sz="2400" dirty="0" smtClean="0"/>
              <a:t>1-2</a:t>
            </a:r>
            <a:r>
              <a:rPr lang="zh-CN" altLang="en-US" sz="2400" dirty="0" smtClean="0"/>
              <a:t>人，分工合作完成一个完整的编译器。</a:t>
            </a:r>
            <a:endParaRPr lang="en-US" altLang="zh-CN" sz="2400" dirty="0" smtClean="0"/>
          </a:p>
          <a:p>
            <a:r>
              <a:rPr lang="zh-CN" altLang="en-US" dirty="0" smtClean="0"/>
              <a:t>增强要求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打通操作系统和计算机组成原理课程实验；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编辑功能具有保留字识别，语法提示功能；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实现集成开发环境的雏形。</a:t>
            </a:r>
            <a:endParaRPr lang="zh-CN" altLang="en-US" sz="2400" dirty="0"/>
          </a:p>
          <a:p>
            <a:endParaRPr lang="zh-CN" altLang="en-US" sz="2800" dirty="0"/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fld id="{E10912DA-C5DE-4B11-A897-3A3FFD5D7E48}" type="datetime1">
              <a:rPr lang="zh-CN" altLang="en-US" sz="1400">
                <a:latin typeface="+mn-lt"/>
                <a:ea typeface="宋体" pitchFamily="2" charset="-122"/>
              </a:rPr>
              <a:pPr algn="l" eaLnBrk="1" hangingPunct="1">
                <a:defRPr/>
              </a:pPr>
              <a:t>2018/4/26</a:t>
            </a:fld>
            <a:endParaRPr lang="en-US" altLang="zh-CN" sz="14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66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B56F-F67D-4A56-890C-578F2DECCE92}" type="slidenum">
              <a:rPr lang="en-US" altLang="zh-CN"/>
              <a:pPr/>
              <a:t>6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6707188" cy="850900"/>
          </a:xfrm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课程设置目的和要求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考试要求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275" y="1484313"/>
            <a:ext cx="8415338" cy="4840287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考试</a:t>
            </a:r>
            <a:r>
              <a:rPr lang="zh-CN" altLang="en-US" sz="2800" dirty="0">
                <a:latin typeface="Times New Roman" pitchFamily="18" charset="0"/>
              </a:rPr>
              <a:t>权重</a:t>
            </a:r>
          </a:p>
          <a:p>
            <a:pPr lvl="1"/>
            <a:r>
              <a:rPr lang="zh-CN" altLang="en-US" sz="2400" dirty="0">
                <a:latin typeface="Times New Roman" pitchFamily="18" charset="0"/>
              </a:rPr>
              <a:t>平时成绩（随堂考试或出勤情况）占</a:t>
            </a:r>
            <a:r>
              <a:rPr lang="en-US" altLang="zh-CN" sz="2400" dirty="0">
                <a:latin typeface="Times New Roman" pitchFamily="18" charset="0"/>
              </a:rPr>
              <a:t>10%</a:t>
            </a:r>
          </a:p>
          <a:p>
            <a:pPr lvl="1"/>
            <a:r>
              <a:rPr lang="zh-CN" altLang="en-US" sz="2400" dirty="0">
                <a:latin typeface="Times New Roman" pitchFamily="18" charset="0"/>
              </a:rPr>
              <a:t>实验</a:t>
            </a:r>
            <a:r>
              <a:rPr lang="zh-CN" altLang="en-US" sz="2400" dirty="0" smtClean="0">
                <a:latin typeface="Times New Roman" pitchFamily="18" charset="0"/>
              </a:rPr>
              <a:t>占</a:t>
            </a:r>
            <a:r>
              <a:rPr lang="en-US" altLang="zh-CN" sz="2400" dirty="0" smtClean="0">
                <a:latin typeface="Times New Roman" pitchFamily="18" charset="0"/>
              </a:rPr>
              <a:t>30%</a:t>
            </a:r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期末</a:t>
            </a:r>
            <a:r>
              <a:rPr lang="zh-CN" altLang="en-US" sz="2400" dirty="0">
                <a:latin typeface="Times New Roman" pitchFamily="18" charset="0"/>
              </a:rPr>
              <a:t>考试</a:t>
            </a:r>
            <a:r>
              <a:rPr lang="zh-CN" altLang="en-US" sz="2400" dirty="0" smtClean="0">
                <a:latin typeface="Times New Roman" pitchFamily="18" charset="0"/>
              </a:rPr>
              <a:t>占</a:t>
            </a:r>
            <a:r>
              <a:rPr lang="en-US" altLang="zh-CN" sz="2400" dirty="0" smtClean="0">
                <a:latin typeface="Times New Roman" pitchFamily="18" charset="0"/>
              </a:rPr>
              <a:t>60</a:t>
            </a:r>
            <a:r>
              <a:rPr lang="en-US" altLang="zh-CN" sz="2400" dirty="0">
                <a:latin typeface="Times New Roman" pitchFamily="18" charset="0"/>
              </a:rPr>
              <a:t>%</a:t>
            </a:r>
          </a:p>
          <a:p>
            <a:r>
              <a:rPr lang="zh-CN" altLang="en-US" sz="2800" dirty="0" smtClean="0">
                <a:latin typeface="Times New Roman" pitchFamily="18" charset="0"/>
              </a:rPr>
              <a:t>实验评分标准</a:t>
            </a:r>
            <a:endParaRPr lang="en-US" altLang="zh-CN" sz="2800" dirty="0" smtClean="0">
              <a:latin typeface="Times New Roman" pitchFamily="18" charset="0"/>
            </a:endParaRPr>
          </a:p>
          <a:p>
            <a:pPr marL="342900" lvl="1" indent="-342900"/>
            <a:r>
              <a:rPr lang="zh-CN" altLang="en-US" sz="2400" dirty="0" smtClean="0">
                <a:latin typeface="Times New Roman" pitchFamily="18" charset="0"/>
              </a:rPr>
              <a:t>词法、语法分析</a:t>
            </a:r>
            <a:r>
              <a:rPr lang="en-US" altLang="zh-CN" sz="2400" dirty="0" smtClean="0">
                <a:latin typeface="Times New Roman" pitchFamily="18" charset="0"/>
              </a:rPr>
              <a:t>40 </a:t>
            </a:r>
            <a:endParaRPr lang="en-US" altLang="zh-CN" sz="2400" dirty="0">
              <a:latin typeface="Times New Roman" pitchFamily="18" charset="0"/>
            </a:endParaRPr>
          </a:p>
          <a:p>
            <a:pPr marL="342900" lvl="1" indent="-342900"/>
            <a:r>
              <a:rPr lang="zh-CN" altLang="en-US" sz="2400" dirty="0" smtClean="0">
                <a:latin typeface="Times New Roman" pitchFamily="18" charset="0"/>
              </a:rPr>
              <a:t>符号</a:t>
            </a:r>
            <a:r>
              <a:rPr lang="zh-CN" altLang="en-US" sz="2400" dirty="0">
                <a:latin typeface="Times New Roman" pitchFamily="18" charset="0"/>
              </a:rPr>
              <a:t>表与语义</a:t>
            </a:r>
            <a:r>
              <a:rPr lang="zh-CN" altLang="en-US" sz="2400" dirty="0" smtClean="0">
                <a:latin typeface="Times New Roman" pitchFamily="18" charset="0"/>
              </a:rPr>
              <a:t>计算</a:t>
            </a:r>
            <a:r>
              <a:rPr lang="en-US" altLang="zh-CN" sz="2400" dirty="0" smtClean="0">
                <a:latin typeface="Times New Roman" pitchFamily="18" charset="0"/>
              </a:rPr>
              <a:t>15</a:t>
            </a:r>
          </a:p>
          <a:p>
            <a:pPr marL="342900" lvl="1" indent="-342900"/>
            <a:r>
              <a:rPr lang="zh-CN" altLang="en-US" sz="2400" dirty="0" smtClean="0">
                <a:latin typeface="Times New Roman" pitchFamily="18" charset="0"/>
              </a:rPr>
              <a:t>语义分析</a:t>
            </a:r>
            <a:r>
              <a:rPr lang="zh-CN" altLang="en-US" sz="2400" dirty="0">
                <a:latin typeface="Times New Roman" pitchFamily="18" charset="0"/>
              </a:rPr>
              <a:t>中间代码</a:t>
            </a:r>
            <a:r>
              <a:rPr lang="zh-CN" altLang="en-US" sz="2400" dirty="0" smtClean="0">
                <a:latin typeface="Times New Roman" pitchFamily="18" charset="0"/>
              </a:rPr>
              <a:t>生成</a:t>
            </a:r>
            <a:r>
              <a:rPr lang="en-US" altLang="zh-CN" sz="2400" dirty="0" smtClean="0">
                <a:latin typeface="Times New Roman" pitchFamily="18" charset="0"/>
              </a:rPr>
              <a:t>15</a:t>
            </a:r>
          </a:p>
          <a:p>
            <a:pPr marL="342900" lvl="1" indent="-342900"/>
            <a:r>
              <a:rPr lang="zh-CN" altLang="en-US" sz="2400" dirty="0" smtClean="0">
                <a:latin typeface="Times New Roman" pitchFamily="18" charset="0"/>
              </a:rPr>
              <a:t>目标代码</a:t>
            </a:r>
            <a:r>
              <a:rPr lang="zh-CN" altLang="en-US" sz="2400" dirty="0">
                <a:latin typeface="Times New Roman" pitchFamily="18" charset="0"/>
              </a:rPr>
              <a:t>生成</a:t>
            </a:r>
            <a:r>
              <a:rPr lang="en-US" altLang="zh-CN" sz="2400" dirty="0" smtClean="0">
                <a:latin typeface="Times New Roman" pitchFamily="18" charset="0"/>
              </a:rPr>
              <a:t>15</a:t>
            </a:r>
          </a:p>
          <a:p>
            <a:pPr marL="342900" lvl="1" indent="-342900"/>
            <a:r>
              <a:rPr lang="zh-CN" altLang="en-US" sz="2400" dirty="0" smtClean="0">
                <a:latin typeface="Times New Roman" pitchFamily="18" charset="0"/>
              </a:rPr>
              <a:t> 实验报告</a:t>
            </a:r>
            <a:r>
              <a:rPr lang="en-US" altLang="zh-CN" sz="2400" dirty="0" smtClean="0">
                <a:latin typeface="Times New Roman" pitchFamily="18" charset="0"/>
              </a:rPr>
              <a:t>15</a:t>
            </a:r>
          </a:p>
          <a:p>
            <a:pPr marL="342900" lvl="1" indent="-342900"/>
            <a:r>
              <a:rPr lang="zh-CN" altLang="en-US" sz="2400" dirty="0">
                <a:latin typeface="Times New Roman" pitchFamily="18" charset="0"/>
              </a:rPr>
              <a:t>加</a:t>
            </a:r>
            <a:r>
              <a:rPr lang="zh-CN" altLang="en-US" sz="2400" dirty="0" smtClean="0">
                <a:latin typeface="Times New Roman" pitchFamily="18" charset="0"/>
              </a:rPr>
              <a:t>分</a:t>
            </a:r>
            <a:r>
              <a:rPr lang="en-US" altLang="zh-CN" sz="2400" dirty="0" smtClean="0">
                <a:latin typeface="Times New Roman" pitchFamily="18" charset="0"/>
              </a:rPr>
              <a:t>20</a:t>
            </a:r>
            <a:endParaRPr lang="zh-CN" altLang="en-US" sz="2400" dirty="0" smtClean="0">
              <a:latin typeface="Times New Roman" pitchFamily="18" charset="0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fld id="{E10912DA-C5DE-4B11-A897-3A3FFD5D7E48}" type="datetime1">
              <a:rPr lang="zh-CN" altLang="en-US" sz="1400">
                <a:latin typeface="+mn-lt"/>
                <a:ea typeface="宋体" pitchFamily="2" charset="-122"/>
              </a:rPr>
              <a:pPr algn="l" eaLnBrk="1" hangingPunct="1">
                <a:defRPr/>
              </a:pPr>
              <a:t>2018/4/26</a:t>
            </a:fld>
            <a:endParaRPr lang="en-US" altLang="zh-CN" sz="1400">
              <a:latin typeface="+mn-lt"/>
              <a:ea typeface="宋体" pitchFamily="2" charset="-122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78F0D440-F020-461E-AF47-816E9CA2BDC0}" type="slidenum">
              <a:rPr lang="en-US" altLang="zh-CN" sz="1400">
                <a:latin typeface="+mn-lt"/>
                <a:ea typeface="宋体" pitchFamily="2" charset="-122"/>
              </a:rPr>
              <a:pPr algn="r" eaLnBrk="1" hangingPunct="1">
                <a:defRPr/>
              </a:pPr>
              <a:t>6</a:t>
            </a:fld>
            <a:endParaRPr lang="en-US" altLang="zh-CN" sz="140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98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7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990601"/>
            <a:ext cx="8229600" cy="5730874"/>
          </a:xfr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题目：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语言编译器设计与实现（请为自己的编译器命名）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源语言定义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：或采用教材中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Decaf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语言，或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语言或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C#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语言或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部分关键语法规则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源语言要求至少包含的语言成分如下：</a:t>
            </a:r>
          </a:p>
          <a:p>
            <a:pPr lvl="1"/>
            <a:r>
              <a:rPr lang="zh-CN" altLang="zh-CN" sz="1600" dirty="0"/>
              <a:t>数据类型至少包括</a:t>
            </a:r>
            <a:r>
              <a:rPr lang="en-US" altLang="zh-CN" sz="1600" dirty="0"/>
              <a:t>char</a:t>
            </a:r>
            <a:r>
              <a:rPr lang="zh-CN" altLang="zh-CN" sz="1600" dirty="0"/>
              <a:t>类型、</a:t>
            </a:r>
            <a:r>
              <a:rPr lang="en-US" altLang="zh-CN" sz="1600" dirty="0" err="1"/>
              <a:t>int</a:t>
            </a:r>
            <a:r>
              <a:rPr lang="zh-CN" altLang="zh-CN" sz="1600" dirty="0"/>
              <a:t>类型和</a:t>
            </a:r>
            <a:r>
              <a:rPr lang="en-US" altLang="zh-CN" sz="1600" dirty="0"/>
              <a:t>float</a:t>
            </a:r>
            <a:r>
              <a:rPr lang="zh-CN" altLang="zh-CN" sz="1600" dirty="0"/>
              <a:t>类型</a:t>
            </a:r>
          </a:p>
          <a:p>
            <a:pPr lvl="1"/>
            <a:r>
              <a:rPr lang="zh-CN" altLang="zh-CN" sz="1600" dirty="0"/>
              <a:t>基本运算至少包括算术运算、比较运算、自增自减运算和复合赋值运算</a:t>
            </a:r>
          </a:p>
          <a:p>
            <a:pPr lvl="1"/>
            <a:r>
              <a:rPr lang="zh-CN" altLang="zh-CN" sz="1600" dirty="0"/>
              <a:t>控制语句至少包括</a:t>
            </a:r>
            <a:r>
              <a:rPr lang="en-US" altLang="zh-CN" sz="1600" dirty="0"/>
              <a:t>if</a:t>
            </a:r>
            <a:r>
              <a:rPr lang="zh-CN" altLang="zh-CN" sz="1600" dirty="0"/>
              <a:t>语句和</a:t>
            </a:r>
            <a:r>
              <a:rPr lang="en-US" altLang="zh-CN" sz="1600" dirty="0"/>
              <a:t>while</a:t>
            </a:r>
            <a:r>
              <a:rPr lang="zh-CN" altLang="zh-CN" sz="1600" dirty="0"/>
              <a:t>语句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实验内容：完整可运行的自定义语言编译器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zh-CN" sz="1600" dirty="0"/>
              <a:t>实验一：词法语法分析器的设计与</a:t>
            </a:r>
            <a:r>
              <a:rPr lang="zh-CN" altLang="zh-CN" sz="1600" dirty="0" smtClean="0"/>
              <a:t>实现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生成抽象语法</a:t>
            </a:r>
            <a:r>
              <a:rPr lang="zh-CN" altLang="zh-CN" sz="1600" dirty="0" smtClean="0"/>
              <a:t>树</a:t>
            </a:r>
            <a:r>
              <a:rPr lang="zh-CN" altLang="en-US" sz="1600" dirty="0" smtClean="0"/>
              <a:t>。</a:t>
            </a:r>
            <a:r>
              <a:rPr lang="zh-CN" altLang="zh-CN" sz="1600" dirty="0" smtClean="0"/>
              <a:t>建议</a:t>
            </a:r>
            <a:r>
              <a:rPr lang="zh-CN" altLang="zh-CN" sz="1600" dirty="0"/>
              <a:t>使用词法语法生成工具如：</a:t>
            </a:r>
            <a:r>
              <a:rPr lang="en-US" altLang="zh-CN" sz="1600" dirty="0"/>
              <a:t>LEX/FLEX ,YACC/BISON</a:t>
            </a:r>
            <a:r>
              <a:rPr lang="zh-CN" altLang="zh-CN" sz="1600" dirty="0"/>
              <a:t>等专业工具完成。</a:t>
            </a:r>
          </a:p>
          <a:p>
            <a:pPr lvl="1"/>
            <a:r>
              <a:rPr lang="zh-CN" altLang="zh-CN" sz="1600" dirty="0"/>
              <a:t>实验二：符号表的设计与属性</a:t>
            </a:r>
            <a:r>
              <a:rPr lang="zh-CN" altLang="zh-CN" sz="1600" dirty="0" smtClean="0"/>
              <a:t>计算</a:t>
            </a:r>
            <a:r>
              <a:rPr lang="zh-CN" altLang="en-US" sz="1600" dirty="0" smtClean="0"/>
              <a:t>：</a:t>
            </a:r>
            <a:r>
              <a:rPr lang="zh-CN" altLang="zh-CN" sz="1600" dirty="0" smtClean="0"/>
              <a:t>设计</a:t>
            </a:r>
            <a:r>
              <a:rPr lang="zh-CN" altLang="zh-CN" sz="1600" dirty="0"/>
              <a:t>符号表数据结构和关键管理功能。动态展现符号表变化过程。无论语法分析使用工具还是自己设计，都必须对符号表进行设计和管理，属性计算可以语义子程序实现。</a:t>
            </a:r>
          </a:p>
          <a:p>
            <a:pPr lvl="1"/>
            <a:r>
              <a:rPr lang="zh-CN" altLang="zh-CN" sz="1600" dirty="0"/>
              <a:t>实验三：语义分析和中间代码</a:t>
            </a:r>
            <a:r>
              <a:rPr lang="zh-CN" altLang="zh-CN" sz="1600" dirty="0" smtClean="0"/>
              <a:t>生成</a:t>
            </a:r>
            <a:r>
              <a:rPr lang="zh-CN" altLang="en-US" sz="1600" dirty="0" smtClean="0"/>
              <a:t>：根据</a:t>
            </a:r>
            <a:r>
              <a:rPr lang="zh-CN" altLang="zh-CN" sz="1600" dirty="0" smtClean="0"/>
              <a:t>抽象</a:t>
            </a:r>
            <a:r>
              <a:rPr lang="zh-CN" altLang="zh-CN" sz="1600" dirty="0"/>
              <a:t>语法树，进行语义分析，实现类型检查和控制语句目标地址计算，生成中间代码。中间代码的形式可以采用不同形式，但实验中要求定义自己的中间形式。</a:t>
            </a:r>
          </a:p>
          <a:p>
            <a:pPr lvl="1"/>
            <a:r>
              <a:rPr lang="zh-CN" altLang="zh-CN" sz="1600" dirty="0"/>
              <a:t>实验四：目标代码</a:t>
            </a:r>
            <a:r>
              <a:rPr lang="zh-CN" altLang="zh-CN" sz="1600" dirty="0" smtClean="0"/>
              <a:t>生成</a:t>
            </a:r>
            <a:r>
              <a:rPr lang="zh-CN" altLang="en-US" sz="1600" dirty="0" smtClean="0"/>
              <a:t>：</a:t>
            </a:r>
            <a:r>
              <a:rPr lang="zh-CN" altLang="zh-CN" sz="1600" dirty="0" smtClean="0"/>
              <a:t>在</a:t>
            </a:r>
            <a:r>
              <a:rPr lang="zh-CN" altLang="zh-CN" sz="1600" dirty="0"/>
              <a:t>前三个实验的基础上实现目标代码生成。也可以使用工具如</a:t>
            </a:r>
            <a:r>
              <a:rPr lang="en-US" altLang="zh-CN" sz="1600" dirty="0"/>
              <a:t>LLVM</a:t>
            </a:r>
            <a:r>
              <a:rPr lang="zh-CN" altLang="zh-CN" sz="1600" dirty="0"/>
              <a:t>来生成目标代码。</a:t>
            </a:r>
          </a:p>
          <a:p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实验概述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414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下载词法分析程序生成工具（建议用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学习词法分析器生成工具</a:t>
            </a:r>
            <a:r>
              <a:rPr lang="en-US" altLang="zh-CN" dirty="0" smtClean="0"/>
              <a:t>Lex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Flex</a:t>
            </a:r>
          </a:p>
          <a:p>
            <a:r>
              <a:rPr lang="zh-CN" altLang="en-US" dirty="0" smtClean="0"/>
              <a:t>编写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源程序（词法的正规集表示）</a:t>
            </a:r>
            <a:endParaRPr lang="en-US" altLang="zh-CN" dirty="0" smtClean="0"/>
          </a:p>
          <a:p>
            <a:r>
              <a:rPr lang="zh-CN" altLang="en-US" dirty="0" smtClean="0"/>
              <a:t>编译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生成词法分析程序</a:t>
            </a:r>
            <a:endParaRPr lang="en-US" altLang="zh-CN" dirty="0" smtClean="0"/>
          </a:p>
          <a:p>
            <a:r>
              <a:rPr lang="zh-CN" altLang="en-US" dirty="0" smtClean="0"/>
              <a:t>编译词法分析程序</a:t>
            </a:r>
            <a:endParaRPr lang="en-US" altLang="zh-CN" dirty="0" smtClean="0"/>
          </a:p>
          <a:p>
            <a:r>
              <a:rPr lang="zh-CN" altLang="en-US" dirty="0" smtClean="0"/>
              <a:t>测试词法分析器输出结果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8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实验一：</a:t>
            </a:r>
            <a:r>
              <a:rPr lang="zh-CN" altLang="zh-CN" sz="2800" kern="0" dirty="0">
                <a:latin typeface="微软雅黑" pitchFamily="34" charset="-122"/>
                <a:ea typeface="微软雅黑" pitchFamily="34" charset="-122"/>
              </a:rPr>
              <a:t>词法语法分析器的设计与实现</a:t>
            </a:r>
            <a:endParaRPr lang="zh-CN" altLang="en-US" sz="2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546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838200"/>
          </a:xfrm>
        </p:spPr>
        <p:txBody>
          <a:bodyPr/>
          <a:lstStyle/>
          <a:p>
            <a:pPr eaLnBrk="0" hangingPunct="0"/>
            <a:r>
              <a:rPr lang="en-US" altLang="zh-CN" sz="2400" b="1" kern="1200" dirty="0" smtClean="0">
                <a:latin typeface="Times New Roman" pitchFamily="18" charset="0"/>
                <a:ea typeface="黑体" pitchFamily="2" charset="-122"/>
              </a:rPr>
              <a:t>3.7 </a:t>
            </a:r>
            <a:r>
              <a:rPr lang="zh-CN" altLang="en-US" sz="2400" b="1" kern="1200" dirty="0" smtClean="0">
                <a:latin typeface="Times New Roman" pitchFamily="18" charset="0"/>
                <a:ea typeface="黑体" pitchFamily="2" charset="-122"/>
              </a:rPr>
              <a:t>词法分析</a:t>
            </a:r>
            <a:r>
              <a:rPr lang="zh-CN" altLang="en-US" sz="2400" b="1" kern="1200" dirty="0">
                <a:latin typeface="Times New Roman" pitchFamily="18" charset="0"/>
                <a:ea typeface="黑体" pitchFamily="2" charset="-122"/>
              </a:rPr>
              <a:t>器的生成器</a:t>
            </a:r>
            <a:r>
              <a:rPr lang="en-US" altLang="zh-CN" sz="2400" b="1" kern="1200" dirty="0">
                <a:latin typeface="Times New Roman" pitchFamily="18" charset="0"/>
                <a:ea typeface="黑体" pitchFamily="2" charset="-122"/>
              </a:rPr>
              <a:t>LEX</a:t>
            </a:r>
            <a:endParaRPr lang="zh-CN" altLang="en-US" sz="2400" b="1" kern="12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7620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/>
              <a:t> </a:t>
            </a:r>
            <a:r>
              <a:rPr lang="zh-CN" altLang="en-US" sz="2400" b="1" dirty="0"/>
              <a:t>用</a:t>
            </a:r>
            <a:r>
              <a:rPr lang="en-US" altLang="zh-CN" sz="2400" b="1" dirty="0" err="1"/>
              <a:t>Lex</a:t>
            </a:r>
            <a:r>
              <a:rPr lang="zh-CN" altLang="en-US" sz="2400" b="1" dirty="0"/>
              <a:t>建立词法分析器的步骤</a:t>
            </a:r>
            <a:endParaRPr lang="zh-CN" altLang="en-US" sz="2000" b="1" dirty="0">
              <a:cs typeface="Times New Roman" pitchFamily="18" charset="0"/>
            </a:endParaRPr>
          </a:p>
        </p:txBody>
      </p:sp>
      <p:grpSp>
        <p:nvGrpSpPr>
          <p:cNvPr id="443396" name="Group 4"/>
          <p:cNvGrpSpPr>
            <a:grpSpLocks/>
          </p:cNvGrpSpPr>
          <p:nvPr/>
        </p:nvGrpSpPr>
        <p:grpSpPr bwMode="auto">
          <a:xfrm>
            <a:off x="685800" y="2133600"/>
            <a:ext cx="7543800" cy="3668713"/>
            <a:chOff x="432" y="1632"/>
            <a:chExt cx="4752" cy="1783"/>
          </a:xfrm>
        </p:grpSpPr>
        <p:sp>
          <p:nvSpPr>
            <p:cNvPr id="443397" name="Rectangle 5"/>
            <p:cNvSpPr>
              <a:spLocks noChangeArrowheads="1"/>
            </p:cNvSpPr>
            <p:nvPr/>
          </p:nvSpPr>
          <p:spPr bwMode="auto">
            <a:xfrm>
              <a:off x="2432" y="1632"/>
              <a:ext cx="811" cy="5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7200" rIns="90000" bIns="10800"/>
            <a:lstStyle/>
            <a:p>
              <a:pPr algn="ctr"/>
              <a:endParaRPr lang="en-US" altLang="zh-CN" sz="1800" b="1" dirty="0" smtClean="0"/>
            </a:p>
            <a:p>
              <a:pPr algn="ctr"/>
              <a:r>
                <a:rPr lang="en-US" altLang="zh-CN" sz="1800" b="1" dirty="0" err="1" smtClean="0"/>
                <a:t>Lex</a:t>
              </a:r>
              <a:endParaRPr lang="en-US" altLang="zh-CN" sz="1800" b="1" dirty="0"/>
            </a:p>
            <a:p>
              <a:pPr algn="ctr"/>
              <a:r>
                <a:rPr lang="zh-CN" altLang="en-US" sz="1800" b="1" dirty="0"/>
                <a:t>编译器</a:t>
              </a:r>
            </a:p>
          </p:txBody>
        </p:sp>
        <p:sp>
          <p:nvSpPr>
            <p:cNvPr id="443398" name="Line 6"/>
            <p:cNvSpPr>
              <a:spLocks noChangeShapeType="1"/>
            </p:cNvSpPr>
            <p:nvPr/>
          </p:nvSpPr>
          <p:spPr bwMode="auto">
            <a:xfrm>
              <a:off x="1793" y="1903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399" name="Line 7"/>
            <p:cNvSpPr>
              <a:spLocks noChangeShapeType="1"/>
            </p:cNvSpPr>
            <p:nvPr/>
          </p:nvSpPr>
          <p:spPr bwMode="auto">
            <a:xfrm>
              <a:off x="3254" y="1893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400" name="Rectangle 8"/>
            <p:cNvSpPr>
              <a:spLocks noChangeArrowheads="1"/>
            </p:cNvSpPr>
            <p:nvPr/>
          </p:nvSpPr>
          <p:spPr bwMode="auto">
            <a:xfrm>
              <a:off x="432" y="1742"/>
              <a:ext cx="133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en-US" altLang="zh-CN" sz="1600" b="1" dirty="0" err="1"/>
                <a:t>Lex</a:t>
              </a:r>
              <a:r>
                <a:rPr lang="zh-CN" altLang="en-US" sz="1600" b="1" dirty="0"/>
                <a:t>源程序</a:t>
              </a:r>
              <a:r>
                <a:rPr lang="en-US" altLang="zh-CN" sz="1600" b="1" dirty="0" err="1"/>
                <a:t>lex.l</a:t>
              </a:r>
              <a:endParaRPr lang="en-US" altLang="zh-CN" sz="1600" b="1" dirty="0"/>
            </a:p>
          </p:txBody>
        </p:sp>
        <p:sp>
          <p:nvSpPr>
            <p:cNvPr id="443401" name="Rectangle 9"/>
            <p:cNvSpPr>
              <a:spLocks noChangeArrowheads="1"/>
            </p:cNvSpPr>
            <p:nvPr/>
          </p:nvSpPr>
          <p:spPr bwMode="auto">
            <a:xfrm>
              <a:off x="3894" y="1720"/>
              <a:ext cx="129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en-US" altLang="zh-CN" sz="1600" b="1" dirty="0" err="1"/>
                <a:t>lex.yy.c</a:t>
              </a:r>
              <a:endParaRPr lang="en-US" altLang="zh-CN" sz="1600" b="1" dirty="0"/>
            </a:p>
          </p:txBody>
        </p:sp>
        <p:sp>
          <p:nvSpPr>
            <p:cNvPr id="443402" name="Rectangle 10"/>
            <p:cNvSpPr>
              <a:spLocks noChangeArrowheads="1"/>
            </p:cNvSpPr>
            <p:nvPr/>
          </p:nvSpPr>
          <p:spPr bwMode="auto">
            <a:xfrm>
              <a:off x="2432" y="2274"/>
              <a:ext cx="811" cy="51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7200" rIns="90000" bIns="10800"/>
            <a:lstStyle/>
            <a:p>
              <a:pPr algn="ctr"/>
              <a:endParaRPr lang="en-US" altLang="zh-CN" sz="1800" b="1" dirty="0" smtClean="0"/>
            </a:p>
            <a:p>
              <a:pPr algn="ctr"/>
              <a:r>
                <a:rPr lang="en-US" altLang="zh-CN" b="1" dirty="0" smtClean="0"/>
                <a:t>C</a:t>
              </a:r>
              <a:endParaRPr lang="en-US" altLang="zh-CN" b="1" dirty="0"/>
            </a:p>
            <a:p>
              <a:pPr algn="ctr"/>
              <a:r>
                <a:rPr lang="zh-CN" altLang="en-US" b="1" dirty="0"/>
                <a:t>编译器</a:t>
              </a:r>
            </a:p>
          </p:txBody>
        </p:sp>
        <p:sp>
          <p:nvSpPr>
            <p:cNvPr id="443403" name="Line 11"/>
            <p:cNvSpPr>
              <a:spLocks noChangeShapeType="1"/>
            </p:cNvSpPr>
            <p:nvPr/>
          </p:nvSpPr>
          <p:spPr bwMode="auto">
            <a:xfrm>
              <a:off x="1793" y="2545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404" name="Line 12"/>
            <p:cNvSpPr>
              <a:spLocks noChangeShapeType="1"/>
            </p:cNvSpPr>
            <p:nvPr/>
          </p:nvSpPr>
          <p:spPr bwMode="auto">
            <a:xfrm>
              <a:off x="3254" y="2535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405" name="Rectangle 13"/>
            <p:cNvSpPr>
              <a:spLocks noChangeArrowheads="1"/>
            </p:cNvSpPr>
            <p:nvPr/>
          </p:nvSpPr>
          <p:spPr bwMode="auto">
            <a:xfrm>
              <a:off x="480" y="2352"/>
              <a:ext cx="816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en-US" altLang="zh-CN" sz="1800" b="1" dirty="0" err="1"/>
                <a:t>lex.yy.c</a:t>
              </a:r>
              <a:endParaRPr lang="en-US" altLang="zh-CN" sz="1800" b="1" dirty="0"/>
            </a:p>
          </p:txBody>
        </p:sp>
        <p:sp>
          <p:nvSpPr>
            <p:cNvPr id="443406" name="Rectangle 14"/>
            <p:cNvSpPr>
              <a:spLocks noChangeArrowheads="1"/>
            </p:cNvSpPr>
            <p:nvPr/>
          </p:nvSpPr>
          <p:spPr bwMode="auto">
            <a:xfrm>
              <a:off x="3894" y="2363"/>
              <a:ext cx="129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en-US" altLang="zh-CN" sz="1800" b="1" dirty="0" err="1"/>
                <a:t>a.out</a:t>
              </a:r>
              <a:endParaRPr lang="en-US" altLang="zh-CN" sz="1800" b="1" dirty="0"/>
            </a:p>
          </p:txBody>
        </p:sp>
        <p:sp>
          <p:nvSpPr>
            <p:cNvPr id="443407" name="Rectangle 15"/>
            <p:cNvSpPr>
              <a:spLocks noChangeArrowheads="1"/>
            </p:cNvSpPr>
            <p:nvPr/>
          </p:nvSpPr>
          <p:spPr bwMode="auto">
            <a:xfrm>
              <a:off x="2432" y="2905"/>
              <a:ext cx="811" cy="5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72000" rIns="90000" bIns="10800"/>
            <a:lstStyle/>
            <a:p>
              <a:pPr algn="ctr"/>
              <a:endParaRPr lang="en-US" altLang="zh-CN" sz="1800" b="1" dirty="0" smtClean="0"/>
            </a:p>
            <a:p>
              <a:pPr algn="ctr"/>
              <a:r>
                <a:rPr lang="en-US" altLang="zh-CN" sz="1800" b="1" dirty="0" err="1" smtClean="0"/>
                <a:t>a.out</a:t>
              </a:r>
              <a:endParaRPr lang="en-US" altLang="zh-CN" sz="1800" b="1" dirty="0"/>
            </a:p>
          </p:txBody>
        </p:sp>
        <p:sp>
          <p:nvSpPr>
            <p:cNvPr id="443408" name="Line 16"/>
            <p:cNvSpPr>
              <a:spLocks noChangeShapeType="1"/>
            </p:cNvSpPr>
            <p:nvPr/>
          </p:nvSpPr>
          <p:spPr bwMode="auto">
            <a:xfrm>
              <a:off x="1793" y="3176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409" name="Line 17"/>
            <p:cNvSpPr>
              <a:spLocks noChangeShapeType="1"/>
            </p:cNvSpPr>
            <p:nvPr/>
          </p:nvSpPr>
          <p:spPr bwMode="auto">
            <a:xfrm>
              <a:off x="3254" y="3166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410" name="Rectangle 18"/>
            <p:cNvSpPr>
              <a:spLocks noChangeArrowheads="1"/>
            </p:cNvSpPr>
            <p:nvPr/>
          </p:nvSpPr>
          <p:spPr bwMode="auto">
            <a:xfrm>
              <a:off x="480" y="3024"/>
              <a:ext cx="76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zh-CN" altLang="en-US" sz="1800" b="1" dirty="0"/>
                <a:t>输入流</a:t>
              </a:r>
            </a:p>
          </p:txBody>
        </p:sp>
        <p:sp>
          <p:nvSpPr>
            <p:cNvPr id="443411" name="Rectangle 19"/>
            <p:cNvSpPr>
              <a:spLocks noChangeArrowheads="1"/>
            </p:cNvSpPr>
            <p:nvPr/>
          </p:nvSpPr>
          <p:spPr bwMode="auto">
            <a:xfrm>
              <a:off x="3894" y="2993"/>
              <a:ext cx="129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zh-CN" altLang="en-US" sz="1800" b="1" dirty="0"/>
                <a:t>记号序列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26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5616</TotalTime>
  <Words>3295</Words>
  <Application>Microsoft Office PowerPoint</Application>
  <PresentationFormat>全屏显示(4:3)</PresentationFormat>
  <Paragraphs>590</Paragraphs>
  <Slides>48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2" baseType="lpstr">
      <vt:lpstr>默认设计模板</vt:lpstr>
      <vt:lpstr>1_默认设计模板</vt:lpstr>
      <vt:lpstr>Equation</vt:lpstr>
      <vt:lpstr>Visio</vt:lpstr>
      <vt:lpstr>编译原理  Compiler Principles and Techniques</vt:lpstr>
      <vt:lpstr>课程设置目的和要求——课程要求</vt:lpstr>
      <vt:lpstr>课程设置目的和要求——实验目的</vt:lpstr>
      <vt:lpstr>课程设置目的和要求——实验要求</vt:lpstr>
      <vt:lpstr>课程设置目的和要求——课设目的与要求</vt:lpstr>
      <vt:lpstr>课程设置目的和要求——考试要求</vt:lpstr>
      <vt:lpstr>幻灯片 7</vt:lpstr>
      <vt:lpstr>幻灯片 8</vt:lpstr>
      <vt:lpstr>3.7 词法分析器的生成器LEX</vt:lpstr>
      <vt:lpstr> 3.7.1  LEX源程序结构</vt:lpstr>
      <vt:lpstr>3.7.2 LEX 声明</vt:lpstr>
      <vt:lpstr>3.7.3  LEX翻译规则</vt:lpstr>
      <vt:lpstr>3.7.4  LEX的辅助过程</vt:lpstr>
      <vt:lpstr>幻灯片 14</vt:lpstr>
      <vt:lpstr>6.7   分析器的生成器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JOHN ZHU</cp:lastModifiedBy>
  <cp:revision>271</cp:revision>
  <cp:lastPrinted>1601-01-01T00:00:00Z</cp:lastPrinted>
  <dcterms:created xsi:type="dcterms:W3CDTF">1601-01-01T00:00:00Z</dcterms:created>
  <dcterms:modified xsi:type="dcterms:W3CDTF">2018-04-26T11:20:46Z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