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3"/>
  </p:notesMasterIdLst>
  <p:sldIdLst>
    <p:sldId id="256" r:id="rId2"/>
    <p:sldId id="257" r:id="rId3"/>
    <p:sldId id="268" r:id="rId4"/>
    <p:sldId id="258" r:id="rId5"/>
    <p:sldId id="266" r:id="rId6"/>
    <p:sldId id="270" r:id="rId7"/>
    <p:sldId id="271" r:id="rId8"/>
    <p:sldId id="262" r:id="rId9"/>
    <p:sldId id="264" r:id="rId10"/>
    <p:sldId id="265"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65848" autoAdjust="0"/>
  </p:normalViewPr>
  <p:slideViewPr>
    <p:cSldViewPr snapToGrid="0">
      <p:cViewPr varScale="1">
        <p:scale>
          <a:sx n="75" d="100"/>
          <a:sy n="75" d="100"/>
        </p:scale>
        <p:origin x="1638" y="72"/>
      </p:cViewPr>
      <p:guideLst/>
    </p:cSldViewPr>
  </p:slideViewPr>
  <p:outlineViewPr>
    <p:cViewPr>
      <p:scale>
        <a:sx n="33" d="100"/>
        <a:sy n="33" d="100"/>
      </p:scale>
      <p:origin x="0" y="-9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9BACC-36B9-4AAE-A29E-F3A694BE2F2F}"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6F9D5-05B2-4424-93BA-888EC338B28D}" type="slidenum">
              <a:rPr lang="en-GB" smtClean="0"/>
              <a:t>‹#›</a:t>
            </a:fld>
            <a:endParaRPr lang="en-GB"/>
          </a:p>
        </p:txBody>
      </p:sp>
    </p:spTree>
    <p:extLst>
      <p:ext uri="{BB962C8B-B14F-4D97-AF65-F5344CB8AC3E}">
        <p14:creationId xmlns:p14="http://schemas.microsoft.com/office/powerpoint/2010/main" val="142625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paper I got was called A Hardware Implementation Of Evolvable Embedded System For Combinational Logic Circuits Using </a:t>
            </a:r>
            <a:r>
              <a:rPr lang="en-GB" dirty="0" err="1"/>
              <a:t>Virtex</a:t>
            </a:r>
            <a:r>
              <a:rPr lang="en-GB" dirty="0"/>
              <a:t> 6 FPGA. It was written by C. Ranjith and S.P. Joy </a:t>
            </a:r>
            <a:r>
              <a:rPr lang="en-GB" dirty="0" err="1"/>
              <a:t>Vasantha</a:t>
            </a:r>
            <a:r>
              <a:rPr lang="en-GB" dirty="0"/>
              <a:t> Rani</a:t>
            </a:r>
          </a:p>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1</a:t>
            </a:fld>
            <a:endParaRPr lang="en-GB"/>
          </a:p>
        </p:txBody>
      </p:sp>
    </p:spTree>
    <p:extLst>
      <p:ext uri="{BB962C8B-B14F-4D97-AF65-F5344CB8AC3E}">
        <p14:creationId xmlns:p14="http://schemas.microsoft.com/office/powerpoint/2010/main" val="400492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10</a:t>
            </a:fld>
            <a:endParaRPr lang="en-GB"/>
          </a:p>
        </p:txBody>
      </p:sp>
    </p:spTree>
    <p:extLst>
      <p:ext uri="{BB962C8B-B14F-4D97-AF65-F5344CB8AC3E}">
        <p14:creationId xmlns:p14="http://schemas.microsoft.com/office/powerpoint/2010/main" val="308866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2</a:t>
            </a:fld>
            <a:endParaRPr lang="en-GB"/>
          </a:p>
        </p:txBody>
      </p:sp>
    </p:spTree>
    <p:extLst>
      <p:ext uri="{BB962C8B-B14F-4D97-AF65-F5344CB8AC3E}">
        <p14:creationId xmlns:p14="http://schemas.microsoft.com/office/powerpoint/2010/main" val="305819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what a chromosome is?</a:t>
            </a:r>
          </a:p>
          <a:p>
            <a:endParaRPr lang="en-GB" dirty="0"/>
          </a:p>
          <a:p>
            <a:endParaRPr lang="en-GB" dirty="0"/>
          </a:p>
          <a:p>
            <a:r>
              <a:rPr lang="en-GB" dirty="0"/>
              <a:t>An optimisation algorithm is a procedure when multiple solutions are generated then compared until the best fit solution is generated. </a:t>
            </a:r>
          </a:p>
          <a:p>
            <a:r>
              <a:rPr lang="en-GB" dirty="0"/>
              <a:t>The optimisation algorithm that they used was called Genetic Algorithm. </a:t>
            </a:r>
          </a:p>
          <a:p>
            <a:endParaRPr lang="en-GB" dirty="0"/>
          </a:p>
          <a:p>
            <a:r>
              <a:rPr lang="en-GB" dirty="0"/>
              <a:t>A GA has multiple stages. </a:t>
            </a:r>
          </a:p>
          <a:p>
            <a:pPr lvl="1"/>
            <a:r>
              <a:rPr lang="en-GB" sz="1200" b="1" kern="1200" dirty="0">
                <a:solidFill>
                  <a:schemeClr val="tx1"/>
                </a:solidFill>
                <a:effectLst/>
                <a:latin typeface="+mn-lt"/>
                <a:ea typeface="+mn-ea"/>
                <a:cs typeface="+mn-cs"/>
              </a:rPr>
              <a:t>Initial Population</a:t>
            </a:r>
            <a:r>
              <a:rPr lang="en-GB" sz="1200" kern="1200" dirty="0">
                <a:solidFill>
                  <a:schemeClr val="tx1"/>
                </a:solidFill>
                <a:effectLst/>
                <a:latin typeface="+mn-lt"/>
                <a:ea typeface="+mn-ea"/>
                <a:cs typeface="+mn-cs"/>
              </a:rPr>
              <a:t>: This is where you get all the initial chromosomes. </a:t>
            </a:r>
          </a:p>
          <a:p>
            <a:pPr lvl="1"/>
            <a:r>
              <a:rPr lang="en-GB" sz="1200" b="1" kern="1200" dirty="0">
                <a:solidFill>
                  <a:schemeClr val="tx1"/>
                </a:solidFill>
                <a:effectLst/>
                <a:latin typeface="+mn-lt"/>
                <a:ea typeface="+mn-ea"/>
                <a:cs typeface="+mn-cs"/>
              </a:rPr>
              <a:t>Fitness function</a:t>
            </a:r>
            <a:r>
              <a:rPr lang="en-GB" sz="1200" kern="1200" dirty="0">
                <a:solidFill>
                  <a:schemeClr val="tx1"/>
                </a:solidFill>
                <a:effectLst/>
                <a:latin typeface="+mn-lt"/>
                <a:ea typeface="+mn-ea"/>
                <a:cs typeface="+mn-cs"/>
              </a:rPr>
              <a:t>:  This function tests how good each of the chromosomes are. </a:t>
            </a:r>
          </a:p>
          <a:p>
            <a:pPr lvl="1"/>
            <a:r>
              <a:rPr lang="en-GB" sz="1200" b="1" kern="1200" dirty="0">
                <a:solidFill>
                  <a:schemeClr val="tx1"/>
                </a:solidFill>
                <a:effectLst/>
                <a:latin typeface="+mn-lt"/>
                <a:ea typeface="+mn-ea"/>
                <a:cs typeface="+mn-cs"/>
              </a:rPr>
              <a:t>Selection</a:t>
            </a:r>
            <a:r>
              <a:rPr lang="en-GB" sz="1200" kern="1200" dirty="0">
                <a:solidFill>
                  <a:schemeClr val="tx1"/>
                </a:solidFill>
                <a:effectLst/>
                <a:latin typeface="+mn-lt"/>
                <a:ea typeface="+mn-ea"/>
                <a:cs typeface="+mn-cs"/>
              </a:rPr>
              <a:t>: Here the fittest chromosomes are selected. These will be used to create new chromosomes.</a:t>
            </a:r>
          </a:p>
          <a:p>
            <a:pPr lvl="1"/>
            <a:r>
              <a:rPr lang="en-GB" sz="1200" b="1" kern="1200" dirty="0">
                <a:solidFill>
                  <a:schemeClr val="tx1"/>
                </a:solidFill>
                <a:effectLst/>
                <a:latin typeface="+mn-lt"/>
                <a:ea typeface="+mn-ea"/>
                <a:cs typeface="+mn-cs"/>
              </a:rPr>
              <a:t>Crossover</a:t>
            </a:r>
            <a:r>
              <a:rPr lang="en-GB" sz="1200" kern="1200" dirty="0">
                <a:solidFill>
                  <a:schemeClr val="tx1"/>
                </a:solidFill>
                <a:effectLst/>
                <a:latin typeface="+mn-lt"/>
                <a:ea typeface="+mn-ea"/>
                <a:cs typeface="+mn-cs"/>
              </a:rPr>
              <a:t>:  in this stage a random point is select within two chromosomes. Then from the start until they reach the crossover point the genes switch. </a:t>
            </a:r>
          </a:p>
          <a:p>
            <a:pPr lvl="1"/>
            <a:r>
              <a:rPr lang="en-GB" sz="1200" b="1" kern="1200" dirty="0">
                <a:solidFill>
                  <a:schemeClr val="tx1"/>
                </a:solidFill>
                <a:effectLst/>
                <a:latin typeface="+mn-lt"/>
                <a:ea typeface="+mn-ea"/>
                <a:cs typeface="+mn-cs"/>
              </a:rPr>
              <a:t>Mutation</a:t>
            </a:r>
            <a:r>
              <a:rPr lang="en-GB" sz="1200" kern="1200" dirty="0">
                <a:solidFill>
                  <a:schemeClr val="tx1"/>
                </a:solidFill>
                <a:effectLst/>
                <a:latin typeface="+mn-lt"/>
                <a:ea typeface="+mn-ea"/>
                <a:cs typeface="+mn-cs"/>
              </a:rPr>
              <a:t>: During mutation 2 or more genes(bits) are swapped. This is not done to every chromosome. </a:t>
            </a:r>
          </a:p>
          <a:p>
            <a:pPr lvl="1"/>
            <a:r>
              <a:rPr lang="en-GB" sz="1200" kern="1200" dirty="0">
                <a:solidFill>
                  <a:schemeClr val="tx1"/>
                </a:solidFill>
                <a:effectLst/>
                <a:latin typeface="+mn-lt"/>
                <a:ea typeface="+mn-ea"/>
                <a:cs typeface="+mn-cs"/>
              </a:rPr>
              <a:t>The new chromosomes are generated and tested to see how fit they are. If the best solution has been generated the process will end. If not, the process will repeat from the Selection step. </a:t>
            </a:r>
            <a:endParaRPr lang="en-GB" dirty="0"/>
          </a:p>
          <a:p>
            <a:endParaRPr lang="en-GB" dirty="0"/>
          </a:p>
          <a:p>
            <a:r>
              <a:rPr lang="en-GB" dirty="0"/>
              <a:t>Each of these chromosomes is </a:t>
            </a:r>
            <a:r>
              <a:rPr lang="en-GB" b="1" dirty="0"/>
              <a:t>passed on their fitness probability </a:t>
            </a:r>
            <a:r>
              <a:rPr lang="en-GB" dirty="0"/>
              <a:t>and the </a:t>
            </a:r>
            <a:r>
              <a:rPr lang="en-GB" b="1" dirty="0"/>
              <a:t>best fit chromosomes are selected</a:t>
            </a:r>
            <a:r>
              <a:rPr lang="en-GB" dirty="0"/>
              <a:t>. </a:t>
            </a:r>
          </a:p>
          <a:p>
            <a:endParaRPr lang="en-GB" dirty="0"/>
          </a:p>
          <a:p>
            <a:r>
              <a:rPr lang="en-GB" dirty="0"/>
              <a:t>The best chromosome strings from the pool of populations undergoes genetic operations.</a:t>
            </a:r>
          </a:p>
          <a:p>
            <a:endParaRPr lang="en-GB" dirty="0"/>
          </a:p>
          <a:p>
            <a:r>
              <a:rPr lang="en-GB" dirty="0"/>
              <a:t>New populations are generated at each iteration and checked for their fitness to produce new solutions. </a:t>
            </a:r>
            <a:r>
              <a:rPr lang="en-GB" b="1" dirty="0"/>
              <a:t>The cycle repeats till an optimized and best solution is found</a:t>
            </a:r>
            <a:r>
              <a:rPr lang="en-GB" dirty="0"/>
              <a:t>. </a:t>
            </a:r>
          </a:p>
          <a:p>
            <a:endParaRPr lang="en-GB" dirty="0"/>
          </a:p>
          <a:p>
            <a:r>
              <a:rPr lang="en-GB" dirty="0"/>
              <a:t>	</a:t>
            </a:r>
          </a:p>
          <a:p>
            <a:endParaRPr lang="en-GB" dirty="0"/>
          </a:p>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3</a:t>
            </a:fld>
            <a:endParaRPr lang="en-GB"/>
          </a:p>
        </p:txBody>
      </p:sp>
    </p:spTree>
    <p:extLst>
      <p:ext uri="{BB962C8B-B14F-4D97-AF65-F5344CB8AC3E}">
        <p14:creationId xmlns:p14="http://schemas.microsoft.com/office/powerpoint/2010/main" val="329614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Evolvable hardware (EHW) was a term coined by </a:t>
            </a:r>
            <a:r>
              <a:rPr lang="en-GB" sz="1200" b="1" i="0" u="none" strike="noStrike" kern="1200" baseline="0" dirty="0">
                <a:solidFill>
                  <a:schemeClr val="tx1"/>
                </a:solidFill>
                <a:latin typeface="+mn-lt"/>
                <a:ea typeface="+mn-ea"/>
                <a:cs typeface="+mn-cs"/>
              </a:rPr>
              <a:t>Hugo De </a:t>
            </a:r>
            <a:r>
              <a:rPr lang="en-GB" sz="1200" b="1" i="0" u="none" strike="noStrike" kern="1200" baseline="0" dirty="0" err="1">
                <a:solidFill>
                  <a:schemeClr val="tx1"/>
                </a:solidFill>
                <a:latin typeface="+mn-lt"/>
                <a:ea typeface="+mn-ea"/>
                <a:cs typeface="+mn-cs"/>
              </a:rPr>
              <a:t>Garis</a:t>
            </a:r>
            <a:r>
              <a:rPr lang="en-GB" sz="1200" b="0" i="0" u="none" strike="noStrike" kern="1200" baseline="0" dirty="0">
                <a:solidFill>
                  <a:schemeClr val="tx1"/>
                </a:solidFill>
                <a:latin typeface="+mn-lt"/>
                <a:ea typeface="+mn-ea"/>
                <a:cs typeface="+mn-cs"/>
              </a:rPr>
              <a:t> in the year </a:t>
            </a:r>
            <a:r>
              <a:rPr lang="en-GB" sz="1200" b="1" i="0" u="none" strike="noStrike" kern="1200" baseline="0" dirty="0">
                <a:solidFill>
                  <a:schemeClr val="tx1"/>
                </a:solidFill>
                <a:latin typeface="+mn-lt"/>
                <a:ea typeface="+mn-ea"/>
                <a:cs typeface="+mn-cs"/>
              </a:rPr>
              <a:t>1992</a:t>
            </a:r>
            <a:r>
              <a:rPr lang="en-GB" sz="1200" b="0" i="0" u="none" strike="noStrike" kern="1200" baseline="0" dirty="0">
                <a:solidFill>
                  <a:schemeClr val="tx1"/>
                </a:solidFill>
                <a:latin typeface="+mn-lt"/>
                <a:ea typeface="+mn-ea"/>
                <a:cs typeface="+mn-cs"/>
              </a:rPr>
              <a:t> for circuits which could </a:t>
            </a:r>
            <a:r>
              <a:rPr lang="en-GB" sz="1200" b="1" i="0" u="none" strike="noStrike" kern="1200" baseline="0" dirty="0">
                <a:solidFill>
                  <a:schemeClr val="tx1"/>
                </a:solidFill>
                <a:latin typeface="+mn-lt"/>
                <a:ea typeface="+mn-ea"/>
                <a:cs typeface="+mn-cs"/>
              </a:rPr>
              <a:t>configure its own hardware structure dynamically depending on the changes in the environment or on design parameters </a:t>
            </a:r>
            <a:r>
              <a:rPr lang="en-GB" sz="1200" b="0" i="0" u="none" strike="noStrike" kern="1200" baseline="0" dirty="0">
                <a:solidFill>
                  <a:schemeClr val="tx1"/>
                </a:solidFill>
                <a:latin typeface="+mn-lt"/>
                <a:ea typeface="+mn-ea"/>
                <a:cs typeface="+mn-cs"/>
              </a:rPr>
              <a:t>[1]. This capability of configuring the hardware was achieved by employing efficient search algorithms, like genetic algorithms (GA) [2, 3]. Evolvable systems for digital domain are mainly designed using field programmable gate array (FPGA) chips.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a:t>
            </a:r>
            <a:r>
              <a:rPr lang="en-GB" b="1" dirty="0"/>
              <a:t>F</a:t>
            </a:r>
            <a:r>
              <a:rPr lang="en-GB" dirty="0"/>
              <a:t>ield </a:t>
            </a:r>
            <a:r>
              <a:rPr lang="en-GB" b="1" dirty="0"/>
              <a:t>P</a:t>
            </a:r>
            <a:r>
              <a:rPr lang="en-GB" dirty="0"/>
              <a:t>rogramable </a:t>
            </a:r>
            <a:r>
              <a:rPr lang="en-GB" b="1" dirty="0"/>
              <a:t>G</a:t>
            </a:r>
            <a:r>
              <a:rPr lang="en-GB" dirty="0"/>
              <a:t>ate </a:t>
            </a:r>
            <a:r>
              <a:rPr lang="en-GB" b="1" dirty="0"/>
              <a:t>A</a:t>
            </a:r>
            <a:r>
              <a:rPr lang="en-GB" dirty="0"/>
              <a:t>rray (FPGA) is chip which can be reprogramed to create different circuits.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Memetic algorithm (MA) is another optimization algorithm which could be employed in the evolutionary process to obtain faster and better convergence.</a:t>
            </a:r>
          </a:p>
        </p:txBody>
      </p:sp>
      <p:sp>
        <p:nvSpPr>
          <p:cNvPr id="4" name="Slide Number Placeholder 3"/>
          <p:cNvSpPr>
            <a:spLocks noGrp="1"/>
          </p:cNvSpPr>
          <p:nvPr>
            <p:ph type="sldNum" sz="quarter" idx="10"/>
          </p:nvPr>
        </p:nvSpPr>
        <p:spPr/>
        <p:txBody>
          <a:bodyPr/>
          <a:lstStyle/>
          <a:p>
            <a:fld id="{B066F9D5-05B2-4424-93BA-888EC338B28D}" type="slidenum">
              <a:rPr lang="en-GB" smtClean="0"/>
              <a:t>4</a:t>
            </a:fld>
            <a:endParaRPr lang="en-GB"/>
          </a:p>
        </p:txBody>
      </p:sp>
    </p:spTree>
    <p:extLst>
      <p:ext uri="{BB962C8B-B14F-4D97-AF65-F5344CB8AC3E}">
        <p14:creationId xmlns:p14="http://schemas.microsoft.com/office/powerpoint/2010/main" val="166471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5</a:t>
            </a:fld>
            <a:endParaRPr lang="en-GB"/>
          </a:p>
        </p:txBody>
      </p:sp>
    </p:spTree>
    <p:extLst>
      <p:ext uri="{BB962C8B-B14F-4D97-AF65-F5344CB8AC3E}">
        <p14:creationId xmlns:p14="http://schemas.microsoft.com/office/powerpoint/2010/main" val="170092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architecture of the EHW uses the concept of the virtual reconfigurable architecture (VRA) [6].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 hardware description of the architecture was layered over the reconfigurable chip, to implement the evolutionary structure.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GA program was fused in the MicroBlaze soft processor where the computed fitness measure was displayed on the PC through a configured UART peripheral. The complete structure is as shown in Fig. 2.2.</a:t>
            </a:r>
          </a:p>
          <a:p>
            <a:endParaRPr lang="en-GB" sz="1200" b="0" i="0" u="none" strike="noStrike" kern="1200" baseline="0" dirty="0">
              <a:solidFill>
                <a:schemeClr val="tx1"/>
              </a:solidFill>
              <a:latin typeface="+mn-lt"/>
              <a:ea typeface="+mn-ea"/>
              <a:cs typeface="+mn-cs"/>
            </a:endParaRP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6</a:t>
            </a:fld>
            <a:endParaRPr lang="en-GB"/>
          </a:p>
        </p:txBody>
      </p:sp>
    </p:spTree>
    <p:extLst>
      <p:ext uri="{BB962C8B-B14F-4D97-AF65-F5344CB8AC3E}">
        <p14:creationId xmlns:p14="http://schemas.microsoft.com/office/powerpoint/2010/main" val="45003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An inbuilt Micro Blaze soft processor having 32 bit, Reduced Instruction Set Computer (RISC) architecture is utilized for modelling the system [9]. The MicroBlaze processor with its peripherals for the design include UART (for communication with PC), 4 seven-segment LEDs, push buttons for inputs and reset options, realized from XPS 14.6 EDK platform tool. The peripherals are linked to the processor via the processor local bus (PLB).</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066F9D5-05B2-4424-93BA-888EC338B28D}" type="slidenum">
              <a:rPr lang="en-GB" smtClean="0"/>
              <a:t>7</a:t>
            </a:fld>
            <a:endParaRPr lang="en-GB"/>
          </a:p>
        </p:txBody>
      </p:sp>
    </p:spTree>
    <p:extLst>
      <p:ext uri="{BB962C8B-B14F-4D97-AF65-F5344CB8AC3E}">
        <p14:creationId xmlns:p14="http://schemas.microsoft.com/office/powerpoint/2010/main" val="2375544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The advantage of performing the GA in parallel is that it speeds up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rPr>
              <a:t>The FPGA is able to run the GA in parallel. FPGA’s are great for Parallelism because unlike a microcontroller there is no CPU controlling each part. When you program an FPGA you program the actual hardware. This allows the hardware to work in paroral with itself.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fitness evaluations in hardware was that multiple evaluations can be done in parallel could be achieved easily.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processor computes the GA, therefore faster evaluation time can be achieved. The main advantage is that the complete EHW process can be implemented on a single chip, thereby making area efficient and flexible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066F9D5-05B2-4424-93BA-888EC338B28D}" type="slidenum">
              <a:rPr lang="en-GB" smtClean="0"/>
              <a:t>8</a:t>
            </a:fld>
            <a:endParaRPr lang="en-GB"/>
          </a:p>
        </p:txBody>
      </p:sp>
    </p:spTree>
    <p:extLst>
      <p:ext uri="{BB962C8B-B14F-4D97-AF65-F5344CB8AC3E}">
        <p14:creationId xmlns:p14="http://schemas.microsoft.com/office/powerpoint/2010/main" val="313789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program is terminated once the fitness is evaluated and displays the number of generations and configurations for each cell array as shown in Fig. 2.9a, b for 2-bit adder and multiplier, respectively. From the results, it can be analysed that a 2-bit adder was evolved over 88 generations, and 135 generations were required to evolve a 2-bit multiplier. The number of generations differs with the number of inputs and outputs of the system.</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Optimized results were obtained for crossover rate = 55%, mutation rate = 0.1%, and tournament selection of 5 individuals at a time. </a:t>
            </a:r>
          </a:p>
          <a:p>
            <a:r>
              <a:rPr lang="en-GB" sz="1200" kern="1200" dirty="0">
                <a:solidFill>
                  <a:schemeClr val="tx1"/>
                </a:solidFill>
                <a:effectLst/>
                <a:latin typeface="+mn-lt"/>
                <a:ea typeface="+mn-ea"/>
                <a:cs typeface="+mn-cs"/>
              </a:rPr>
              <a:t>The complete floor plan of the evolvable embedded system for the combinational circuit using the VRA concept is shown in Fig. 2.10 using the </a:t>
            </a:r>
            <a:r>
              <a:rPr lang="en-GB" sz="1200" kern="1200" dirty="0" err="1">
                <a:solidFill>
                  <a:schemeClr val="tx1"/>
                </a:solidFill>
                <a:effectLst/>
                <a:latin typeface="+mn-lt"/>
                <a:ea typeface="+mn-ea"/>
                <a:cs typeface="+mn-cs"/>
              </a:rPr>
              <a:t>PlanAhead</a:t>
            </a:r>
            <a:r>
              <a:rPr lang="en-GB" sz="1200" kern="1200" dirty="0">
                <a:solidFill>
                  <a:schemeClr val="tx1"/>
                </a:solidFill>
                <a:effectLst/>
                <a:latin typeface="+mn-lt"/>
                <a:ea typeface="+mn-ea"/>
                <a:cs typeface="+mn-cs"/>
              </a:rPr>
              <a:t> tool. From the figure, it can be seen that around 40% of the implemented chip area were occupied by the MicroBlaze processor and its peripherals and the rest, by the VRA IP core. From the total chip area, around 6% of LUTs, 4% IOBs and 3% of registers were used from the available resources as tabulated in Table 2.1. The timing criteria </a:t>
            </a:r>
            <a:r>
              <a:rPr lang="en-GB" sz="1200" kern="1200" dirty="0" err="1">
                <a:solidFill>
                  <a:schemeClr val="tx1"/>
                </a:solidFill>
                <a:effectLst/>
                <a:latin typeface="+mn-lt"/>
                <a:ea typeface="+mn-ea"/>
                <a:cs typeface="+mn-cs"/>
              </a:rPr>
              <a:t>weremet</a:t>
            </a:r>
            <a:r>
              <a:rPr lang="en-GB" sz="1200" kern="1200" dirty="0">
                <a:solidFill>
                  <a:schemeClr val="tx1"/>
                </a:solidFill>
                <a:effectLst/>
                <a:latin typeface="+mn-lt"/>
                <a:ea typeface="+mn-ea"/>
                <a:cs typeface="+mn-cs"/>
              </a:rPr>
              <a:t> with an implementation time of 17.063 ns (maximum frequency of 58.606 MHz)</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66F9D5-05B2-4424-93BA-888EC338B28D}" type="slidenum">
              <a:rPr lang="en-GB" smtClean="0"/>
              <a:t>9</a:t>
            </a:fld>
            <a:endParaRPr lang="en-GB"/>
          </a:p>
        </p:txBody>
      </p:sp>
    </p:spTree>
    <p:extLst>
      <p:ext uri="{BB962C8B-B14F-4D97-AF65-F5344CB8AC3E}">
        <p14:creationId xmlns:p14="http://schemas.microsoft.com/office/powerpoint/2010/main" val="261327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88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422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23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690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2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041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945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970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088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638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11/29/2018</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3182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8C48-C74B-4A43-9A5D-555485C711EB}"/>
              </a:ext>
            </a:extLst>
          </p:cNvPr>
          <p:cNvSpPr>
            <a:spLocks noGrp="1"/>
          </p:cNvSpPr>
          <p:nvPr>
            <p:ph type="ctrTitle"/>
          </p:nvPr>
        </p:nvSpPr>
        <p:spPr/>
        <p:txBody>
          <a:bodyPr>
            <a:noAutofit/>
          </a:bodyPr>
          <a:lstStyle/>
          <a:p>
            <a:r>
              <a:rPr lang="en-GB" sz="3200" dirty="0"/>
              <a:t>A Hardware Implementation of Evolvable Embedded System for Combinational Logic Circuits Using </a:t>
            </a:r>
            <a:r>
              <a:rPr lang="en-GB" sz="3200" dirty="0" err="1"/>
              <a:t>Virtex</a:t>
            </a:r>
            <a:r>
              <a:rPr lang="en-GB" sz="3200" dirty="0"/>
              <a:t> 6 FPGA</a:t>
            </a:r>
          </a:p>
        </p:txBody>
      </p:sp>
      <p:sp>
        <p:nvSpPr>
          <p:cNvPr id="3" name="Subtitle 2">
            <a:extLst>
              <a:ext uri="{FF2B5EF4-FFF2-40B4-BE49-F238E27FC236}">
                <a16:creationId xmlns:a16="http://schemas.microsoft.com/office/drawing/2014/main" id="{AFBEA1FF-12CC-4074-A5B5-1F16D8FA9C4E}"/>
              </a:ext>
            </a:extLst>
          </p:cNvPr>
          <p:cNvSpPr>
            <a:spLocks noGrp="1"/>
          </p:cNvSpPr>
          <p:nvPr>
            <p:ph type="subTitle" idx="1"/>
          </p:nvPr>
        </p:nvSpPr>
        <p:spPr/>
        <p:txBody>
          <a:bodyPr/>
          <a:lstStyle/>
          <a:p>
            <a:r>
              <a:rPr lang="en-GB" dirty="0"/>
              <a:t>Laurence Burton</a:t>
            </a:r>
          </a:p>
        </p:txBody>
      </p:sp>
    </p:spTree>
    <p:extLst>
      <p:ext uri="{BB962C8B-B14F-4D97-AF65-F5344CB8AC3E}">
        <p14:creationId xmlns:p14="http://schemas.microsoft.com/office/powerpoint/2010/main" val="423701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880BE9B-2849-495A-AB0E-E80D71B32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166EB-66D2-4EA4-9D17-B0CC41DA5553}"/>
              </a:ext>
            </a:extLst>
          </p:cNvPr>
          <p:cNvSpPr>
            <a:spLocks noGrp="1"/>
          </p:cNvSpPr>
          <p:nvPr>
            <p:ph type="title"/>
          </p:nvPr>
        </p:nvSpPr>
        <p:spPr>
          <a:xfrm>
            <a:off x="310039" y="640080"/>
            <a:ext cx="3429855" cy="5613236"/>
          </a:xfrm>
        </p:spPr>
        <p:txBody>
          <a:bodyPr anchor="ctr">
            <a:normAutofit/>
          </a:bodyPr>
          <a:lstStyle/>
          <a:p>
            <a:r>
              <a:rPr lang="en-GB">
                <a:solidFill>
                  <a:srgbClr val="FFFFFF"/>
                </a:solidFill>
              </a:rPr>
              <a:t>Conclusion</a:t>
            </a:r>
          </a:p>
        </p:txBody>
      </p:sp>
      <p:sp>
        <p:nvSpPr>
          <p:cNvPr id="6" name="Content Placeholder 5">
            <a:extLst>
              <a:ext uri="{FF2B5EF4-FFF2-40B4-BE49-F238E27FC236}">
                <a16:creationId xmlns:a16="http://schemas.microsoft.com/office/drawing/2014/main" id="{3468FB46-0A95-449A-BD00-2FC630C71891}"/>
              </a:ext>
            </a:extLst>
          </p:cNvPr>
          <p:cNvSpPr>
            <a:spLocks noGrp="1"/>
          </p:cNvSpPr>
          <p:nvPr>
            <p:ph idx="1"/>
          </p:nvPr>
        </p:nvSpPr>
        <p:spPr>
          <a:xfrm>
            <a:off x="4699818" y="640080"/>
            <a:ext cx="7172138" cy="3745107"/>
          </a:xfrm>
        </p:spPr>
        <p:txBody>
          <a:bodyPr>
            <a:normAutofit/>
          </a:bodyPr>
          <a:lstStyle/>
          <a:p>
            <a:r>
              <a:rPr lang="en-GB" dirty="0"/>
              <a:t>To conclude this paper, it was about programming an FPGA with a GA to create a EHW.  A MicroBlaze soft processor was used for the computation of the GA and as a link to the PC.</a:t>
            </a:r>
          </a:p>
          <a:p>
            <a:r>
              <a:rPr lang="en-GB" dirty="0"/>
              <a:t>Using this method speed up the process as the FPGA allowed for the GA to run in parallel but it could have been faster if when programming the FPGA they had a compact flash card instead of a JTAG.</a:t>
            </a:r>
          </a:p>
          <a:p>
            <a:endParaRPr lang="en-GB" dirty="0"/>
          </a:p>
        </p:txBody>
      </p:sp>
      <p:pic>
        <p:nvPicPr>
          <p:cNvPr id="10" name="Graphic 9" descr="Run">
            <a:extLst>
              <a:ext uri="{FF2B5EF4-FFF2-40B4-BE49-F238E27FC236}">
                <a16:creationId xmlns:a16="http://schemas.microsoft.com/office/drawing/2014/main" id="{F06529C2-4ACA-416F-8CE9-FB50E9B926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6904" y="4553084"/>
            <a:ext cx="1685977" cy="1685977"/>
          </a:xfrm>
          <a:prstGeom prst="rect">
            <a:avLst/>
          </a:prstGeom>
        </p:spPr>
      </p:pic>
    </p:spTree>
    <p:extLst>
      <p:ext uri="{BB962C8B-B14F-4D97-AF65-F5344CB8AC3E}">
        <p14:creationId xmlns:p14="http://schemas.microsoft.com/office/powerpoint/2010/main" val="37932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0">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CA01913F-3FBD-4B62-92CF-D2B8A6741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1E5A8-93B6-4B19-807A-FCD2EDE3DBD9}"/>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spc="200"/>
              <a:t>Any Question?</a:t>
            </a:r>
          </a:p>
        </p:txBody>
      </p:sp>
      <p:cxnSp>
        <p:nvCxnSpPr>
          <p:cNvPr id="15" name="Straight Connector 14">
            <a:extLst>
              <a:ext uri="{FF2B5EF4-FFF2-40B4-BE49-F238E27FC236}">
                <a16:creationId xmlns:a16="http://schemas.microsoft.com/office/drawing/2014/main" id="{FBB0A898-5387-4E99-A785-462A85DC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Graphic 5" descr="Help">
            <a:extLst>
              <a:ext uri="{FF2B5EF4-FFF2-40B4-BE49-F238E27FC236}">
                <a16:creationId xmlns:a16="http://schemas.microsoft.com/office/drawing/2014/main" id="{0EC7F1AA-C9FE-4C5D-A3B4-97689215C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25352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A1F0-E6EE-4DE7-9F17-2C4C37A922CC}"/>
              </a:ext>
            </a:extLst>
          </p:cNvPr>
          <p:cNvSpPr>
            <a:spLocks noGrp="1"/>
          </p:cNvSpPr>
          <p:nvPr>
            <p:ph type="title"/>
          </p:nvPr>
        </p:nvSpPr>
        <p:spPr/>
        <p:txBody>
          <a:bodyPr/>
          <a:lstStyle/>
          <a:p>
            <a:r>
              <a:rPr lang="en-GB" dirty="0"/>
              <a:t>What Is my paper about</a:t>
            </a:r>
          </a:p>
        </p:txBody>
      </p:sp>
      <p:sp>
        <p:nvSpPr>
          <p:cNvPr id="3" name="Content Placeholder 2">
            <a:extLst>
              <a:ext uri="{FF2B5EF4-FFF2-40B4-BE49-F238E27FC236}">
                <a16:creationId xmlns:a16="http://schemas.microsoft.com/office/drawing/2014/main" id="{1B06AD40-36D8-4B94-8B13-A2A3D6E06E1E}"/>
              </a:ext>
            </a:extLst>
          </p:cNvPr>
          <p:cNvSpPr>
            <a:spLocks noGrp="1"/>
          </p:cNvSpPr>
          <p:nvPr>
            <p:ph idx="1"/>
          </p:nvPr>
        </p:nvSpPr>
        <p:spPr>
          <a:xfrm>
            <a:off x="1024129" y="2286000"/>
            <a:ext cx="5071872" cy="4023360"/>
          </a:xfrm>
        </p:spPr>
        <p:txBody>
          <a:bodyPr anchor="ctr">
            <a:normAutofit/>
          </a:bodyPr>
          <a:lstStyle/>
          <a:p>
            <a:pPr algn="just"/>
            <a:r>
              <a:rPr lang="en-GB" dirty="0"/>
              <a:t>This paper is about Evolvable Embedded Hardware and how they can use optimisation algorithms within a FPGA to create the most efficient combinational logic circuits. </a:t>
            </a:r>
          </a:p>
          <a:p>
            <a:pPr algn="just"/>
            <a:r>
              <a:rPr lang="en-GB" dirty="0"/>
              <a:t>The evolvable embedded architecture was implemented on a ML605 Evaluation board with </a:t>
            </a:r>
            <a:r>
              <a:rPr lang="en-GB" dirty="0" err="1"/>
              <a:t>Virtex</a:t>
            </a:r>
            <a:r>
              <a:rPr lang="en-GB" dirty="0"/>
              <a:t> 6 FPGA.</a:t>
            </a:r>
          </a:p>
          <a:p>
            <a:endParaRPr lang="en-GB" dirty="0"/>
          </a:p>
          <a:p>
            <a:pPr marL="0" indent="0">
              <a:buNone/>
            </a:pPr>
            <a:endParaRPr lang="en-GB" dirty="0"/>
          </a:p>
          <a:p>
            <a:pPr algn="just"/>
            <a:endParaRPr lang="en-GB" dirty="0"/>
          </a:p>
        </p:txBody>
      </p:sp>
      <p:pic>
        <p:nvPicPr>
          <p:cNvPr id="4" name="Picture 2" descr="Image result for ML605 Evaluation board">
            <a:extLst>
              <a:ext uri="{FF2B5EF4-FFF2-40B4-BE49-F238E27FC236}">
                <a16:creationId xmlns:a16="http://schemas.microsoft.com/office/drawing/2014/main" id="{E61CC804-3FE8-4254-B885-2CA3ED212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465" y="2286000"/>
            <a:ext cx="4487441" cy="26550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D36EFC-3474-41E5-8B30-F376EDF2E2CA}"/>
              </a:ext>
            </a:extLst>
          </p:cNvPr>
          <p:cNvSpPr/>
          <p:nvPr/>
        </p:nvSpPr>
        <p:spPr>
          <a:xfrm>
            <a:off x="6995813" y="5072652"/>
            <a:ext cx="4308744" cy="369332"/>
          </a:xfrm>
          <a:prstGeom prst="rect">
            <a:avLst/>
          </a:prstGeom>
        </p:spPr>
        <p:txBody>
          <a:bodyPr wrap="none">
            <a:spAutoFit/>
          </a:bodyPr>
          <a:lstStyle/>
          <a:p>
            <a:r>
              <a:rPr lang="en-GB" dirty="0"/>
              <a:t>ML605 Evaluation board with </a:t>
            </a:r>
            <a:r>
              <a:rPr lang="en-GB" dirty="0" err="1"/>
              <a:t>Virtex</a:t>
            </a:r>
            <a:r>
              <a:rPr lang="en-GB" dirty="0"/>
              <a:t> 6 FPGA</a:t>
            </a:r>
          </a:p>
        </p:txBody>
      </p:sp>
    </p:spTree>
    <p:extLst>
      <p:ext uri="{BB962C8B-B14F-4D97-AF65-F5344CB8AC3E}">
        <p14:creationId xmlns:p14="http://schemas.microsoft.com/office/powerpoint/2010/main" val="100842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EBFA-B671-4A94-96D4-4179C38BFBC7}"/>
              </a:ext>
            </a:extLst>
          </p:cNvPr>
          <p:cNvSpPr>
            <a:spLocks noGrp="1"/>
          </p:cNvSpPr>
          <p:nvPr>
            <p:ph type="title"/>
          </p:nvPr>
        </p:nvSpPr>
        <p:spPr/>
        <p:txBody>
          <a:bodyPr/>
          <a:lstStyle/>
          <a:p>
            <a:r>
              <a:rPr lang="en-GB" dirty="0"/>
              <a:t>optimisation algorithm</a:t>
            </a:r>
          </a:p>
        </p:txBody>
      </p:sp>
      <p:sp>
        <p:nvSpPr>
          <p:cNvPr id="3" name="Content Placeholder 2">
            <a:extLst>
              <a:ext uri="{FF2B5EF4-FFF2-40B4-BE49-F238E27FC236}">
                <a16:creationId xmlns:a16="http://schemas.microsoft.com/office/drawing/2014/main" id="{E3219CA6-CEED-464C-AF2B-9B878F4B7CCA}"/>
              </a:ext>
            </a:extLst>
          </p:cNvPr>
          <p:cNvSpPr>
            <a:spLocks noGrp="1"/>
          </p:cNvSpPr>
          <p:nvPr>
            <p:ph idx="1"/>
          </p:nvPr>
        </p:nvSpPr>
        <p:spPr>
          <a:xfrm>
            <a:off x="1024128" y="2286000"/>
            <a:ext cx="6696186" cy="4023360"/>
          </a:xfrm>
        </p:spPr>
        <p:txBody>
          <a:bodyPr anchor="ctr">
            <a:normAutofit fontScale="92500" lnSpcReduction="10000"/>
          </a:bodyPr>
          <a:lstStyle/>
          <a:p>
            <a:pPr marL="0" indent="0">
              <a:buNone/>
            </a:pPr>
            <a:r>
              <a:rPr lang="en-GB" dirty="0"/>
              <a:t> A </a:t>
            </a:r>
            <a:r>
              <a:rPr lang="en-GB" b="1" dirty="0"/>
              <a:t>G</a:t>
            </a:r>
            <a:r>
              <a:rPr lang="en-GB" dirty="0"/>
              <a:t>enetic </a:t>
            </a:r>
            <a:r>
              <a:rPr lang="en-GB" b="1" dirty="0"/>
              <a:t>A</a:t>
            </a:r>
            <a:r>
              <a:rPr lang="en-GB" dirty="0"/>
              <a:t>lgorithm is an example of optimisation algorithm. </a:t>
            </a:r>
          </a:p>
          <a:p>
            <a:pPr marL="0" indent="0">
              <a:buNone/>
            </a:pPr>
            <a:r>
              <a:rPr lang="en-GB" dirty="0"/>
              <a:t> It has the following stages: </a:t>
            </a:r>
          </a:p>
          <a:p>
            <a:pPr lvl="1"/>
            <a:r>
              <a:rPr lang="en-GB" b="1" dirty="0"/>
              <a:t>Initial Population</a:t>
            </a:r>
            <a:r>
              <a:rPr lang="en-GB" dirty="0"/>
              <a:t>: This is where you get all the initial chromosomes. </a:t>
            </a:r>
          </a:p>
          <a:p>
            <a:pPr lvl="1"/>
            <a:r>
              <a:rPr lang="en-GB" b="1" dirty="0"/>
              <a:t>Fitness function</a:t>
            </a:r>
            <a:r>
              <a:rPr lang="en-GB" dirty="0"/>
              <a:t>:  This function tests how good each of the chromosomes are. </a:t>
            </a:r>
          </a:p>
          <a:p>
            <a:pPr lvl="1"/>
            <a:r>
              <a:rPr lang="en-GB" b="1" dirty="0"/>
              <a:t>Selection</a:t>
            </a:r>
            <a:r>
              <a:rPr lang="en-GB" dirty="0"/>
              <a:t>: Here, the fittest chromosomes are selected. These will be used to create new chromosomes.</a:t>
            </a:r>
          </a:p>
          <a:p>
            <a:pPr lvl="1"/>
            <a:r>
              <a:rPr lang="en-GB" b="1" dirty="0"/>
              <a:t>Crossover</a:t>
            </a:r>
            <a:r>
              <a:rPr lang="en-GB" dirty="0"/>
              <a:t>:  In this stage, a random point is selected within two chromosomes. Then, from until they reach the crossover point the genes switch. </a:t>
            </a:r>
          </a:p>
          <a:p>
            <a:pPr lvl="1"/>
            <a:r>
              <a:rPr lang="en-GB" b="1" dirty="0"/>
              <a:t>Mutation</a:t>
            </a:r>
            <a:r>
              <a:rPr lang="en-GB" dirty="0"/>
              <a:t>: During mutation, 2 or more genes(bits) are swapped. This is not done to every chromosome. </a:t>
            </a:r>
          </a:p>
          <a:p>
            <a:pPr lvl="1"/>
            <a:r>
              <a:rPr lang="en-GB" dirty="0"/>
              <a:t>The new chromosomes are generated and tested to see how fit they are. If the best solution has been generated the process will end. If not the process will repeat from the Selection step. </a:t>
            </a:r>
          </a:p>
        </p:txBody>
      </p:sp>
      <p:pic>
        <p:nvPicPr>
          <p:cNvPr id="4" name="Picture 3">
            <a:extLst>
              <a:ext uri="{FF2B5EF4-FFF2-40B4-BE49-F238E27FC236}">
                <a16:creationId xmlns:a16="http://schemas.microsoft.com/office/drawing/2014/main" id="{F7CC8BCE-86C9-4574-A7D3-56FF578F20B7}"/>
              </a:ext>
            </a:extLst>
          </p:cNvPr>
          <p:cNvPicPr/>
          <p:nvPr/>
        </p:nvPicPr>
        <p:blipFill>
          <a:blip r:embed="rId3"/>
          <a:stretch>
            <a:fillRect/>
          </a:stretch>
        </p:blipFill>
        <p:spPr>
          <a:xfrm>
            <a:off x="7946997" y="1134110"/>
            <a:ext cx="2894965" cy="4589780"/>
          </a:xfrm>
          <a:prstGeom prst="rect">
            <a:avLst/>
          </a:prstGeom>
        </p:spPr>
      </p:pic>
      <p:sp>
        <p:nvSpPr>
          <p:cNvPr id="5" name="Rectangle 4">
            <a:extLst>
              <a:ext uri="{FF2B5EF4-FFF2-40B4-BE49-F238E27FC236}">
                <a16:creationId xmlns:a16="http://schemas.microsoft.com/office/drawing/2014/main" id="{43B0B59C-C65D-40E8-BBCB-8C1BC0941DA7}"/>
              </a:ext>
            </a:extLst>
          </p:cNvPr>
          <p:cNvSpPr/>
          <p:nvPr/>
        </p:nvSpPr>
        <p:spPr>
          <a:xfrm>
            <a:off x="6966541" y="5940028"/>
            <a:ext cx="4093878" cy="369332"/>
          </a:xfrm>
          <a:prstGeom prst="rect">
            <a:avLst/>
          </a:prstGeom>
        </p:spPr>
        <p:txBody>
          <a:bodyPr wrap="none">
            <a:spAutoFit/>
          </a:bodyPr>
          <a:lstStyle/>
          <a:p>
            <a:pPr>
              <a:spcAft>
                <a:spcPts val="1000"/>
              </a:spcAft>
            </a:pPr>
            <a:r>
              <a:rPr lang="en-GB"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 2.4 Flow graph of simple GA structure</a:t>
            </a:r>
          </a:p>
        </p:txBody>
      </p:sp>
    </p:spTree>
    <p:extLst>
      <p:ext uri="{BB962C8B-B14F-4D97-AF65-F5344CB8AC3E}">
        <p14:creationId xmlns:p14="http://schemas.microsoft.com/office/powerpoint/2010/main" val="231908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5B4D-E27D-4702-BCE3-4554B9645B65}"/>
              </a:ext>
            </a:extLst>
          </p:cNvPr>
          <p:cNvSpPr>
            <a:spLocks noGrp="1"/>
          </p:cNvSpPr>
          <p:nvPr>
            <p:ph type="title"/>
          </p:nvPr>
        </p:nvSpPr>
        <p:spPr/>
        <p:txBody>
          <a:bodyPr/>
          <a:lstStyle/>
          <a:p>
            <a:r>
              <a:rPr lang="en-GB" dirty="0"/>
              <a:t>Evolvable hardware (EHW)</a:t>
            </a:r>
          </a:p>
        </p:txBody>
      </p:sp>
      <p:sp>
        <p:nvSpPr>
          <p:cNvPr id="9" name="Rectangle 8">
            <a:extLst>
              <a:ext uri="{FF2B5EF4-FFF2-40B4-BE49-F238E27FC236}">
                <a16:creationId xmlns:a16="http://schemas.microsoft.com/office/drawing/2014/main" id="{81B891BF-D02B-4FA2-815B-37EE0555912E}"/>
              </a:ext>
            </a:extLst>
          </p:cNvPr>
          <p:cNvSpPr/>
          <p:nvPr/>
        </p:nvSpPr>
        <p:spPr>
          <a:xfrm>
            <a:off x="6966367" y="5655769"/>
            <a:ext cx="3030445" cy="369332"/>
          </a:xfrm>
          <a:prstGeom prst="rect">
            <a:avLst/>
          </a:prstGeom>
        </p:spPr>
        <p:txBody>
          <a:bodyPr wrap="none">
            <a:spAutoFit/>
          </a:bodyPr>
          <a:lstStyle/>
          <a:p>
            <a:r>
              <a:rPr lang="en-GB" dirty="0"/>
              <a:t>Fig. 2.1 Basic structure of EHW</a:t>
            </a:r>
          </a:p>
        </p:txBody>
      </p:sp>
      <p:sp>
        <p:nvSpPr>
          <p:cNvPr id="6" name="Content Placeholder 2">
            <a:extLst>
              <a:ext uri="{FF2B5EF4-FFF2-40B4-BE49-F238E27FC236}">
                <a16:creationId xmlns:a16="http://schemas.microsoft.com/office/drawing/2014/main" id="{7F574B03-E065-4479-A29D-8FF2592A50AA}"/>
              </a:ext>
            </a:extLst>
          </p:cNvPr>
          <p:cNvSpPr>
            <a:spLocks noGrp="1"/>
          </p:cNvSpPr>
          <p:nvPr>
            <p:ph idx="1"/>
          </p:nvPr>
        </p:nvSpPr>
        <p:spPr>
          <a:xfrm>
            <a:off x="1024128" y="2286000"/>
            <a:ext cx="5071872" cy="4023360"/>
          </a:xfrm>
        </p:spPr>
        <p:txBody>
          <a:bodyPr anchor="ctr"/>
          <a:lstStyle/>
          <a:p>
            <a:r>
              <a:rPr lang="en-GB" dirty="0"/>
              <a:t>The term Evolvable Hardware was created in 1992 by Hugo De </a:t>
            </a:r>
            <a:r>
              <a:rPr lang="en-GB" dirty="0" err="1"/>
              <a:t>Garis</a:t>
            </a:r>
            <a:endParaRPr lang="en-GB" dirty="0"/>
          </a:p>
          <a:p>
            <a:r>
              <a:rPr lang="en-GB" dirty="0"/>
              <a:t>An EHW is a circuit which is able to reconfigure its own hardware and structure depending on changes in the environment and design parameters. </a:t>
            </a:r>
          </a:p>
          <a:p>
            <a:r>
              <a:rPr lang="en-GB" dirty="0"/>
              <a:t>This was made possible by using efficient search algorithms such as </a:t>
            </a:r>
            <a:r>
              <a:rPr lang="en-GB" sz="2400" dirty="0"/>
              <a:t>genetic algorithm (</a:t>
            </a:r>
            <a:r>
              <a:rPr lang="en-GB" dirty="0"/>
              <a:t>GA) or Memetic algorithm(MA).</a:t>
            </a:r>
          </a:p>
          <a:p>
            <a:r>
              <a:rPr lang="en-GB" dirty="0"/>
              <a:t>These are usually designed on a Field Programable Gate Array (FPGA).</a:t>
            </a:r>
          </a:p>
        </p:txBody>
      </p:sp>
      <p:pic>
        <p:nvPicPr>
          <p:cNvPr id="8" name="Picture 7">
            <a:extLst>
              <a:ext uri="{FF2B5EF4-FFF2-40B4-BE49-F238E27FC236}">
                <a16:creationId xmlns:a16="http://schemas.microsoft.com/office/drawing/2014/main" id="{F5339F5F-71E9-4C92-B781-0EF38BD17E3B}"/>
              </a:ext>
            </a:extLst>
          </p:cNvPr>
          <p:cNvPicPr>
            <a:picLocks noChangeAspect="1"/>
          </p:cNvPicPr>
          <p:nvPr/>
        </p:nvPicPr>
        <p:blipFill>
          <a:blip r:embed="rId3"/>
          <a:stretch>
            <a:fillRect/>
          </a:stretch>
        </p:blipFill>
        <p:spPr>
          <a:xfrm>
            <a:off x="6275638" y="2395355"/>
            <a:ext cx="4892234" cy="2949890"/>
          </a:xfrm>
          <a:prstGeom prst="rect">
            <a:avLst/>
          </a:prstGeom>
        </p:spPr>
      </p:pic>
    </p:spTree>
    <p:extLst>
      <p:ext uri="{BB962C8B-B14F-4D97-AF65-F5344CB8AC3E}">
        <p14:creationId xmlns:p14="http://schemas.microsoft.com/office/powerpoint/2010/main" val="355788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C35F-17B3-4A61-8EB9-1AEEFDDF8E70}"/>
              </a:ext>
            </a:extLst>
          </p:cNvPr>
          <p:cNvSpPr>
            <a:spLocks noGrp="1"/>
          </p:cNvSpPr>
          <p:nvPr>
            <p:ph type="title"/>
          </p:nvPr>
        </p:nvSpPr>
        <p:spPr/>
        <p:txBody>
          <a:bodyPr/>
          <a:lstStyle/>
          <a:p>
            <a:r>
              <a:rPr lang="en-GB" dirty="0"/>
              <a:t>virtual reconfigurable architecture (VRA)</a:t>
            </a:r>
          </a:p>
        </p:txBody>
      </p:sp>
      <p:pic>
        <p:nvPicPr>
          <p:cNvPr id="7" name="Content Placeholder 3">
            <a:extLst>
              <a:ext uri="{FF2B5EF4-FFF2-40B4-BE49-F238E27FC236}">
                <a16:creationId xmlns:a16="http://schemas.microsoft.com/office/drawing/2014/main" id="{0FC9D35A-5EBF-4164-8427-C8714813A7D2}"/>
              </a:ext>
            </a:extLst>
          </p:cNvPr>
          <p:cNvPicPr>
            <a:picLocks noChangeAspect="1"/>
          </p:cNvPicPr>
          <p:nvPr/>
        </p:nvPicPr>
        <p:blipFill>
          <a:blip r:embed="rId3"/>
          <a:stretch>
            <a:fillRect/>
          </a:stretch>
        </p:blipFill>
        <p:spPr>
          <a:xfrm>
            <a:off x="6842793" y="1797204"/>
            <a:ext cx="4808455" cy="4106248"/>
          </a:xfrm>
          <a:prstGeom prst="rect">
            <a:avLst/>
          </a:prstGeom>
        </p:spPr>
      </p:pic>
      <p:sp>
        <p:nvSpPr>
          <p:cNvPr id="4" name="Rectangle 3">
            <a:extLst>
              <a:ext uri="{FF2B5EF4-FFF2-40B4-BE49-F238E27FC236}">
                <a16:creationId xmlns:a16="http://schemas.microsoft.com/office/drawing/2014/main" id="{24C201EB-D87E-4B41-AE0A-7EBBBC4F26B8}"/>
              </a:ext>
            </a:extLst>
          </p:cNvPr>
          <p:cNvSpPr/>
          <p:nvPr/>
        </p:nvSpPr>
        <p:spPr>
          <a:xfrm>
            <a:off x="7678501" y="6088118"/>
            <a:ext cx="4051455" cy="369332"/>
          </a:xfrm>
          <a:prstGeom prst="rect">
            <a:avLst/>
          </a:prstGeom>
        </p:spPr>
        <p:txBody>
          <a:bodyPr wrap="square">
            <a:spAutoFit/>
          </a:bodyPr>
          <a:lstStyle/>
          <a:p>
            <a:r>
              <a:rPr lang="en-GB" dirty="0">
                <a:latin typeface="AdvTTeeee58d9.B"/>
              </a:rPr>
              <a:t>Fig. 2.5 </a:t>
            </a:r>
            <a:r>
              <a:rPr lang="en-GB" dirty="0">
                <a:latin typeface="AdvTT5ada87cc"/>
              </a:rPr>
              <a:t>Architecture of the cell</a:t>
            </a:r>
            <a:endParaRPr lang="en-GB" dirty="0"/>
          </a:p>
        </p:txBody>
      </p:sp>
      <p:sp>
        <p:nvSpPr>
          <p:cNvPr id="6" name="Content Placeholder 2">
            <a:extLst>
              <a:ext uri="{FF2B5EF4-FFF2-40B4-BE49-F238E27FC236}">
                <a16:creationId xmlns:a16="http://schemas.microsoft.com/office/drawing/2014/main" id="{E97650EE-EFFD-44D6-8FC7-41EBF8AB5277}"/>
              </a:ext>
            </a:extLst>
          </p:cNvPr>
          <p:cNvSpPr>
            <a:spLocks noGrp="1"/>
          </p:cNvSpPr>
          <p:nvPr>
            <p:ph idx="1"/>
          </p:nvPr>
        </p:nvSpPr>
        <p:spPr>
          <a:xfrm>
            <a:off x="1024128" y="2286000"/>
            <a:ext cx="5071872" cy="4023360"/>
          </a:xfrm>
        </p:spPr>
        <p:txBody>
          <a:bodyPr anchor="ctr">
            <a:normAutofit fontScale="92500" lnSpcReduction="20000"/>
          </a:bodyPr>
          <a:lstStyle/>
          <a:p>
            <a:r>
              <a:rPr lang="en-GB" sz="2400" dirty="0"/>
              <a:t>The VRA architecture of combinational circuits is modelled and coded by a hardware description language. </a:t>
            </a:r>
          </a:p>
          <a:p>
            <a:r>
              <a:rPr lang="en-GB" sz="2400" dirty="0"/>
              <a:t>The VRA is called the configuration cell. </a:t>
            </a:r>
          </a:p>
          <a:p>
            <a:r>
              <a:rPr lang="en-GB" sz="2400" dirty="0"/>
              <a:t>It contains three 16:1 multiplexers and an 8 × 1 bit RAM</a:t>
            </a:r>
          </a:p>
          <a:p>
            <a:r>
              <a:rPr lang="en-GB" sz="2400" dirty="0"/>
              <a:t>The multiplexers are used to select the inputs to the lookup table , which are driven from one of the set of sixteen inputs.</a:t>
            </a:r>
          </a:p>
          <a:p>
            <a:r>
              <a:rPr lang="en-GB" sz="2400" dirty="0"/>
              <a:t>The configuration cell is driven by 20 configuration bits (3 * 4 select lines of MUX + 8 selectable lines to RAM). </a:t>
            </a:r>
            <a:endParaRPr lang="en-GB" dirty="0"/>
          </a:p>
          <a:p>
            <a:pPr marL="0" indent="0">
              <a:buNone/>
            </a:pPr>
            <a:endParaRPr lang="en-GB" b="1" dirty="0"/>
          </a:p>
        </p:txBody>
      </p:sp>
    </p:spTree>
    <p:extLst>
      <p:ext uri="{BB962C8B-B14F-4D97-AF65-F5344CB8AC3E}">
        <p14:creationId xmlns:p14="http://schemas.microsoft.com/office/powerpoint/2010/main" val="19404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5C20-D536-4091-92D5-8A503EBB459C}"/>
              </a:ext>
            </a:extLst>
          </p:cNvPr>
          <p:cNvSpPr>
            <a:spLocks noGrp="1"/>
          </p:cNvSpPr>
          <p:nvPr>
            <p:ph type="title"/>
          </p:nvPr>
        </p:nvSpPr>
        <p:spPr/>
        <p:txBody>
          <a:bodyPr/>
          <a:lstStyle/>
          <a:p>
            <a:r>
              <a:rPr lang="en-GB" dirty="0"/>
              <a:t>Complete structure of the FPGA</a:t>
            </a:r>
          </a:p>
        </p:txBody>
      </p:sp>
      <p:pic>
        <p:nvPicPr>
          <p:cNvPr id="4" name="Content Placeholder 3">
            <a:extLst>
              <a:ext uri="{FF2B5EF4-FFF2-40B4-BE49-F238E27FC236}">
                <a16:creationId xmlns:a16="http://schemas.microsoft.com/office/drawing/2014/main" id="{D4FBBE97-D0A6-41ED-BD60-B015624BFBE1}"/>
              </a:ext>
            </a:extLst>
          </p:cNvPr>
          <p:cNvPicPr>
            <a:picLocks/>
          </p:cNvPicPr>
          <p:nvPr/>
        </p:nvPicPr>
        <p:blipFill>
          <a:blip r:embed="rId3"/>
          <a:stretch>
            <a:fillRect/>
          </a:stretch>
        </p:blipFill>
        <p:spPr>
          <a:xfrm>
            <a:off x="6096000" y="2425701"/>
            <a:ext cx="5153479" cy="2347468"/>
          </a:xfrm>
          <a:prstGeom prst="rect">
            <a:avLst/>
          </a:prstGeom>
        </p:spPr>
      </p:pic>
      <p:sp>
        <p:nvSpPr>
          <p:cNvPr id="5" name="Rectangle 4">
            <a:extLst>
              <a:ext uri="{FF2B5EF4-FFF2-40B4-BE49-F238E27FC236}">
                <a16:creationId xmlns:a16="http://schemas.microsoft.com/office/drawing/2014/main" id="{E4D20C1D-7DD8-4627-8D50-776E2C478287}"/>
              </a:ext>
            </a:extLst>
          </p:cNvPr>
          <p:cNvSpPr/>
          <p:nvPr/>
        </p:nvSpPr>
        <p:spPr>
          <a:xfrm>
            <a:off x="6319755" y="5114038"/>
            <a:ext cx="4705968" cy="369332"/>
          </a:xfrm>
          <a:prstGeom prst="rect">
            <a:avLst/>
          </a:prstGeom>
        </p:spPr>
        <p:txBody>
          <a:bodyPr wrap="none">
            <a:spAutoFit/>
          </a:bodyPr>
          <a:lstStyle/>
          <a:p>
            <a:r>
              <a:rPr lang="en-GB" dirty="0"/>
              <a:t>Fig. 2.2 Structure of evolvable embedded system</a:t>
            </a:r>
          </a:p>
        </p:txBody>
      </p:sp>
      <p:sp>
        <p:nvSpPr>
          <p:cNvPr id="6" name="Content Placeholder 2">
            <a:extLst>
              <a:ext uri="{FF2B5EF4-FFF2-40B4-BE49-F238E27FC236}">
                <a16:creationId xmlns:a16="http://schemas.microsoft.com/office/drawing/2014/main" id="{0729A35E-909D-4B6A-8FCF-9BAD3FB765DB}"/>
              </a:ext>
            </a:extLst>
          </p:cNvPr>
          <p:cNvSpPr>
            <a:spLocks noGrp="1"/>
          </p:cNvSpPr>
          <p:nvPr>
            <p:ph idx="1"/>
          </p:nvPr>
        </p:nvSpPr>
        <p:spPr>
          <a:xfrm>
            <a:off x="1024129" y="2286000"/>
            <a:ext cx="4860036" cy="4023360"/>
          </a:xfrm>
        </p:spPr>
        <p:txBody>
          <a:bodyPr anchor="ctr"/>
          <a:lstStyle/>
          <a:p>
            <a:r>
              <a:rPr lang="en-GB" sz="2400" dirty="0"/>
              <a:t>A description of the hardware architecture was programmed onto the reconfigurable chip. This allowed them to implement the evolution structure.  </a:t>
            </a:r>
          </a:p>
          <a:p>
            <a:r>
              <a:rPr lang="en-GB" sz="2400" dirty="0"/>
              <a:t>The GA was fused with the MicroBlaze soft processor. This is where the fitness is measured and computed. It’s then sent to the PC via the UART peripheral. </a:t>
            </a:r>
          </a:p>
        </p:txBody>
      </p:sp>
    </p:spTree>
    <p:extLst>
      <p:ext uri="{BB962C8B-B14F-4D97-AF65-F5344CB8AC3E}">
        <p14:creationId xmlns:p14="http://schemas.microsoft.com/office/powerpoint/2010/main" val="236670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5C20-D536-4091-92D5-8A503EBB459C}"/>
              </a:ext>
            </a:extLst>
          </p:cNvPr>
          <p:cNvSpPr>
            <a:spLocks noGrp="1"/>
          </p:cNvSpPr>
          <p:nvPr>
            <p:ph type="title"/>
          </p:nvPr>
        </p:nvSpPr>
        <p:spPr/>
        <p:txBody>
          <a:bodyPr/>
          <a:lstStyle/>
          <a:p>
            <a:r>
              <a:rPr lang="en-GB" dirty="0"/>
              <a:t>MicroBlaze</a:t>
            </a:r>
          </a:p>
        </p:txBody>
      </p:sp>
      <p:sp>
        <p:nvSpPr>
          <p:cNvPr id="6" name="Content Placeholder 2">
            <a:extLst>
              <a:ext uri="{FF2B5EF4-FFF2-40B4-BE49-F238E27FC236}">
                <a16:creationId xmlns:a16="http://schemas.microsoft.com/office/drawing/2014/main" id="{0729A35E-909D-4B6A-8FCF-9BAD3FB765DB}"/>
              </a:ext>
            </a:extLst>
          </p:cNvPr>
          <p:cNvSpPr>
            <a:spLocks noGrp="1"/>
          </p:cNvSpPr>
          <p:nvPr>
            <p:ph idx="1"/>
          </p:nvPr>
        </p:nvSpPr>
        <p:spPr>
          <a:xfrm>
            <a:off x="1024129" y="2084832"/>
            <a:ext cx="4860036" cy="4224528"/>
          </a:xfrm>
        </p:spPr>
        <p:txBody>
          <a:bodyPr anchor="ctr"/>
          <a:lstStyle/>
          <a:p>
            <a:r>
              <a:rPr lang="en-GB" dirty="0"/>
              <a:t>A MicroBlaze processer is a soft processer used for Xilinx FPGAs</a:t>
            </a:r>
          </a:p>
          <a:p>
            <a:r>
              <a:rPr lang="en-GB" dirty="0"/>
              <a:t>This schematic shows the MicroBlaze that was used for the GA with it’s peripherals. </a:t>
            </a:r>
          </a:p>
        </p:txBody>
      </p:sp>
      <p:pic>
        <p:nvPicPr>
          <p:cNvPr id="9" name="Content Placeholder 3">
            <a:extLst>
              <a:ext uri="{FF2B5EF4-FFF2-40B4-BE49-F238E27FC236}">
                <a16:creationId xmlns:a16="http://schemas.microsoft.com/office/drawing/2014/main" id="{F2A2857D-3970-4BBB-922E-1543FB846B81}"/>
              </a:ext>
            </a:extLst>
          </p:cNvPr>
          <p:cNvPicPr>
            <a:picLocks noChangeAspect="1"/>
          </p:cNvPicPr>
          <p:nvPr/>
        </p:nvPicPr>
        <p:blipFill>
          <a:blip r:embed="rId3"/>
          <a:stretch>
            <a:fillRect/>
          </a:stretch>
        </p:blipFill>
        <p:spPr>
          <a:xfrm>
            <a:off x="6375400" y="2410440"/>
            <a:ext cx="4368800" cy="2243170"/>
          </a:xfrm>
          <a:prstGeom prst="rect">
            <a:avLst/>
          </a:prstGeom>
        </p:spPr>
      </p:pic>
      <p:sp>
        <p:nvSpPr>
          <p:cNvPr id="10" name="Rectangle 9">
            <a:extLst>
              <a:ext uri="{FF2B5EF4-FFF2-40B4-BE49-F238E27FC236}">
                <a16:creationId xmlns:a16="http://schemas.microsoft.com/office/drawing/2014/main" id="{856E7D15-D5EA-408C-9F1D-0E55C1668529}"/>
              </a:ext>
            </a:extLst>
          </p:cNvPr>
          <p:cNvSpPr/>
          <p:nvPr/>
        </p:nvSpPr>
        <p:spPr>
          <a:xfrm>
            <a:off x="6375400" y="4979218"/>
            <a:ext cx="5130800" cy="646331"/>
          </a:xfrm>
          <a:prstGeom prst="rect">
            <a:avLst/>
          </a:prstGeom>
        </p:spPr>
        <p:txBody>
          <a:bodyPr wrap="square">
            <a:spAutoFit/>
          </a:bodyPr>
          <a:lstStyle/>
          <a:p>
            <a:r>
              <a:rPr lang="en-GB" dirty="0"/>
              <a:t>Fig. 2.8 MicroBlaze processor with peripheral interconnections (viewed through XPS tool)</a:t>
            </a:r>
          </a:p>
        </p:txBody>
      </p:sp>
    </p:spTree>
    <p:extLst>
      <p:ext uri="{BB962C8B-B14F-4D97-AF65-F5344CB8AC3E}">
        <p14:creationId xmlns:p14="http://schemas.microsoft.com/office/powerpoint/2010/main" val="253464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8BF1C-0E81-4CA8-B21F-EEA0CC65E3B3}"/>
              </a:ext>
            </a:extLst>
          </p:cNvPr>
          <p:cNvSpPr>
            <a:spLocks noGrp="1"/>
          </p:cNvSpPr>
          <p:nvPr>
            <p:ph type="title"/>
          </p:nvPr>
        </p:nvSpPr>
        <p:spPr>
          <a:xfrm>
            <a:off x="1024129" y="585216"/>
            <a:ext cx="3779085" cy="1499616"/>
          </a:xfrm>
        </p:spPr>
        <p:txBody>
          <a:bodyPr>
            <a:normAutofit/>
          </a:bodyPr>
          <a:lstStyle/>
          <a:p>
            <a:r>
              <a:rPr lang="en-GB" sz="4400">
                <a:solidFill>
                  <a:schemeClr val="tx1"/>
                </a:solidFill>
              </a:rPr>
              <a:t>Parallelisation </a:t>
            </a:r>
          </a:p>
        </p:txBody>
      </p:sp>
      <p:cxnSp>
        <p:nvCxnSpPr>
          <p:cNvPr id="17" name="Straight Connector 16">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29081237-91C9-429F-A8E4-5FE7729F5601}"/>
              </a:ext>
            </a:extLst>
          </p:cNvPr>
          <p:cNvSpPr>
            <a:spLocks noGrp="1"/>
          </p:cNvSpPr>
          <p:nvPr>
            <p:ph idx="1"/>
          </p:nvPr>
        </p:nvSpPr>
        <p:spPr>
          <a:xfrm>
            <a:off x="1036829" y="2084832"/>
            <a:ext cx="3791711" cy="4187952"/>
          </a:xfrm>
        </p:spPr>
        <p:txBody>
          <a:bodyPr anchor="ctr">
            <a:normAutofit/>
          </a:bodyPr>
          <a:lstStyle/>
          <a:p>
            <a:pPr marL="0" lvl="0" indent="0">
              <a:spcBef>
                <a:spcPts val="0"/>
              </a:spcBef>
              <a:spcAft>
                <a:spcPts val="0"/>
              </a:spcAft>
              <a:buClrTx/>
              <a:buSzTx/>
              <a:buNone/>
              <a:defRPr/>
            </a:pPr>
            <a:r>
              <a:rPr lang="en-GB" dirty="0">
                <a:solidFill>
                  <a:srgbClr val="FFFFFF"/>
                </a:solidFill>
              </a:rPr>
              <a:t>By using the FPGA for the GA it allows the evaluation and the evolution to run in parallel.</a:t>
            </a:r>
          </a:p>
          <a:p>
            <a:pPr marL="0" lvl="0" indent="0">
              <a:spcBef>
                <a:spcPts val="0"/>
              </a:spcBef>
              <a:spcAft>
                <a:spcPts val="0"/>
              </a:spcAft>
              <a:buClrTx/>
              <a:buSzTx/>
              <a:buNone/>
              <a:defRPr/>
            </a:pPr>
            <a:endParaRPr lang="en-GB" dirty="0">
              <a:solidFill>
                <a:srgbClr val="FFFFFF"/>
              </a:solidFill>
            </a:endParaRPr>
          </a:p>
          <a:p>
            <a:pPr marL="0" lvl="0" indent="0">
              <a:spcBef>
                <a:spcPts val="0"/>
              </a:spcBef>
              <a:spcAft>
                <a:spcPts val="0"/>
              </a:spcAft>
              <a:buClrTx/>
              <a:buSzTx/>
              <a:buNone/>
              <a:defRPr/>
            </a:pPr>
            <a:r>
              <a:rPr lang="en-GB" dirty="0">
                <a:solidFill>
                  <a:srgbClr val="FFFFFF"/>
                </a:solidFill>
              </a:rPr>
              <a:t>This image shows the block which is used to evaluate the 2-bit address. </a:t>
            </a:r>
          </a:p>
        </p:txBody>
      </p:sp>
      <p:pic>
        <p:nvPicPr>
          <p:cNvPr id="3" name="Picture 2">
            <a:extLst>
              <a:ext uri="{FF2B5EF4-FFF2-40B4-BE49-F238E27FC236}">
                <a16:creationId xmlns:a16="http://schemas.microsoft.com/office/drawing/2014/main" id="{87907083-5BFD-45D7-A7D2-C2D99378683C}"/>
              </a:ext>
            </a:extLst>
          </p:cNvPr>
          <p:cNvPicPr>
            <a:picLocks noChangeAspect="1"/>
          </p:cNvPicPr>
          <p:nvPr/>
        </p:nvPicPr>
        <p:blipFill>
          <a:blip r:embed="rId3"/>
          <a:stretch>
            <a:fillRect/>
          </a:stretch>
        </p:blipFill>
        <p:spPr>
          <a:xfrm>
            <a:off x="6096000" y="572516"/>
            <a:ext cx="5455921" cy="5111853"/>
          </a:xfrm>
          <a:prstGeom prst="rect">
            <a:avLst/>
          </a:prstGeom>
        </p:spPr>
      </p:pic>
      <p:sp>
        <p:nvSpPr>
          <p:cNvPr id="4" name="Rectangle 3">
            <a:extLst>
              <a:ext uri="{FF2B5EF4-FFF2-40B4-BE49-F238E27FC236}">
                <a16:creationId xmlns:a16="http://schemas.microsoft.com/office/drawing/2014/main" id="{90391951-8019-4115-A3ED-EB85953EBD57}"/>
              </a:ext>
            </a:extLst>
          </p:cNvPr>
          <p:cNvSpPr/>
          <p:nvPr/>
        </p:nvSpPr>
        <p:spPr>
          <a:xfrm>
            <a:off x="5839969" y="5894754"/>
            <a:ext cx="6096000" cy="646331"/>
          </a:xfrm>
          <a:prstGeom prst="rect">
            <a:avLst/>
          </a:prstGeom>
        </p:spPr>
        <p:txBody>
          <a:bodyPr>
            <a:spAutoFit/>
          </a:bodyPr>
          <a:lstStyle/>
          <a:p>
            <a:r>
              <a:rPr lang="en-GB" dirty="0"/>
              <a:t>Fig. 2.6 Single cell array with fitness check connections (showing the outputs for a 2-bit adder circuit)</a:t>
            </a:r>
          </a:p>
        </p:txBody>
      </p:sp>
    </p:spTree>
    <p:extLst>
      <p:ext uri="{BB962C8B-B14F-4D97-AF65-F5344CB8AC3E}">
        <p14:creationId xmlns:p14="http://schemas.microsoft.com/office/powerpoint/2010/main" val="309103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B311-C59F-4B08-B460-C046EC50684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3B3B899-3076-4D99-8089-945173088714}"/>
              </a:ext>
            </a:extLst>
          </p:cNvPr>
          <p:cNvSpPr>
            <a:spLocks noGrp="1"/>
          </p:cNvSpPr>
          <p:nvPr>
            <p:ph idx="1"/>
          </p:nvPr>
        </p:nvSpPr>
        <p:spPr>
          <a:xfrm>
            <a:off x="1024129" y="2286000"/>
            <a:ext cx="4855972" cy="4023360"/>
          </a:xfrm>
        </p:spPr>
        <p:txBody>
          <a:bodyPr anchor="ctr">
            <a:normAutofit/>
          </a:bodyPr>
          <a:lstStyle/>
          <a:p>
            <a:r>
              <a:rPr lang="en-GB" dirty="0"/>
              <a:t>The program will stop once the GA believes it has found the fittest chromosomes (combination of configuration bits). </a:t>
            </a:r>
          </a:p>
          <a:p>
            <a:r>
              <a:rPr lang="en-GB" dirty="0"/>
              <a:t>The results are then displayed on a PC using the UART connection. </a:t>
            </a:r>
          </a:p>
          <a:p>
            <a:r>
              <a:rPr lang="en-GB" dirty="0"/>
              <a:t>From the results you can see that the 2bit adder had 88 combinations and the 2-bit multiplier had 135.</a:t>
            </a:r>
          </a:p>
        </p:txBody>
      </p:sp>
      <p:pic>
        <p:nvPicPr>
          <p:cNvPr id="8" name="Content Placeholder 3">
            <a:extLst>
              <a:ext uri="{FF2B5EF4-FFF2-40B4-BE49-F238E27FC236}">
                <a16:creationId xmlns:a16="http://schemas.microsoft.com/office/drawing/2014/main" id="{DEB3BA6A-3D8E-4A1B-AFD8-49D149419BAD}"/>
              </a:ext>
            </a:extLst>
          </p:cNvPr>
          <p:cNvPicPr>
            <a:picLocks noChangeAspect="1"/>
          </p:cNvPicPr>
          <p:nvPr/>
        </p:nvPicPr>
        <p:blipFill>
          <a:blip r:embed="rId3"/>
          <a:stretch>
            <a:fillRect/>
          </a:stretch>
        </p:blipFill>
        <p:spPr>
          <a:xfrm>
            <a:off x="6208078" y="74143"/>
            <a:ext cx="5117782" cy="6219228"/>
          </a:xfrm>
          <a:prstGeom prst="rect">
            <a:avLst/>
          </a:prstGeom>
        </p:spPr>
      </p:pic>
      <p:sp>
        <p:nvSpPr>
          <p:cNvPr id="9" name="Rectangle 8">
            <a:extLst>
              <a:ext uri="{FF2B5EF4-FFF2-40B4-BE49-F238E27FC236}">
                <a16:creationId xmlns:a16="http://schemas.microsoft.com/office/drawing/2014/main" id="{FC4EB602-E1F9-480F-A3B9-910C1D7488A2}"/>
              </a:ext>
            </a:extLst>
          </p:cNvPr>
          <p:cNvSpPr/>
          <p:nvPr/>
        </p:nvSpPr>
        <p:spPr>
          <a:xfrm>
            <a:off x="6479858" y="6454477"/>
            <a:ext cx="6096000" cy="261610"/>
          </a:xfrm>
          <a:prstGeom prst="rect">
            <a:avLst/>
          </a:prstGeom>
        </p:spPr>
        <p:txBody>
          <a:bodyPr>
            <a:spAutoFit/>
          </a:bodyPr>
          <a:lstStyle/>
          <a:p>
            <a:r>
              <a:rPr lang="en-GB" sz="1100" dirty="0"/>
              <a:t>Fig. 2.9 GA fitness evaluation results a 2-bit adder b 2-bit multiplier</a:t>
            </a:r>
          </a:p>
        </p:txBody>
      </p:sp>
    </p:spTree>
    <p:extLst>
      <p:ext uri="{BB962C8B-B14F-4D97-AF65-F5344CB8AC3E}">
        <p14:creationId xmlns:p14="http://schemas.microsoft.com/office/powerpoint/2010/main" val="39213116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3575</TotalTime>
  <Words>1634</Words>
  <Application>Microsoft Office PowerPoint</Application>
  <PresentationFormat>Widescreen</PresentationFormat>
  <Paragraphs>116</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AdvTT5ada87cc</vt:lpstr>
      <vt:lpstr>AdvTTeeee58d9.B</vt:lpstr>
      <vt:lpstr>Calibri</vt:lpstr>
      <vt:lpstr>Times New Roman</vt:lpstr>
      <vt:lpstr>Tw Cen MT</vt:lpstr>
      <vt:lpstr>Tw Cen MT Condensed</vt:lpstr>
      <vt:lpstr>Wingdings 3</vt:lpstr>
      <vt:lpstr>Integral</vt:lpstr>
      <vt:lpstr>A Hardware Implementation of Evolvable Embedded System for Combinational Logic Circuits Using Virtex 6 FPGA</vt:lpstr>
      <vt:lpstr>What Is my paper about</vt:lpstr>
      <vt:lpstr>optimisation algorithm</vt:lpstr>
      <vt:lpstr>Evolvable hardware (EHW)</vt:lpstr>
      <vt:lpstr>virtual reconfigurable architecture (VRA)</vt:lpstr>
      <vt:lpstr>Complete structure of the FPGA</vt:lpstr>
      <vt:lpstr>MicroBlaze</vt:lpstr>
      <vt:lpstr>Parallelisation </vt:lpstr>
      <vt:lpstr>Results</vt:lpstr>
      <vt:lpstr>Conclusion</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Laurence Burton</dc:creator>
  <cp:lastModifiedBy>Laurence Burton</cp:lastModifiedBy>
  <cp:revision>103</cp:revision>
  <dcterms:created xsi:type="dcterms:W3CDTF">2018-11-24T17:56:02Z</dcterms:created>
  <dcterms:modified xsi:type="dcterms:W3CDTF">2018-11-29T01:30:36Z</dcterms:modified>
</cp:coreProperties>
</file>