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41"/>
  </p:notesMasterIdLst>
  <p:handoutMasterIdLst>
    <p:handoutMasterId r:id="rId4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9" autoAdjust="0"/>
    <p:restoredTop sz="94660"/>
  </p:normalViewPr>
  <p:slideViewPr>
    <p:cSldViewPr>
      <p:cViewPr varScale="1">
        <p:scale>
          <a:sx n="108" d="100"/>
          <a:sy n="108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0FA51C5C-3C91-3346-A5F6-821403A3E402}" type="datetimeFigureOut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A1A93846-C4C3-9A42-A986-ED12BB505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DC29B1-9271-E04C-8E70-709FA0458B55}" type="datetimeFigureOut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CD179B-630C-8B41-BC97-5446B55B9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166A5-4B1A-F84C-BFFB-73667AF94D67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9466C-2DA1-854E-889F-EA4BC9750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6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956B1-2492-D446-ADB1-FAA2DCF8F794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53F6-806A-184F-825A-FE03870E9C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15F7-EC79-1B49-BF22-62DAAB8FF183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B8B8D-7B59-DB44-B8DE-01F23DBB89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E13B3B-4016-ED4E-9FE8-4AA4C89B760C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E7BC7313-A3C9-F441-ABEE-49ED0F26DC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7B4056-B3C1-2049-9BCC-2C128E6C766E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CE4F89D-02EB-A641-8C8D-B40F191CFC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E521EF-FB4D-1F47-99CD-BEA21267DF43}" type="datetime1">
              <a:rPr lang="zh-CN" altLang="en-US"/>
              <a:pPr>
                <a:defRPr/>
              </a:pPr>
              <a:t>2016/12/6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B7E86B3-B6D8-FB47-A7BA-28BBCA355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qidiandasheng.com/2016/04/10/crash-xuebe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lldb.llvm.org/lldb-gdb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ingwish.com/article/lldb-usage-a.html" TargetMode="External"/><Relationship Id="rId4" Type="http://schemas.openxmlformats.org/officeDocument/2006/relationships/hyperlink" Target="http://www.cocoachina.com/ios/20150126/11021.html" TargetMode="External"/><Relationship Id="rId5" Type="http://schemas.openxmlformats.org/officeDocument/2006/relationships/hyperlink" Target="http://www.jianshu.com/p/087cd19d49ba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tarfelix.com/blog/2014/03/17/lldbdiao-shi-ming-ling-chu-ta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coachina.com/ios/20150225/11163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ocoachina.com/ios/20150602/11968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diwu/RunLoopWorkDistribu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2"/>
          <p:cNvSpPr txBox="1">
            <a:spLocks noChangeArrowheads="1"/>
          </p:cNvSpPr>
          <p:nvPr/>
        </p:nvSpPr>
        <p:spPr bwMode="auto">
          <a:xfrm>
            <a:off x="3222625" y="3802063"/>
            <a:ext cx="3663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华文楷体" charset="-122"/>
                <a:ea typeface="华文楷体" charset="-122"/>
              </a:rPr>
              <a:t>iOS</a:t>
            </a:r>
            <a:r>
              <a:rPr lang="zh-CN" altLang="en-US" sz="3600">
                <a:solidFill>
                  <a:schemeClr val="bg1"/>
                </a:solidFill>
                <a:latin typeface="华文楷体" charset="-122"/>
                <a:ea typeface="华文楷体" charset="-122"/>
              </a:rPr>
              <a:t>性能优化培训</a:t>
            </a:r>
          </a:p>
        </p:txBody>
      </p:sp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2771775" y="4587875"/>
            <a:ext cx="341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chemeClr val="bg1"/>
                </a:solidFill>
                <a:latin typeface="Arial" charset="0"/>
                <a:ea typeface="微软雅黑" charset="-122"/>
              </a:rPr>
              <a:t>南京绛门通讯科技</a:t>
            </a:r>
            <a:r>
              <a:rPr lang="zh-CN" altLang="en-US" sz="1800">
                <a:solidFill>
                  <a:schemeClr val="bg1"/>
                </a:solidFill>
                <a:latin typeface="Arial" charset="0"/>
                <a:ea typeface="微软雅黑" charset="-122"/>
              </a:rPr>
              <a:t>股份</a:t>
            </a:r>
            <a:r>
              <a:rPr lang="zh-CN" altLang="zh-CN" sz="1800">
                <a:solidFill>
                  <a:schemeClr val="bg1"/>
                </a:solidFill>
                <a:latin typeface="Arial" charset="0"/>
                <a:ea typeface="微软雅黑" charset="-122"/>
              </a:rPr>
              <a:t>有限公司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929188" y="5118100"/>
            <a:ext cx="1233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bg1"/>
                </a:solidFill>
                <a:latin typeface="Arial" charset="0"/>
              </a:rPr>
              <a:t>201</a:t>
            </a:r>
            <a:r>
              <a:rPr lang="en-US" altLang="zh-CN" sz="1600">
                <a:solidFill>
                  <a:schemeClr val="bg1"/>
                </a:solidFill>
                <a:latin typeface="Arial" charset="0"/>
              </a:rPr>
              <a:t>6</a:t>
            </a:r>
            <a:r>
              <a:rPr lang="zh-CN" altLang="en-US" sz="160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charset="0"/>
              </a:rPr>
              <a:t>07</a:t>
            </a:r>
            <a:r>
              <a:rPr lang="zh-CN" altLang="en-US" sz="1600">
                <a:solidFill>
                  <a:schemeClr val="bg1"/>
                </a:solidFill>
                <a:latin typeface="Arial" charset="0"/>
              </a:rPr>
              <a:t>-</a:t>
            </a:r>
            <a:r>
              <a:rPr lang="en-US" altLang="zh-CN" sz="1600">
                <a:solidFill>
                  <a:schemeClr val="bg1"/>
                </a:solidFill>
                <a:latin typeface="Arial" charset="0"/>
              </a:rPr>
              <a:t>27</a:t>
            </a:r>
            <a:endParaRPr lang="zh-CN" altLang="en-US" sz="1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350" y="981075"/>
            <a:ext cx="6400800" cy="5876925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Exception</a:t>
            </a:r>
            <a:r>
              <a:rPr lang="zh-CN" altLang="en-US" dirty="0"/>
              <a:t>选项可以让你选择响应</a:t>
            </a:r>
            <a:r>
              <a:rPr lang="en-US" altLang="zh-CN" dirty="0"/>
              <a:t>Objective</a:t>
            </a:r>
            <a:r>
              <a:rPr lang="zh-CN" altLang="en-US" dirty="0"/>
              <a:t>－</a:t>
            </a:r>
            <a:r>
              <a:rPr lang="en-US" altLang="zh-CN" dirty="0"/>
              <a:t>C</a:t>
            </a:r>
            <a:r>
              <a:rPr lang="zh-CN" altLang="en-US" dirty="0"/>
              <a:t>对象抛出的异常，也可以选择响应</a:t>
            </a:r>
            <a:r>
              <a:rPr lang="en-US" altLang="zh-CN" dirty="0"/>
              <a:t>C++</a:t>
            </a:r>
            <a:r>
              <a:rPr lang="zh-CN" altLang="en-US" dirty="0"/>
              <a:t>对象抛出的异常。</a:t>
            </a:r>
          </a:p>
          <a:p>
            <a:pPr>
              <a:defRPr/>
            </a:pPr>
            <a:r>
              <a:rPr lang="en-US" altLang="zh-CN" b="1" dirty="0"/>
              <a:t>Break</a:t>
            </a:r>
            <a:r>
              <a:rPr lang="zh-CN" altLang="en-US" dirty="0"/>
              <a:t>则是选择断点所接收的异常，是接收“</a:t>
            </a:r>
            <a:r>
              <a:rPr lang="en-US" altLang="zh-CN" dirty="0"/>
              <a:t>Throw”</a:t>
            </a:r>
            <a:r>
              <a:rPr lang="zh-CN" altLang="en-US" dirty="0"/>
              <a:t>语句抛出的异常还是</a:t>
            </a:r>
            <a:r>
              <a:rPr lang="en-US" altLang="zh-CN" dirty="0"/>
              <a:t>Catch</a:t>
            </a:r>
            <a:r>
              <a:rPr lang="zh-CN" altLang="en-US" dirty="0"/>
              <a:t>语句的。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8434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7F126-C7B5-4146-98D1-0B6DACD12383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符号断点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6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他可以中断某个方法的调用，可谓是异常强大，在断点导航器界面，点击＋号，选择</a:t>
            </a:r>
            <a:r>
              <a:rPr lang="en-US" altLang="zh-CN" dirty="0"/>
              <a:t>Add Symbolic Breakpoint</a:t>
            </a:r>
            <a:r>
              <a:rPr lang="zh-CN" altLang="en-US" dirty="0" smtClean="0"/>
              <a:t>选项</a:t>
            </a:r>
            <a:endParaRPr lang="zh-CN" altLang="en-US" dirty="0"/>
          </a:p>
        </p:txBody>
      </p:sp>
      <p:sp>
        <p:nvSpPr>
          <p:cNvPr id="19459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C2F697-6A46-DF41-932A-D23714F0E166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1075"/>
            <a:ext cx="6400800" cy="58769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大家可以看到它比普通断点的自定义设置界面多出了两个内容，其一是</a:t>
            </a:r>
            <a:r>
              <a:rPr lang="en-US" altLang="zh-CN" b="1" dirty="0"/>
              <a:t>Symbol</a:t>
            </a:r>
            <a:r>
              <a:rPr lang="zh-CN" altLang="en-US" dirty="0"/>
              <a:t>，他用来设置当前断点作用域所能识别的方法，这里面既可以是自定义的方法，也可以是系统的</a:t>
            </a:r>
            <a:r>
              <a:rPr lang="en-US" altLang="zh-CN" dirty="0"/>
              <a:t>API</a:t>
            </a:r>
            <a:r>
              <a:rPr lang="zh-CN" altLang="en-US" dirty="0"/>
              <a:t>方法。（注意必须表明是类方法还是成员方法）</a:t>
            </a:r>
          </a:p>
          <a:p>
            <a:pPr>
              <a:defRPr/>
            </a:pPr>
            <a:r>
              <a:rPr lang="zh-CN" altLang="en-US" dirty="0"/>
              <a:t>另一个</a:t>
            </a:r>
            <a:r>
              <a:rPr lang="en-US" altLang="zh-CN" b="1" dirty="0"/>
              <a:t>Module</a:t>
            </a:r>
            <a:r>
              <a:rPr lang="zh-CN" altLang="en-US" dirty="0"/>
              <a:t>是模组的意思，用来限制满足符号的方法，编译器将只会在断点满足这个模组的符号的时候才回暂停。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20482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62F61-F765-4049-BEC3-608BE6992728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分析定位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669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Enable </a:t>
            </a:r>
            <a:r>
              <a:rPr lang="en-US" altLang="zh-CN" dirty="0" err="1"/>
              <a:t>NSZombie</a:t>
            </a:r>
            <a:r>
              <a:rPr lang="en-US" altLang="zh-CN" dirty="0"/>
              <a:t> Objects,</a:t>
            </a:r>
            <a:r>
              <a:rPr lang="zh-CN" altLang="en-US" dirty="0"/>
              <a:t>开启僵尸对象</a:t>
            </a:r>
            <a:r>
              <a:rPr lang="en-US" altLang="zh-CN" dirty="0"/>
              <a:t>,</a:t>
            </a:r>
            <a:r>
              <a:rPr lang="zh-CN" altLang="en-US" dirty="0"/>
              <a:t>追踪到重复释放的问题</a:t>
            </a:r>
            <a:r>
              <a:rPr lang="en-US" altLang="zh-CN" dirty="0"/>
              <a:t>,</a:t>
            </a:r>
            <a:r>
              <a:rPr lang="zh-CN" altLang="en-US" dirty="0"/>
              <a:t>打印指出重复释放的类和该类的内存地址。 </a:t>
            </a:r>
            <a:r>
              <a:rPr lang="en-US" altLang="zh-CN" dirty="0" err="1"/>
              <a:t>MallocStackLoggingNoCompact</a:t>
            </a:r>
            <a:endParaRPr lang="en-US" altLang="zh-CN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21507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BCF5A-AD57-454B-9DDE-3058E6DFE49C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1075"/>
            <a:ext cx="6400800" cy="5876925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Static Analyzer</a:t>
            </a:r>
            <a:r>
              <a:rPr lang="zh-CN" altLang="en-US" sz="1800" dirty="0"/>
              <a:t>（静态分析）</a:t>
            </a:r>
          </a:p>
          <a:p>
            <a:pPr>
              <a:defRPr/>
            </a:pPr>
            <a:r>
              <a:rPr lang="zh-CN" altLang="en-US" sz="1800" dirty="0"/>
              <a:t>当我们在开发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程序时，往往要用到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调试，但由于不小心修改了一些配置信息，而导致在调试时不能追踪到具体的代码区，以下就是个人的解决办法</a:t>
            </a:r>
            <a:r>
              <a:rPr lang="en-US" altLang="zh-CN" sz="1800" dirty="0"/>
              <a:t>,product-&gt;Debug workflow</a:t>
            </a:r>
            <a:r>
              <a:rPr lang="zh-CN" altLang="en-US" sz="1800" dirty="0"/>
              <a:t>取消选中</a:t>
            </a:r>
            <a:r>
              <a:rPr lang="en-US" altLang="zh-CN" sz="1800" dirty="0"/>
              <a:t>show Disassembly when debug </a:t>
            </a:r>
          </a:p>
          <a:p>
            <a:pPr>
              <a:defRPr/>
            </a:pPr>
            <a:r>
              <a:rPr lang="en-US" altLang="zh-CN" sz="1800" dirty="0"/>
              <a:t>Enable </a:t>
            </a:r>
            <a:r>
              <a:rPr lang="en-US" altLang="zh-CN" sz="1800" dirty="0" err="1"/>
              <a:t>Malloc</a:t>
            </a:r>
            <a:r>
              <a:rPr lang="en-US" altLang="zh-CN" sz="1800" dirty="0"/>
              <a:t> Scribble </a:t>
            </a:r>
            <a:r>
              <a:rPr lang="zh-CN" altLang="en-US" sz="1800" dirty="0"/>
              <a:t>野指针分析方法</a:t>
            </a:r>
          </a:p>
          <a:p>
            <a:pPr>
              <a:defRPr/>
            </a:pPr>
            <a:r>
              <a:rPr lang="en-US" altLang="zh-CN" sz="1800" dirty="0"/>
              <a:t>Enable Address Sanitizer</a:t>
            </a:r>
            <a:r>
              <a:rPr lang="zh-CN" altLang="en-US" sz="1800" dirty="0"/>
              <a:t>（地址消毒剂）测出</a:t>
            </a:r>
            <a:r>
              <a:rPr lang="en-US" altLang="zh-CN" sz="1800" dirty="0"/>
              <a:t>C</a:t>
            </a:r>
            <a:r>
              <a:rPr lang="zh-CN" altLang="en-US" sz="1800" dirty="0"/>
              <a:t>语言内存问题</a:t>
            </a:r>
          </a:p>
          <a:p>
            <a:pPr>
              <a:defRPr/>
            </a:pPr>
            <a:r>
              <a:rPr lang="en-US" altLang="zh-CN" sz="1800" dirty="0"/>
              <a:t>Signal</a:t>
            </a:r>
            <a:r>
              <a:rPr lang="zh-CN" altLang="en-US" sz="1800" dirty="0"/>
              <a:t>和</a:t>
            </a:r>
            <a:r>
              <a:rPr lang="en-US" altLang="zh-CN" sz="1800" dirty="0"/>
              <a:t>EXC_BAD_ACCESS</a:t>
            </a:r>
            <a:r>
              <a:rPr lang="zh-CN" altLang="en-US" sz="1800" dirty="0"/>
              <a:t>错误分析</a:t>
            </a:r>
          </a:p>
          <a:p>
            <a:pPr>
              <a:defRPr/>
            </a:pPr>
            <a:r>
              <a:rPr lang="en-US" altLang="zh-CN" sz="1800" u="sng" dirty="0">
                <a:hlinkClick r:id="rId2"/>
              </a:rPr>
              <a:t>http://www.qidiandasheng.com/2016/04/10/crash-xuebeng/</a:t>
            </a:r>
            <a:r>
              <a:rPr lang="en-US" altLang="zh-CN" sz="1800" dirty="0"/>
              <a:t>  </a:t>
            </a:r>
            <a:r>
              <a:rPr lang="zh-CN" altLang="en-US" sz="1800" dirty="0"/>
              <a:t>崩溃原因大解析</a:t>
            </a:r>
          </a:p>
          <a:p>
            <a:pPr>
              <a:defRPr/>
            </a:pPr>
            <a:endParaRPr kumimoji="1" lang="zh-CN" altLang="en-US" sz="1800" dirty="0"/>
          </a:p>
        </p:txBody>
      </p:sp>
      <p:sp>
        <p:nvSpPr>
          <p:cNvPr id="22530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6E5DB-86A4-7443-A514-965915803D2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19525"/>
          </a:xfrm>
        </p:spPr>
        <p:txBody>
          <a:bodyPr/>
          <a:lstStyle/>
          <a:p>
            <a:r>
              <a:rPr lang="zh-CN" altLang="en-US"/>
              <a:t>第二章</a:t>
            </a:r>
            <a:r>
              <a:rPr lang="en-US" altLang="zh-CN"/>
              <a:t>:LLDB</a:t>
            </a:r>
            <a:r>
              <a:rPr lang="zh-CN" altLang="en-US"/>
              <a:t>的使用</a:t>
            </a:r>
          </a:p>
        </p:txBody>
      </p:sp>
      <p:sp>
        <p:nvSpPr>
          <p:cNvPr id="23554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C8917-C118-824D-A6A2-1490DAC14855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052513"/>
            <a:ext cx="6400800" cy="580548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LLDB</a:t>
            </a:r>
            <a:r>
              <a:rPr lang="zh-CN" altLang="en-US" dirty="0"/>
              <a:t>与</a:t>
            </a:r>
            <a:r>
              <a:rPr lang="en-US" altLang="zh-CN" dirty="0"/>
              <a:t>GDB</a:t>
            </a:r>
            <a:r>
              <a:rPr lang="zh-CN" altLang="en-US" dirty="0"/>
              <a:t>命令名对照表</a:t>
            </a:r>
          </a:p>
          <a:p>
            <a:pPr>
              <a:defRPr/>
            </a:pPr>
            <a:r>
              <a:rPr lang="en-US" altLang="zh-CN" u="sng" dirty="0">
                <a:hlinkClick r:id="rId2"/>
              </a:rPr>
              <a:t>http://lldb.llvm.org/lldb-gdb.html</a:t>
            </a:r>
            <a:endParaRPr lang="en-US" altLang="zh-CN" dirty="0"/>
          </a:p>
          <a:p>
            <a:pPr>
              <a:defRPr/>
            </a:pPr>
            <a:r>
              <a:rPr lang="zh-CN" altLang="en-US" sz="1800" dirty="0"/>
              <a:t>介绍</a:t>
            </a:r>
            <a:r>
              <a:rPr lang="en-US" altLang="zh-CN" sz="1800" dirty="0"/>
              <a:t>:</a:t>
            </a:r>
            <a:r>
              <a:rPr lang="zh-CN" altLang="en-US" sz="1800" dirty="0"/>
              <a:t>什么是</a:t>
            </a:r>
            <a:r>
              <a:rPr lang="en-US" altLang="zh-CN" sz="1800" dirty="0"/>
              <a:t>GDB(UNIX</a:t>
            </a:r>
            <a:r>
              <a:rPr lang="zh-CN" altLang="en-US" sz="1800" dirty="0"/>
              <a:t>及</a:t>
            </a:r>
            <a:r>
              <a:rPr lang="en-US" altLang="zh-CN" sz="1800" dirty="0"/>
              <a:t>UNIX-like</a:t>
            </a:r>
            <a:r>
              <a:rPr lang="zh-CN" altLang="en-US" sz="1800" dirty="0"/>
              <a:t>下的调试工具</a:t>
            </a:r>
            <a:r>
              <a:rPr lang="en-US" altLang="zh-CN" sz="1800" dirty="0"/>
              <a:t>)</a:t>
            </a:r>
            <a:r>
              <a:rPr lang="zh-CN" altLang="en-US" sz="1800" dirty="0"/>
              <a:t>和</a:t>
            </a:r>
            <a:r>
              <a:rPr lang="en-US" altLang="zh-CN" sz="1800" dirty="0"/>
              <a:t>LLDB(LLDB</a:t>
            </a:r>
            <a:r>
              <a:rPr lang="zh-CN" altLang="en-US" sz="1800" dirty="0"/>
              <a:t>是个开源的内置于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的具有</a:t>
            </a:r>
            <a:r>
              <a:rPr lang="en-US" altLang="zh-CN" sz="1800" dirty="0"/>
              <a:t>REPL(read-</a:t>
            </a:r>
            <a:r>
              <a:rPr lang="en-US" altLang="zh-CN" sz="1800" dirty="0" err="1"/>
              <a:t>eval</a:t>
            </a:r>
            <a:r>
              <a:rPr lang="en-US" altLang="zh-CN" sz="1800" dirty="0"/>
              <a:t>-print-loop)</a:t>
            </a:r>
            <a:r>
              <a:rPr lang="zh-CN" altLang="en-US" sz="1800" dirty="0"/>
              <a:t>特征的</a:t>
            </a:r>
            <a:r>
              <a:rPr lang="en-US" altLang="zh-CN" sz="1800" dirty="0"/>
              <a:t>Debugger</a:t>
            </a:r>
            <a:r>
              <a:rPr lang="zh-CN" altLang="en-US" sz="1800" dirty="0"/>
              <a:t>，其可以安装</a:t>
            </a:r>
            <a:r>
              <a:rPr lang="en-US" altLang="zh-CN" sz="1800" dirty="0"/>
              <a:t>C++</a:t>
            </a:r>
            <a:r>
              <a:rPr lang="zh-CN" altLang="en-US" sz="1800" dirty="0"/>
              <a:t>或者</a:t>
            </a:r>
            <a:r>
              <a:rPr lang="en-US" altLang="zh-CN" sz="1800" dirty="0"/>
              <a:t>Python</a:t>
            </a:r>
            <a:r>
              <a:rPr lang="zh-CN" altLang="en-US" sz="1800" dirty="0"/>
              <a:t>插件。</a:t>
            </a:r>
            <a:r>
              <a:rPr lang="en-US" altLang="zh-CN" sz="1800" dirty="0"/>
              <a:t>) </a:t>
            </a:r>
            <a:r>
              <a:rPr lang="zh-CN" altLang="en-US" sz="1800" dirty="0"/>
              <a:t>我们在开发</a:t>
            </a:r>
            <a:r>
              <a:rPr lang="en-US" altLang="zh-CN" sz="1800" dirty="0"/>
              <a:t>iOS</a:t>
            </a:r>
            <a:r>
              <a:rPr lang="zh-CN" altLang="en-US" sz="1800" dirty="0"/>
              <a:t>程序的时候常常会用到调试跟踪，如何正确的使用调试器来</a:t>
            </a:r>
            <a:r>
              <a:rPr lang="en-US" altLang="zh-CN" sz="1800" dirty="0"/>
              <a:t>debug</a:t>
            </a:r>
            <a:r>
              <a:rPr lang="zh-CN" altLang="en-US" sz="1800" dirty="0"/>
              <a:t>十分重要。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里有内置的</a:t>
            </a:r>
            <a:r>
              <a:rPr lang="en-US" altLang="zh-CN" sz="1800" dirty="0"/>
              <a:t>Debugger</a:t>
            </a:r>
            <a:r>
              <a:rPr lang="zh-CN" altLang="en-US" sz="1800" dirty="0"/>
              <a:t>，老版使用的是</a:t>
            </a:r>
            <a:r>
              <a:rPr lang="en-US" altLang="zh-CN" sz="1800" dirty="0"/>
              <a:t>GDB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自</a:t>
            </a:r>
            <a:r>
              <a:rPr lang="en-US" altLang="zh-CN" sz="1800" dirty="0"/>
              <a:t>4.3</a:t>
            </a:r>
            <a:r>
              <a:rPr lang="zh-CN" altLang="en-US" sz="1800" dirty="0"/>
              <a:t>之后默认使用的就是</a:t>
            </a:r>
            <a:r>
              <a:rPr lang="en-US" altLang="zh-CN" sz="1800" dirty="0"/>
              <a:t>LLDB</a:t>
            </a:r>
            <a:r>
              <a:rPr lang="zh-CN" altLang="en-US" sz="1800" dirty="0"/>
              <a:t>了。他们两个都是调试用的</a:t>
            </a:r>
            <a:r>
              <a:rPr lang="en-US" altLang="zh-CN" sz="1800" dirty="0"/>
              <a:t>Debugger</a:t>
            </a:r>
            <a:r>
              <a:rPr lang="zh-CN" altLang="en-US" sz="1800" dirty="0"/>
              <a:t>，只是</a:t>
            </a:r>
            <a:r>
              <a:rPr lang="en-US" altLang="zh-CN" sz="1800" dirty="0"/>
              <a:t>LLDB</a:t>
            </a:r>
            <a:r>
              <a:rPr lang="zh-CN" altLang="en-US" sz="1800" dirty="0"/>
              <a:t>是比较高级的版本，或者在调试开发</a:t>
            </a:r>
            <a:r>
              <a:rPr lang="en-US" altLang="zh-CN" sz="1800" dirty="0"/>
              <a:t>iOS</a:t>
            </a:r>
            <a:r>
              <a:rPr lang="zh-CN" altLang="en-US" sz="1800" dirty="0"/>
              <a:t>应用时比较好</a:t>
            </a:r>
            <a:r>
              <a:rPr lang="zh-CN" altLang="en-US" sz="1800" dirty="0" smtClean="0"/>
              <a:t>用</a:t>
            </a:r>
            <a:endParaRPr lang="zh-CN" altLang="en-US" sz="1800" dirty="0"/>
          </a:p>
        </p:txBody>
      </p:sp>
      <p:sp>
        <p:nvSpPr>
          <p:cNvPr id="24578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F37F1D-699F-AC42-8F19-C6C118D52300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zh-CN"/>
              <a:t>LLDB</a:t>
            </a:r>
            <a:r>
              <a:rPr lang="zh-CN" altLang="de-DE"/>
              <a:t>命令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/>
          <a:lstStyle/>
          <a:p>
            <a:pPr>
              <a:defRPr/>
            </a:pPr>
            <a:r>
              <a:rPr kumimoji="1" lang="en-US" altLang="zh-CN" sz="1800" dirty="0" smtClean="0"/>
              <a:t>1.</a:t>
            </a:r>
            <a:r>
              <a:rPr lang="zh-CN" altLang="en-US" sz="1800" dirty="0"/>
              <a:t>在程序上打上断点</a:t>
            </a:r>
            <a:r>
              <a:rPr lang="en-US" altLang="zh-CN" sz="1800" dirty="0"/>
              <a:t>,</a:t>
            </a:r>
            <a:r>
              <a:rPr lang="zh-CN" altLang="en-US" sz="1800" dirty="0"/>
              <a:t>然后让其停留在断点上面</a:t>
            </a:r>
          </a:p>
          <a:p>
            <a:pPr>
              <a:defRPr/>
            </a:pPr>
            <a:r>
              <a:rPr kumimoji="1" lang="en-US" altLang="zh-CN" sz="1800" dirty="0" smtClean="0"/>
              <a:t>2:</a:t>
            </a:r>
            <a:r>
              <a:rPr lang="zh-CN" altLang="en-US" sz="1800" dirty="0"/>
              <a:t> </a:t>
            </a:r>
            <a:r>
              <a:rPr lang="en-US" altLang="zh-CN" sz="1800" dirty="0"/>
              <a:t>p</a:t>
            </a:r>
            <a:r>
              <a:rPr lang="zh-CN" altLang="en-US" sz="1800" dirty="0"/>
              <a:t>（用于输出基本类型）或者</a:t>
            </a:r>
            <a:r>
              <a:rPr lang="en-US" altLang="zh-CN" sz="1800" dirty="0" err="1"/>
              <a:t>po</a:t>
            </a:r>
            <a:r>
              <a:rPr lang="zh-CN" altLang="en-US" sz="1800" dirty="0"/>
              <a:t>（用于输出 </a:t>
            </a:r>
            <a:r>
              <a:rPr lang="en-US" altLang="zh-CN" sz="1800" dirty="0"/>
              <a:t>Objective-C </a:t>
            </a:r>
            <a:r>
              <a:rPr lang="zh-CN" altLang="en-US" sz="1800" dirty="0"/>
              <a:t>对象）</a:t>
            </a:r>
            <a:r>
              <a:rPr lang="en-US" altLang="zh-CN" sz="1800" dirty="0"/>
              <a:t>,</a:t>
            </a:r>
            <a:r>
              <a:rPr lang="zh-CN" altLang="en-US" sz="1800" dirty="0"/>
              <a:t>基本会使用即可</a:t>
            </a:r>
            <a:r>
              <a:rPr lang="en-US" altLang="zh-CN" sz="1800" dirty="0"/>
              <a:t>,</a:t>
            </a:r>
            <a:r>
              <a:rPr lang="zh-CN" altLang="en-US" sz="1800" dirty="0"/>
              <a:t>真不要求会高级用法</a:t>
            </a:r>
            <a:r>
              <a:rPr lang="en-US" altLang="zh-CN" sz="1800" dirty="0"/>
              <a:t>,expr:</a:t>
            </a:r>
            <a:r>
              <a:rPr lang="zh-CN" altLang="en-US" sz="1800" dirty="0"/>
              <a:t>可以在调试时动态执行指定表达式，并将结果打印出来。常用于在调试过程中修改变量的值。</a:t>
            </a:r>
            <a:r>
              <a:rPr lang="en-US" altLang="zh-CN" sz="1800" dirty="0"/>
              <a:t>call:</a:t>
            </a:r>
            <a:r>
              <a:rPr lang="zh-CN" altLang="en-US" sz="1800" dirty="0"/>
              <a:t>即是调用的意思。其实上述的</a:t>
            </a:r>
            <a:r>
              <a:rPr lang="en-US" altLang="zh-CN" sz="1800" dirty="0" err="1"/>
              <a:t>po</a:t>
            </a:r>
            <a:r>
              <a:rPr lang="zh-CN" altLang="en-US" sz="1800" dirty="0"/>
              <a:t>和</a:t>
            </a:r>
            <a:r>
              <a:rPr lang="en-US" altLang="zh-CN" sz="1800" dirty="0"/>
              <a:t>p</a:t>
            </a:r>
            <a:r>
              <a:rPr lang="zh-CN" altLang="en-US" sz="1800" dirty="0"/>
              <a:t>也有调用的功能。因此一般只在不需要显示输出，或是方法无返回值时使用</a:t>
            </a:r>
            <a:r>
              <a:rPr lang="en-US" altLang="zh-CN" sz="1800" dirty="0"/>
              <a:t>call</a:t>
            </a:r>
            <a:r>
              <a:rPr lang="zh-CN" altLang="en-US" sz="1800" dirty="0"/>
              <a:t>。</a:t>
            </a:r>
            <a:r>
              <a:rPr lang="en-US" altLang="zh-CN" sz="1800" dirty="0"/>
              <a:t>image </a:t>
            </a:r>
            <a:r>
              <a:rPr lang="zh-CN" altLang="en-US" sz="1800" dirty="0"/>
              <a:t>命令可用于寻址，有多个组合命令。比较实用的用法是用于寻找栈地址对应的代码位置。 如果在使用</a:t>
            </a:r>
            <a:r>
              <a:rPr lang="en-US" altLang="zh-CN" sz="1800" dirty="0"/>
              <a:t>LLDB</a:t>
            </a:r>
            <a:r>
              <a:rPr lang="zh-CN" altLang="en-US" sz="1800" dirty="0"/>
              <a:t>命令中发现有 </a:t>
            </a:r>
            <a:r>
              <a:rPr lang="en-US" altLang="zh-CN" sz="1800" dirty="0"/>
              <a:t>unknown type </a:t>
            </a:r>
            <a:r>
              <a:rPr lang="zh-CN" altLang="en-US" sz="1800" dirty="0"/>
              <a:t>的类似错误（多见于</a:t>
            </a:r>
            <a:r>
              <a:rPr lang="en-US" altLang="zh-CN" sz="1800" dirty="0"/>
              <a:t>id</a:t>
            </a:r>
            <a:r>
              <a:rPr lang="zh-CN" altLang="en-US" sz="1800" dirty="0"/>
              <a:t>类型，比如</a:t>
            </a:r>
            <a:r>
              <a:rPr lang="en-US" altLang="zh-CN" sz="1800" dirty="0" err="1"/>
              <a:t>NSArray</a:t>
            </a:r>
            <a:r>
              <a:rPr lang="zh-CN" altLang="en-US" sz="1800" dirty="0"/>
              <a:t>中某个值），那我们就必须显式声明类型。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25603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FD5AF-1A7F-5447-8E7C-754D74AD3A32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1075"/>
            <a:ext cx="6400800" cy="58769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命令太多</a:t>
            </a:r>
            <a:r>
              <a:rPr lang="en-US" altLang="zh-CN" dirty="0"/>
              <a:t>,</a:t>
            </a:r>
            <a:r>
              <a:rPr lang="zh-CN" altLang="en-US" dirty="0"/>
              <a:t>展示不全</a:t>
            </a:r>
            <a:r>
              <a:rPr lang="en-US" altLang="zh-CN" dirty="0"/>
              <a:t>,</a:t>
            </a:r>
            <a:r>
              <a:rPr lang="zh-CN" altLang="en-US" dirty="0"/>
              <a:t>以下文章学会</a:t>
            </a:r>
            <a:r>
              <a:rPr lang="en-US" altLang="zh-CN" dirty="0"/>
              <a:t>,</a:t>
            </a:r>
            <a:r>
              <a:rPr lang="zh-CN" altLang="en-US" dirty="0"/>
              <a:t>即可跳过此次学习</a:t>
            </a:r>
          </a:p>
          <a:p>
            <a:pPr>
              <a:defRPr/>
            </a:pPr>
            <a:r>
              <a:rPr lang="en-US" altLang="zh-CN" u="sng" dirty="0">
                <a:hlinkClick r:id="rId2"/>
              </a:rPr>
              <a:t>http://www.starfelix.com/blog/2014/03/17/lldbdiao-shi-ming-ling-chu-tan/</a:t>
            </a:r>
            <a:r>
              <a:rPr lang="en-US" altLang="zh-CN" dirty="0"/>
              <a:t>   </a:t>
            </a:r>
            <a:endParaRPr lang="en-US" altLang="zh-CN" dirty="0" smtClean="0"/>
          </a:p>
          <a:p>
            <a:pPr>
              <a:defRPr/>
            </a:pPr>
            <a:r>
              <a:rPr lang="en-US" altLang="zh-CN" u="sng" dirty="0" smtClean="0">
                <a:hlinkClick r:id="rId3"/>
              </a:rPr>
              <a:t>http</a:t>
            </a:r>
            <a:r>
              <a:rPr lang="en-US" altLang="zh-CN" u="sng" dirty="0">
                <a:hlinkClick r:id="rId3"/>
              </a:rPr>
              <a:t>://www.dreamingwish.com/article/lldb-usage-a.html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>
              <a:defRPr/>
            </a:pPr>
            <a:r>
              <a:rPr lang="en-US" altLang="zh-CN" u="sng" dirty="0" smtClean="0">
                <a:hlinkClick r:id="rId4"/>
              </a:rPr>
              <a:t>http</a:t>
            </a:r>
            <a:r>
              <a:rPr lang="en-US" altLang="zh-CN" u="sng" dirty="0">
                <a:hlinkClick r:id="rId4"/>
              </a:rPr>
              <a:t>://www.cocoachina.com/ios/20150126/11021.html</a:t>
            </a:r>
            <a:r>
              <a:rPr lang="en-US" altLang="zh-CN" dirty="0"/>
              <a:t>  </a:t>
            </a:r>
            <a:endParaRPr lang="en-US" altLang="zh-CN" dirty="0" smtClean="0"/>
          </a:p>
          <a:p>
            <a:pPr>
              <a:defRPr/>
            </a:pPr>
            <a:r>
              <a:rPr lang="en-US" altLang="zh-CN" u="sng" dirty="0" smtClean="0">
                <a:hlinkClick r:id="rId5"/>
              </a:rPr>
              <a:t>http</a:t>
            </a:r>
            <a:r>
              <a:rPr lang="en-US" altLang="zh-CN" u="sng" dirty="0">
                <a:hlinkClick r:id="rId5"/>
              </a:rPr>
              <a:t>://www.jianshu.com/p/087cd19d49ba</a:t>
            </a:r>
            <a:r>
              <a:rPr lang="en-US" altLang="zh-CN" dirty="0"/>
              <a:t>  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26626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53C1E-9F3F-DF4C-9654-D10EBD482855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225925"/>
          </a:xfrm>
        </p:spPr>
        <p:txBody>
          <a:bodyPr/>
          <a:lstStyle/>
          <a:p>
            <a:r>
              <a:rPr lang="zh-CN" altLang="fr-FR"/>
              <a:t>第三章</a:t>
            </a:r>
            <a:r>
              <a:rPr lang="fr-FR" altLang="zh-CN"/>
              <a:t>:Instruments</a:t>
            </a:r>
            <a:r>
              <a:rPr lang="zh-CN" altLang="fr-FR"/>
              <a:t>使用</a:t>
            </a:r>
          </a:p>
        </p:txBody>
      </p:sp>
      <p:sp>
        <p:nvSpPr>
          <p:cNvPr id="27650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DA8C5-A4FE-734E-8498-50BBD4BDAB7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AutoShape 2"/>
          <p:cNvSpPr>
            <a:spLocks noChangeArrowheads="1"/>
          </p:cNvSpPr>
          <p:nvPr/>
        </p:nvSpPr>
        <p:spPr bwMode="auto">
          <a:xfrm>
            <a:off x="1947863" y="1477963"/>
            <a:ext cx="763587" cy="763587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4F5D7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024063" y="1562100"/>
            <a:ext cx="646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B0000"/>
                </a:solidFill>
                <a:latin typeface="Arial" charset="0"/>
              </a:rPr>
              <a:t>01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955925" y="15795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charset="0"/>
              </a:rPr>
              <a:t>断点调试</a:t>
            </a:r>
          </a:p>
        </p:txBody>
      </p:sp>
      <p:sp>
        <p:nvSpPr>
          <p:cNvPr id="10244" name="AutoShape 6"/>
          <p:cNvSpPr>
            <a:spLocks noChangeArrowheads="1"/>
          </p:cNvSpPr>
          <p:nvPr/>
        </p:nvSpPr>
        <p:spPr bwMode="auto">
          <a:xfrm>
            <a:off x="2230438" y="2919413"/>
            <a:ext cx="763587" cy="765175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4F5D7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306638" y="3005138"/>
            <a:ext cx="646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B0000"/>
                </a:solidFill>
                <a:latin typeface="Arial" charset="0"/>
              </a:rPr>
              <a:t>02</a:t>
            </a:r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2490788" y="4311650"/>
            <a:ext cx="765175" cy="763588"/>
          </a:xfrm>
          <a:prstGeom prst="flowChartConnector">
            <a:avLst/>
          </a:prstGeom>
          <a:solidFill>
            <a:schemeClr val="bg1"/>
          </a:solidFill>
          <a:ln w="28575">
            <a:solidFill>
              <a:srgbClr val="4F5D72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2568575" y="4395788"/>
            <a:ext cx="644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B0000"/>
                </a:solidFill>
                <a:latin typeface="Arial" charset="0"/>
              </a:rPr>
              <a:t>03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3322638" y="3097213"/>
            <a:ext cx="1571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zh-CN" sz="2400">
                <a:latin typeface="Arial" charset="0"/>
              </a:rPr>
              <a:t>LLDB</a:t>
            </a:r>
            <a:r>
              <a:rPr lang="zh-CN" altLang="de-DE" sz="2400">
                <a:latin typeface="Arial" charset="0"/>
              </a:rPr>
              <a:t>使用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3559175" y="4491038"/>
            <a:ext cx="2525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zh-CN" sz="2400">
                <a:latin typeface="Arial" charset="0"/>
              </a:rPr>
              <a:t>Instruments</a:t>
            </a:r>
            <a:r>
              <a:rPr lang="zh-CN" altLang="fr-FR" sz="2400">
                <a:latin typeface="Arial" charset="0"/>
              </a:rPr>
              <a:t>使用</a:t>
            </a:r>
          </a:p>
        </p:txBody>
      </p:sp>
      <p:sp>
        <p:nvSpPr>
          <p:cNvPr id="10250" name="Text Box 3"/>
          <p:cNvSpPr txBox="1">
            <a:spLocks noChangeArrowheads="1"/>
          </p:cNvSpPr>
          <p:nvPr/>
        </p:nvSpPr>
        <p:spPr bwMode="auto">
          <a:xfrm>
            <a:off x="476250" y="717550"/>
            <a:ext cx="128746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目 录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2794000" y="5565775"/>
            <a:ext cx="644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B0000"/>
                </a:solidFill>
                <a:latin typeface="Arial" charset="0"/>
              </a:rPr>
              <a:t>0</a:t>
            </a:r>
            <a:r>
              <a:rPr lang="en-US" altLang="zh-CN" b="1">
                <a:solidFill>
                  <a:srgbClr val="CB0000"/>
                </a:solidFill>
                <a:latin typeface="Arial" charset="0"/>
              </a:rPr>
              <a:t>4</a:t>
            </a:r>
            <a:endParaRPr lang="zh-CN" altLang="en-US" b="1">
              <a:solidFill>
                <a:srgbClr val="CB0000"/>
              </a:solidFill>
              <a:latin typeface="Arial" charset="0"/>
            </a:endParaRPr>
          </a:p>
        </p:txBody>
      </p:sp>
      <p:sp>
        <p:nvSpPr>
          <p:cNvPr id="10252" name="文本框 7"/>
          <p:cNvSpPr txBox="1">
            <a:spLocks noChangeArrowheads="1"/>
          </p:cNvSpPr>
          <p:nvPr/>
        </p:nvSpPr>
        <p:spPr bwMode="auto">
          <a:xfrm>
            <a:off x="3632200" y="5700713"/>
            <a:ext cx="223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charset="0"/>
              </a:rPr>
              <a:t>UITableView</a:t>
            </a:r>
            <a:r>
              <a:rPr lang="zh-CN" altLang="en-US" sz="1800">
                <a:latin typeface="Arial" charset="0"/>
              </a:rPr>
              <a:t>的优化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动态内存分析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3357562"/>
          </a:xfrm>
        </p:spPr>
        <p:txBody>
          <a:bodyPr/>
          <a:lstStyle/>
          <a:p>
            <a:pPr>
              <a:defRPr/>
            </a:pPr>
            <a:r>
              <a:rPr lang="zh-CN" altLang="en-US" sz="1800" dirty="0"/>
              <a:t>基本上</a:t>
            </a:r>
            <a:r>
              <a:rPr lang="en-US" altLang="zh-CN" sz="1800" dirty="0"/>
              <a:t>, </a:t>
            </a:r>
            <a:r>
              <a:rPr lang="zh-CN" altLang="en-US" sz="1800" dirty="0"/>
              <a:t>除</a:t>
            </a:r>
            <a:r>
              <a:rPr lang="en-US" altLang="zh-CN" sz="1800" dirty="0" err="1"/>
              <a:t>imageNamed</a:t>
            </a:r>
            <a:r>
              <a:rPr lang="en-US" altLang="zh-CN" sz="1800" dirty="0"/>
              <a:t>:</a:t>
            </a:r>
            <a:r>
              <a:rPr lang="zh-CN" altLang="en-US" sz="1800" dirty="0"/>
              <a:t>方法以外</a:t>
            </a:r>
            <a:r>
              <a:rPr lang="en-US" altLang="zh-CN" sz="1800" dirty="0"/>
              <a:t>, </a:t>
            </a:r>
            <a:r>
              <a:rPr lang="zh-CN" altLang="en-US" sz="1800" dirty="0"/>
              <a:t>其他加载图片的方式</a:t>
            </a:r>
            <a:r>
              <a:rPr lang="en-US" altLang="zh-CN" sz="1800" dirty="0"/>
              <a:t>, </a:t>
            </a:r>
            <a:r>
              <a:rPr lang="zh-CN" altLang="en-US" sz="1800" dirty="0"/>
              <a:t>都没有缓存</a:t>
            </a:r>
            <a:r>
              <a:rPr lang="en-US" altLang="zh-CN" sz="1800" dirty="0"/>
              <a:t>.1&gt; </a:t>
            </a:r>
            <a:r>
              <a:rPr lang="zh-CN" altLang="en-US" sz="1800" dirty="0"/>
              <a:t>小图片</a:t>
            </a:r>
            <a:r>
              <a:rPr lang="en-US" altLang="zh-CN" sz="1800" dirty="0"/>
              <a:t>\</a:t>
            </a:r>
            <a:r>
              <a:rPr lang="zh-CN" altLang="en-US" sz="1800" dirty="0"/>
              <a:t>使用频率比较高的图片 * 放在</a:t>
            </a:r>
            <a:r>
              <a:rPr lang="en-US" altLang="zh-CN" sz="1800" dirty="0" err="1"/>
              <a:t>Images.xcassets</a:t>
            </a:r>
            <a:r>
              <a:rPr lang="zh-CN" altLang="en-US" sz="1800" dirty="0"/>
              <a:t>里面</a:t>
            </a:r>
            <a:r>
              <a:rPr lang="en-US" altLang="zh-CN" sz="1800" dirty="0"/>
              <a:t>2&gt; </a:t>
            </a:r>
            <a:r>
              <a:rPr lang="zh-CN" altLang="en-US" sz="1800" dirty="0"/>
              <a:t>大图片</a:t>
            </a:r>
            <a:r>
              <a:rPr lang="en-US" altLang="zh-CN" sz="1800" dirty="0"/>
              <a:t>\</a:t>
            </a:r>
            <a:r>
              <a:rPr lang="zh-CN" altLang="en-US" sz="1800" dirty="0"/>
              <a:t>使用频率比较低的图片</a:t>
            </a:r>
            <a:r>
              <a:rPr lang="en-US" altLang="zh-CN" sz="1800" dirty="0"/>
              <a:t>(</a:t>
            </a:r>
            <a:r>
              <a:rPr lang="zh-CN" altLang="en-US" sz="1800" dirty="0"/>
              <a:t>一次性的图片</a:t>
            </a:r>
            <a:r>
              <a:rPr lang="en-US" altLang="zh-CN" sz="1800" dirty="0"/>
              <a:t>, </a:t>
            </a:r>
            <a:r>
              <a:rPr lang="zh-CN" altLang="en-US" sz="1800" dirty="0"/>
              <a:t>比如版本新特性的图片</a:t>
            </a:r>
            <a:r>
              <a:rPr lang="en-US" altLang="zh-CN" sz="1800" dirty="0"/>
              <a:t>) * </a:t>
            </a:r>
            <a:r>
              <a:rPr lang="zh-CN" altLang="en-US" sz="1800" dirty="0"/>
              <a:t>不要放在</a:t>
            </a:r>
            <a:r>
              <a:rPr lang="en-US" altLang="zh-CN" sz="1800" dirty="0" err="1"/>
              <a:t>Images.xcassets</a:t>
            </a:r>
            <a:r>
              <a:rPr lang="zh-CN" altLang="en-US" sz="1800" dirty="0" smtClean="0"/>
              <a:t>里面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建议使用第三方库</a:t>
            </a:r>
            <a:r>
              <a:rPr lang="en-US" altLang="zh-CN" sz="1800" dirty="0" err="1" smtClean="0"/>
              <a:t>YYKit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省心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省力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诸多好处不一一列举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>
              <a:defRPr/>
            </a:pPr>
            <a:r>
              <a:rPr lang="en-US" altLang="zh-CN" sz="1800" dirty="0"/>
              <a:t>1.</a:t>
            </a:r>
            <a:r>
              <a:rPr lang="zh-CN" altLang="en-US" sz="1800" dirty="0"/>
              <a:t>内存泄漏</a:t>
            </a:r>
            <a:r>
              <a:rPr lang="en-US" altLang="zh-CN" sz="1800" dirty="0"/>
              <a:t>:</a:t>
            </a:r>
            <a:r>
              <a:rPr lang="zh-CN" altLang="en-US" sz="1800" dirty="0"/>
              <a:t>该释放的对象</a:t>
            </a:r>
            <a:r>
              <a:rPr lang="en-US" altLang="zh-CN" sz="1800" dirty="0"/>
              <a:t>, </a:t>
            </a:r>
            <a:r>
              <a:rPr lang="zh-CN" altLang="en-US" sz="1800" dirty="0"/>
              <a:t>没有被释放</a:t>
            </a:r>
            <a:r>
              <a:rPr lang="en-US" altLang="zh-CN" sz="1800" dirty="0"/>
              <a:t>(</a:t>
            </a:r>
            <a:r>
              <a:rPr lang="zh-CN" altLang="en-US" sz="1800" dirty="0"/>
              <a:t>已经不再使用的对象</a:t>
            </a:r>
            <a:r>
              <a:rPr lang="en-US" altLang="zh-CN" sz="1800" dirty="0"/>
              <a:t>, </a:t>
            </a:r>
            <a:r>
              <a:rPr lang="zh-CN" altLang="en-US" sz="1800" dirty="0"/>
              <a:t>没有被释放</a:t>
            </a:r>
            <a:r>
              <a:rPr lang="en-US" altLang="zh-CN" sz="1800" dirty="0"/>
              <a:t>)</a:t>
            </a:r>
          </a:p>
          <a:p>
            <a:pPr>
              <a:defRPr/>
            </a:pPr>
            <a:r>
              <a:rPr lang="en-US" altLang="zh-CN" sz="1800" dirty="0"/>
              <a:t>2.</a:t>
            </a:r>
            <a:r>
              <a:rPr lang="zh-CN" altLang="en-US" sz="1800" dirty="0"/>
              <a:t>内存溢出</a:t>
            </a:r>
            <a:r>
              <a:rPr lang="en-US" altLang="zh-CN" sz="1800" dirty="0"/>
              <a:t>(Out Of Memory):</a:t>
            </a:r>
            <a:r>
              <a:rPr lang="zh-CN" altLang="en-US" sz="1800" dirty="0"/>
              <a:t>内存不够用了</a:t>
            </a:r>
            <a:r>
              <a:rPr lang="en-US" altLang="zh-CN" sz="1800" dirty="0"/>
              <a:t>. </a:t>
            </a:r>
            <a:r>
              <a:rPr lang="zh-CN" altLang="en-US" sz="1800" dirty="0"/>
              <a:t>数据长度比较小的数据类型 存储了 数据长度比较大的数据</a:t>
            </a:r>
          </a:p>
        </p:txBody>
      </p:sp>
      <p:sp>
        <p:nvSpPr>
          <p:cNvPr id="28675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DA0E8B-17A6-6747-84C5-7FC50AB1EBF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4F4FD-0664-C942-9582-156B1D2614FB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2969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0163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E2D16B-2767-9545-9014-62357BC74399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072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altLang="zh-CN"/>
              <a:t>Leaks</a:t>
            </a:r>
            <a:r>
              <a:rPr lang="zh-CN" altLang="nb-NO"/>
              <a:t>的使用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800" dirty="0"/>
              <a:t>Leaks</a:t>
            </a:r>
            <a:r>
              <a:rPr lang="zh-CN" altLang="en-US" sz="1800" dirty="0"/>
              <a:t>启动后会开始录制，随着对模拟器运行的</a:t>
            </a:r>
            <a:r>
              <a:rPr lang="en-US" altLang="zh-CN" sz="1800" dirty="0"/>
              <a:t>App</a:t>
            </a:r>
            <a:r>
              <a:rPr lang="zh-CN" altLang="en-US" sz="1800" dirty="0"/>
              <a:t>的操作，可以在</a:t>
            </a:r>
            <a:r>
              <a:rPr lang="en-US" altLang="zh-CN" sz="1800" dirty="0"/>
              <a:t>Leaks</a:t>
            </a:r>
            <a:r>
              <a:rPr lang="zh-CN" altLang="en-US" sz="1800" dirty="0"/>
              <a:t>中查看内存占用的情况。如果你的项目使用了</a:t>
            </a:r>
            <a:r>
              <a:rPr lang="en-US" altLang="zh-CN" sz="1800" dirty="0"/>
              <a:t>ARC</a:t>
            </a:r>
            <a:r>
              <a:rPr lang="zh-CN" altLang="en-US" sz="1800" dirty="0"/>
              <a:t>，随着你的操作，不断开启或关闭视图，内存可能持续上升，但这不一定表示存在内存泄漏，</a:t>
            </a:r>
            <a:r>
              <a:rPr lang="en-US" altLang="zh-CN" sz="1800" dirty="0"/>
              <a:t>ARC</a:t>
            </a:r>
            <a:r>
              <a:rPr lang="zh-CN" altLang="en-US" sz="1800" dirty="0"/>
              <a:t>释放的时机是不固定的。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8D5A5-197B-5D47-83B0-B22BB993CC0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645C5B-59B6-6D47-A832-0094B81FB61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277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05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34A0FC-733B-9640-B4D8-4887903C7DA0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379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7463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Time Profiler</a:t>
            </a:r>
            <a:r>
              <a:rPr lang="zh-CN" altLang="en-US"/>
              <a:t>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00" dirty="0"/>
              <a:t>在开始进行应用程序性能分析的时候</a:t>
            </a:r>
            <a:r>
              <a:rPr lang="en-US" altLang="zh-CN" sz="1800" dirty="0"/>
              <a:t>,</a:t>
            </a:r>
            <a:r>
              <a:rPr lang="zh-CN" altLang="en-US" sz="1800" dirty="0"/>
              <a:t>一定要使用真机</a:t>
            </a:r>
            <a:r>
              <a:rPr lang="en-US" altLang="zh-CN" sz="1800" dirty="0"/>
              <a:t>,</a:t>
            </a:r>
            <a:r>
              <a:rPr lang="zh-CN" altLang="en-US" sz="1800" dirty="0"/>
              <a:t>因为模拟器因</a:t>
            </a:r>
            <a:r>
              <a:rPr lang="en-US" altLang="zh-CN" sz="1800" dirty="0"/>
              <a:t>CPU</a:t>
            </a:r>
            <a:r>
              <a:rPr lang="zh-CN" altLang="en-US" sz="1800" dirty="0"/>
              <a:t>模拟真机</a:t>
            </a:r>
            <a:r>
              <a:rPr lang="en-US" altLang="zh-CN" sz="1800" dirty="0"/>
              <a:t>GPU</a:t>
            </a:r>
            <a:r>
              <a:rPr lang="zh-CN" altLang="en-US" sz="1800" dirty="0"/>
              <a:t>而导致结果相去甚远</a:t>
            </a:r>
            <a:r>
              <a:rPr lang="en-US" altLang="zh-CN" sz="1800" dirty="0"/>
              <a:t>!</a:t>
            </a:r>
            <a:r>
              <a:rPr lang="zh-CN" altLang="en-US" sz="1800" dirty="0"/>
              <a:t>应用程序运行一定</a:t>
            </a:r>
            <a:r>
              <a:rPr lang="zh-CN" altLang="en-US" sz="1800" b="1" dirty="0"/>
              <a:t>要发布配置</a:t>
            </a:r>
            <a:r>
              <a:rPr lang="en-US" altLang="zh-CN" sz="1800" b="1" dirty="0"/>
              <a:t>.</a:t>
            </a:r>
            <a:r>
              <a:rPr lang="en-US" altLang="zh-CN" sz="1800" u="sng" dirty="0">
                <a:hlinkClick r:id="rId2"/>
              </a:rPr>
              <a:t>http://www.cocoachina.com/ios/20150225/11163.html</a:t>
            </a:r>
            <a:endParaRPr lang="zh-CN" altLang="en-US" sz="1800" dirty="0"/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34819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528F1B-FB6A-2349-8B4B-E1A7E0407384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760A0-1D2F-F74A-B5E7-C679C4AEE427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5842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6ABD4-4F72-414C-BC36-6AE5C78526E0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686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650"/>
            <a:ext cx="9144000" cy="556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第四章</a:t>
            </a:r>
            <a:r>
              <a:rPr lang="en-US" altLang="zh-CN"/>
              <a:t>:UITableView</a:t>
            </a:r>
            <a:r>
              <a:rPr lang="zh-CN" altLang="en-US"/>
              <a:t>的优化流畅度</a:t>
            </a:r>
          </a:p>
        </p:txBody>
      </p:sp>
      <p:sp>
        <p:nvSpPr>
          <p:cNvPr id="37890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C735A-D9D9-DF48-9CA6-2C8C53A30ABC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9C970-D6CC-964A-A78F-01731571C8C9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1266" name="文本框 2"/>
          <p:cNvSpPr txBox="1">
            <a:spLocks noChangeArrowheads="1"/>
          </p:cNvSpPr>
          <p:nvPr/>
        </p:nvSpPr>
        <p:spPr bwMode="auto">
          <a:xfrm>
            <a:off x="1187450" y="3213100"/>
            <a:ext cx="6548438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>
                <a:latin typeface="Arial" charset="0"/>
              </a:rPr>
              <a:t>第一章</a:t>
            </a:r>
            <a:r>
              <a:rPr lang="en-US" altLang="zh-CN" sz="4400">
                <a:latin typeface="Arial" charset="0"/>
              </a:rPr>
              <a:t>:</a:t>
            </a:r>
            <a:r>
              <a:rPr lang="zh-CN" altLang="en-US" sz="4400">
                <a:latin typeface="Arial" charset="0"/>
              </a:rPr>
              <a:t>断点调试相关问题</a:t>
            </a:r>
            <a:endParaRPr lang="en-US" altLang="zh-CN" sz="44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4400">
                <a:latin typeface="Arial" charset="0"/>
              </a:rPr>
              <a:t> </a:t>
            </a:r>
            <a:r>
              <a:rPr lang="zh-CN" altLang="en-US" sz="1800">
                <a:latin typeface="Arial" charset="0"/>
              </a:rPr>
              <a:t>请先思考项目中遇到的断点调试</a:t>
            </a:r>
            <a:r>
              <a:rPr lang="en-US" altLang="zh-CN" sz="1800">
                <a:latin typeface="Arial" charset="0"/>
              </a:rPr>
              <a:t>,</a:t>
            </a:r>
            <a:r>
              <a:rPr lang="zh-CN" altLang="en-US" sz="1800">
                <a:latin typeface="Arial" charset="0"/>
              </a:rPr>
              <a:t>调试机制等</a:t>
            </a:r>
            <a:r>
              <a:rPr lang="en-US" altLang="zh-CN" sz="1800">
                <a:latin typeface="Arial" charset="0"/>
              </a:rPr>
              <a:t>!</a:t>
            </a:r>
            <a:endParaRPr lang="zh-CN" altLang="en-US" sz="4400">
              <a:latin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zh-CN" altLang="en-US" sz="1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代理方法优化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Group</a:t>
            </a:r>
            <a:r>
              <a:rPr lang="zh-CN" altLang="en-US" dirty="0" smtClean="0"/>
              <a:t>区头不需要创建</a:t>
            </a:r>
            <a:r>
              <a:rPr lang="en-US" altLang="zh-CN" dirty="0" err="1" smtClean="0"/>
              <a:t>UIView</a:t>
            </a:r>
            <a:r>
              <a:rPr lang="zh-CN" altLang="en-US" dirty="0" smtClean="0"/>
              <a:t>来遮挡</a:t>
            </a:r>
            <a:r>
              <a:rPr lang="en-US" altLang="zh-CN" dirty="0" smtClean="0"/>
              <a:t>20</a:t>
            </a:r>
            <a:r>
              <a:rPr lang="zh-CN" altLang="en-US" dirty="0" smtClean="0"/>
              <a:t>像素</a:t>
            </a:r>
            <a:endParaRPr lang="en-US" altLang="zh-CN" dirty="0"/>
          </a:p>
          <a:p>
            <a:pPr>
              <a:defRPr/>
            </a:pPr>
            <a:r>
              <a:rPr lang="en-US" altLang="zh-CN" dirty="0" smtClean="0"/>
              <a:t>Plain</a:t>
            </a:r>
            <a:r>
              <a:rPr lang="zh-CN" altLang="en-US" dirty="0" smtClean="0"/>
              <a:t>仔细研究粘制效果</a:t>
            </a:r>
            <a:endParaRPr lang="en-US" altLang="zh-CN" dirty="0"/>
          </a:p>
          <a:p>
            <a:pPr>
              <a:defRPr/>
            </a:pPr>
            <a:r>
              <a:rPr kumimoji="1" lang="zh-CN" altLang="en-US" dirty="0" smtClean="0"/>
              <a:t>请仔细研究样式的不同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在此不解释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千万不要使用耗费内存的形式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B2C4E-1F13-1E49-8E3B-51AB5D86056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052513"/>
            <a:ext cx="6400800" cy="5805487"/>
          </a:xfrm>
        </p:spPr>
        <p:txBody>
          <a:bodyPr/>
          <a:lstStyle/>
          <a:p>
            <a:pPr>
              <a:defRPr/>
            </a:pPr>
            <a:r>
              <a:rPr lang="de-DE" altLang="zh-CN" sz="1800" dirty="0"/>
              <a:t>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setSeparatorColor</a:t>
            </a:r>
            <a:r>
              <a:rPr lang="de-DE" altLang="zh-CN" sz="1800" dirty="0"/>
              <a:t>:[</a:t>
            </a:r>
            <a:r>
              <a:rPr lang="de-DE" altLang="zh-CN" sz="1800" dirty="0" err="1"/>
              <a:t>UIColor</a:t>
            </a:r>
            <a:r>
              <a:rPr lang="de-DE" altLang="zh-CN" sz="1800" dirty="0"/>
              <a:t> </a:t>
            </a:r>
            <a:r>
              <a:rPr lang="de-DE" altLang="zh-CN" sz="1800" dirty="0" err="1"/>
              <a:t>purpleColor</a:t>
            </a:r>
            <a:r>
              <a:rPr lang="de-DE" altLang="zh-CN" sz="1800" dirty="0"/>
              <a:t>]];</a:t>
            </a:r>
          </a:p>
          <a:p>
            <a:pPr>
              <a:defRPr/>
            </a:pPr>
            <a:r>
              <a:rPr lang="de-DE" altLang="zh-CN" sz="1800" dirty="0"/>
              <a:t>    </a:t>
            </a:r>
            <a:r>
              <a:rPr lang="de-DE" altLang="zh-CN" sz="1800" dirty="0" err="1"/>
              <a:t>if</a:t>
            </a:r>
            <a:r>
              <a:rPr lang="de-DE" altLang="zh-CN" sz="1800" dirty="0"/>
              <a:t> ([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respondsToSelector</a:t>
            </a:r>
            <a:r>
              <a:rPr lang="de-DE" altLang="zh-CN" sz="1800" dirty="0"/>
              <a:t>:@</a:t>
            </a:r>
            <a:r>
              <a:rPr lang="de-DE" altLang="zh-CN" sz="1800" dirty="0" err="1"/>
              <a:t>selector</a:t>
            </a:r>
            <a:r>
              <a:rPr lang="de-DE" altLang="zh-CN" sz="1800" dirty="0"/>
              <a:t>(</a:t>
            </a:r>
            <a:r>
              <a:rPr lang="de-DE" altLang="zh-CN" sz="1800" dirty="0" err="1"/>
              <a:t>setSeparatorInset</a:t>
            </a:r>
            <a:r>
              <a:rPr lang="de-DE" altLang="zh-CN" sz="1800" dirty="0"/>
              <a:t>:)]) {</a:t>
            </a:r>
          </a:p>
          <a:p>
            <a:pPr>
              <a:defRPr/>
            </a:pPr>
            <a:r>
              <a:rPr lang="de-DE" altLang="zh-CN" sz="1800" dirty="0"/>
              <a:t>        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setSeparatorInset:UIEdgeInsetsMake</a:t>
            </a:r>
            <a:r>
              <a:rPr lang="de-DE" altLang="zh-CN" sz="1800" dirty="0"/>
              <a:t>(0,0,0,0)];</a:t>
            </a:r>
          </a:p>
          <a:p>
            <a:pPr>
              <a:defRPr/>
            </a:pPr>
            <a:r>
              <a:rPr lang="de-DE" altLang="zh-CN" sz="1800" dirty="0"/>
              <a:t>    }</a:t>
            </a:r>
          </a:p>
          <a:p>
            <a:pPr>
              <a:defRPr/>
            </a:pPr>
            <a:r>
              <a:rPr lang="de-DE" altLang="zh-CN" sz="1800" dirty="0"/>
              <a:t>    </a:t>
            </a:r>
            <a:r>
              <a:rPr lang="de-DE" altLang="zh-CN" sz="1800" dirty="0" err="1"/>
              <a:t>if</a:t>
            </a:r>
            <a:r>
              <a:rPr lang="de-DE" altLang="zh-CN" sz="1800" dirty="0"/>
              <a:t> ([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respondsToSelector</a:t>
            </a:r>
            <a:r>
              <a:rPr lang="de-DE" altLang="zh-CN" sz="1800" dirty="0"/>
              <a:t>:@</a:t>
            </a:r>
            <a:r>
              <a:rPr lang="de-DE" altLang="zh-CN" sz="1800" dirty="0" err="1"/>
              <a:t>selector</a:t>
            </a:r>
            <a:r>
              <a:rPr lang="de-DE" altLang="zh-CN" sz="1800" dirty="0"/>
              <a:t>(</a:t>
            </a:r>
            <a:r>
              <a:rPr lang="de-DE" altLang="zh-CN" sz="1800" dirty="0" err="1"/>
              <a:t>setLayoutMargins</a:t>
            </a:r>
            <a:r>
              <a:rPr lang="de-DE" altLang="zh-CN" sz="1800" dirty="0"/>
              <a:t>:)]) {</a:t>
            </a:r>
          </a:p>
          <a:p>
            <a:pPr>
              <a:defRPr/>
            </a:pPr>
            <a:r>
              <a:rPr lang="de-DE" altLang="zh-CN" sz="1800" dirty="0"/>
              <a:t>        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setLayoutMargins:UIEdgeInsetsMake</a:t>
            </a:r>
            <a:r>
              <a:rPr lang="de-DE" altLang="zh-CN" sz="1800" dirty="0"/>
              <a:t>(0,0,0,0)];</a:t>
            </a:r>
          </a:p>
          <a:p>
            <a:pPr>
              <a:defRPr/>
            </a:pPr>
            <a:r>
              <a:rPr lang="de-DE" altLang="zh-CN" sz="1800" dirty="0"/>
              <a:t>    </a:t>
            </a:r>
            <a:r>
              <a:rPr lang="de-DE" altLang="zh-CN" sz="1800" dirty="0" smtClean="0"/>
              <a:t>}</a:t>
            </a:r>
          </a:p>
          <a:p>
            <a:pPr>
              <a:defRPr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cell</a:t>
            </a:r>
            <a:r>
              <a:rPr lang="zh-CN" altLang="en-US" sz="1800" dirty="0" smtClean="0"/>
              <a:t>创建的时候写</a:t>
            </a:r>
            <a:endParaRPr lang="de-DE" altLang="zh-CN" sz="1800" dirty="0"/>
          </a:p>
          <a:p>
            <a:pPr>
              <a:defRPr/>
            </a:pPr>
            <a:r>
              <a:rPr lang="de-DE" altLang="zh-CN" sz="1800" dirty="0" err="1"/>
              <a:t>if</a:t>
            </a:r>
            <a:r>
              <a:rPr lang="de-DE" altLang="zh-CN" sz="1800" dirty="0"/>
              <a:t> ([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</a:t>
            </a:r>
            <a:r>
              <a:rPr lang="de-DE" altLang="zh-CN" sz="1800" dirty="0" err="1"/>
              <a:t>respondsToSelector</a:t>
            </a:r>
            <a:r>
              <a:rPr lang="de-DE" altLang="zh-CN" sz="1800" dirty="0"/>
              <a:t>:@</a:t>
            </a:r>
            <a:r>
              <a:rPr lang="de-DE" altLang="zh-CN" sz="1800" dirty="0" err="1"/>
              <a:t>selector</a:t>
            </a:r>
            <a:r>
              <a:rPr lang="de-DE" altLang="zh-CN" sz="1800" dirty="0"/>
              <a:t>(</a:t>
            </a:r>
            <a:r>
              <a:rPr lang="de-DE" altLang="zh-CN" sz="1800" dirty="0" err="1"/>
              <a:t>setSeparatorInset</a:t>
            </a:r>
            <a:r>
              <a:rPr lang="de-DE" altLang="zh-CN" sz="1800" dirty="0"/>
              <a:t>:)]) {</a:t>
            </a:r>
          </a:p>
          <a:p>
            <a:pPr>
              <a:defRPr/>
            </a:pPr>
            <a:r>
              <a:rPr lang="de-DE" altLang="zh-CN" sz="1800" dirty="0"/>
              <a:t>            [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setSeparatorInset:UIEdgeInsetsZero</a:t>
            </a:r>
            <a:r>
              <a:rPr lang="de-DE" altLang="zh-CN" sz="1800" dirty="0"/>
              <a:t>];</a:t>
            </a:r>
          </a:p>
          <a:p>
            <a:pPr>
              <a:defRPr/>
            </a:pPr>
            <a:r>
              <a:rPr lang="de-DE" altLang="zh-CN" sz="1800" dirty="0"/>
              <a:t>        }</a:t>
            </a:r>
          </a:p>
          <a:p>
            <a:pPr>
              <a:defRPr/>
            </a:pPr>
            <a:r>
              <a:rPr lang="de-DE" altLang="zh-CN" sz="1800" dirty="0"/>
              <a:t>        </a:t>
            </a:r>
            <a:r>
              <a:rPr lang="de-DE" altLang="zh-CN" sz="1800" dirty="0" err="1"/>
              <a:t>if</a:t>
            </a:r>
            <a:r>
              <a:rPr lang="de-DE" altLang="zh-CN" sz="1800" dirty="0"/>
              <a:t> ([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</a:t>
            </a:r>
            <a:r>
              <a:rPr lang="de-DE" altLang="zh-CN" sz="1800" dirty="0" err="1"/>
              <a:t>respondsToSelector</a:t>
            </a:r>
            <a:r>
              <a:rPr lang="de-DE" altLang="zh-CN" sz="1800" dirty="0"/>
              <a:t>:@</a:t>
            </a:r>
            <a:r>
              <a:rPr lang="de-DE" altLang="zh-CN" sz="1800" dirty="0" err="1"/>
              <a:t>selector</a:t>
            </a:r>
            <a:r>
              <a:rPr lang="de-DE" altLang="zh-CN" sz="1800" dirty="0"/>
              <a:t>(</a:t>
            </a:r>
            <a:r>
              <a:rPr lang="de-DE" altLang="zh-CN" sz="1800" dirty="0" err="1"/>
              <a:t>setLayoutMargins</a:t>
            </a:r>
            <a:r>
              <a:rPr lang="de-DE" altLang="zh-CN" sz="1800" dirty="0"/>
              <a:t>:)]) {</a:t>
            </a:r>
          </a:p>
          <a:p>
            <a:pPr>
              <a:defRPr/>
            </a:pPr>
            <a:r>
              <a:rPr lang="de-DE" altLang="zh-CN" sz="1800" dirty="0"/>
              <a:t>            [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</a:t>
            </a:r>
            <a:r>
              <a:rPr lang="de-DE" altLang="zh-CN" sz="1800" dirty="0" err="1"/>
              <a:t>setLayoutMargins:UIEdgeInsetsZero</a:t>
            </a:r>
            <a:r>
              <a:rPr lang="de-DE" altLang="zh-CN" sz="1800" dirty="0"/>
              <a:t>];</a:t>
            </a:r>
          </a:p>
          <a:p>
            <a:pPr>
              <a:defRPr/>
            </a:pPr>
            <a:r>
              <a:rPr lang="de-DE" altLang="zh-CN" sz="1800" dirty="0"/>
              <a:t>        }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39938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C807D-13FF-DC45-934D-6042204DB686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0728"/>
            <a:ext cx="6400800" cy="5877272"/>
          </a:xfrm>
        </p:spPr>
        <p:txBody>
          <a:bodyPr/>
          <a:lstStyle/>
          <a:p>
            <a:r>
              <a:rPr lang="en-US" altLang="zh-CN" sz="1800" dirty="0"/>
              <a:t>- (</a:t>
            </a:r>
            <a:r>
              <a:rPr lang="en-US" altLang="zh-CN" sz="1800" dirty="0" err="1"/>
              <a:t>CGFloat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UITableView</a:t>
            </a:r>
            <a:r>
              <a:rPr lang="en-US" altLang="zh-CN" sz="1800" dirty="0"/>
              <a:t> *)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heightForRowAtIndexPath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NSIndexPath</a:t>
            </a:r>
            <a:r>
              <a:rPr lang="en-US" altLang="zh-CN" sz="1800" dirty="0"/>
              <a:t> *)</a:t>
            </a:r>
            <a:r>
              <a:rPr lang="en-US" altLang="zh-CN" sz="1800" dirty="0" err="1"/>
              <a:t>indexPath</a:t>
            </a:r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    return 44.0f;</a:t>
            </a:r>
          </a:p>
          <a:p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- (</a:t>
            </a:r>
            <a:r>
              <a:rPr lang="en-US" altLang="zh-CN" sz="1800" dirty="0" err="1"/>
              <a:t>CGFloat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UITableView</a:t>
            </a:r>
            <a:r>
              <a:rPr lang="en-US" altLang="zh-CN" sz="1800" dirty="0"/>
              <a:t> *)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heightForHeaderInSection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NSInteger</a:t>
            </a:r>
            <a:r>
              <a:rPr lang="en-US" altLang="zh-CN" sz="1800" dirty="0"/>
              <a:t>)section{</a:t>
            </a:r>
          </a:p>
          <a:p>
            <a:r>
              <a:rPr lang="en-US" altLang="zh-CN" sz="1800" dirty="0"/>
              <a:t>    return 0.01;</a:t>
            </a:r>
          </a:p>
          <a:p>
            <a:r>
              <a:rPr lang="en-US" altLang="zh-CN" sz="1800" dirty="0"/>
              <a:t>}</a:t>
            </a:r>
          </a:p>
          <a:p>
            <a:r>
              <a:rPr lang="en-US" altLang="zh-CN" sz="1800" dirty="0"/>
              <a:t>- (</a:t>
            </a:r>
            <a:r>
              <a:rPr lang="en-US" altLang="zh-CN" sz="1800" dirty="0" err="1"/>
              <a:t>CGFloat</a:t>
            </a:r>
            <a:r>
              <a:rPr lang="en-US" altLang="zh-CN" sz="1800" dirty="0"/>
              <a:t>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UITableView</a:t>
            </a:r>
            <a:r>
              <a:rPr lang="en-US" altLang="zh-CN" sz="1800" dirty="0"/>
              <a:t> *)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heightForFooterInSection</a:t>
            </a:r>
            <a:r>
              <a:rPr lang="en-US" altLang="zh-CN" sz="1800" dirty="0"/>
              <a:t>:(</a:t>
            </a:r>
            <a:r>
              <a:rPr lang="en-US" altLang="zh-CN" sz="1800" dirty="0" err="1"/>
              <a:t>NSInteger</a:t>
            </a:r>
            <a:r>
              <a:rPr lang="en-US" altLang="zh-CN" sz="1800" dirty="0"/>
              <a:t>)section{</a:t>
            </a:r>
          </a:p>
          <a:p>
            <a:r>
              <a:rPr lang="en-US" altLang="zh-CN" sz="1800" dirty="0"/>
              <a:t>    return 0.01f;</a:t>
            </a:r>
          </a:p>
          <a:p>
            <a:r>
              <a:rPr lang="en-US" altLang="zh-CN" sz="1800" dirty="0"/>
              <a:t>}</a:t>
            </a:r>
          </a:p>
          <a:p>
            <a:r>
              <a:rPr kumimoji="1" lang="zh-CN" altLang="en-US" sz="1800" dirty="0" smtClean="0"/>
              <a:t>三个方法一定要写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并且其中返回的值最好给定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这些值保存在内存中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随用随取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等</a:t>
            </a:r>
            <a:r>
              <a:rPr kumimoji="1" lang="en-US" altLang="zh-CN" sz="1800" dirty="0" smtClean="0"/>
              <a:t>VC</a:t>
            </a:r>
            <a:r>
              <a:rPr kumimoji="1" lang="zh-CN" altLang="en-US" sz="1800" dirty="0" smtClean="0"/>
              <a:t>销毁</a:t>
            </a:r>
            <a:r>
              <a:rPr kumimoji="1" lang="en-US" altLang="zh-CN" sz="1800" dirty="0" smtClean="0"/>
              <a:t>,</a:t>
            </a:r>
            <a:r>
              <a:rPr kumimoji="1" lang="zh-CN" altLang="en-US" sz="1800" dirty="0" smtClean="0"/>
              <a:t>保存在内存中的值跟随一起销毁</a:t>
            </a:r>
            <a:r>
              <a:rPr kumimoji="1" lang="en-US" altLang="zh-CN" sz="1800" dirty="0" smtClean="0"/>
              <a:t>.</a:t>
            </a:r>
          </a:p>
          <a:p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08720"/>
            <a:ext cx="6400800" cy="5949280"/>
          </a:xfrm>
        </p:spPr>
        <p:txBody>
          <a:bodyPr/>
          <a:lstStyle/>
          <a:p>
            <a:r>
              <a:rPr lang="de-DE" altLang="zh-CN" sz="1800" dirty="0"/>
              <a:t>- (</a:t>
            </a:r>
            <a:r>
              <a:rPr lang="de-DE" altLang="zh-CN" sz="1800" dirty="0" err="1"/>
              <a:t>UITableViewCell</a:t>
            </a:r>
            <a:r>
              <a:rPr lang="de-DE" altLang="zh-CN" sz="1800" dirty="0"/>
              <a:t> *)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:(</a:t>
            </a:r>
            <a:r>
              <a:rPr lang="de-DE" altLang="zh-CN" sz="1800" dirty="0" err="1"/>
              <a:t>UITableView</a:t>
            </a:r>
            <a:r>
              <a:rPr lang="de-DE" altLang="zh-CN" sz="1800" dirty="0"/>
              <a:t> *)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cellForRowAtIndexPath</a:t>
            </a:r>
            <a:r>
              <a:rPr lang="de-DE" altLang="zh-CN" sz="1800" dirty="0"/>
              <a:t>:(</a:t>
            </a:r>
            <a:r>
              <a:rPr lang="de-DE" altLang="zh-CN" sz="1800" dirty="0" err="1"/>
              <a:t>NSIndexPath</a:t>
            </a:r>
            <a:r>
              <a:rPr lang="de-DE" altLang="zh-CN" sz="1800" dirty="0"/>
              <a:t> *)</a:t>
            </a:r>
            <a:r>
              <a:rPr lang="de-DE" altLang="zh-CN" sz="1800" dirty="0" err="1"/>
              <a:t>indexPath</a:t>
            </a:r>
            <a:r>
              <a:rPr lang="de-DE" altLang="zh-CN" sz="1800" dirty="0"/>
              <a:t>{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UITableViewCell</a:t>
            </a:r>
            <a:r>
              <a:rPr lang="de-DE" altLang="zh-CN" sz="1800" dirty="0"/>
              <a:t> *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= [</a:t>
            </a:r>
            <a:r>
              <a:rPr lang="de-DE" altLang="zh-CN" sz="1800" dirty="0" err="1"/>
              <a:t>tableView</a:t>
            </a:r>
            <a:r>
              <a:rPr lang="de-DE" altLang="zh-CN" sz="1800" dirty="0"/>
              <a:t> </a:t>
            </a:r>
            <a:r>
              <a:rPr lang="de-DE" altLang="zh-CN" sz="1800" dirty="0" err="1"/>
              <a:t>dequeueReusableCellWithIdentifier</a:t>
            </a:r>
            <a:r>
              <a:rPr lang="de-DE" altLang="zh-CN" sz="1800" dirty="0"/>
              <a:t>:@"</a:t>
            </a:r>
            <a:r>
              <a:rPr lang="de-DE" altLang="zh-CN" sz="1800" dirty="0" err="1"/>
              <a:t>IdentifierCell</a:t>
            </a:r>
            <a:r>
              <a:rPr lang="de-DE" altLang="zh-CN" sz="1800" dirty="0"/>
              <a:t>"];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if</a:t>
            </a:r>
            <a:r>
              <a:rPr lang="de-DE" altLang="zh-CN" sz="1800" dirty="0"/>
              <a:t> (!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) {</a:t>
            </a:r>
          </a:p>
          <a:p>
            <a:r>
              <a:rPr lang="de-DE" altLang="zh-CN" sz="1800" dirty="0"/>
              <a:t>        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 = [[</a:t>
            </a:r>
            <a:r>
              <a:rPr lang="de-DE" altLang="zh-CN" sz="1800" dirty="0" err="1"/>
              <a:t>UITableViewCell</a:t>
            </a:r>
            <a:r>
              <a:rPr lang="de-DE" altLang="zh-CN" sz="1800" dirty="0"/>
              <a:t> </a:t>
            </a:r>
            <a:r>
              <a:rPr lang="de-DE" altLang="zh-CN" sz="1800" dirty="0" err="1"/>
              <a:t>alloc</a:t>
            </a:r>
            <a:r>
              <a:rPr lang="de-DE" altLang="zh-CN" sz="1800" dirty="0"/>
              <a:t>]</a:t>
            </a:r>
            <a:r>
              <a:rPr lang="de-DE" altLang="zh-CN" sz="1800" dirty="0" err="1"/>
              <a:t>initWithStyle:UITableViewCellStyleDefault</a:t>
            </a:r>
            <a:r>
              <a:rPr lang="de-DE" altLang="zh-CN" sz="1800" dirty="0"/>
              <a:t> </a:t>
            </a:r>
            <a:r>
              <a:rPr lang="de-DE" altLang="zh-CN" sz="1800" dirty="0" err="1"/>
              <a:t>reuseIdentifier</a:t>
            </a:r>
            <a:r>
              <a:rPr lang="de-DE" altLang="zh-CN" sz="1800" dirty="0"/>
              <a:t>:@"</a:t>
            </a:r>
            <a:r>
              <a:rPr lang="de-DE" altLang="zh-CN" sz="1800" dirty="0" err="1"/>
              <a:t>IdentifierCell</a:t>
            </a:r>
            <a:r>
              <a:rPr lang="de-DE" altLang="zh-CN" sz="1800" dirty="0"/>
              <a:t>"];</a:t>
            </a:r>
          </a:p>
          <a:p>
            <a:r>
              <a:rPr lang="de-DE" altLang="zh-CN" sz="1800" dirty="0"/>
              <a:t>        </a:t>
            </a:r>
            <a:r>
              <a:rPr lang="de-DE" altLang="zh-CN" sz="1800" dirty="0" err="1"/>
              <a:t>cell.selectionStyle</a:t>
            </a:r>
            <a:r>
              <a:rPr lang="de-DE" altLang="zh-CN" sz="1800" dirty="0"/>
              <a:t> = </a:t>
            </a:r>
            <a:r>
              <a:rPr lang="de-DE" altLang="zh-CN" sz="1800" dirty="0" err="1"/>
              <a:t>UITableViewCellSelectionStyleNone</a:t>
            </a:r>
            <a:r>
              <a:rPr lang="de-DE" altLang="zh-CN" sz="1800" dirty="0"/>
              <a:t>;</a:t>
            </a:r>
          </a:p>
          <a:p>
            <a:r>
              <a:rPr lang="de-DE" altLang="zh-CN" sz="1800" dirty="0"/>
              <a:t>    }</a:t>
            </a:r>
          </a:p>
          <a:p>
            <a:r>
              <a:rPr lang="de-DE" altLang="zh-CN" sz="1800" dirty="0"/>
              <a:t>    //    </a:t>
            </a:r>
            <a:r>
              <a:rPr lang="de-DE" altLang="zh-CN" sz="1800" dirty="0" err="1"/>
              <a:t>cell.textLabel.text</a:t>
            </a:r>
            <a:r>
              <a:rPr lang="de-DE" altLang="zh-CN" sz="1800" dirty="0"/>
              <a:t> =</a:t>
            </a:r>
          </a:p>
          <a:p>
            <a:r>
              <a:rPr lang="de-DE" altLang="zh-CN" sz="1800" dirty="0"/>
              <a:t>    </a:t>
            </a:r>
            <a:r>
              <a:rPr lang="de-DE" altLang="zh-CN" sz="1800" dirty="0" err="1"/>
              <a:t>return</a:t>
            </a:r>
            <a:r>
              <a:rPr lang="de-DE" altLang="zh-CN" sz="1800" dirty="0"/>
              <a:t> </a:t>
            </a:r>
            <a:r>
              <a:rPr lang="de-DE" altLang="zh-CN" sz="1800" dirty="0" err="1"/>
              <a:t>cell</a:t>
            </a:r>
            <a:r>
              <a:rPr lang="de-DE" altLang="zh-CN" sz="1800" dirty="0"/>
              <a:t>;</a:t>
            </a:r>
          </a:p>
          <a:p>
            <a:r>
              <a:rPr lang="de-DE" altLang="zh-CN" sz="1800" dirty="0" smtClean="0"/>
              <a:t>}</a:t>
            </a:r>
          </a:p>
          <a:p>
            <a:r>
              <a:rPr lang="en-US" altLang="zh-CN" sz="1800" dirty="0" smtClean="0"/>
              <a:t>A:</a:t>
            </a:r>
            <a:r>
              <a:rPr lang="zh-CN" altLang="en-US" sz="1800" dirty="0" smtClean="0"/>
              <a:t>使用此方法初始化时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把</a:t>
            </a:r>
            <a:r>
              <a:rPr lang="en-US" altLang="zh-CN" sz="1800" dirty="0" smtClean="0"/>
              <a:t>UI</a:t>
            </a:r>
            <a:r>
              <a:rPr lang="zh-CN" altLang="en-US" sz="1800" dirty="0" smtClean="0"/>
              <a:t>控件写在</a:t>
            </a:r>
            <a:r>
              <a:rPr lang="en-US" altLang="zh-CN" sz="1800" dirty="0" smtClean="0"/>
              <a:t>if(!cell){</a:t>
            </a:r>
            <a:r>
              <a:rPr lang="zh-CN" altLang="en-US" sz="1800" dirty="0" smtClean="0"/>
              <a:t>这个里面创建</a:t>
            </a:r>
            <a:r>
              <a:rPr lang="en-US" altLang="zh-CN" sz="1800" dirty="0" err="1" smtClean="0"/>
              <a:t>Ui</a:t>
            </a:r>
            <a:r>
              <a:rPr lang="zh-CN" altLang="en-US" sz="1800" dirty="0" smtClean="0"/>
              <a:t>控件并设置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值</a:t>
            </a:r>
            <a:r>
              <a:rPr lang="en-US" altLang="zh-CN" sz="1800" dirty="0" smtClean="0"/>
              <a:t>},</a:t>
            </a:r>
            <a:r>
              <a:rPr lang="zh-CN" altLang="en-US" sz="1800" dirty="0" smtClean="0"/>
              <a:t>外部利用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值取出控件对象</a:t>
            </a:r>
            <a:r>
              <a:rPr lang="zh-CN" altLang="en-US" sz="1800" dirty="0" smtClean="0"/>
              <a:t>并操作属性</a:t>
            </a:r>
            <a:r>
              <a:rPr lang="en-US" altLang="zh-CN" sz="1800" dirty="0" smtClean="0"/>
              <a:t>.</a:t>
            </a:r>
          </a:p>
          <a:p>
            <a:r>
              <a:rPr kumimoji="1" lang="en-US" altLang="zh-CN" sz="1800" dirty="0" smtClean="0"/>
              <a:t>B:</a:t>
            </a:r>
            <a:r>
              <a:rPr kumimoji="1" lang="zh-CN" altLang="en-US" sz="1800" dirty="0" smtClean="0"/>
              <a:t>使用此方法进行初始化</a:t>
            </a:r>
            <a:r>
              <a:rPr lang="en-US" altLang="zh-CN" sz="1800" dirty="0"/>
              <a:t> [</a:t>
            </a:r>
            <a:r>
              <a:rPr lang="en-US" altLang="zh-CN" sz="1800" dirty="0" err="1"/>
              <a:t>tableView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dequeueReusableCellWithIdentifier</a:t>
            </a:r>
            <a:r>
              <a:rPr lang="en-US" altLang="zh-CN" sz="1800" dirty="0"/>
              <a:t>:@"</a:t>
            </a:r>
            <a:r>
              <a:rPr lang="en-US" altLang="zh-CN" sz="1800" dirty="0" err="1"/>
              <a:t>IdentifierCell</a:t>
            </a:r>
            <a:r>
              <a:rPr lang="en-US" altLang="zh-CN" sz="1800" dirty="0"/>
              <a:t>" </a:t>
            </a:r>
            <a:r>
              <a:rPr lang="en-US" altLang="zh-CN" sz="1800" dirty="0" err="1"/>
              <a:t>forIndexPath:indexPath</a:t>
            </a:r>
            <a:r>
              <a:rPr lang="en-US" altLang="zh-CN" sz="1800" dirty="0"/>
              <a:t>]</a:t>
            </a:r>
          </a:p>
          <a:p>
            <a:r>
              <a:rPr kumimoji="1" lang="zh-CN" altLang="en-US" sz="1800" dirty="0" smtClean="0"/>
              <a:t>则需要在下面如此创建控件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74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0728"/>
            <a:ext cx="6400800" cy="5877272"/>
          </a:xfrm>
        </p:spPr>
        <p:txBody>
          <a:bodyPr/>
          <a:lstStyle/>
          <a:p>
            <a:r>
              <a:rPr lang="is-IS" altLang="zh-CN" sz="1800" dirty="0"/>
              <a:t>    UIView *view = (UIView *)[cell.contentView viewWithTag:455];</a:t>
            </a:r>
          </a:p>
          <a:p>
            <a:r>
              <a:rPr lang="is-IS" altLang="zh-CN" sz="1800" dirty="0"/>
              <a:t>    if (!view) {</a:t>
            </a:r>
          </a:p>
          <a:p>
            <a:r>
              <a:rPr lang="is-IS" altLang="zh-CN" sz="1800" dirty="0"/>
              <a:t>        view = [[UIView alloc]init];</a:t>
            </a:r>
          </a:p>
          <a:p>
            <a:r>
              <a:rPr lang="is-IS" altLang="zh-CN" sz="1800" dirty="0"/>
              <a:t>        view.tag = 455;</a:t>
            </a:r>
          </a:p>
          <a:p>
            <a:r>
              <a:rPr lang="is-IS" altLang="zh-CN" sz="1800" dirty="0"/>
              <a:t>        [cell.contentView addSubview:view];</a:t>
            </a:r>
          </a:p>
          <a:p>
            <a:r>
              <a:rPr lang="is-IS" altLang="zh-CN" sz="1800" dirty="0"/>
              <a:t>    }</a:t>
            </a:r>
          </a:p>
          <a:p>
            <a:r>
              <a:rPr lang="is-IS" altLang="zh-CN" sz="1800" dirty="0"/>
              <a:t>    view.frame=</a:t>
            </a:r>
          </a:p>
          <a:p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0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08720"/>
            <a:ext cx="6400800" cy="5949280"/>
          </a:xfrm>
        </p:spPr>
        <p:txBody>
          <a:bodyPr/>
          <a:lstStyle/>
          <a:p>
            <a:r>
              <a:rPr kumimoji="1" lang="zh-CN" altLang="en-US" sz="1600" dirty="0" smtClean="0"/>
              <a:t>上面只是简单介绍了控件刷新与控件创建的机制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还不足以真正的优化</a:t>
            </a:r>
            <a:r>
              <a:rPr kumimoji="1" lang="en-US" altLang="zh-CN" sz="1600" dirty="0"/>
              <a:t>.</a:t>
            </a:r>
            <a:r>
              <a:rPr kumimoji="1" lang="zh-CN" altLang="en-US" sz="1600" dirty="0" smtClean="0"/>
              <a:t>以下介绍</a:t>
            </a:r>
            <a:r>
              <a:rPr kumimoji="1" lang="en-US" altLang="zh-CN" sz="1600" dirty="0" err="1" smtClean="0"/>
              <a:t>scrollview</a:t>
            </a:r>
            <a:r>
              <a:rPr kumimoji="1" lang="zh-CN" altLang="en-US" sz="1600" dirty="0" smtClean="0"/>
              <a:t>代理刷新优化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原理是在</a:t>
            </a:r>
            <a:r>
              <a:rPr kumimoji="1" lang="en-US" altLang="zh-CN" sz="1600" dirty="0" err="1" smtClean="0"/>
              <a:t>scrollview</a:t>
            </a:r>
            <a:r>
              <a:rPr kumimoji="1" lang="zh-CN" altLang="en-US" sz="1600" dirty="0" smtClean="0"/>
              <a:t>停止滑动前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判断当前屏幕</a:t>
            </a:r>
            <a:r>
              <a:rPr kumimoji="1" lang="en-US" altLang="zh-CN" sz="1600" dirty="0" smtClean="0"/>
              <a:t>cell</a:t>
            </a:r>
            <a:r>
              <a:rPr kumimoji="1" lang="zh-CN" altLang="en-US" sz="1600" dirty="0" smtClean="0"/>
              <a:t>显示的位置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找出前后三行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进行刷新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此法问题太多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最大问题在于高速刷新时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内容直接不显示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如果在不显示内容时用一些特殊的效果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则此种刷新方案最优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代码也是多种多样的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以下网站介绍其中一种写法</a:t>
            </a:r>
            <a:r>
              <a:rPr kumimoji="1" lang="en-US" altLang="zh-CN" sz="1600" dirty="0">
                <a:hlinkClick r:id="rId2"/>
              </a:rPr>
              <a:t>http://</a:t>
            </a:r>
            <a:r>
              <a:rPr kumimoji="1" lang="en-US" altLang="zh-CN" sz="1600" dirty="0" smtClean="0">
                <a:hlinkClick r:id="rId2"/>
              </a:rPr>
              <a:t>www.cocoachina.com/ios/20150602/11968.html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以下介绍一些常规的优化方法</a:t>
            </a:r>
            <a:r>
              <a:rPr kumimoji="1" lang="en-US" altLang="zh-CN" sz="1600" dirty="0" smtClean="0"/>
              <a:t>:</a:t>
            </a:r>
          </a:p>
          <a:p>
            <a:r>
              <a:rPr kumimoji="1" lang="en-US" altLang="zh-CN" sz="1600" dirty="0" smtClean="0"/>
              <a:t>1.</a:t>
            </a:r>
            <a:r>
              <a:rPr lang="zh-CN" altLang="en-US" sz="1600" dirty="0"/>
              <a:t>正确使用</a:t>
            </a:r>
            <a:r>
              <a:rPr lang="en-US" altLang="zh-CN" sz="1600" dirty="0" err="1"/>
              <a:t>reuseIdentifier</a:t>
            </a:r>
            <a:r>
              <a:rPr lang="zh-CN" altLang="en-US" sz="1600" dirty="0"/>
              <a:t>来重用</a:t>
            </a:r>
            <a:r>
              <a:rPr lang="en-US" altLang="zh-CN" sz="1600" dirty="0"/>
              <a:t>Cells</a:t>
            </a:r>
          </a:p>
          <a:p>
            <a:r>
              <a:rPr kumimoji="1" lang="en-US" altLang="zh-CN" sz="1600" dirty="0" smtClean="0"/>
              <a:t>2.</a:t>
            </a:r>
            <a:r>
              <a:rPr lang="zh-CN" altLang="en-US" sz="1600" dirty="0"/>
              <a:t>尽量使所有的</a:t>
            </a:r>
            <a:r>
              <a:rPr lang="en-US" altLang="zh-CN" sz="1600" dirty="0"/>
              <a:t>view opaque</a:t>
            </a:r>
            <a:r>
              <a:rPr lang="zh-CN" altLang="en-US" sz="1600" dirty="0"/>
              <a:t>，包括</a:t>
            </a:r>
            <a:r>
              <a:rPr lang="en-US" altLang="zh-CN" sz="1600" dirty="0"/>
              <a:t>Cell</a:t>
            </a:r>
            <a:r>
              <a:rPr lang="zh-CN" altLang="en-US" sz="1600" dirty="0"/>
              <a:t>自身</a:t>
            </a:r>
          </a:p>
          <a:p>
            <a:r>
              <a:rPr kumimoji="1" lang="en-US" altLang="zh-CN" sz="1600" dirty="0" smtClean="0"/>
              <a:t>3.</a:t>
            </a:r>
            <a:r>
              <a:rPr lang="zh-CN" altLang="en-US" sz="1600" dirty="0"/>
              <a:t>尽量少用或不用透明图层</a:t>
            </a:r>
          </a:p>
          <a:p>
            <a:r>
              <a:rPr kumimoji="1" lang="en-US" altLang="zh-CN" sz="1600" dirty="0" smtClean="0"/>
              <a:t>4.</a:t>
            </a:r>
            <a:r>
              <a:rPr lang="zh-CN" altLang="en-US" sz="1600" dirty="0"/>
              <a:t>如果</a:t>
            </a:r>
            <a:r>
              <a:rPr lang="en-US" altLang="zh-CN" sz="1600" dirty="0"/>
              <a:t>Cell</a:t>
            </a:r>
            <a:r>
              <a:rPr lang="zh-CN" altLang="en-US" sz="1600" dirty="0"/>
              <a:t>内现实的内容来自</a:t>
            </a:r>
            <a:r>
              <a:rPr lang="en-US" altLang="zh-CN" sz="1600" dirty="0"/>
              <a:t>web</a:t>
            </a:r>
            <a:r>
              <a:rPr lang="zh-CN" altLang="en-US" sz="1600" dirty="0"/>
              <a:t>，使用异步加载，缓存请求结果</a:t>
            </a:r>
          </a:p>
          <a:p>
            <a:r>
              <a:rPr kumimoji="1" lang="en-US" altLang="zh-CN" sz="1600" dirty="0" smtClean="0"/>
              <a:t>5.</a:t>
            </a:r>
            <a:r>
              <a:rPr lang="zh-CN" altLang="en-US" sz="1600" dirty="0"/>
              <a:t>减少</a:t>
            </a:r>
            <a:r>
              <a:rPr lang="en-US" altLang="zh-CN" sz="1600" dirty="0" err="1"/>
              <a:t>subviews</a:t>
            </a:r>
            <a:r>
              <a:rPr lang="zh-CN" altLang="en-US" sz="1600" dirty="0"/>
              <a:t>的数量</a:t>
            </a:r>
          </a:p>
          <a:p>
            <a:r>
              <a:rPr kumimoji="1" lang="en-US" altLang="zh-CN" sz="1600" dirty="0" smtClean="0"/>
              <a:t>6.</a:t>
            </a:r>
            <a:r>
              <a:rPr lang="zh-CN" altLang="en-US" sz="1600" dirty="0"/>
              <a:t>尽量少用</a:t>
            </a:r>
            <a:r>
              <a:rPr lang="en-US" altLang="zh-CN" sz="1600" dirty="0" err="1"/>
              <a:t>addView</a:t>
            </a:r>
            <a:r>
              <a:rPr lang="zh-CN" altLang="en-US" sz="1600" dirty="0"/>
              <a:t>给</a:t>
            </a:r>
            <a:r>
              <a:rPr lang="en-US" altLang="zh-CN" sz="1600" dirty="0"/>
              <a:t>Cell</a:t>
            </a:r>
            <a:r>
              <a:rPr lang="zh-CN" altLang="en-US" sz="1600" dirty="0"/>
              <a:t>动态添加</a:t>
            </a:r>
            <a:r>
              <a:rPr lang="en-US" altLang="zh-CN" sz="1600" dirty="0"/>
              <a:t>View</a:t>
            </a:r>
            <a:r>
              <a:rPr lang="zh-CN" altLang="en-US" sz="1600" dirty="0"/>
              <a:t>，可以初始化时就添加，然后通过</a:t>
            </a:r>
            <a:r>
              <a:rPr lang="en-US" altLang="zh-CN" sz="1600" dirty="0"/>
              <a:t>hide</a:t>
            </a:r>
            <a:r>
              <a:rPr lang="zh-CN" altLang="en-US" sz="1600" dirty="0"/>
              <a:t>来控制是否显示</a:t>
            </a:r>
          </a:p>
          <a:p>
            <a:r>
              <a:rPr kumimoji="1" lang="en-US" altLang="zh-CN" sz="1600" dirty="0" smtClean="0"/>
              <a:t>7.</a:t>
            </a:r>
            <a:r>
              <a:rPr lang="zh-CN" altLang="en-US" sz="1600" dirty="0"/>
              <a:t>自行</a:t>
            </a:r>
            <a:r>
              <a:rPr lang="en-US" altLang="zh-CN" sz="1600" dirty="0" err="1"/>
              <a:t>drawRect</a:t>
            </a:r>
            <a:r>
              <a:rPr lang="zh-CN" altLang="en-US" sz="1600" dirty="0" smtClean="0"/>
              <a:t>。异步绘制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现在效果并没有这么明显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不建议使用了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1600" dirty="0" smtClean="0"/>
              <a:t>8.</a:t>
            </a:r>
            <a:r>
              <a:rPr lang="zh-CN" altLang="en-US" sz="1600" dirty="0"/>
              <a:t>图片资源尽可能使用</a:t>
            </a:r>
            <a:r>
              <a:rPr lang="en-US" altLang="zh-CN" sz="1600" dirty="0"/>
              <a:t>PNG</a:t>
            </a:r>
          </a:p>
          <a:p>
            <a:r>
              <a:rPr lang="en-US" altLang="zh-CN" sz="1600" dirty="0" smtClean="0"/>
              <a:t>9.</a:t>
            </a:r>
            <a:r>
              <a:rPr lang="zh-CN" altLang="en-US" sz="1600" dirty="0"/>
              <a:t>圆角、阴影之类的全部 </a:t>
            </a:r>
            <a:r>
              <a:rPr lang="en-US" altLang="zh-CN" sz="1600" dirty="0"/>
              <a:t>bitmap </a:t>
            </a:r>
            <a:r>
              <a:rPr lang="zh-CN" altLang="en-US" sz="1600" dirty="0"/>
              <a:t>化，或者放到后台 </a:t>
            </a:r>
            <a:r>
              <a:rPr lang="en-US" altLang="zh-CN" sz="1600" dirty="0"/>
              <a:t>draw </a:t>
            </a:r>
            <a:r>
              <a:rPr lang="zh-CN" altLang="en-US" sz="1600" dirty="0"/>
              <a:t>好了再拿来用</a:t>
            </a:r>
          </a:p>
          <a:p>
            <a:r>
              <a:rPr lang="en-US" altLang="zh-CN" sz="1800" dirty="0" smtClean="0"/>
              <a:t>10:</a:t>
            </a:r>
            <a:r>
              <a:rPr lang="zh-CN" altLang="en-US" sz="1800" dirty="0"/>
              <a:t>数据量太</a:t>
            </a:r>
            <a:r>
              <a:rPr lang="zh-CN" altLang="en-US" sz="1800" dirty="0" smtClean="0"/>
              <a:t>大时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尽量全部缓存出来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当然是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保守估计</a:t>
            </a:r>
            <a:r>
              <a:rPr lang="en-US" altLang="zh-CN" sz="1800" dirty="0" smtClean="0"/>
              <a:t>)1000</a:t>
            </a:r>
            <a:r>
              <a:rPr lang="zh-CN" altLang="en-US" sz="1800" dirty="0" smtClean="0"/>
              <a:t>条之内的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如果是</a:t>
            </a:r>
            <a:r>
              <a:rPr lang="en-US" altLang="zh-CN" sz="1800" dirty="0"/>
              <a:t>(</a:t>
            </a:r>
            <a:r>
              <a:rPr lang="zh-CN" altLang="en-US" sz="1800" dirty="0"/>
              <a:t>保守估计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1000</a:t>
            </a:r>
            <a:r>
              <a:rPr lang="zh-CN" altLang="en-US" sz="1800" dirty="0" smtClean="0"/>
              <a:t>条之上的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最好重新设计缓存方案</a:t>
            </a:r>
            <a:r>
              <a:rPr lang="en-US" altLang="zh-CN" sz="1800" dirty="0" smtClean="0"/>
              <a:t>!</a:t>
            </a:r>
            <a:r>
              <a:rPr lang="zh-CN" altLang="en-US" sz="1800" dirty="0" smtClean="0"/>
              <a:t>比如加载过后移除一部分缓存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以时间换取一些空间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不然崩溃在所难免</a:t>
            </a:r>
            <a:r>
              <a:rPr lang="en-US" altLang="zh-CN" sz="1800" dirty="0" smtClean="0"/>
              <a:t>!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0728"/>
            <a:ext cx="6400800" cy="5877272"/>
          </a:xfrm>
        </p:spPr>
        <p:txBody>
          <a:bodyPr/>
          <a:lstStyle/>
          <a:p>
            <a:r>
              <a:rPr kumimoji="1" lang="en-US" altLang="zh-CN" sz="1600" dirty="0" smtClean="0"/>
              <a:t>11:</a:t>
            </a:r>
            <a:r>
              <a:rPr kumimoji="1" lang="zh-CN" altLang="en-US" sz="1600" dirty="0" smtClean="0"/>
              <a:t>尽量使用</a:t>
            </a:r>
            <a:r>
              <a:rPr kumimoji="1" lang="en-US" altLang="zh-CN" sz="1600" dirty="0" err="1" smtClean="0"/>
              <a:t>YYKit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YYImage</a:t>
            </a:r>
            <a:r>
              <a:rPr kumimoji="1" lang="zh-CN" altLang="en-US" sz="1600" dirty="0" smtClean="0"/>
              <a:t>加载图片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原因不多做解释</a:t>
            </a:r>
            <a:endParaRPr kumimoji="1" lang="en-US" altLang="zh-CN" sz="1600" dirty="0" smtClean="0"/>
          </a:p>
          <a:p>
            <a:r>
              <a:rPr kumimoji="1" lang="en-US" altLang="zh-CN" sz="1600" dirty="0" smtClean="0"/>
              <a:t>12.</a:t>
            </a:r>
            <a:r>
              <a:rPr kumimoji="1" lang="zh-CN" altLang="en-US" sz="1600" dirty="0" smtClean="0"/>
              <a:t>背景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无点击事件尽量使用</a:t>
            </a:r>
            <a:r>
              <a:rPr kumimoji="1" lang="en-US" altLang="zh-CN" sz="1600" dirty="0" err="1" smtClean="0"/>
              <a:t>CALayer</a:t>
            </a:r>
            <a:r>
              <a:rPr kumimoji="1" lang="zh-CN" altLang="en-US" sz="1600" dirty="0" smtClean="0"/>
              <a:t>绘制</a:t>
            </a:r>
            <a:r>
              <a:rPr kumimoji="1" lang="en-US" altLang="zh-CN" sz="1600" dirty="0" smtClean="0"/>
              <a:t>.</a:t>
            </a:r>
          </a:p>
          <a:p>
            <a:r>
              <a:rPr kumimoji="1" lang="en-US" altLang="zh-CN" sz="1600" dirty="0" smtClean="0"/>
              <a:t>13.</a:t>
            </a:r>
            <a:r>
              <a:rPr lang="zh-CN" altLang="en-US" sz="1600" dirty="0"/>
              <a:t>在需要用到</a:t>
            </a:r>
            <a:r>
              <a:rPr lang="en-US" altLang="zh-CN" sz="1600" dirty="0" err="1"/>
              <a:t>SetNeedDisplay</a:t>
            </a:r>
            <a:r>
              <a:rPr lang="zh-CN" altLang="en-US" sz="1600" dirty="0"/>
              <a:t>的时候，看能不能用</a:t>
            </a:r>
            <a:r>
              <a:rPr lang="en-US" altLang="zh-CN" sz="1600" dirty="0" err="1"/>
              <a:t>setNeedsDisplayInRect</a:t>
            </a:r>
            <a:r>
              <a:rPr lang="en-US" altLang="zh-CN" sz="1600" dirty="0"/>
              <a:t>: </a:t>
            </a:r>
            <a:r>
              <a:rPr lang="zh-CN" altLang="en-US" sz="1600" dirty="0"/>
              <a:t>代替，这个会节省很多开销！！！</a:t>
            </a:r>
          </a:p>
          <a:p>
            <a:r>
              <a:rPr kumimoji="1" lang="en-US" altLang="zh-CN" sz="1600" dirty="0" smtClean="0"/>
              <a:t>14:</a:t>
            </a:r>
            <a:r>
              <a:rPr lang="en-US" altLang="zh-CN" sz="1600" dirty="0"/>
              <a:t> iOS 6</a:t>
            </a:r>
            <a:r>
              <a:rPr lang="zh-CN" altLang="en-US" sz="1600" dirty="0"/>
              <a:t>新功能 </a:t>
            </a:r>
            <a:r>
              <a:rPr lang="en-US" altLang="zh-CN" sz="1600" dirty="0" err="1"/>
              <a:t>myView.layer.drawAsynchronously</a:t>
            </a:r>
            <a:r>
              <a:rPr lang="en-US" altLang="zh-CN" sz="1600" dirty="0"/>
              <a:t> = YES </a:t>
            </a:r>
            <a:r>
              <a:rPr lang="zh-CN" altLang="en-US" sz="1600" dirty="0"/>
              <a:t>对于一个</a:t>
            </a:r>
            <a:r>
              <a:rPr lang="en-US" altLang="zh-CN" sz="1600" dirty="0"/>
              <a:t>view</a:t>
            </a:r>
            <a:r>
              <a:rPr lang="zh-CN" altLang="en-US" sz="1600" dirty="0"/>
              <a:t>里有很多需要</a:t>
            </a:r>
            <a:r>
              <a:rPr lang="en-US" altLang="zh-CN" sz="1600" dirty="0"/>
              <a:t>draw</a:t>
            </a:r>
            <a:r>
              <a:rPr lang="zh-CN" altLang="en-US" sz="1600" dirty="0"/>
              <a:t>的内容来说，很有用，但是有时候会很差，需要用</a:t>
            </a:r>
            <a:r>
              <a:rPr lang="en-US" altLang="zh-CN" sz="1600" dirty="0"/>
              <a:t>time profile</a:t>
            </a:r>
            <a:r>
              <a:rPr lang="zh-CN" altLang="en-US" sz="1600" dirty="0"/>
              <a:t>验证以后再尝试</a:t>
            </a:r>
            <a:r>
              <a:rPr lang="en-US" altLang="zh-CN" sz="1600" dirty="0"/>
              <a:t>.</a:t>
            </a:r>
          </a:p>
          <a:p>
            <a:r>
              <a:rPr kumimoji="1" lang="en-US" altLang="zh-CN" sz="1600" dirty="0" smtClean="0"/>
              <a:t>15:</a:t>
            </a:r>
            <a:r>
              <a:rPr lang="zh-CN" altLang="en-US" sz="1600" b="1" dirty="0"/>
              <a:t>不同场景有不同的解决方法，到底是用</a:t>
            </a:r>
            <a:r>
              <a:rPr lang="en-US" altLang="zh-CN" sz="1600" b="1" dirty="0" err="1"/>
              <a:t>drawRect</a:t>
            </a:r>
            <a:r>
              <a:rPr lang="en-US" altLang="zh-CN" sz="1600" b="1" dirty="0"/>
              <a:t>? </a:t>
            </a:r>
            <a:r>
              <a:rPr lang="zh-CN" altLang="en-US" sz="1600" b="1" dirty="0"/>
              <a:t>还是用</a:t>
            </a:r>
            <a:r>
              <a:rPr lang="en-US" altLang="zh-CN" sz="1600" b="1" dirty="0" err="1"/>
              <a:t>SubView</a:t>
            </a:r>
            <a:r>
              <a:rPr lang="zh-CN" altLang="en-US" sz="1600" b="1" dirty="0"/>
              <a:t>？</a:t>
            </a:r>
            <a:endParaRPr lang="zh-CN" altLang="en-US" sz="1600" dirty="0"/>
          </a:p>
          <a:p>
            <a:r>
              <a:rPr kumimoji="1" lang="en-US" altLang="zh-CN" sz="1600" dirty="0" smtClean="0"/>
              <a:t>16:</a:t>
            </a:r>
            <a:r>
              <a:rPr lang="zh-CN" altLang="en-US" sz="1600" b="1" dirty="0"/>
              <a:t>多在不同设备上测试动画、他们的区别可能在于</a:t>
            </a:r>
            <a:r>
              <a:rPr lang="en-US" altLang="zh-CN" sz="1600" b="1" dirty="0"/>
              <a:t>GPU, CPU, Retina </a:t>
            </a:r>
            <a:r>
              <a:rPr lang="en-US" altLang="zh-CN" sz="1600" b="1" dirty="0" err="1"/>
              <a:t>blabla</a:t>
            </a:r>
            <a:endParaRPr lang="zh-CN" altLang="en-US" sz="1600" dirty="0"/>
          </a:p>
          <a:p>
            <a:r>
              <a:rPr kumimoji="1" lang="en-US" altLang="zh-CN" sz="1600" dirty="0" smtClean="0"/>
              <a:t>17:</a:t>
            </a:r>
            <a:r>
              <a:rPr lang="zh-CN" altLang="en-US" sz="1600" dirty="0"/>
              <a:t>在绘制字符串时，尽可能使用</a:t>
            </a:r>
            <a:r>
              <a:rPr lang="en-US" altLang="zh-CN" sz="1600" dirty="0" err="1"/>
              <a:t>drawAtPoint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withFont</a:t>
            </a:r>
            <a:r>
              <a:rPr lang="en-US" altLang="zh-CN" sz="1600" dirty="0"/>
              <a:t>:</a:t>
            </a:r>
            <a:r>
              <a:rPr lang="zh-CN" altLang="en-US" sz="1600" dirty="0"/>
              <a:t>，而不要使用更复杂的</a:t>
            </a:r>
            <a:r>
              <a:rPr lang="en-US" altLang="zh-CN" sz="1600" dirty="0" err="1"/>
              <a:t>drawAtPoint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CGPoint</a:t>
            </a:r>
            <a:r>
              <a:rPr lang="en-US" altLang="zh-CN" sz="1600" dirty="0"/>
              <a:t>)point </a:t>
            </a:r>
            <a:r>
              <a:rPr lang="en-US" altLang="zh-CN" sz="1600" dirty="0" err="1"/>
              <a:t>forWidth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CGFloat</a:t>
            </a:r>
            <a:r>
              <a:rPr lang="en-US" altLang="zh-CN" sz="1600" dirty="0"/>
              <a:t>)width </a:t>
            </a:r>
            <a:r>
              <a:rPr lang="en-US" altLang="zh-CN" sz="1600" dirty="0" err="1"/>
              <a:t>withFont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UIFont</a:t>
            </a:r>
            <a:r>
              <a:rPr lang="en-US" altLang="zh-CN" sz="1600" dirty="0"/>
              <a:t> *)font </a:t>
            </a:r>
            <a:r>
              <a:rPr lang="en-US" altLang="zh-CN" sz="1600" dirty="0" err="1"/>
              <a:t>lineBreakMode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UILineBreakMode</a:t>
            </a:r>
            <a:r>
              <a:rPr lang="en-US" altLang="zh-CN" sz="1600" dirty="0"/>
              <a:t>)</a:t>
            </a:r>
            <a:r>
              <a:rPr lang="en-US" altLang="zh-CN" sz="1600" dirty="0" err="1"/>
              <a:t>lineBreakMode</a:t>
            </a:r>
            <a:r>
              <a:rPr lang="en-US" altLang="zh-CN" sz="1600" dirty="0"/>
              <a:t>; </a:t>
            </a:r>
            <a:r>
              <a:rPr lang="zh-CN" altLang="en-US" sz="1600" dirty="0"/>
              <a:t>如果要绘制过长的字符串，建议自己先截断，然后使用</a:t>
            </a:r>
            <a:r>
              <a:rPr lang="en-US" altLang="zh-CN" sz="1600" dirty="0" err="1"/>
              <a:t>drawAtPoint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withFont</a:t>
            </a:r>
            <a:r>
              <a:rPr lang="en-US" altLang="zh-CN" sz="1600" dirty="0"/>
              <a:t>:</a:t>
            </a:r>
            <a:r>
              <a:rPr lang="zh-CN" altLang="en-US" sz="1600" dirty="0"/>
              <a:t>方法绘制。</a:t>
            </a:r>
            <a:br>
              <a:rPr lang="zh-CN" altLang="en-US" sz="1600" dirty="0"/>
            </a:br>
            <a:r>
              <a:rPr lang="en-US" altLang="zh-CN" sz="1600" dirty="0" smtClean="0"/>
              <a:t>18:</a:t>
            </a:r>
            <a:r>
              <a:rPr lang="zh-CN" altLang="en-US" sz="1600" dirty="0"/>
              <a:t>在绘制图片时，尽量使用</a:t>
            </a:r>
            <a:r>
              <a:rPr lang="en-US" altLang="zh-CN" sz="1600" dirty="0" err="1"/>
              <a:t>drawAtPoint</a:t>
            </a:r>
            <a:r>
              <a:rPr lang="zh-CN" altLang="en-US" sz="1600" dirty="0"/>
              <a:t>，而不要使用</a:t>
            </a:r>
            <a:r>
              <a:rPr lang="en-US" altLang="zh-CN" sz="1600" dirty="0" err="1"/>
              <a:t>drawInRect</a:t>
            </a:r>
            <a:r>
              <a:rPr lang="zh-CN" altLang="en-US" sz="1600" dirty="0"/>
              <a:t>。</a:t>
            </a:r>
            <a:r>
              <a:rPr lang="en-US" altLang="zh-CN" sz="1600" dirty="0" err="1"/>
              <a:t>drawInRect</a:t>
            </a:r>
            <a:r>
              <a:rPr lang="zh-CN" altLang="en-US" sz="1600" dirty="0"/>
              <a:t>如果在绘制过程中对图片进行放缩，会特别消耗</a:t>
            </a:r>
            <a:r>
              <a:rPr lang="en-US" altLang="zh-CN" sz="1600" dirty="0"/>
              <a:t>CPU</a:t>
            </a:r>
            <a:r>
              <a:rPr lang="zh-CN" altLang="en-US" sz="1600" dirty="0"/>
              <a:t>。</a:t>
            </a:r>
          </a:p>
          <a:p>
            <a:r>
              <a:rPr kumimoji="1" lang="zh-CN" altLang="en-US" sz="1600" dirty="0" smtClean="0"/>
              <a:t>优化的文章</a:t>
            </a:r>
            <a:r>
              <a:rPr kumimoji="1" lang="en-US" altLang="zh-CN" sz="1600" dirty="0"/>
              <a:t>: http://</a:t>
            </a:r>
            <a:r>
              <a:rPr kumimoji="1" lang="en-US" altLang="zh-CN" sz="1600" dirty="0" err="1"/>
              <a:t>ios.jobbole.com</a:t>
            </a:r>
            <a:r>
              <a:rPr kumimoji="1" lang="en-US" altLang="zh-CN" sz="1600" dirty="0"/>
              <a:t>/90335/</a:t>
            </a:r>
            <a:endParaRPr kumimoji="1" lang="zh-CN" altLang="en-US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55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高级技巧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runloop</a:t>
            </a:r>
            <a:r>
              <a:rPr kumimoji="1" lang="zh-CN" altLang="en-US" dirty="0" smtClean="0"/>
              <a:t>进行优化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github.com/diwu/RunLoopWorkDistribution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文章较难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请自行学习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B8B8D-7B59-DB44-B8DE-01F23DBB898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断点调试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637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普通断点 </a:t>
            </a:r>
            <a:r>
              <a:rPr lang="en-US" altLang="zh-CN" dirty="0"/>
              <a:t>:</a:t>
            </a:r>
            <a:r>
              <a:rPr lang="zh-CN" altLang="en-US" dirty="0"/>
              <a:t>打开</a:t>
            </a:r>
            <a:r>
              <a:rPr lang="en-US" altLang="zh-CN" dirty="0" err="1"/>
              <a:t>Xcode</a:t>
            </a:r>
            <a:r>
              <a:rPr lang="en-US" altLang="zh-CN" dirty="0"/>
              <a:t>,</a:t>
            </a:r>
            <a:r>
              <a:rPr lang="zh-CN" altLang="en-US" dirty="0"/>
              <a:t>点击</a:t>
            </a:r>
            <a:r>
              <a:rPr lang="en-US" altLang="zh-CN" dirty="0"/>
              <a:t>.m</a:t>
            </a:r>
            <a:r>
              <a:rPr lang="zh-CN" altLang="en-US" dirty="0"/>
              <a:t>文件某一行</a:t>
            </a:r>
            <a:r>
              <a:rPr lang="en-US" altLang="zh-CN" dirty="0"/>
              <a:t>,</a:t>
            </a:r>
            <a:r>
              <a:rPr lang="zh-CN" altLang="en-US" dirty="0"/>
              <a:t>键盘按键</a:t>
            </a:r>
            <a:r>
              <a:rPr lang="en-US" altLang="zh-CN" dirty="0"/>
              <a:t>, </a:t>
            </a:r>
            <a:r>
              <a:rPr lang="zh-CN" altLang="en-US" dirty="0"/>
              <a:t>快捷键”</a:t>
            </a:r>
            <a:r>
              <a:rPr lang="en-US" altLang="zh-CN" dirty="0"/>
              <a:t>Command</a:t>
            </a:r>
            <a:r>
              <a:rPr lang="zh-CN" altLang="en-US" dirty="0"/>
              <a:t>＋</a:t>
            </a:r>
            <a:r>
              <a:rPr lang="en-US" altLang="zh-CN" dirty="0"/>
              <a:t>\”.</a:t>
            </a:r>
            <a:r>
              <a:rPr lang="zh-CN" altLang="en-US" dirty="0"/>
              <a:t>鼠标直接左键点击打开的</a:t>
            </a:r>
            <a:r>
              <a:rPr lang="en-US" altLang="zh-CN" dirty="0"/>
              <a:t>.m</a:t>
            </a:r>
            <a:r>
              <a:rPr lang="zh-CN" altLang="en-US" dirty="0"/>
              <a:t>文件右侧即可</a:t>
            </a:r>
            <a:r>
              <a:rPr lang="en-US" altLang="zh-CN" dirty="0"/>
              <a:t>.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2291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3E56F-E1A1-5243-AEF2-DDA7C6DAB437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1460500"/>
            <a:ext cx="6400800" cy="489585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断点的自定义设置</a:t>
            </a:r>
            <a:r>
              <a:rPr lang="en-US" altLang="zh-CN" sz="2400" dirty="0"/>
              <a:t>:1.</a:t>
            </a:r>
            <a:r>
              <a:rPr lang="en-US" altLang="zh-CN" sz="2400" b="1" dirty="0"/>
              <a:t>Condition</a:t>
            </a:r>
            <a:r>
              <a:rPr lang="en-US" altLang="zh-CN" sz="2400" dirty="0"/>
              <a:t>:</a:t>
            </a:r>
            <a:r>
              <a:rPr lang="zh-CN" altLang="en-US" sz="2400" dirty="0"/>
              <a:t>指的是条件表达式，该项允许我们对断点生效设置条件，表示当满足某一特定条件的前提下，该断点才生效。（该条件的录入，不能够识别预处理的宏定义，也不能识别断点作用域之外的变量和方法）。</a:t>
            </a:r>
            <a:r>
              <a:rPr lang="en-US" altLang="zh-CN" sz="2400" dirty="0"/>
              <a:t>2.</a:t>
            </a:r>
            <a:r>
              <a:rPr lang="en-US" altLang="zh-CN" sz="2400" b="1" dirty="0"/>
              <a:t>Ignore</a:t>
            </a:r>
            <a:r>
              <a:rPr lang="zh-CN" altLang="en-US" sz="2400" dirty="0"/>
              <a:t>：忽略次数。它指定了在断点生效，应用暂停之前，代码忽略断点的次数。你如果希望应用运行一段时间后断点才生效，那么就可以使用这个选项。比如说在调试某一循环体的时候。</a:t>
            </a:r>
            <a:r>
              <a:rPr lang="en-US" altLang="zh-CN" sz="2400" dirty="0"/>
              <a:t>3.</a:t>
            </a:r>
            <a:r>
              <a:rPr lang="en-US" altLang="zh-CN" sz="2400" b="1" dirty="0"/>
              <a:t>Action</a:t>
            </a:r>
            <a:r>
              <a:rPr lang="en-US" altLang="zh-CN" sz="2400" dirty="0"/>
              <a:t>:</a:t>
            </a:r>
            <a:r>
              <a:rPr lang="zh-CN" altLang="en-US" sz="2400" dirty="0"/>
              <a:t>动作。它表示当断点生效时</a:t>
            </a:r>
            <a:r>
              <a:rPr lang="zh-CN" altLang="en-US" sz="2400" dirty="0" smtClean="0"/>
              <a:t>，程序作出</a:t>
            </a:r>
            <a:r>
              <a:rPr lang="zh-CN" altLang="en-US" sz="2400" dirty="0"/>
              <a:t>反应后的行为动作。默认的是</a:t>
            </a:r>
            <a:r>
              <a:rPr lang="en-US" altLang="zh-CN" sz="2400" dirty="0"/>
              <a:t>Debugger Command</a:t>
            </a:r>
            <a:r>
              <a:rPr lang="zh-CN" altLang="en-US" sz="2400" dirty="0"/>
              <a:t>。</a:t>
            </a:r>
            <a:r>
              <a:rPr lang="en-US" altLang="zh-CN" sz="2400" dirty="0"/>
              <a:t>4.Option:</a:t>
            </a:r>
            <a:r>
              <a:rPr lang="zh-CN" altLang="en-US" sz="2400" dirty="0"/>
              <a:t>这个是当断点执行之后不卡在断点地方</a:t>
            </a:r>
            <a:r>
              <a:rPr lang="en-US" altLang="zh-CN" sz="2400" dirty="0"/>
              <a:t>,</a:t>
            </a:r>
            <a:r>
              <a:rPr lang="zh-CN" altLang="en-US" sz="2400" dirty="0"/>
              <a:t>代码流仍可执行</a:t>
            </a:r>
          </a:p>
          <a:p>
            <a:pPr>
              <a:defRPr/>
            </a:pPr>
            <a:endParaRPr kumimoji="1" lang="zh-CN" altLang="en-US" sz="2400" dirty="0"/>
          </a:p>
        </p:txBody>
      </p:sp>
      <p:sp>
        <p:nvSpPr>
          <p:cNvPr id="13314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72DBF-811E-3043-9D92-31BE4471DC9B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1412875"/>
            <a:ext cx="914400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963147-CF41-2140-AB85-DE1120A06A98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14339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4178300"/>
            <a:ext cx="914400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981075"/>
            <a:ext cx="6400800" cy="5876925"/>
          </a:xfrm>
        </p:spPr>
        <p:txBody>
          <a:bodyPr/>
          <a:lstStyle/>
          <a:p>
            <a:pPr>
              <a:defRPr/>
            </a:pPr>
            <a:r>
              <a:rPr lang="en-US" altLang="zh-CN" sz="1800" dirty="0"/>
              <a:t>3.Action:</a:t>
            </a:r>
            <a:r>
              <a:rPr lang="zh-CN" altLang="en-US" sz="1800" dirty="0"/>
              <a:t>动作</a:t>
            </a:r>
            <a:r>
              <a:rPr lang="en-US" altLang="zh-CN" sz="1800" dirty="0"/>
              <a:t>. </a:t>
            </a:r>
          </a:p>
          <a:p>
            <a:pPr>
              <a:defRPr/>
            </a:pPr>
            <a:r>
              <a:rPr lang="en-US" altLang="zh-CN" sz="1800" dirty="0" err="1"/>
              <a:t>A:AppleScript</a:t>
            </a:r>
            <a:r>
              <a:rPr lang="en-US" altLang="zh-CN" sz="1800" dirty="0"/>
              <a:t>,</a:t>
            </a:r>
            <a:r>
              <a:rPr lang="zh-CN" altLang="en-US" sz="1800" dirty="0"/>
              <a:t>它是苹果提供的一种脚本语言，用来执行一些预先指定的行为</a:t>
            </a:r>
            <a:r>
              <a:rPr lang="en-US" altLang="zh-CN" sz="1800" dirty="0"/>
              <a:t>.</a:t>
            </a:r>
            <a:r>
              <a:rPr lang="zh-CN" altLang="en-US" sz="1800" dirty="0"/>
              <a:t>符号标记</a:t>
            </a:r>
            <a:r>
              <a:rPr lang="en-US" altLang="zh-CN" sz="1800" dirty="0"/>
              <a:t>:@expression@==LLDB</a:t>
            </a:r>
            <a:r>
              <a:rPr lang="zh-CN" altLang="en-US" sz="1800" dirty="0"/>
              <a:t>表达式 </a:t>
            </a:r>
            <a:r>
              <a:rPr lang="en-US" altLang="zh-CN" sz="1800" dirty="0"/>
              <a:t>. %B==</a:t>
            </a:r>
            <a:r>
              <a:rPr lang="zh-CN" altLang="en-US" sz="1800" dirty="0"/>
              <a:t>断点的名称 </a:t>
            </a:r>
            <a:r>
              <a:rPr lang="en-US" altLang="zh-CN" sz="1800" dirty="0"/>
              <a:t>.%H==</a:t>
            </a:r>
            <a:r>
              <a:rPr lang="zh-CN" altLang="en-US" sz="1800" dirty="0"/>
              <a:t>遇到该断点的次数 </a:t>
            </a:r>
            <a:r>
              <a:rPr lang="en-US" altLang="zh-CN" sz="1800" dirty="0"/>
              <a:t>.</a:t>
            </a:r>
          </a:p>
          <a:p>
            <a:pPr>
              <a:defRPr/>
            </a:pPr>
            <a:r>
              <a:rPr lang="en-US" altLang="zh-CN" sz="1800" dirty="0" err="1"/>
              <a:t>B:Capture</a:t>
            </a:r>
            <a:r>
              <a:rPr lang="en-US" altLang="zh-CN" sz="1800" dirty="0"/>
              <a:t> GPU Frame,</a:t>
            </a:r>
            <a:r>
              <a:rPr lang="zh-CN" altLang="en-US" sz="1800" dirty="0"/>
              <a:t>这个功能用于当断点生效时，捕获</a:t>
            </a:r>
            <a:r>
              <a:rPr lang="en-US" altLang="zh-CN" sz="1800" dirty="0"/>
              <a:t>GPU</a:t>
            </a:r>
            <a:r>
              <a:rPr lang="zh-CN" altLang="en-US" sz="1800" dirty="0"/>
              <a:t>当前所绘制的帧。该功能是辅助图形调试的。</a:t>
            </a:r>
          </a:p>
          <a:p>
            <a:pPr>
              <a:defRPr/>
            </a:pPr>
            <a:r>
              <a:rPr lang="en-US" altLang="zh-CN" sz="1800" dirty="0" err="1"/>
              <a:t>C:Debugger</a:t>
            </a:r>
            <a:r>
              <a:rPr lang="en-US" altLang="zh-CN" sz="1800" dirty="0"/>
              <a:t> Command,</a:t>
            </a:r>
            <a:r>
              <a:rPr lang="zh-CN" altLang="en-US" sz="1800" dirty="0"/>
              <a:t>默认的选项，可以让断点执行</a:t>
            </a:r>
            <a:r>
              <a:rPr lang="en-US" altLang="zh-CN" sz="1800" dirty="0"/>
              <a:t>LLDB</a:t>
            </a:r>
            <a:r>
              <a:rPr lang="zh-CN" altLang="en-US" sz="1800" dirty="0"/>
              <a:t>调试命令。</a:t>
            </a:r>
          </a:p>
          <a:p>
            <a:pPr>
              <a:defRPr/>
            </a:pPr>
            <a:r>
              <a:rPr lang="en-US" altLang="zh-CN" sz="1800" dirty="0" err="1"/>
              <a:t>D:Log</a:t>
            </a:r>
            <a:r>
              <a:rPr lang="en-US" altLang="zh-CN" sz="1800" dirty="0"/>
              <a:t> Message,</a:t>
            </a:r>
            <a:r>
              <a:rPr lang="zh-CN" altLang="en-US" sz="1800" dirty="0"/>
              <a:t>使用</a:t>
            </a:r>
            <a:r>
              <a:rPr lang="en-US" altLang="zh-CN" sz="1800" dirty="0"/>
              <a:t>Log</a:t>
            </a:r>
            <a:r>
              <a:rPr lang="zh-CN" altLang="en-US" sz="1800" dirty="0"/>
              <a:t>命令可以生成消息队列，将相关的消息输出到控制台上，还有一个</a:t>
            </a:r>
            <a:r>
              <a:rPr lang="en-US" altLang="zh-CN" sz="1800" dirty="0"/>
              <a:t>Speak Message</a:t>
            </a:r>
            <a:r>
              <a:rPr lang="zh-CN" altLang="en-US" sz="1800" dirty="0"/>
              <a:t>选项，可以播报消息。</a:t>
            </a:r>
          </a:p>
          <a:p>
            <a:pPr>
              <a:defRPr/>
            </a:pPr>
            <a:r>
              <a:rPr lang="en-US" altLang="zh-CN" sz="1800" dirty="0" err="1"/>
              <a:t>E:Shell</a:t>
            </a:r>
            <a:r>
              <a:rPr lang="en-US" altLang="zh-CN" sz="1800" dirty="0"/>
              <a:t> Command,</a:t>
            </a:r>
            <a:r>
              <a:rPr lang="zh-CN" altLang="en-US" sz="1800" dirty="0"/>
              <a:t>该动作接收一个命令文件和参数列表</a:t>
            </a:r>
            <a:r>
              <a:rPr lang="en-US" altLang="zh-CN" sz="1800" dirty="0"/>
              <a:t>.</a:t>
            </a:r>
            <a:r>
              <a:rPr lang="zh-CN" altLang="en-US" sz="1800" dirty="0"/>
              <a:t>命令文件必须是一个可执行的二进制程序或者脚本。可以复制粘贴输入路径，也可以点击</a:t>
            </a:r>
            <a:r>
              <a:rPr lang="en-US" altLang="zh-CN" sz="1800" dirty="0"/>
              <a:t>Choose</a:t>
            </a:r>
            <a:r>
              <a:rPr lang="zh-CN" altLang="en-US" sz="1800" dirty="0"/>
              <a:t>按钮选择具体文件。参数通过空格表示分割，也可以在两个</a:t>
            </a:r>
            <a:r>
              <a:rPr lang="en-US" altLang="zh-CN" sz="1800" dirty="0"/>
              <a:t>@</a:t>
            </a:r>
            <a:r>
              <a:rPr lang="zh-CN" altLang="en-US" sz="1800" dirty="0"/>
              <a:t>字符之间包含</a:t>
            </a:r>
            <a:r>
              <a:rPr lang="en-US" altLang="zh-CN" sz="1800" dirty="0"/>
              <a:t>LLDB</a:t>
            </a:r>
            <a:r>
              <a:rPr lang="zh-CN" altLang="en-US" sz="1800" dirty="0"/>
              <a:t>表达式。一般情况下，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会异步执行</a:t>
            </a:r>
            <a:r>
              <a:rPr lang="en-US" altLang="zh-CN" sz="1800" dirty="0"/>
              <a:t>Shell Command</a:t>
            </a:r>
            <a:r>
              <a:rPr lang="zh-CN" altLang="en-US" sz="1800" dirty="0"/>
              <a:t>，也就是说，</a:t>
            </a:r>
            <a:r>
              <a:rPr lang="en-US" altLang="zh-CN" sz="1800" dirty="0"/>
              <a:t>Shell Command </a:t>
            </a:r>
            <a:r>
              <a:rPr lang="zh-CN" altLang="en-US" sz="1800" dirty="0"/>
              <a:t>和调试器将会同步执行。如果希望调试器在</a:t>
            </a:r>
            <a:r>
              <a:rPr lang="en-US" altLang="zh-CN" sz="1800" dirty="0"/>
              <a:t>Shell Command</a:t>
            </a:r>
            <a:r>
              <a:rPr lang="zh-CN" altLang="en-US" sz="1800" dirty="0"/>
              <a:t>命令完成后运行，则可以勾选下面的</a:t>
            </a:r>
            <a:r>
              <a:rPr lang="en-US" altLang="zh-CN" sz="1800" dirty="0"/>
              <a:t>Wait until done</a:t>
            </a:r>
            <a:r>
              <a:rPr lang="zh-CN" altLang="en-US" sz="1800" dirty="0"/>
              <a:t>选项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defRPr/>
            </a:pPr>
            <a:r>
              <a:rPr lang="en-US" altLang="zh-CN" sz="1800" dirty="0" err="1" smtClean="0"/>
              <a:t>F:Sound</a:t>
            </a:r>
            <a:r>
              <a:rPr lang="en-US" altLang="zh-CN" sz="1800" dirty="0"/>
              <a:t>,</a:t>
            </a:r>
            <a:r>
              <a:rPr lang="zh-CN" altLang="en-US" sz="1800" dirty="0"/>
              <a:t>动作会在断点被触发时，弹出声音提示。</a:t>
            </a:r>
          </a:p>
          <a:p>
            <a:pPr>
              <a:defRPr/>
            </a:pPr>
            <a:endParaRPr kumimoji="1" lang="zh-CN" altLang="en-US" sz="1800" dirty="0"/>
          </a:p>
        </p:txBody>
      </p:sp>
      <p:sp>
        <p:nvSpPr>
          <p:cNvPr id="15362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FC8706-8FD1-DE44-A5E3-009402168A7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15308-A4E4-9645-834E-08461FE97BC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1638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5486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095750"/>
            <a:ext cx="6253162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全局</a:t>
            </a:r>
            <a:r>
              <a:rPr lang="en-US" altLang="zh-CN"/>
              <a:t>/</a:t>
            </a:r>
            <a:r>
              <a:rPr lang="zh-CN" altLang="en-US"/>
              <a:t>异常断点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6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异常断点是代码出现问题导致编译器抛出异常时触发的断点。它在断点导航器中设置。点击＋号，选择</a:t>
            </a:r>
            <a:r>
              <a:rPr lang="en-US" altLang="zh-CN" dirty="0"/>
              <a:t>Exception Breakpoint</a:t>
            </a:r>
            <a:r>
              <a:rPr lang="zh-CN" altLang="en-US" dirty="0"/>
              <a:t>选项</a:t>
            </a:r>
          </a:p>
          <a:p>
            <a:pPr>
              <a:defRPr/>
            </a:pPr>
            <a:endParaRPr kumimoji="1"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E7F801-66EB-9748-AEF7-E0EBADC10D9E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1774</Words>
  <Application>Microsoft Macintosh PowerPoint</Application>
  <PresentationFormat>全屏显示(4:3)</PresentationFormat>
  <Paragraphs>167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Calibri</vt:lpstr>
      <vt:lpstr>等线</vt:lpstr>
      <vt:lpstr>华文楷体</vt:lpstr>
      <vt:lpstr>宋体</vt:lpstr>
      <vt:lpstr>微软雅黑</vt:lpstr>
      <vt:lpstr>Arial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断点调试</vt:lpstr>
      <vt:lpstr>PowerPoint 演示文稿</vt:lpstr>
      <vt:lpstr>PowerPoint 演示文稿</vt:lpstr>
      <vt:lpstr>PowerPoint 演示文稿</vt:lpstr>
      <vt:lpstr>PowerPoint 演示文稿</vt:lpstr>
      <vt:lpstr>全局/异常断点</vt:lpstr>
      <vt:lpstr>PowerPoint 演示文稿</vt:lpstr>
      <vt:lpstr>符号断点</vt:lpstr>
      <vt:lpstr>PowerPoint 演示文稿</vt:lpstr>
      <vt:lpstr>分析定位</vt:lpstr>
      <vt:lpstr>PowerPoint 演示文稿</vt:lpstr>
      <vt:lpstr>第二章:LLDB的使用</vt:lpstr>
      <vt:lpstr>PowerPoint 演示文稿</vt:lpstr>
      <vt:lpstr>LLDB命令</vt:lpstr>
      <vt:lpstr>PowerPoint 演示文稿</vt:lpstr>
      <vt:lpstr>第三章:Instruments使用</vt:lpstr>
      <vt:lpstr>动态内存分析</vt:lpstr>
      <vt:lpstr>PowerPoint 演示文稿</vt:lpstr>
      <vt:lpstr>PowerPoint 演示文稿</vt:lpstr>
      <vt:lpstr>Leaks的使用</vt:lpstr>
      <vt:lpstr>PowerPoint 演示文稿</vt:lpstr>
      <vt:lpstr>PowerPoint 演示文稿</vt:lpstr>
      <vt:lpstr>Time Profiler的使用</vt:lpstr>
      <vt:lpstr>PowerPoint 演示文稿</vt:lpstr>
      <vt:lpstr>PowerPoint 演示文稿</vt:lpstr>
      <vt:lpstr>第四章:UITableView的优化流畅度</vt:lpstr>
      <vt:lpstr>代理方法优化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高级技巧,使用runloop进行优化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郑冰津</cp:lastModifiedBy>
  <cp:revision>62</cp:revision>
  <dcterms:created xsi:type="dcterms:W3CDTF">2016-07-20T03:41:22Z</dcterms:created>
  <dcterms:modified xsi:type="dcterms:W3CDTF">2016-12-06T08:11:43Z</dcterms:modified>
</cp:coreProperties>
</file>