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5"/>
    <p:restoredTop sz="94648"/>
  </p:normalViewPr>
  <p:slideViewPr>
    <p:cSldViewPr snapToGrid="0">
      <p:cViewPr>
        <p:scale>
          <a:sx n="44" d="100"/>
          <a:sy n="44" d="100"/>
        </p:scale>
        <p:origin x="4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4FACB-5F6D-E54D-B2CA-FE91B22317E2}" type="datetimeFigureOut">
              <a:rPr lang="en-US" smtClean="0"/>
              <a:t>2/19/24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066D-3562-FA4A-A756-BE77C3FCC1FF}" type="slidenum">
              <a:rPr lang="en-US" smtClean="0"/>
              <a:t>‹#›</a:t>
            </a:fld>
            <a:endParaRPr lang="en-US"/>
          </a:p>
        </p:txBody>
      </p:sp>
    </p:spTree>
    <p:extLst>
      <p:ext uri="{BB962C8B-B14F-4D97-AF65-F5344CB8AC3E}">
        <p14:creationId xmlns:p14="http://schemas.microsoft.com/office/powerpoint/2010/main" val="4215438991"/>
      </p:ext>
    </p:extLst>
  </p:cSld>
  <p:clrMap bg1="lt1" tx1="dk1" bg2="lt2" tx2="dk2" accent1="accent1" accent2="accent2" accent3="accent3" accent4="accent4" accent5="accent5" accent6="accent6" hlink="hlink" folHlink="folHlink"/>
  <p:notesStyle>
    <a:lvl1pPr marL="0" algn="l" defTabSz="3072384" rtl="0" eaLnBrk="1" latinLnBrk="0" hangingPunct="1">
      <a:defRPr sz="4032" kern="1200">
        <a:solidFill>
          <a:schemeClr val="tx1"/>
        </a:solidFill>
        <a:latin typeface="+mn-lt"/>
        <a:ea typeface="+mn-ea"/>
        <a:cs typeface="+mn-cs"/>
      </a:defRPr>
    </a:lvl1pPr>
    <a:lvl2pPr marL="1536192" algn="l" defTabSz="3072384" rtl="0" eaLnBrk="1" latinLnBrk="0" hangingPunct="1">
      <a:defRPr sz="4032" kern="1200">
        <a:solidFill>
          <a:schemeClr val="tx1"/>
        </a:solidFill>
        <a:latin typeface="+mn-lt"/>
        <a:ea typeface="+mn-ea"/>
        <a:cs typeface="+mn-cs"/>
      </a:defRPr>
    </a:lvl2pPr>
    <a:lvl3pPr marL="3072384" algn="l" defTabSz="3072384" rtl="0" eaLnBrk="1" latinLnBrk="0" hangingPunct="1">
      <a:defRPr sz="4032" kern="1200">
        <a:solidFill>
          <a:schemeClr val="tx1"/>
        </a:solidFill>
        <a:latin typeface="+mn-lt"/>
        <a:ea typeface="+mn-ea"/>
        <a:cs typeface="+mn-cs"/>
      </a:defRPr>
    </a:lvl3pPr>
    <a:lvl4pPr marL="4608576" algn="l" defTabSz="3072384" rtl="0" eaLnBrk="1" latinLnBrk="0" hangingPunct="1">
      <a:defRPr sz="4032" kern="1200">
        <a:solidFill>
          <a:schemeClr val="tx1"/>
        </a:solidFill>
        <a:latin typeface="+mn-lt"/>
        <a:ea typeface="+mn-ea"/>
        <a:cs typeface="+mn-cs"/>
      </a:defRPr>
    </a:lvl4pPr>
    <a:lvl5pPr marL="6144768" algn="l" defTabSz="3072384" rtl="0" eaLnBrk="1" latinLnBrk="0" hangingPunct="1">
      <a:defRPr sz="4032" kern="1200">
        <a:solidFill>
          <a:schemeClr val="tx1"/>
        </a:solidFill>
        <a:latin typeface="+mn-lt"/>
        <a:ea typeface="+mn-ea"/>
        <a:cs typeface="+mn-cs"/>
      </a:defRPr>
    </a:lvl5pPr>
    <a:lvl6pPr marL="7680960" algn="l" defTabSz="3072384" rtl="0" eaLnBrk="1" latinLnBrk="0" hangingPunct="1">
      <a:defRPr sz="4032" kern="1200">
        <a:solidFill>
          <a:schemeClr val="tx1"/>
        </a:solidFill>
        <a:latin typeface="+mn-lt"/>
        <a:ea typeface="+mn-ea"/>
        <a:cs typeface="+mn-cs"/>
      </a:defRPr>
    </a:lvl6pPr>
    <a:lvl7pPr marL="9217152" algn="l" defTabSz="3072384" rtl="0" eaLnBrk="1" latinLnBrk="0" hangingPunct="1">
      <a:defRPr sz="4032" kern="1200">
        <a:solidFill>
          <a:schemeClr val="tx1"/>
        </a:solidFill>
        <a:latin typeface="+mn-lt"/>
        <a:ea typeface="+mn-ea"/>
        <a:cs typeface="+mn-cs"/>
      </a:defRPr>
    </a:lvl7pPr>
    <a:lvl8pPr marL="10753344" algn="l" defTabSz="3072384" rtl="0" eaLnBrk="1" latinLnBrk="0" hangingPunct="1">
      <a:defRPr sz="4032" kern="1200">
        <a:solidFill>
          <a:schemeClr val="tx1"/>
        </a:solidFill>
        <a:latin typeface="+mn-lt"/>
        <a:ea typeface="+mn-ea"/>
        <a:cs typeface="+mn-cs"/>
      </a:defRPr>
    </a:lvl8pPr>
    <a:lvl9pPr marL="12289536" algn="l" defTabSz="3072384" rtl="0" eaLnBrk="1" latinLnBrk="0" hangingPunct="1">
      <a:defRPr sz="40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3066D-3562-FA4A-A756-BE77C3FCC1FF}" type="slidenum">
              <a:rPr lang="en-US" smtClean="0"/>
              <a:t>1</a:t>
            </a:fld>
            <a:endParaRPr lang="en-US"/>
          </a:p>
        </p:txBody>
      </p:sp>
    </p:spTree>
    <p:extLst>
      <p:ext uri="{BB962C8B-B14F-4D97-AF65-F5344CB8AC3E}">
        <p14:creationId xmlns:p14="http://schemas.microsoft.com/office/powerpoint/2010/main" val="141617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6761DA-ECEF-FD4C-92F9-1871114165D1}"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CAD37-8AEE-E247-850A-905E9C7CD389}" type="slidenum">
              <a:rPr lang="en-US" smtClean="0"/>
              <a:t>‹#›</a:t>
            </a:fld>
            <a:endParaRPr lang="en-US"/>
          </a:p>
        </p:txBody>
      </p:sp>
    </p:spTree>
    <p:extLst>
      <p:ext uri="{BB962C8B-B14F-4D97-AF65-F5344CB8AC3E}">
        <p14:creationId xmlns:p14="http://schemas.microsoft.com/office/powerpoint/2010/main" val="223353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761DA-ECEF-FD4C-92F9-1871114165D1}"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CAD37-8AEE-E247-850A-905E9C7CD389}" type="slidenum">
              <a:rPr lang="en-US" smtClean="0"/>
              <a:t>‹#›</a:t>
            </a:fld>
            <a:endParaRPr lang="en-US"/>
          </a:p>
        </p:txBody>
      </p:sp>
    </p:spTree>
    <p:extLst>
      <p:ext uri="{BB962C8B-B14F-4D97-AF65-F5344CB8AC3E}">
        <p14:creationId xmlns:p14="http://schemas.microsoft.com/office/powerpoint/2010/main" val="207443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761DA-ECEF-FD4C-92F9-1871114165D1}"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CAD37-8AEE-E247-850A-905E9C7CD389}" type="slidenum">
              <a:rPr lang="en-US" smtClean="0"/>
              <a:t>‹#›</a:t>
            </a:fld>
            <a:endParaRPr lang="en-US"/>
          </a:p>
        </p:txBody>
      </p:sp>
    </p:spTree>
    <p:extLst>
      <p:ext uri="{BB962C8B-B14F-4D97-AF65-F5344CB8AC3E}">
        <p14:creationId xmlns:p14="http://schemas.microsoft.com/office/powerpoint/2010/main" val="18092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761DA-ECEF-FD4C-92F9-1871114165D1}"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CAD37-8AEE-E247-850A-905E9C7CD389}" type="slidenum">
              <a:rPr lang="en-US" smtClean="0"/>
              <a:t>‹#›</a:t>
            </a:fld>
            <a:endParaRPr lang="en-US"/>
          </a:p>
        </p:txBody>
      </p:sp>
    </p:spTree>
    <p:extLst>
      <p:ext uri="{BB962C8B-B14F-4D97-AF65-F5344CB8AC3E}">
        <p14:creationId xmlns:p14="http://schemas.microsoft.com/office/powerpoint/2010/main" val="187500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tint val="82000"/>
                  </a:schemeClr>
                </a:solidFill>
              </a:defRPr>
            </a:lvl1pPr>
            <a:lvl2pPr marL="1828800" indent="0">
              <a:buNone/>
              <a:defRPr sz="8000">
                <a:solidFill>
                  <a:schemeClr val="tx1">
                    <a:tint val="82000"/>
                  </a:schemeClr>
                </a:solidFill>
              </a:defRPr>
            </a:lvl2pPr>
            <a:lvl3pPr marL="3657600" indent="0">
              <a:buNone/>
              <a:defRPr sz="7200">
                <a:solidFill>
                  <a:schemeClr val="tx1">
                    <a:tint val="82000"/>
                  </a:schemeClr>
                </a:solidFill>
              </a:defRPr>
            </a:lvl3pPr>
            <a:lvl4pPr marL="5486400" indent="0">
              <a:buNone/>
              <a:defRPr sz="6400">
                <a:solidFill>
                  <a:schemeClr val="tx1">
                    <a:tint val="82000"/>
                  </a:schemeClr>
                </a:solidFill>
              </a:defRPr>
            </a:lvl4pPr>
            <a:lvl5pPr marL="7315200" indent="0">
              <a:buNone/>
              <a:defRPr sz="6400">
                <a:solidFill>
                  <a:schemeClr val="tx1">
                    <a:tint val="82000"/>
                  </a:schemeClr>
                </a:solidFill>
              </a:defRPr>
            </a:lvl5pPr>
            <a:lvl6pPr marL="9144000" indent="0">
              <a:buNone/>
              <a:defRPr sz="6400">
                <a:solidFill>
                  <a:schemeClr val="tx1">
                    <a:tint val="82000"/>
                  </a:schemeClr>
                </a:solidFill>
              </a:defRPr>
            </a:lvl6pPr>
            <a:lvl7pPr marL="10972800" indent="0">
              <a:buNone/>
              <a:defRPr sz="6400">
                <a:solidFill>
                  <a:schemeClr val="tx1">
                    <a:tint val="82000"/>
                  </a:schemeClr>
                </a:solidFill>
              </a:defRPr>
            </a:lvl7pPr>
            <a:lvl8pPr marL="12801600" indent="0">
              <a:buNone/>
              <a:defRPr sz="6400">
                <a:solidFill>
                  <a:schemeClr val="tx1">
                    <a:tint val="82000"/>
                  </a:schemeClr>
                </a:solidFill>
              </a:defRPr>
            </a:lvl8pPr>
            <a:lvl9pPr marL="14630400" indent="0">
              <a:buNone/>
              <a:defRPr sz="64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6761DA-ECEF-FD4C-92F9-1871114165D1}"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CAD37-8AEE-E247-850A-905E9C7CD389}" type="slidenum">
              <a:rPr lang="en-US" smtClean="0"/>
              <a:t>‹#›</a:t>
            </a:fld>
            <a:endParaRPr lang="en-US"/>
          </a:p>
        </p:txBody>
      </p:sp>
    </p:spTree>
    <p:extLst>
      <p:ext uri="{BB962C8B-B14F-4D97-AF65-F5344CB8AC3E}">
        <p14:creationId xmlns:p14="http://schemas.microsoft.com/office/powerpoint/2010/main" val="119092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6761DA-ECEF-FD4C-92F9-1871114165D1}" type="datetimeFigureOut">
              <a:rPr lang="en-US" smtClean="0"/>
              <a:t>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CAD37-8AEE-E247-850A-905E9C7CD389}" type="slidenum">
              <a:rPr lang="en-US" smtClean="0"/>
              <a:t>‹#›</a:t>
            </a:fld>
            <a:endParaRPr lang="en-US"/>
          </a:p>
        </p:txBody>
      </p:sp>
    </p:spTree>
    <p:extLst>
      <p:ext uri="{BB962C8B-B14F-4D97-AF65-F5344CB8AC3E}">
        <p14:creationId xmlns:p14="http://schemas.microsoft.com/office/powerpoint/2010/main" val="365427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6761DA-ECEF-FD4C-92F9-1871114165D1}" type="datetimeFigureOut">
              <a:rPr lang="en-US" smtClean="0"/>
              <a:t>2/19/24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CAD37-8AEE-E247-850A-905E9C7CD389}" type="slidenum">
              <a:rPr lang="en-US" smtClean="0"/>
              <a:t>‹#›</a:t>
            </a:fld>
            <a:endParaRPr lang="en-US"/>
          </a:p>
        </p:txBody>
      </p:sp>
    </p:spTree>
    <p:extLst>
      <p:ext uri="{BB962C8B-B14F-4D97-AF65-F5344CB8AC3E}">
        <p14:creationId xmlns:p14="http://schemas.microsoft.com/office/powerpoint/2010/main" val="373570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6761DA-ECEF-FD4C-92F9-1871114165D1}" type="datetimeFigureOut">
              <a:rPr lang="en-US" smtClean="0"/>
              <a:t>2/19/24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CAD37-8AEE-E247-850A-905E9C7CD389}" type="slidenum">
              <a:rPr lang="en-US" smtClean="0"/>
              <a:t>‹#›</a:t>
            </a:fld>
            <a:endParaRPr lang="en-US"/>
          </a:p>
        </p:txBody>
      </p:sp>
    </p:spTree>
    <p:extLst>
      <p:ext uri="{BB962C8B-B14F-4D97-AF65-F5344CB8AC3E}">
        <p14:creationId xmlns:p14="http://schemas.microsoft.com/office/powerpoint/2010/main" val="133876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761DA-ECEF-FD4C-92F9-1871114165D1}" type="datetimeFigureOut">
              <a:rPr lang="en-US" smtClean="0"/>
              <a:t>2/19/24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CAD37-8AEE-E247-850A-905E9C7CD389}" type="slidenum">
              <a:rPr lang="en-US" smtClean="0"/>
              <a:t>‹#›</a:t>
            </a:fld>
            <a:endParaRPr lang="en-US"/>
          </a:p>
        </p:txBody>
      </p:sp>
    </p:spTree>
    <p:extLst>
      <p:ext uri="{BB962C8B-B14F-4D97-AF65-F5344CB8AC3E}">
        <p14:creationId xmlns:p14="http://schemas.microsoft.com/office/powerpoint/2010/main" val="352164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716761DA-ECEF-FD4C-92F9-1871114165D1}" type="datetimeFigureOut">
              <a:rPr lang="en-US" smtClean="0"/>
              <a:t>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CAD37-8AEE-E247-850A-905E9C7CD389}" type="slidenum">
              <a:rPr lang="en-US" smtClean="0"/>
              <a:t>‹#›</a:t>
            </a:fld>
            <a:endParaRPr lang="en-US"/>
          </a:p>
        </p:txBody>
      </p:sp>
    </p:spTree>
    <p:extLst>
      <p:ext uri="{BB962C8B-B14F-4D97-AF65-F5344CB8AC3E}">
        <p14:creationId xmlns:p14="http://schemas.microsoft.com/office/powerpoint/2010/main" val="139520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716761DA-ECEF-FD4C-92F9-1871114165D1}" type="datetimeFigureOut">
              <a:rPr lang="en-US" smtClean="0"/>
              <a:t>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CAD37-8AEE-E247-850A-905E9C7CD389}" type="slidenum">
              <a:rPr lang="en-US" smtClean="0"/>
              <a:t>‹#›</a:t>
            </a:fld>
            <a:endParaRPr lang="en-US"/>
          </a:p>
        </p:txBody>
      </p:sp>
    </p:spTree>
    <p:extLst>
      <p:ext uri="{BB962C8B-B14F-4D97-AF65-F5344CB8AC3E}">
        <p14:creationId xmlns:p14="http://schemas.microsoft.com/office/powerpoint/2010/main" val="150356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82000"/>
                  </a:schemeClr>
                </a:solidFill>
              </a:defRPr>
            </a:lvl1pPr>
          </a:lstStyle>
          <a:p>
            <a:fld id="{716761DA-ECEF-FD4C-92F9-1871114165D1}" type="datetimeFigureOut">
              <a:rPr lang="en-US" smtClean="0"/>
              <a:t>2/19/24</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82000"/>
                  </a:schemeClr>
                </a:solidFill>
              </a:defRPr>
            </a:lvl1pPr>
          </a:lstStyle>
          <a:p>
            <a:fld id="{15FCAD37-8AEE-E247-850A-905E9C7CD389}" type="slidenum">
              <a:rPr lang="en-US" smtClean="0"/>
              <a:t>‹#›</a:t>
            </a:fld>
            <a:endParaRPr lang="en-US"/>
          </a:p>
        </p:txBody>
      </p:sp>
    </p:spTree>
    <p:extLst>
      <p:ext uri="{BB962C8B-B14F-4D97-AF65-F5344CB8AC3E}">
        <p14:creationId xmlns:p14="http://schemas.microsoft.com/office/powerpoint/2010/main" val="461678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01B8BA-FBC6-080C-0593-E12FEB5C7300}"/>
              </a:ext>
            </a:extLst>
          </p:cNvPr>
          <p:cNvSpPr txBox="1"/>
          <p:nvPr/>
        </p:nvSpPr>
        <p:spPr>
          <a:xfrm>
            <a:off x="1320800" y="833139"/>
            <a:ext cx="32512000" cy="1569660"/>
          </a:xfrm>
          <a:prstGeom prst="rect">
            <a:avLst/>
          </a:prstGeom>
          <a:noFill/>
        </p:spPr>
        <p:txBody>
          <a:bodyPr wrap="square">
            <a:spAutoFit/>
          </a:bodyPr>
          <a:lstStyle/>
          <a:p>
            <a:pPr algn="ctr" defTabSz="609585">
              <a:defRPr/>
            </a:pPr>
            <a:r>
              <a:rPr lang="en-US" sz="9600" dirty="0">
                <a:solidFill>
                  <a:prstClr val="black"/>
                </a:solidFill>
                <a:latin typeface="Avenir Heavy" panose="02000503020000020003" pitchFamily="2" charset="0"/>
              </a:rPr>
              <a:t>DSI Scholars Project: Words that Represent Peace</a:t>
            </a:r>
          </a:p>
        </p:txBody>
      </p:sp>
      <p:sp>
        <p:nvSpPr>
          <p:cNvPr id="7" name="Rectangle 6">
            <a:extLst>
              <a:ext uri="{FF2B5EF4-FFF2-40B4-BE49-F238E27FC236}">
                <a16:creationId xmlns:a16="http://schemas.microsoft.com/office/drawing/2014/main" id="{BB8278B2-8ABB-7C3E-AECF-A3E21B52C9EF}"/>
              </a:ext>
            </a:extLst>
          </p:cNvPr>
          <p:cNvSpPr/>
          <p:nvPr/>
        </p:nvSpPr>
        <p:spPr>
          <a:xfrm>
            <a:off x="20083591" y="2665201"/>
            <a:ext cx="15171609" cy="4708981"/>
          </a:xfrm>
          <a:prstGeom prst="rect">
            <a:avLst/>
          </a:prstGeom>
          <a:ln w="76200">
            <a:solidFill>
              <a:srgbClr val="FF0000"/>
            </a:solidFill>
          </a:ln>
        </p:spPr>
        <p:txBody>
          <a:bodyPr wrap="square">
            <a:spAutoFit/>
          </a:bodyPr>
          <a:lstStyle/>
          <a:p>
            <a:pPr defTabSz="609585">
              <a:defRPr/>
            </a:pPr>
            <a:endParaRPr lang="en-US" sz="1000" b="1" dirty="0">
              <a:solidFill>
                <a:srgbClr val="FF0000"/>
              </a:solidFill>
              <a:latin typeface="Avenir Heavy" panose="02000503020000020003" pitchFamily="2" charset="0"/>
            </a:endParaRPr>
          </a:p>
          <a:p>
            <a:pPr defTabSz="609585">
              <a:defRPr/>
            </a:pPr>
            <a:r>
              <a:rPr lang="en-US" sz="2800" b="1" dirty="0">
                <a:solidFill>
                  <a:srgbClr val="FF0000"/>
                </a:solidFill>
                <a:latin typeface="Avenir Heavy" panose="02000503020000020003" pitchFamily="2" charset="0"/>
              </a:rPr>
              <a:t>SUMMARY </a:t>
            </a:r>
          </a:p>
          <a:p>
            <a:pPr marL="406431" indent="-406431" defTabSz="609585">
              <a:buFont typeface="Arial" panose="020B0604020202020204" pitchFamily="34" charset="0"/>
              <a:buChar char="•"/>
              <a:defRPr/>
            </a:pPr>
            <a:r>
              <a:rPr lang="en-US" sz="2800" b="1" dirty="0">
                <a:solidFill>
                  <a:srgbClr val="FF0000"/>
                </a:solidFill>
                <a:latin typeface="Avenir Heavy" panose="02000503020000020003" pitchFamily="2" charset="0"/>
              </a:rPr>
              <a:t>ONE</a:t>
            </a:r>
          </a:p>
          <a:p>
            <a:pPr defTabSz="609585">
              <a:defRPr/>
            </a:pPr>
            <a:r>
              <a:rPr lang="en-US" sz="2800" dirty="0">
                <a:solidFill>
                  <a:srgbClr val="FF0000"/>
                </a:solidFill>
                <a:latin typeface="Avenir Light" panose="020B0402020203020204" pitchFamily="34" charset="77"/>
              </a:rPr>
              <a:t>	</a:t>
            </a:r>
            <a:r>
              <a:rPr lang="en-US" sz="2800" dirty="0" err="1">
                <a:solidFill>
                  <a:srgbClr val="FF0000"/>
                </a:solidFill>
                <a:latin typeface="Avenir Light" panose="020B0402020203020204" pitchFamily="34" charset="77"/>
              </a:rPr>
              <a:t>xxxxx</a:t>
            </a:r>
            <a:endParaRPr lang="en-US" sz="2800" dirty="0">
              <a:solidFill>
                <a:srgbClr val="FF0000"/>
              </a:solidFill>
              <a:latin typeface="Avenir Light" panose="020B0402020203020204" pitchFamily="34" charset="77"/>
            </a:endParaRPr>
          </a:p>
          <a:p>
            <a:pPr defTabSz="609585">
              <a:defRPr/>
            </a:pPr>
            <a:r>
              <a:rPr lang="en-US" sz="2800" dirty="0">
                <a:solidFill>
                  <a:srgbClr val="FF0000"/>
                </a:solidFill>
                <a:latin typeface="Avenir Light" panose="020B0402020203020204" pitchFamily="34" charset="77"/>
              </a:rPr>
              <a:t>	</a:t>
            </a:r>
            <a:r>
              <a:rPr lang="en-US" sz="2800" dirty="0" err="1">
                <a:solidFill>
                  <a:srgbClr val="FF0000"/>
                </a:solidFill>
                <a:latin typeface="Avenir Light" panose="020B0402020203020204" pitchFamily="34" charset="77"/>
              </a:rPr>
              <a:t>xxxxx</a:t>
            </a:r>
            <a:endParaRPr lang="en-US" sz="2800" dirty="0">
              <a:solidFill>
                <a:srgbClr val="FF0000"/>
              </a:solidFill>
              <a:latin typeface="Avenir Light" panose="020B0402020203020204" pitchFamily="34" charset="77"/>
            </a:endParaRPr>
          </a:p>
          <a:p>
            <a:pPr marL="406431" indent="-406431" defTabSz="609585">
              <a:buFont typeface="Arial" panose="020B0604020202020204" pitchFamily="34" charset="0"/>
              <a:buChar char="•"/>
              <a:defRPr/>
            </a:pPr>
            <a:r>
              <a:rPr lang="en-US" sz="2800" b="1" dirty="0">
                <a:solidFill>
                  <a:srgbClr val="FF0000"/>
                </a:solidFill>
                <a:latin typeface="Avenir Heavy" panose="02000503020000020003" pitchFamily="2" charset="0"/>
              </a:rPr>
              <a:t>TWO</a:t>
            </a:r>
          </a:p>
          <a:p>
            <a:pPr defTabSz="609585">
              <a:defRPr/>
            </a:pPr>
            <a:r>
              <a:rPr lang="en-US" sz="2800" dirty="0">
                <a:solidFill>
                  <a:srgbClr val="FF0000"/>
                </a:solidFill>
                <a:latin typeface="Avenir Light" panose="020B0402020203020204" pitchFamily="34" charset="77"/>
              </a:rPr>
              <a:t>	</a:t>
            </a:r>
            <a:r>
              <a:rPr lang="en-US" sz="2800" dirty="0" err="1">
                <a:solidFill>
                  <a:srgbClr val="FF0000"/>
                </a:solidFill>
                <a:latin typeface="Avenir Light" panose="020B0402020203020204" pitchFamily="34" charset="77"/>
              </a:rPr>
              <a:t>xxxxx</a:t>
            </a:r>
            <a:endParaRPr lang="en-US" sz="2800" dirty="0">
              <a:solidFill>
                <a:srgbClr val="FF0000"/>
              </a:solidFill>
              <a:latin typeface="Avenir Light" panose="020B0402020203020204" pitchFamily="34" charset="77"/>
            </a:endParaRPr>
          </a:p>
          <a:p>
            <a:pPr defTabSz="609585">
              <a:defRPr/>
            </a:pPr>
            <a:r>
              <a:rPr lang="en-US" sz="2800" dirty="0">
                <a:solidFill>
                  <a:srgbClr val="FF0000"/>
                </a:solidFill>
                <a:latin typeface="Avenir Light" panose="020B0402020203020204" pitchFamily="34" charset="77"/>
              </a:rPr>
              <a:t>	</a:t>
            </a:r>
            <a:r>
              <a:rPr lang="en-US" sz="2800" dirty="0" err="1">
                <a:solidFill>
                  <a:srgbClr val="FF0000"/>
                </a:solidFill>
                <a:latin typeface="Avenir Light" panose="020B0402020203020204" pitchFamily="34" charset="77"/>
              </a:rPr>
              <a:t>xxxxx</a:t>
            </a:r>
            <a:endParaRPr lang="en-US" sz="2800" dirty="0">
              <a:solidFill>
                <a:srgbClr val="FF0000"/>
              </a:solidFill>
              <a:latin typeface="Avenir Light" panose="020B0402020203020204" pitchFamily="34" charset="77"/>
            </a:endParaRPr>
          </a:p>
          <a:p>
            <a:pPr marL="406431" indent="-406431" defTabSz="609585">
              <a:buFont typeface="Arial" panose="020B0604020202020204" pitchFamily="34" charset="0"/>
              <a:buChar char="•"/>
              <a:defRPr/>
            </a:pPr>
            <a:r>
              <a:rPr lang="en-US" sz="2800" b="1" dirty="0">
                <a:solidFill>
                  <a:srgbClr val="FF0000"/>
                </a:solidFill>
                <a:latin typeface="Avenir Heavy" panose="02000503020000020003" pitchFamily="2" charset="0"/>
              </a:rPr>
              <a:t>THREE</a:t>
            </a:r>
          </a:p>
          <a:p>
            <a:pPr defTabSz="609585">
              <a:defRPr/>
            </a:pPr>
            <a:r>
              <a:rPr lang="en-US" sz="2800" dirty="0">
                <a:solidFill>
                  <a:srgbClr val="FF0000"/>
                </a:solidFill>
                <a:latin typeface="Avenir Light" panose="020B0402020203020204" pitchFamily="34" charset="77"/>
              </a:rPr>
              <a:t>	</a:t>
            </a:r>
            <a:r>
              <a:rPr lang="en-US" sz="2800" dirty="0" err="1">
                <a:solidFill>
                  <a:srgbClr val="FF0000"/>
                </a:solidFill>
                <a:latin typeface="Avenir Light" panose="020B0402020203020204" pitchFamily="34" charset="77"/>
              </a:rPr>
              <a:t>xxxxx</a:t>
            </a:r>
            <a:endParaRPr lang="en-US" sz="2800" dirty="0">
              <a:solidFill>
                <a:srgbClr val="FF0000"/>
              </a:solidFill>
              <a:latin typeface="Avenir Light" panose="020B0402020203020204" pitchFamily="34" charset="77"/>
            </a:endParaRPr>
          </a:p>
          <a:p>
            <a:pPr defTabSz="609585">
              <a:defRPr/>
            </a:pPr>
            <a:r>
              <a:rPr lang="en-US" sz="2800" dirty="0">
                <a:solidFill>
                  <a:srgbClr val="FF0000"/>
                </a:solidFill>
                <a:latin typeface="Avenir Light" panose="020B0402020203020204" pitchFamily="34" charset="77"/>
              </a:rPr>
              <a:t>	</a:t>
            </a:r>
            <a:r>
              <a:rPr lang="en-US" sz="2800" dirty="0" err="1">
                <a:solidFill>
                  <a:srgbClr val="FF0000"/>
                </a:solidFill>
                <a:latin typeface="Avenir Light" panose="020B0402020203020204" pitchFamily="34" charset="77"/>
              </a:rPr>
              <a:t>xxxxx</a:t>
            </a:r>
            <a:endParaRPr lang="en-US" sz="2800" dirty="0">
              <a:solidFill>
                <a:srgbClr val="FF0000"/>
              </a:solidFill>
              <a:latin typeface="Avenir Light" panose="020B0402020203020204" pitchFamily="34" charset="77"/>
            </a:endParaRPr>
          </a:p>
          <a:p>
            <a:pPr defTabSz="609585">
              <a:defRPr/>
            </a:pPr>
            <a:endParaRPr lang="en-US" sz="1000" dirty="0">
              <a:solidFill>
                <a:srgbClr val="FF0000"/>
              </a:solidFill>
              <a:latin typeface="Avenir Light" panose="020B0402020203020204" pitchFamily="34" charset="77"/>
            </a:endParaRPr>
          </a:p>
        </p:txBody>
      </p:sp>
      <p:sp>
        <p:nvSpPr>
          <p:cNvPr id="8" name="Rectangle 7">
            <a:extLst>
              <a:ext uri="{FF2B5EF4-FFF2-40B4-BE49-F238E27FC236}">
                <a16:creationId xmlns:a16="http://schemas.microsoft.com/office/drawing/2014/main" id="{D4CFD564-3E76-FB64-5695-EAB4ADC17A58}"/>
              </a:ext>
            </a:extLst>
          </p:cNvPr>
          <p:cNvSpPr/>
          <p:nvPr/>
        </p:nvSpPr>
        <p:spPr>
          <a:xfrm>
            <a:off x="1320800" y="2603645"/>
            <a:ext cx="18133848" cy="4832092"/>
          </a:xfrm>
          <a:prstGeom prst="rect">
            <a:avLst/>
          </a:prstGeom>
        </p:spPr>
        <p:txBody>
          <a:bodyPr wrap="square">
            <a:spAutoFit/>
          </a:bodyPr>
          <a:lstStyle/>
          <a:p>
            <a:pPr defTabSz="609585">
              <a:defRPr/>
            </a:pPr>
            <a:r>
              <a:rPr lang="en-US" sz="2800" b="1" dirty="0">
                <a:solidFill>
                  <a:srgbClr val="002060"/>
                </a:solidFill>
                <a:latin typeface="Avenir Heavy" panose="02000503020000020003" pitchFamily="2" charset="0"/>
              </a:rPr>
              <a:t>Tushar Prasad</a:t>
            </a:r>
            <a:endParaRPr lang="en-US" sz="2800" dirty="0">
              <a:solidFill>
                <a:srgbClr val="002060"/>
              </a:solidFill>
              <a:latin typeface="Avenir Light" panose="020B0402020203020204" pitchFamily="34" charset="77"/>
            </a:endParaRPr>
          </a:p>
          <a:p>
            <a:pPr defTabSz="609585">
              <a:defRPr/>
            </a:pPr>
            <a:r>
              <a:rPr lang="en-US" sz="2800" dirty="0">
                <a:solidFill>
                  <a:srgbClr val="002060"/>
                </a:solidFill>
                <a:latin typeface="Avenir Light" panose="020B0402020203020204" pitchFamily="34" charset="77"/>
              </a:rPr>
              <a:t>DSI Scholar, Data Science Institute, Columbia University,</a:t>
            </a:r>
            <a:endParaRPr lang="en-US" sz="2800" b="1" dirty="0">
              <a:solidFill>
                <a:srgbClr val="002060"/>
              </a:solidFill>
              <a:latin typeface="Avenir Heavy" panose="02000503020000020003" pitchFamily="2" charset="0"/>
            </a:endParaRPr>
          </a:p>
          <a:p>
            <a:pPr defTabSz="609585">
              <a:defRPr/>
            </a:pPr>
            <a:r>
              <a:rPr lang="en-US" sz="2800" b="1" dirty="0">
                <a:solidFill>
                  <a:srgbClr val="002060"/>
                </a:solidFill>
                <a:latin typeface="Avenir Heavy" panose="02000503020000020003" pitchFamily="2" charset="0"/>
              </a:rPr>
              <a:t>Peter T. Coleman</a:t>
            </a:r>
            <a:endParaRPr lang="en-US" sz="2800" dirty="0">
              <a:solidFill>
                <a:srgbClr val="002060"/>
              </a:solidFill>
              <a:latin typeface="Avenir Light" panose="020B0402020203020204" pitchFamily="34" charset="77"/>
            </a:endParaRPr>
          </a:p>
          <a:p>
            <a:pPr defTabSz="609585">
              <a:defRPr/>
            </a:pPr>
            <a:r>
              <a:rPr lang="en-US" sz="2800" dirty="0">
                <a:solidFill>
                  <a:srgbClr val="002060"/>
                </a:solidFill>
                <a:latin typeface="Avenir Light" panose="020B0402020203020204" pitchFamily="34" charset="77"/>
              </a:rPr>
              <a:t>Columbia University Director, The Morton Deutsch International Center for Cooperation and Conflict Resolution, Executive Director, AC</a:t>
            </a:r>
            <a:r>
              <a:rPr lang="en-US" sz="2800" baseline="30000" dirty="0">
                <a:solidFill>
                  <a:srgbClr val="002060"/>
                </a:solidFill>
                <a:latin typeface="Avenir Light" panose="020B0402020203020204" pitchFamily="34" charset="77"/>
              </a:rPr>
              <a:t>4</a:t>
            </a:r>
            <a:r>
              <a:rPr lang="en-US" sz="2800" dirty="0">
                <a:solidFill>
                  <a:srgbClr val="002060"/>
                </a:solidFill>
                <a:latin typeface="Avenir Light" panose="020B0402020203020204" pitchFamily="34" charset="77"/>
              </a:rPr>
              <a:t>, Climate School</a:t>
            </a:r>
          </a:p>
          <a:p>
            <a:pPr defTabSz="609585">
              <a:defRPr/>
            </a:pPr>
            <a:r>
              <a:rPr lang="en-US" sz="2800" b="1" dirty="0">
                <a:solidFill>
                  <a:srgbClr val="002060"/>
                </a:solidFill>
                <a:latin typeface="Avenir Heavy" panose="02000503020000020003" pitchFamily="2" charset="0"/>
              </a:rPr>
              <a:t>Larry S. </a:t>
            </a:r>
            <a:r>
              <a:rPr lang="en-US" sz="2800" b="1" dirty="0" err="1">
                <a:solidFill>
                  <a:srgbClr val="002060"/>
                </a:solidFill>
                <a:latin typeface="Avenir Heavy" panose="02000503020000020003" pitchFamily="2" charset="0"/>
              </a:rPr>
              <a:t>Liebovitch</a:t>
            </a:r>
            <a:endParaRPr lang="en-US" sz="2800" dirty="0">
              <a:solidFill>
                <a:srgbClr val="002060"/>
              </a:solidFill>
              <a:latin typeface="Avenir Light" panose="020B0402020203020204" pitchFamily="34" charset="77"/>
            </a:endParaRPr>
          </a:p>
          <a:p>
            <a:pPr defTabSz="609585">
              <a:defRPr/>
            </a:pPr>
            <a:r>
              <a:rPr lang="en-US" sz="2800" dirty="0">
                <a:solidFill>
                  <a:srgbClr val="002060"/>
                </a:solidFill>
                <a:latin typeface="Avenir Light" panose="020B0402020203020204" pitchFamily="34" charset="77"/>
              </a:rPr>
              <a:t>Columbia University, Adjunct Senior Research Scholar, AC</a:t>
            </a:r>
            <a:r>
              <a:rPr lang="en-US" sz="2800" baseline="30000" dirty="0">
                <a:solidFill>
                  <a:srgbClr val="002060"/>
                </a:solidFill>
                <a:latin typeface="Avenir Light" panose="020B0402020203020204" pitchFamily="34" charset="77"/>
              </a:rPr>
              <a:t>4</a:t>
            </a:r>
            <a:r>
              <a:rPr lang="en-US" sz="2800" dirty="0">
                <a:solidFill>
                  <a:srgbClr val="002060"/>
                </a:solidFill>
                <a:latin typeface="Avenir Light" panose="020B0402020203020204" pitchFamily="34" charset="77"/>
              </a:rPr>
              <a:t>, Climate School</a:t>
            </a:r>
          </a:p>
          <a:p>
            <a:pPr defTabSz="609585">
              <a:defRPr/>
            </a:pPr>
            <a:r>
              <a:rPr lang="en-US" sz="2800" b="1" dirty="0">
                <a:solidFill>
                  <a:srgbClr val="002060"/>
                </a:solidFill>
                <a:latin typeface="Avenir Heavy" panose="02000503020000020003" pitchFamily="2" charset="0"/>
              </a:rPr>
              <a:t>Melissa Mannis</a:t>
            </a:r>
          </a:p>
          <a:p>
            <a:pPr defTabSz="609585">
              <a:defRPr/>
            </a:pPr>
            <a:r>
              <a:rPr lang="en-US" sz="2800" dirty="0">
                <a:solidFill>
                  <a:srgbClr val="002060"/>
                </a:solidFill>
                <a:latin typeface="Avenir Light" panose="020B0402020203020204" pitchFamily="34" charset="77"/>
              </a:rPr>
              <a:t>Columbia University, Project Manager, AC</a:t>
            </a:r>
            <a:r>
              <a:rPr lang="en-US" sz="2800" baseline="30000" dirty="0">
                <a:solidFill>
                  <a:srgbClr val="002060"/>
                </a:solidFill>
                <a:latin typeface="Avenir Light" panose="020B0402020203020204" pitchFamily="34" charset="77"/>
              </a:rPr>
              <a:t>4</a:t>
            </a:r>
            <a:r>
              <a:rPr lang="en-US" sz="2800" dirty="0">
                <a:solidFill>
                  <a:srgbClr val="002060"/>
                </a:solidFill>
                <a:latin typeface="Avenir Light" panose="020B0402020203020204" pitchFamily="34" charset="77"/>
              </a:rPr>
              <a:t>, Climate School</a:t>
            </a:r>
          </a:p>
          <a:p>
            <a:pPr defTabSz="609585">
              <a:defRPr/>
            </a:pPr>
            <a:r>
              <a:rPr lang="en-US" sz="2800" b="1" dirty="0">
                <a:solidFill>
                  <a:srgbClr val="002060"/>
                </a:solidFill>
                <a:latin typeface="Avenir Heavy" panose="02000503020000020003" pitchFamily="2" charset="0"/>
              </a:rPr>
              <a:t>Zach Stone and Natalie </a:t>
            </a:r>
            <a:r>
              <a:rPr lang="en-US" sz="2800" b="1" dirty="0" err="1">
                <a:solidFill>
                  <a:srgbClr val="002060"/>
                </a:solidFill>
                <a:latin typeface="Avenir Heavy" panose="02000503020000020003" pitchFamily="2" charset="0"/>
              </a:rPr>
              <a:t>Zadrozna</a:t>
            </a:r>
            <a:endParaRPr lang="en-US" sz="2800" b="1" dirty="0">
              <a:solidFill>
                <a:srgbClr val="002060"/>
              </a:solidFill>
              <a:latin typeface="Avenir Heavy" panose="02000503020000020003" pitchFamily="2" charset="0"/>
            </a:endParaRPr>
          </a:p>
          <a:p>
            <a:pPr defTabSz="609585">
              <a:defRPr/>
            </a:pPr>
            <a:r>
              <a:rPr lang="en-US" sz="2800" dirty="0">
                <a:solidFill>
                  <a:srgbClr val="002060"/>
                </a:solidFill>
                <a:latin typeface="Avenir Light" panose="020B0402020203020204" pitchFamily="34" charset="77"/>
              </a:rPr>
              <a:t>Columbia University, Consultants, AC</a:t>
            </a:r>
            <a:r>
              <a:rPr lang="en-US" sz="2800" baseline="30000" dirty="0">
                <a:solidFill>
                  <a:srgbClr val="002060"/>
                </a:solidFill>
                <a:latin typeface="Avenir Light" panose="020B0402020203020204" pitchFamily="34" charset="77"/>
              </a:rPr>
              <a:t>4</a:t>
            </a:r>
            <a:r>
              <a:rPr lang="en-US" sz="2800" dirty="0">
                <a:solidFill>
                  <a:srgbClr val="002060"/>
                </a:solidFill>
                <a:latin typeface="Avenir Light" panose="020B0402020203020204" pitchFamily="34" charset="77"/>
              </a:rPr>
              <a:t>, Climate School</a:t>
            </a:r>
          </a:p>
        </p:txBody>
      </p:sp>
      <p:sp>
        <p:nvSpPr>
          <p:cNvPr id="2" name="TextBox 1">
            <a:extLst>
              <a:ext uri="{FF2B5EF4-FFF2-40B4-BE49-F238E27FC236}">
                <a16:creationId xmlns:a16="http://schemas.microsoft.com/office/drawing/2014/main" id="{F6D94407-F9C6-CDCC-313B-3281A7ED65F6}"/>
              </a:ext>
            </a:extLst>
          </p:cNvPr>
          <p:cNvSpPr txBox="1"/>
          <p:nvPr/>
        </p:nvSpPr>
        <p:spPr>
          <a:xfrm>
            <a:off x="1320801" y="7882759"/>
            <a:ext cx="11546114" cy="7790081"/>
          </a:xfrm>
          <a:prstGeom prst="rect">
            <a:avLst/>
          </a:prstGeom>
          <a:noFill/>
          <a:ln w="38100">
            <a:solidFill>
              <a:schemeClr val="accent1"/>
            </a:solidFill>
          </a:ln>
        </p:spPr>
        <p:txBody>
          <a:bodyPr wrap="square" rtlCol="0">
            <a:spAutoFit/>
          </a:bodyPr>
          <a:lstStyle/>
          <a:p>
            <a:pPr marL="0" marR="0">
              <a:lnSpc>
                <a:spcPct val="115000"/>
              </a:lnSpc>
              <a:spcBef>
                <a:spcPts val="0"/>
              </a:spcBef>
              <a:spcAft>
                <a:spcPts val="0"/>
              </a:spcAft>
            </a:pPr>
            <a:r>
              <a:rPr lang="en-US" sz="3200" b="1" dirty="0">
                <a:solidFill>
                  <a:srgbClr val="FF0000"/>
                </a:solidFill>
                <a:effectLst/>
                <a:latin typeface="Avenir Heavy" panose="02000503020000020003" pitchFamily="2" charset="0"/>
                <a:ea typeface="Times New Roman" panose="02020603050405020304" pitchFamily="18" charset="0"/>
              </a:rPr>
              <a:t>Sustaining Peace Project</a:t>
            </a:r>
            <a:endParaRPr lang="en-US" sz="1000" b="1" dirty="0">
              <a:solidFill>
                <a:srgbClr val="FF0000"/>
              </a:solidFill>
              <a:effectLst/>
              <a:latin typeface="Avenir Heavy" panose="02000503020000020003" pitchFamily="2" charset="0"/>
            </a:endParaRPr>
          </a:p>
          <a:p>
            <a:pPr marL="0" marR="0">
              <a:lnSpc>
                <a:spcPct val="115000"/>
              </a:lnSpc>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endParaRPr lang="en-US" sz="1000" dirty="0">
              <a:effectLst/>
              <a:latin typeface="Avenir Light" panose="020B0402020203020204" pitchFamily="34" charset="77"/>
              <a:ea typeface="Arial" panose="020B0604020202020204" pitchFamily="34" charset="0"/>
            </a:endParaRPr>
          </a:p>
          <a:p>
            <a:pPr marL="0" marR="0">
              <a:lnSpc>
                <a:spcPct val="115000"/>
              </a:lnSpc>
              <a:spcBef>
                <a:spcPts val="0"/>
              </a:spcBef>
              <a:spcAft>
                <a:spcPts val="0"/>
              </a:spcAft>
            </a:pPr>
            <a:r>
              <a:rPr lang="en-US" sz="2800" b="1" dirty="0">
                <a:effectLst/>
                <a:latin typeface="Avenir Heavy" panose="02000503020000020003" pitchFamily="2" charset="0"/>
                <a:ea typeface="Times New Roman" panose="02020603050405020304" pitchFamily="18" charset="0"/>
              </a:rPr>
              <a:t>Objectives</a:t>
            </a:r>
            <a:endParaRPr lang="en-US" sz="2800" b="1" dirty="0">
              <a:effectLst/>
              <a:latin typeface="Avenir Heavy" panose="02000503020000020003" pitchFamily="2" charset="0"/>
            </a:endParaRPr>
          </a:p>
          <a:p>
            <a:pPr marL="0" marR="0">
              <a:lnSpc>
                <a:spcPct val="115000"/>
              </a:lnSpc>
              <a:spcBef>
                <a:spcPts val="0"/>
              </a:spcBef>
              <a:spcAft>
                <a:spcPts val="0"/>
              </a:spcAft>
            </a:pPr>
            <a:r>
              <a:rPr lang="en-US" sz="2800" dirty="0">
                <a:latin typeface="Avenir Light" panose="020B0402020203020204" pitchFamily="34" charset="77"/>
                <a:ea typeface="Times New Roman" panose="02020603050405020304" pitchFamily="18" charset="0"/>
              </a:rPr>
              <a:t>R</a:t>
            </a:r>
            <a:r>
              <a:rPr lang="en-US" sz="2800" dirty="0">
                <a:effectLst/>
                <a:latin typeface="Avenir Light" panose="020B0402020203020204" pitchFamily="34" charset="77"/>
                <a:ea typeface="Times New Roman" panose="02020603050405020304" pitchFamily="18" charset="0"/>
              </a:rPr>
              <a:t>edefining peace by going beyond the traditional notion of the absence of war or conflict. To measure positive peace by identifying the social, political, and economic systems that lead to peaceful societies.</a:t>
            </a:r>
            <a:endParaRPr lang="en-US" sz="1000" dirty="0">
              <a:effectLst/>
              <a:latin typeface="Avenir Light" panose="020B0402020203020204" pitchFamily="34" charset="77"/>
              <a:ea typeface="Arial" panose="020B0604020202020204" pitchFamily="34" charset="0"/>
            </a:endParaRPr>
          </a:p>
          <a:p>
            <a:pPr marL="0" marR="0">
              <a:lnSpc>
                <a:spcPct val="115000"/>
              </a:lnSpc>
              <a:spcBef>
                <a:spcPts val="0"/>
              </a:spcBef>
              <a:spcAft>
                <a:spcPts val="0"/>
              </a:spcAft>
            </a:pPr>
            <a:r>
              <a:rPr lang="en-US" sz="1000" dirty="0">
                <a:effectLst/>
                <a:latin typeface="Avenir Light" panose="020B0402020203020204" pitchFamily="34" charset="77"/>
                <a:ea typeface="Times New Roman" panose="02020603050405020304" pitchFamily="18" charset="0"/>
              </a:rPr>
              <a:t> </a:t>
            </a:r>
            <a:endParaRPr lang="en-US" sz="1000" dirty="0">
              <a:effectLst/>
              <a:latin typeface="Avenir Light" panose="020B0402020203020204" pitchFamily="34" charset="77"/>
              <a:ea typeface="Arial" panose="020B0604020202020204" pitchFamily="34" charset="0"/>
            </a:endParaRPr>
          </a:p>
          <a:p>
            <a:pPr marL="0" marR="0">
              <a:lnSpc>
                <a:spcPct val="115000"/>
              </a:lnSpc>
              <a:spcBef>
                <a:spcPts val="0"/>
              </a:spcBef>
              <a:spcAft>
                <a:spcPts val="0"/>
              </a:spcAft>
            </a:pPr>
            <a:r>
              <a:rPr lang="en-US" sz="2800" b="1" dirty="0">
                <a:effectLst/>
                <a:latin typeface="Avenir Heavy" panose="02000503020000020003" pitchFamily="2" charset="0"/>
                <a:ea typeface="Times New Roman" panose="02020603050405020304" pitchFamily="18" charset="0"/>
              </a:rPr>
              <a:t>Data</a:t>
            </a:r>
            <a:endParaRPr lang="en-US" sz="2800" b="1" dirty="0">
              <a:effectLst/>
              <a:latin typeface="Avenir Heavy" panose="02000503020000020003" pitchFamily="2" charset="0"/>
            </a:endParaRPr>
          </a:p>
          <a:p>
            <a:pPr marL="0" marR="0">
              <a:lnSpc>
                <a:spcPct val="115000"/>
              </a:lnSpc>
              <a:spcBef>
                <a:spcPts val="0"/>
              </a:spcBef>
              <a:spcAft>
                <a:spcPts val="0"/>
              </a:spcAft>
            </a:pPr>
            <a:r>
              <a:rPr lang="en-US" sz="2800" dirty="0">
                <a:effectLst/>
                <a:latin typeface="Avenir Light" panose="020B0402020203020204" pitchFamily="34" charset="77"/>
                <a:ea typeface="Times New Roman" panose="02020603050405020304" pitchFamily="18" charset="0"/>
              </a:rPr>
              <a:t>Using a Lexis-Nexis's extensive database to scrutinize over 2 million media articles across 20 countries from 2010 to 2020.</a:t>
            </a:r>
            <a:endParaRPr lang="en-US" sz="1000" dirty="0">
              <a:latin typeface="Avenir Light" panose="020B0402020203020204" pitchFamily="34" charset="77"/>
              <a:ea typeface="Times New Roman" panose="02020603050405020304" pitchFamily="18" charset="0"/>
            </a:endParaRPr>
          </a:p>
          <a:p>
            <a:pPr marL="0" marR="0">
              <a:lnSpc>
                <a:spcPct val="115000"/>
              </a:lnSpc>
              <a:spcBef>
                <a:spcPts val="0"/>
              </a:spcBef>
              <a:spcAft>
                <a:spcPts val="0"/>
              </a:spcAft>
            </a:pPr>
            <a:endParaRPr lang="en-US" sz="1000" b="1" dirty="0">
              <a:effectLst/>
              <a:latin typeface="Avenir Heavy" panose="02000503020000020003" pitchFamily="2" charset="0"/>
              <a:ea typeface="Times New Roman" panose="02020603050405020304" pitchFamily="18" charset="0"/>
            </a:endParaRPr>
          </a:p>
          <a:p>
            <a:pPr marL="0" marR="0">
              <a:lnSpc>
                <a:spcPct val="115000"/>
              </a:lnSpc>
              <a:spcBef>
                <a:spcPts val="0"/>
              </a:spcBef>
              <a:spcAft>
                <a:spcPts val="0"/>
              </a:spcAft>
            </a:pPr>
            <a:r>
              <a:rPr lang="en-US" sz="2800" b="1" dirty="0">
                <a:effectLst/>
                <a:latin typeface="Avenir Heavy" panose="02000503020000020003" pitchFamily="2" charset="0"/>
                <a:ea typeface="Times New Roman" panose="02020603050405020304" pitchFamily="18" charset="0"/>
              </a:rPr>
              <a:t>Peace Speech through Machine Learning</a:t>
            </a:r>
            <a:endParaRPr lang="en-US" sz="2800" b="1" dirty="0">
              <a:effectLst/>
              <a:latin typeface="Avenir Heavy" panose="02000503020000020003" pitchFamily="2" charset="0"/>
            </a:endParaRPr>
          </a:p>
          <a:p>
            <a:pPr marL="0" marR="0">
              <a:lnSpc>
                <a:spcPct val="115000"/>
              </a:lnSpc>
              <a:spcBef>
                <a:spcPts val="0"/>
              </a:spcBef>
              <a:spcAft>
                <a:spcPts val="0"/>
              </a:spcAft>
            </a:pPr>
            <a:r>
              <a:rPr lang="en-US" sz="2800" dirty="0">
                <a:effectLst/>
                <a:latin typeface="Avenir Light" panose="020B0402020203020204" pitchFamily="34" charset="77"/>
                <a:ea typeface="Times New Roman" panose="02020603050405020304" pitchFamily="18" charset="0"/>
              </a:rPr>
              <a:t>Using advanced machine learning we find the words and phrases that are more prevalent in peaceful societies.</a:t>
            </a:r>
          </a:p>
          <a:p>
            <a:pPr marL="0" marR="0">
              <a:lnSpc>
                <a:spcPct val="115000"/>
              </a:lnSpc>
              <a:spcBef>
                <a:spcPts val="0"/>
              </a:spcBef>
              <a:spcAft>
                <a:spcPts val="0"/>
              </a:spcAft>
            </a:pPr>
            <a:endParaRPr lang="en-US" sz="1000" dirty="0">
              <a:effectLst/>
              <a:latin typeface="Avenir Light" panose="020B0402020203020204" pitchFamily="34" charset="77"/>
              <a:ea typeface="Arial" panose="020B0604020202020204" pitchFamily="34" charset="0"/>
            </a:endParaRPr>
          </a:p>
          <a:p>
            <a:pPr marL="0" marR="0">
              <a:lnSpc>
                <a:spcPct val="115000"/>
              </a:lnSpc>
              <a:spcBef>
                <a:spcPts val="0"/>
              </a:spcBef>
              <a:spcAft>
                <a:spcPts val="0"/>
              </a:spcAft>
            </a:pPr>
            <a:r>
              <a:rPr lang="en-US" sz="2800" b="1" dirty="0">
                <a:effectLst/>
                <a:latin typeface="Avenir Heavy" panose="02000503020000020003" pitchFamily="2" charset="0"/>
                <a:ea typeface="Times New Roman" panose="02020603050405020304" pitchFamily="18" charset="0"/>
              </a:rPr>
              <a:t>Impact</a:t>
            </a:r>
            <a:endParaRPr lang="en-US" sz="2800" b="1" dirty="0">
              <a:effectLst/>
              <a:latin typeface="Avenir Heavy" panose="02000503020000020003" pitchFamily="2" charset="0"/>
            </a:endParaRPr>
          </a:p>
          <a:p>
            <a:pPr marL="0" marR="0">
              <a:lnSpc>
                <a:spcPct val="115000"/>
              </a:lnSpc>
              <a:spcBef>
                <a:spcPts val="0"/>
              </a:spcBef>
              <a:spcAft>
                <a:spcPts val="0"/>
              </a:spcAft>
            </a:pPr>
            <a:r>
              <a:rPr lang="en-US" sz="2800" dirty="0">
                <a:effectLst/>
                <a:latin typeface="Avenir Light" panose="020B0402020203020204" pitchFamily="34" charset="77"/>
                <a:ea typeface="Times New Roman" panose="02020603050405020304" pitchFamily="18" charset="0"/>
              </a:rPr>
              <a:t>By focusing on 'positive peace,' we hope to identify the structures that create a sustainable and peaceful society. </a:t>
            </a:r>
            <a:endParaRPr lang="en-US" sz="2800" dirty="0">
              <a:effectLst/>
              <a:latin typeface="Avenir Light" panose="020B0402020203020204" pitchFamily="34" charset="77"/>
              <a:ea typeface="Arial" panose="020B0604020202020204" pitchFamily="34" charset="0"/>
            </a:endParaRPr>
          </a:p>
        </p:txBody>
      </p:sp>
    </p:spTree>
    <p:extLst>
      <p:ext uri="{BB962C8B-B14F-4D97-AF65-F5344CB8AC3E}">
        <p14:creationId xmlns:p14="http://schemas.microsoft.com/office/powerpoint/2010/main" val="12154211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212</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Avenir Heavy</vt:lpstr>
      <vt:lpstr>Avenir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Liebovitch</dc:creator>
  <cp:lastModifiedBy>Larry Liebovitch</cp:lastModifiedBy>
  <cp:revision>8</cp:revision>
  <dcterms:created xsi:type="dcterms:W3CDTF">2024-02-19T21:44:34Z</dcterms:created>
  <dcterms:modified xsi:type="dcterms:W3CDTF">2024-02-19T22:30:31Z</dcterms:modified>
</cp:coreProperties>
</file>