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wordprocessingml.document" PartName="/ppt/embeddings/Microsoft_Office_Word_Document1.docx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3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OqAn/HM4yt3I7ebOQUOcCHs5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EC0853-4586-4228-A0A8-6245954F473B}">
  <a:tblStyle styleId="{BEEC0853-4586-4228-A0A8-6245954F47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6BA9E2-FB03-4179-92AF-2DB308A1060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08841E5-BB35-4E0E-B51D-914D30D9E929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customschemas.google.com/relationships/presentationmetadata" Target="metadata"/><Relationship Id="rId25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4" name="Google Shape;114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0" name="Google Shape;120;p7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1" name="Google Shape;121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7" name="Google Shape;12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8" name="Google Shape;12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9" name="Google Shape;12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0" name="Google Shape;130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41" name="Google Shape;14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2" name="Google Shape;142;p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7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7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9" name="Google Shape;149;p7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0" name="Google Shape;150;p7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7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5" name="Google Shape;155;p8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8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8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8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8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55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6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56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9" name="Google Shape;179;p56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5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3" name="Google Shape;183;p57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58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7" name="Google Shape;187;p58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59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0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8" name="Google Shape;198;p61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2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1" name="Google Shape;201;p62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62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3" name="Google Shape;203;p62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>
  <p:cSld name="Title and 4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6" name="Google Shape;206;p63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7" name="Google Shape;207;p63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4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0" name="Google Shape;210;p64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1" name="Google Shape;211;p64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4" name="Google Shape;214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5" name="Google Shape;215;p65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6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9" name="Google Shape;219;p66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2" name="Google Shape;222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3" name="Google Shape;223;p67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68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7" name="Google Shape;227;p68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8" name="Google Shape;228;p68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1" name="Google Shape;231;p69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4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0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1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6" name="Google Shape;236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7" name="Google Shape;237;p71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8" name="Google Shape;238;p71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2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1" name="Google Shape;241;p72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72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3" name="Google Shape;243;p72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1" name="Google Shape;281;p34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>
  <p:cSld name="Title and 4 Conten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3" name="Google Shape;303;p39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3" name="Google Shape;313;p42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3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47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156292" y="62484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2.png"/><Relationship Id="rId5" Type="http://schemas.openxmlformats.org/officeDocument/2006/relationships/package" Target="../embeddings/Microsoft_Office_Word_Document1.docx"/><Relationship Id="rId6" Type="http://schemas.openxmlformats.org/officeDocument/2006/relationships/package" Target="../embeddings/Microsoft_Office_Word_Document1.docx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hyperlink" Target="https://journals.plos.org/plosone/article?id=10.1371/journal.pone.029260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"/>
          <p:cNvSpPr/>
          <p:nvPr/>
        </p:nvSpPr>
        <p:spPr>
          <a:xfrm>
            <a:off x="5814577" y="3477547"/>
            <a:ext cx="2009422" cy="2564270"/>
          </a:xfrm>
          <a:prstGeom prst="rect">
            <a:avLst/>
          </a:prstGeom>
          <a:solidFill>
            <a:schemeClr val="accent1"/>
          </a:solidFill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"/>
          <p:cNvGraphicFramePr/>
          <p:nvPr/>
        </p:nvGraphicFramePr>
        <p:xfrm>
          <a:off x="1727999" y="2018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{BEEC0853-4586-4228-A0A8-6245954F473B}</a:tableStyleId>
              </a:tblPr>
              <a:tblGrid>
                <a:gridCol w="2032000"/>
                <a:gridCol w="2032000"/>
                <a:gridCol w="2032000"/>
              </a:tblGrid>
              <a:tr h="10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BS </a:t>
                      </a: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Physics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City College, City University 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PhD Astronomy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Harvard University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Asst. Professor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University College of Physicians &amp; Surgeons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Professor Psychology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Interim Director Center for Complex Systems &amp; Brain Sciences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Florida Atlantic University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Professor of Physics &amp; Psychology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Dean of the Division of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Mathematics &amp; Natural Sciences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Queens College, City University 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Adjunct Senior Research Scholar</a:t>
                      </a:r>
                      <a:endParaRPr b="0" i="0" sz="1800">
                        <a:solidFill>
                          <a:srgbClr val="FF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AC4, Climate School, Columbia University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Google Shape;327;p1"/>
          <p:cNvSpPr/>
          <p:nvPr/>
        </p:nvSpPr>
        <p:spPr>
          <a:xfrm>
            <a:off x="152400" y="759333"/>
            <a:ext cx="88391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venir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Larry S. Liebovitch</a:t>
            </a:r>
            <a:endParaRPr b="1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https://sites.google.com/view/Larry-phd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"/>
          <p:cNvSpPr txBox="1"/>
          <p:nvPr/>
        </p:nvSpPr>
        <p:spPr>
          <a:xfrm>
            <a:off x="152400" y="152400"/>
            <a:ext cx="8763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Core Engine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Strengths - Quantitative</a:t>
            </a:r>
            <a:endParaRPr/>
          </a:p>
        </p:txBody>
      </p:sp>
      <p:sp>
        <p:nvSpPr>
          <p:cNvPr id="420" name="Google Shape;420;p10"/>
          <p:cNvSpPr/>
          <p:nvPr/>
        </p:nvSpPr>
        <p:spPr>
          <a:xfrm>
            <a:off x="990600" y="5879068"/>
            <a:ext cx="1828800" cy="609600"/>
          </a:xfrm>
          <a:prstGeom prst="rect">
            <a:avLst/>
          </a:prstGeom>
          <a:solidFill>
            <a:srgbClr val="FF0000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Historical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421" name="Google Shape;421;p10"/>
          <p:cNvSpPr/>
          <p:nvPr/>
        </p:nvSpPr>
        <p:spPr>
          <a:xfrm>
            <a:off x="6248400" y="1676400"/>
            <a:ext cx="1752600" cy="609600"/>
          </a:xfrm>
          <a:prstGeom prst="rect">
            <a:avLst/>
          </a:prstGeom>
          <a:solidFill>
            <a:srgbClr val="0000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6248400" y="5879068"/>
            <a:ext cx="1828800" cy="609600"/>
          </a:xfrm>
          <a:prstGeom prst="rect">
            <a:avLst/>
          </a:prstGeom>
          <a:solidFill>
            <a:srgbClr val="FF0000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3733800" y="2743200"/>
            <a:ext cx="1828800" cy="609600"/>
          </a:xfrm>
          <a:prstGeom prst="rect">
            <a:avLst/>
          </a:prstGeom>
          <a:solidFill>
            <a:srgbClr val="0000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3657600" y="4736068"/>
            <a:ext cx="1828800" cy="609600"/>
          </a:xfrm>
          <a:prstGeom prst="rect">
            <a:avLst/>
          </a:prstGeom>
          <a:solidFill>
            <a:srgbClr val="FF0000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3887323" y="2743200"/>
            <a:ext cx="14546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Intergroup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Reciprocity</a:t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6494683" y="1676400"/>
            <a:ext cx="15063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Future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>
            <a:off x="3814607" y="4736068"/>
            <a:ext cx="14294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Intergroup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Reciprocity</a:t>
            </a:r>
            <a:endParaRPr/>
          </a:p>
        </p:txBody>
      </p:sp>
      <p:sp>
        <p:nvSpPr>
          <p:cNvPr id="428" name="Google Shape;428;p10"/>
          <p:cNvSpPr/>
          <p:nvPr/>
        </p:nvSpPr>
        <p:spPr>
          <a:xfrm>
            <a:off x="6418483" y="5879068"/>
            <a:ext cx="15063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Future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/>
          </a:p>
        </p:txBody>
      </p:sp>
      <p:cxnSp>
        <p:nvCxnSpPr>
          <p:cNvPr id="429" name="Google Shape;429;p10"/>
          <p:cNvCxnSpPr/>
          <p:nvPr/>
        </p:nvCxnSpPr>
        <p:spPr>
          <a:xfrm>
            <a:off x="2590800" y="2362200"/>
            <a:ext cx="1143000" cy="609600"/>
          </a:xfrm>
          <a:prstGeom prst="straightConnector1">
            <a:avLst/>
          </a:prstGeom>
          <a:noFill/>
          <a:ln cap="flat" cmpd="sng" w="5715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0" name="Google Shape;430;p10"/>
          <p:cNvCxnSpPr/>
          <p:nvPr/>
        </p:nvCxnSpPr>
        <p:spPr>
          <a:xfrm>
            <a:off x="2819400" y="1828800"/>
            <a:ext cx="3429000" cy="0"/>
          </a:xfrm>
          <a:prstGeom prst="straightConnector1">
            <a:avLst/>
          </a:prstGeom>
          <a:noFill/>
          <a:ln cap="flat" cmpd="sng" w="1905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1" name="Google Shape;431;p10"/>
          <p:cNvCxnSpPr/>
          <p:nvPr/>
        </p:nvCxnSpPr>
        <p:spPr>
          <a:xfrm flipH="1">
            <a:off x="5486400" y="2286000"/>
            <a:ext cx="1143000" cy="609600"/>
          </a:xfrm>
          <a:prstGeom prst="straightConnector1">
            <a:avLst/>
          </a:prstGeom>
          <a:noFill/>
          <a:ln cap="flat" cmpd="sng" w="5715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2" name="Google Shape;432;p10"/>
          <p:cNvCxnSpPr/>
          <p:nvPr/>
        </p:nvCxnSpPr>
        <p:spPr>
          <a:xfrm flipH="1" rot="10800000">
            <a:off x="5410200" y="2057400"/>
            <a:ext cx="1143000" cy="60960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3" name="Google Shape;433;p10"/>
          <p:cNvCxnSpPr/>
          <p:nvPr/>
        </p:nvCxnSpPr>
        <p:spPr>
          <a:xfrm rot="10800000">
            <a:off x="2819400" y="2209800"/>
            <a:ext cx="1143000" cy="60960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4" name="Google Shape;434;p10"/>
          <p:cNvCxnSpPr/>
          <p:nvPr/>
        </p:nvCxnSpPr>
        <p:spPr>
          <a:xfrm flipH="1">
            <a:off x="2667000" y="4888468"/>
            <a:ext cx="990600" cy="990600"/>
          </a:xfrm>
          <a:prstGeom prst="straightConnector1">
            <a:avLst/>
          </a:prstGeom>
          <a:noFill/>
          <a:ln cap="flat" cmpd="sng" w="762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5" name="Google Shape;435;p10"/>
          <p:cNvCxnSpPr>
            <a:stCxn id="420" idx="3"/>
          </p:cNvCxnSpPr>
          <p:nvPr/>
        </p:nvCxnSpPr>
        <p:spPr>
          <a:xfrm flipH="1" rot="10800000">
            <a:off x="2819400" y="5231368"/>
            <a:ext cx="876300" cy="952500"/>
          </a:xfrm>
          <a:prstGeom prst="straightConnector1">
            <a:avLst/>
          </a:prstGeom>
          <a:noFill/>
          <a:ln cap="flat" cmpd="sng" w="762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6" name="Google Shape;436;p10"/>
          <p:cNvCxnSpPr/>
          <p:nvPr/>
        </p:nvCxnSpPr>
        <p:spPr>
          <a:xfrm rot="10800000">
            <a:off x="4343400" y="3276600"/>
            <a:ext cx="0" cy="1447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7" name="Google Shape;437;p10"/>
          <p:cNvCxnSpPr/>
          <p:nvPr/>
        </p:nvCxnSpPr>
        <p:spPr>
          <a:xfrm>
            <a:off x="5486400" y="4812268"/>
            <a:ext cx="838200" cy="990600"/>
          </a:xfrm>
          <a:prstGeom prst="straightConnector1">
            <a:avLst/>
          </a:prstGeom>
          <a:noFill/>
          <a:ln cap="flat" cmpd="sng" w="5715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8" name="Google Shape;438;p10"/>
          <p:cNvCxnSpPr>
            <a:stCxn id="422" idx="1"/>
          </p:cNvCxnSpPr>
          <p:nvPr/>
        </p:nvCxnSpPr>
        <p:spPr>
          <a:xfrm rot="10800000">
            <a:off x="5410200" y="5193268"/>
            <a:ext cx="838200" cy="990600"/>
          </a:xfrm>
          <a:prstGeom prst="straightConnector1">
            <a:avLst/>
          </a:prstGeom>
          <a:noFill/>
          <a:ln cap="flat" cmpd="sng" w="381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p10"/>
          <p:cNvCxnSpPr/>
          <p:nvPr/>
        </p:nvCxnSpPr>
        <p:spPr>
          <a:xfrm>
            <a:off x="5029200" y="3352800"/>
            <a:ext cx="0" cy="1371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0" name="Google Shape;440;p10"/>
          <p:cNvCxnSpPr/>
          <p:nvPr/>
        </p:nvCxnSpPr>
        <p:spPr>
          <a:xfrm>
            <a:off x="2819400" y="6412468"/>
            <a:ext cx="3429000" cy="0"/>
          </a:xfrm>
          <a:prstGeom prst="straightConnector1">
            <a:avLst/>
          </a:prstGeom>
          <a:noFill/>
          <a:ln cap="flat" cmpd="sng" w="76200">
            <a:solidFill>
              <a:srgbClr val="00009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1" name="Google Shape;441;p10"/>
          <p:cNvSpPr/>
          <p:nvPr/>
        </p:nvSpPr>
        <p:spPr>
          <a:xfrm>
            <a:off x="990600" y="1676400"/>
            <a:ext cx="1828800" cy="609600"/>
          </a:xfrm>
          <a:prstGeom prst="rect">
            <a:avLst/>
          </a:prstGeom>
          <a:solidFill>
            <a:srgbClr val="0000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Historical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442" name="Google Shape;442;p10"/>
          <p:cNvSpPr txBox="1"/>
          <p:nvPr/>
        </p:nvSpPr>
        <p:spPr>
          <a:xfrm>
            <a:off x="3352800" y="2145268"/>
            <a:ext cx="1226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(1.5)</a:t>
            </a:r>
            <a:endParaRPr/>
          </a:p>
        </p:txBody>
      </p:sp>
      <p:sp>
        <p:nvSpPr>
          <p:cNvPr id="443" name="Google Shape;443;p10"/>
          <p:cNvSpPr txBox="1"/>
          <p:nvPr/>
        </p:nvSpPr>
        <p:spPr>
          <a:xfrm>
            <a:off x="5798836" y="4888468"/>
            <a:ext cx="1521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Med-Hi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(3.0)</a:t>
            </a:r>
            <a:endParaRPr/>
          </a:p>
        </p:txBody>
      </p:sp>
      <p:sp>
        <p:nvSpPr>
          <p:cNvPr id="444" name="Google Shape;444;p10"/>
          <p:cNvSpPr txBox="1"/>
          <p:nvPr/>
        </p:nvSpPr>
        <p:spPr>
          <a:xfrm>
            <a:off x="3276600" y="5498068"/>
            <a:ext cx="7136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(5.0)</a:t>
            </a:r>
            <a:endParaRPr/>
          </a:p>
        </p:txBody>
      </p:sp>
      <p:sp>
        <p:nvSpPr>
          <p:cNvPr id="445" name="Google Shape;445;p10"/>
          <p:cNvSpPr txBox="1"/>
          <p:nvPr/>
        </p:nvSpPr>
        <p:spPr>
          <a:xfrm>
            <a:off x="4114800" y="1459468"/>
            <a:ext cx="1201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(0.3)</a:t>
            </a:r>
            <a:endParaRPr/>
          </a:p>
        </p:txBody>
      </p:sp>
      <p:sp>
        <p:nvSpPr>
          <p:cNvPr id="446" name="Google Shape;446;p10"/>
          <p:cNvSpPr txBox="1"/>
          <p:nvPr/>
        </p:nvSpPr>
        <p:spPr>
          <a:xfrm>
            <a:off x="4648200" y="2133600"/>
            <a:ext cx="1226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(1.5)</a:t>
            </a:r>
            <a:endParaRPr/>
          </a:p>
        </p:txBody>
      </p:sp>
      <p:sp>
        <p:nvSpPr>
          <p:cNvPr id="447" name="Google Shape;447;p10"/>
          <p:cNvSpPr txBox="1"/>
          <p:nvPr/>
        </p:nvSpPr>
        <p:spPr>
          <a:xfrm>
            <a:off x="2446036" y="2590800"/>
            <a:ext cx="9829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Med-Hi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(3.0)</a:t>
            </a:r>
            <a:endParaRPr/>
          </a:p>
        </p:txBody>
      </p:sp>
      <p:sp>
        <p:nvSpPr>
          <p:cNvPr id="448" name="Google Shape;448;p10"/>
          <p:cNvSpPr txBox="1"/>
          <p:nvPr/>
        </p:nvSpPr>
        <p:spPr>
          <a:xfrm>
            <a:off x="3657600" y="3697069"/>
            <a:ext cx="7905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(-5.0)</a:t>
            </a:r>
            <a:endParaRPr/>
          </a:p>
        </p:txBody>
      </p:sp>
      <p:sp>
        <p:nvSpPr>
          <p:cNvPr id="449" name="Google Shape;449;p10"/>
          <p:cNvSpPr txBox="1"/>
          <p:nvPr/>
        </p:nvSpPr>
        <p:spPr>
          <a:xfrm>
            <a:off x="5867400" y="2438400"/>
            <a:ext cx="1853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Med-Hi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(3.0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50" name="Google Shape;450;p10"/>
          <p:cNvSpPr txBox="1"/>
          <p:nvPr/>
        </p:nvSpPr>
        <p:spPr>
          <a:xfrm>
            <a:off x="4038600" y="6400800"/>
            <a:ext cx="995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(5.0)</a:t>
            </a:r>
            <a:endParaRPr/>
          </a:p>
        </p:txBody>
      </p:sp>
      <p:sp>
        <p:nvSpPr>
          <p:cNvPr id="451" name="Google Shape;451;p10"/>
          <p:cNvSpPr txBox="1"/>
          <p:nvPr/>
        </p:nvSpPr>
        <p:spPr>
          <a:xfrm>
            <a:off x="2667000" y="4572000"/>
            <a:ext cx="7136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(5.0)</a:t>
            </a:r>
            <a:endParaRPr/>
          </a:p>
        </p:txBody>
      </p:sp>
      <p:sp>
        <p:nvSpPr>
          <p:cNvPr id="452" name="Google Shape;452;p10"/>
          <p:cNvSpPr txBox="1"/>
          <p:nvPr/>
        </p:nvSpPr>
        <p:spPr>
          <a:xfrm>
            <a:off x="4909854" y="5421868"/>
            <a:ext cx="739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(0.3)</a:t>
            </a:r>
            <a:endParaRPr/>
          </a:p>
        </p:txBody>
      </p:sp>
      <p:sp>
        <p:nvSpPr>
          <p:cNvPr id="453" name="Google Shape;453;p10"/>
          <p:cNvSpPr txBox="1"/>
          <p:nvPr/>
        </p:nvSpPr>
        <p:spPr>
          <a:xfrm>
            <a:off x="5029200" y="3697069"/>
            <a:ext cx="7905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(-0.3)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1"/>
          <p:cNvSpPr txBox="1"/>
          <p:nvPr/>
        </p:nvSpPr>
        <p:spPr>
          <a:xfrm>
            <a:off x="152400" y="152401"/>
            <a:ext cx="876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More Features</a:t>
            </a:r>
            <a:endParaRPr/>
          </a:p>
        </p:txBody>
      </p:sp>
      <p:pic>
        <p:nvPicPr>
          <p:cNvPr descr="A diagram of a diagram&#10;&#10;Description automatically generated" id="460" name="Google Shape;4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582" y="750651"/>
            <a:ext cx="7772400" cy="605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"/>
          <p:cNvSpPr/>
          <p:nvPr/>
        </p:nvSpPr>
        <p:spPr>
          <a:xfrm>
            <a:off x="381000" y="2286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Formulation into Equations</a:t>
            </a:r>
            <a:endParaRPr b="0" i="1" sz="1800" u="none" cap="none" strike="noStrike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228600" y="3048000"/>
            <a:ext cx="8458200" cy="338554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getting too big? – reduce it (proportionately); m is also the time scale for changes</a:t>
            </a:r>
            <a:endParaRPr/>
          </a:p>
        </p:txBody>
      </p:sp>
      <p:sp>
        <p:nvSpPr>
          <p:cNvPr id="468" name="Google Shape;468;p12"/>
          <p:cNvSpPr/>
          <p:nvPr/>
        </p:nvSpPr>
        <p:spPr>
          <a:xfrm>
            <a:off x="228600" y="3505200"/>
            <a:ext cx="8458200" cy="338554"/>
          </a:xfrm>
          <a:prstGeom prst="rect">
            <a:avLst/>
          </a:prstGeom>
          <a:solidFill>
            <a:srgbClr val="FF00FF">
              <a:alpha val="2274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variable stimulates its own growth (auto-catalytic) (actually b = 0)</a:t>
            </a:r>
            <a:endParaRPr/>
          </a:p>
        </p:txBody>
      </p:sp>
      <p:sp>
        <p:nvSpPr>
          <p:cNvPr id="469" name="Google Shape;469;p12"/>
          <p:cNvSpPr/>
          <p:nvPr/>
        </p:nvSpPr>
        <p:spPr>
          <a:xfrm>
            <a:off x="228600" y="2590800"/>
            <a:ext cx="3505200" cy="338554"/>
          </a:xfrm>
          <a:prstGeom prst="rect">
            <a:avLst/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the variable x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 in time</a:t>
            </a:r>
            <a:endParaRPr/>
          </a:p>
        </p:txBody>
      </p:sp>
      <p:grpSp>
        <p:nvGrpSpPr>
          <p:cNvPr id="470" name="Google Shape;470;p12"/>
          <p:cNvGrpSpPr/>
          <p:nvPr/>
        </p:nvGrpSpPr>
        <p:grpSpPr>
          <a:xfrm>
            <a:off x="228600" y="3848100"/>
            <a:ext cx="8534400" cy="1683960"/>
            <a:chOff x="228600" y="4419600"/>
            <a:chExt cx="8534400" cy="1683960"/>
          </a:xfrm>
        </p:grpSpPr>
        <p:grpSp>
          <p:nvGrpSpPr>
            <p:cNvPr id="471" name="Google Shape;471;p12"/>
            <p:cNvGrpSpPr/>
            <p:nvPr/>
          </p:nvGrpSpPr>
          <p:grpSpPr>
            <a:xfrm>
              <a:off x="228600" y="4533900"/>
              <a:ext cx="8534400" cy="1569660"/>
              <a:chOff x="457200" y="4914900"/>
              <a:chExt cx="8534400" cy="1569660"/>
            </a:xfrm>
          </p:grpSpPr>
          <p:sp>
            <p:nvSpPr>
              <p:cNvPr id="472" name="Google Shape;472;p12"/>
              <p:cNvSpPr/>
              <p:nvPr/>
            </p:nvSpPr>
            <p:spPr>
              <a:xfrm>
                <a:off x="457200" y="4914900"/>
                <a:ext cx="8534400" cy="1569660"/>
              </a:xfrm>
              <a:prstGeom prst="rect">
                <a:avLst/>
              </a:prstGeom>
              <a:solidFill>
                <a:srgbClr val="0000FF">
                  <a:alpha val="1882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Effects of other variables: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c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= strength of the effect of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on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c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&gt; 0, </a:t>
                </a:r>
                <a:r>
                  <a:rPr b="0" i="0" lang="en-US" sz="1600" u="none" cap="none" strike="noStrik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positive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c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&lt; 0, </a:t>
                </a:r>
                <a:r>
                  <a:rPr b="0" i="0" lang="en-US" sz="16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negative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low  value of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the effect of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on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is proportional, = to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 b="0" baseline="-2500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high value of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the effect of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on x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reaches a threshold, =  ±c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</a:t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anh.png" id="473" name="Google Shape;473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781800" y="4991100"/>
                <a:ext cx="1454957" cy="1371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Google Shape;474;p12"/>
              <p:cNvSpPr/>
              <p:nvPr/>
            </p:nvSpPr>
            <p:spPr>
              <a:xfrm>
                <a:off x="8229600" y="4991100"/>
                <a:ext cx="3684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 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6400800" y="5764768"/>
                <a:ext cx="4453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-c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ij 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8153400" y="5372100"/>
                <a:ext cx="4512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1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r>
                  <a:rPr b="0" baseline="-25000" i="1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 b="0" i="1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12"/>
            <p:cNvSpPr/>
            <p:nvPr/>
          </p:nvSpPr>
          <p:spPr>
            <a:xfrm>
              <a:off x="7162800" y="4419600"/>
              <a:ext cx="4512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12"/>
          <p:cNvGrpSpPr/>
          <p:nvPr/>
        </p:nvGrpSpPr>
        <p:grpSpPr>
          <a:xfrm>
            <a:off x="2133600" y="1143000"/>
            <a:ext cx="6477000" cy="1143000"/>
            <a:chOff x="1905000" y="2362200"/>
            <a:chExt cx="6477000" cy="1143000"/>
          </a:xfrm>
        </p:grpSpPr>
        <p:graphicFrame>
          <p:nvGraphicFramePr>
            <p:cNvPr id="479" name="Google Shape;479;p12"/>
            <p:cNvGraphicFramePr/>
            <p:nvPr/>
          </p:nvGraphicFramePr>
          <p:xfrm>
            <a:off x="2070100" y="2387600"/>
            <a:ext cx="6311900" cy="1041400"/>
          </p:xfrm>
          <a:graphic>
            <a:graphicData uri="http://schemas.openxmlformats.org/presentationml/2006/ole">
              <mc:AlternateContent>
                <mc:Choice Requires="v">
                  <p:oleObj r:id="rId5" imgH="1041400" imgW="6311900" progId="Word.Document.12" spid="_x0000_s1">
                    <p:embed/>
                  </p:oleObj>
                </mc:Choice>
                <mc:Fallback>
                  <p:oleObj r:id="rId6" imgH="1041400" imgW="6311900" progId="Word.Document.12">
                    <p:embed/>
                    <p:pic>
                      <p:nvPicPr>
                        <p:cNvPr id="479" name="Google Shape;479;p12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070100" y="2387600"/>
                          <a:ext cx="6311900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0" name="Google Shape;480;p12"/>
            <p:cNvGrpSpPr/>
            <p:nvPr/>
          </p:nvGrpSpPr>
          <p:grpSpPr>
            <a:xfrm>
              <a:off x="1905000" y="2362200"/>
              <a:ext cx="5181600" cy="1143000"/>
              <a:chOff x="1905000" y="2362200"/>
              <a:chExt cx="5181600" cy="1143000"/>
            </a:xfrm>
          </p:grpSpPr>
          <p:sp>
            <p:nvSpPr>
              <p:cNvPr id="481" name="Google Shape;481;p12"/>
              <p:cNvSpPr/>
              <p:nvPr/>
            </p:nvSpPr>
            <p:spPr>
              <a:xfrm>
                <a:off x="1905000" y="2468940"/>
                <a:ext cx="838200" cy="838200"/>
              </a:xfrm>
              <a:prstGeom prst="rect">
                <a:avLst/>
              </a:prstGeom>
              <a:solidFill>
                <a:srgbClr val="FFFF00">
                  <a:alpha val="20784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2"/>
              <p:cNvSpPr/>
              <p:nvPr/>
            </p:nvSpPr>
            <p:spPr>
              <a:xfrm>
                <a:off x="2971800" y="2468940"/>
                <a:ext cx="990600" cy="838200"/>
              </a:xfrm>
              <a:prstGeom prst="rect">
                <a:avLst/>
              </a:prstGeom>
              <a:solidFill>
                <a:srgbClr val="FF6600">
                  <a:alpha val="20784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2"/>
              <p:cNvSpPr/>
              <p:nvPr/>
            </p:nvSpPr>
            <p:spPr>
              <a:xfrm>
                <a:off x="4191000" y="2468940"/>
                <a:ext cx="304800" cy="838200"/>
              </a:xfrm>
              <a:prstGeom prst="rect">
                <a:avLst/>
              </a:prstGeom>
              <a:solidFill>
                <a:srgbClr val="FF00FF">
                  <a:alpha val="20784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2"/>
              <p:cNvSpPr/>
              <p:nvPr/>
            </p:nvSpPr>
            <p:spPr>
              <a:xfrm>
                <a:off x="4800600" y="2392740"/>
                <a:ext cx="2133600" cy="1112460"/>
              </a:xfrm>
              <a:prstGeom prst="rect">
                <a:avLst/>
              </a:prstGeom>
              <a:solidFill>
                <a:srgbClr val="0000FF">
                  <a:alpha val="20784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2"/>
              <p:cNvSpPr/>
              <p:nvPr/>
            </p:nvSpPr>
            <p:spPr>
              <a:xfrm>
                <a:off x="1905000" y="2362200"/>
                <a:ext cx="5181600" cy="1143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86" name="Google Shape;48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9400" y="5791200"/>
            <a:ext cx="5930900" cy="823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2"/>
          <p:cNvSpPr txBox="1"/>
          <p:nvPr/>
        </p:nvSpPr>
        <p:spPr>
          <a:xfrm>
            <a:off x="228600" y="578227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Integration to evolve the variables in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"/>
          <p:cNvSpPr txBox="1"/>
          <p:nvPr/>
        </p:nvSpPr>
        <p:spPr>
          <a:xfrm>
            <a:off x="152400" y="152401"/>
            <a:ext cx="8763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What did we learn from the mathematical model</a:t>
            </a:r>
            <a:endParaRPr/>
          </a:p>
        </p:txBody>
      </p:sp>
      <p:sp>
        <p:nvSpPr>
          <p:cNvPr id="494" name="Google Shape;494;p13"/>
          <p:cNvSpPr/>
          <p:nvPr/>
        </p:nvSpPr>
        <p:spPr>
          <a:xfrm>
            <a:off x="533400" y="1524000"/>
            <a:ext cx="8077200" cy="11156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Attractors:</a:t>
            </a:r>
            <a:endParaRPr/>
          </a:p>
          <a:p>
            <a:pPr indent="0" lvl="0" marL="298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long times, depending on their initial values, the values of these variables evolve to only one of two possible sets of values.</a:t>
            </a:r>
            <a:endParaRPr/>
          </a:p>
        </p:txBody>
      </p:sp>
      <p:sp>
        <p:nvSpPr>
          <p:cNvPr id="495" name="Google Shape;495;p13"/>
          <p:cNvSpPr/>
          <p:nvPr/>
        </p:nvSpPr>
        <p:spPr>
          <a:xfrm>
            <a:off x="1143000" y="2971800"/>
            <a:ext cx="3581400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BAD Attractor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variables are large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variables are zero</a:t>
            </a:r>
            <a:endParaRPr/>
          </a:p>
        </p:txBody>
      </p:sp>
      <p:sp>
        <p:nvSpPr>
          <p:cNvPr id="496" name="Google Shape;496;p13"/>
          <p:cNvSpPr/>
          <p:nvPr/>
        </p:nvSpPr>
        <p:spPr>
          <a:xfrm>
            <a:off x="4724400" y="2971800"/>
            <a:ext cx="3886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GOOD Attractor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variables are zero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variables are large</a:t>
            </a:r>
            <a:endParaRPr/>
          </a:p>
        </p:txBody>
      </p:sp>
      <p:pic>
        <p:nvPicPr>
          <p:cNvPr id="497" name="Google Shape;4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33" y="4419600"/>
            <a:ext cx="872066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3"/>
          <p:cNvSpPr/>
          <p:nvPr/>
        </p:nvSpPr>
        <p:spPr>
          <a:xfrm>
            <a:off x="4267200" y="4495800"/>
            <a:ext cx="1676400" cy="1600200"/>
          </a:xfrm>
          <a:prstGeom prst="rect">
            <a:avLst/>
          </a:prstGeom>
          <a:solidFill>
            <a:srgbClr val="FF0000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3"/>
          <p:cNvSpPr/>
          <p:nvPr/>
        </p:nvSpPr>
        <p:spPr>
          <a:xfrm>
            <a:off x="6172200" y="4495800"/>
            <a:ext cx="1676400" cy="1600200"/>
          </a:xfrm>
          <a:prstGeom prst="rect">
            <a:avLst/>
          </a:prstGeom>
          <a:solidFill>
            <a:srgbClr val="0000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"/>
          <p:cNvSpPr txBox="1"/>
          <p:nvPr/>
        </p:nvSpPr>
        <p:spPr>
          <a:xfrm>
            <a:off x="157027" y="1106869"/>
            <a:ext cx="8747760" cy="9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L. Liebovitch, W. Powers, L. Shi, A. Chen-Carrel,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P. Loustaunau, P. Coleman</a:t>
            </a:r>
            <a:endParaRPr/>
          </a:p>
        </p:txBody>
      </p:sp>
      <p:pic>
        <p:nvPicPr>
          <p:cNvPr descr="Picture 3" id="505" name="Google Shape;5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2836674" cy="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4"/>
          <p:cNvSpPr txBox="1"/>
          <p:nvPr/>
        </p:nvSpPr>
        <p:spPr>
          <a:xfrm>
            <a:off x="6499957" y="43944"/>
            <a:ext cx="2437487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Liebovitch et al.</a:t>
            </a:r>
            <a:endParaRPr/>
          </a:p>
        </p:txBody>
      </p:sp>
      <p:pic>
        <p:nvPicPr>
          <p:cNvPr descr="A screenshot of a website&#10;&#10;Description automatically generated" id="507" name="Google Shape;5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311" y="2686696"/>
            <a:ext cx="7772400" cy="306335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4"/>
          <p:cNvSpPr txBox="1"/>
          <p:nvPr/>
        </p:nvSpPr>
        <p:spPr>
          <a:xfrm>
            <a:off x="888311" y="1911219"/>
            <a:ext cx="7969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https://journals.plos.org/plosone/article?id=10.1371/journal.pone.0292604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4504718" y="2808166"/>
            <a:ext cx="2656103" cy="523220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venir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NOW data set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"/>
          <p:cNvSpPr txBox="1"/>
          <p:nvPr/>
        </p:nvSpPr>
        <p:spPr>
          <a:xfrm>
            <a:off x="18825" y="612882"/>
            <a:ext cx="8747760" cy="9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L. Liebovitch, W. Powers, L. Shi, A. Chen-Carrel,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P. Loustaunau, P. Coleman</a:t>
            </a:r>
            <a:endParaRPr/>
          </a:p>
        </p:txBody>
      </p:sp>
      <p:pic>
        <p:nvPicPr>
          <p:cNvPr descr="Picture 3" id="515" name="Google Shape;5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2836674" cy="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5"/>
          <p:cNvSpPr txBox="1"/>
          <p:nvPr/>
        </p:nvSpPr>
        <p:spPr>
          <a:xfrm>
            <a:off x="6499957" y="43944"/>
            <a:ext cx="2437487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Liebovitch et al.</a:t>
            </a:r>
            <a:endParaRPr/>
          </a:p>
        </p:txBody>
      </p:sp>
      <p:pic>
        <p:nvPicPr>
          <p:cNvPr descr="Picture 5" id="517" name="Google Shape;5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60775" y="2364600"/>
            <a:ext cx="6156290" cy="380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518" name="Google Shape;5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2364600"/>
            <a:ext cx="6156289" cy="3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5"/>
          <p:cNvSpPr txBox="1"/>
          <p:nvPr/>
        </p:nvSpPr>
        <p:spPr>
          <a:xfrm>
            <a:off x="1264919" y="2057400"/>
            <a:ext cx="1614171" cy="43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venir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Lower-peace</a:t>
            </a:r>
            <a:endParaRPr/>
          </a:p>
        </p:txBody>
      </p:sp>
      <p:sp>
        <p:nvSpPr>
          <p:cNvPr id="520" name="Google Shape;520;p15"/>
          <p:cNvSpPr txBox="1"/>
          <p:nvPr/>
        </p:nvSpPr>
        <p:spPr>
          <a:xfrm>
            <a:off x="5919251" y="2057400"/>
            <a:ext cx="1685291" cy="43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venir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Higher-peace</a:t>
            </a:r>
            <a:endParaRPr/>
          </a:p>
        </p:txBody>
      </p:sp>
      <p:sp>
        <p:nvSpPr>
          <p:cNvPr id="521" name="Google Shape;521;p15"/>
          <p:cNvSpPr txBox="1"/>
          <p:nvPr/>
        </p:nvSpPr>
        <p:spPr>
          <a:xfrm>
            <a:off x="5873531" y="6367045"/>
            <a:ext cx="2647163" cy="3803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words: future, daily activities</a:t>
            </a:r>
            <a:endParaRPr/>
          </a:p>
        </p:txBody>
      </p:sp>
      <p:sp>
        <p:nvSpPr>
          <p:cNvPr id="522" name="Google Shape;522;p15"/>
          <p:cNvSpPr txBox="1"/>
          <p:nvPr/>
        </p:nvSpPr>
        <p:spPr>
          <a:xfrm>
            <a:off x="914400" y="6367045"/>
            <a:ext cx="3156179" cy="3803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words: government, social control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527" name="Google Shape;5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0287"/>
            <a:ext cx="3110330" cy="1987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528" name="Google Shape;5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779" y="2057400"/>
            <a:ext cx="3041821" cy="22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6"/>
          <p:cNvSpPr txBox="1"/>
          <p:nvPr/>
        </p:nvSpPr>
        <p:spPr>
          <a:xfrm>
            <a:off x="121919" y="609600"/>
            <a:ext cx="8747760" cy="789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Capstone 2022 Columbia MS Data Science Students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Yibo Chen, Hongou Liu, Ziheng Ru, Xinfu Su, Pinyi Yang, Yuwen Zhang</a:t>
            </a:r>
            <a:endParaRPr/>
          </a:p>
        </p:txBody>
      </p:sp>
      <p:pic>
        <p:nvPicPr>
          <p:cNvPr descr="Picture 3" id="530" name="Google Shape;5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76200"/>
            <a:ext cx="2836674" cy="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6"/>
          <p:cNvSpPr txBox="1"/>
          <p:nvPr/>
        </p:nvSpPr>
        <p:spPr>
          <a:xfrm>
            <a:off x="6499957" y="43944"/>
            <a:ext cx="2437487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Capstone 2022</a:t>
            </a:r>
            <a:endParaRPr/>
          </a:p>
        </p:txBody>
      </p:sp>
      <p:sp>
        <p:nvSpPr>
          <p:cNvPr id="532" name="Google Shape;532;p16"/>
          <p:cNvSpPr txBox="1"/>
          <p:nvPr/>
        </p:nvSpPr>
        <p:spPr>
          <a:xfrm>
            <a:off x="254335" y="1425475"/>
            <a:ext cx="8715428" cy="3723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Identified clusters of word meanings in lower and higher peace countries.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Fewer different words in lower than higher peace countries.</a:t>
            </a:r>
            <a:endParaRPr/>
          </a:p>
        </p:txBody>
      </p:sp>
      <p:pic>
        <p:nvPicPr>
          <p:cNvPr descr="Picture 11" id="533" name="Google Shape;53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18" y="4812820"/>
            <a:ext cx="4984921" cy="194714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6"/>
          <p:cNvSpPr txBox="1"/>
          <p:nvPr/>
        </p:nvSpPr>
        <p:spPr>
          <a:xfrm>
            <a:off x="2667684" y="4837515"/>
            <a:ext cx="109659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Low-Peace</a:t>
            </a:r>
            <a:endParaRPr/>
          </a:p>
        </p:txBody>
      </p:sp>
      <p:sp>
        <p:nvSpPr>
          <p:cNvPr id="535" name="Google Shape;535;p16"/>
          <p:cNvSpPr txBox="1"/>
          <p:nvPr/>
        </p:nvSpPr>
        <p:spPr>
          <a:xfrm>
            <a:off x="5227320" y="4837515"/>
            <a:ext cx="109659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High-Peace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7"/>
          <p:cNvSpPr/>
          <p:nvPr/>
        </p:nvSpPr>
        <p:spPr>
          <a:xfrm>
            <a:off x="76200" y="939225"/>
            <a:ext cx="8839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venir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Peace Speech</a:t>
            </a:r>
            <a:endParaRPr b="0" i="0" sz="20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Graphical user interface, text&#10;&#10;Description automatically generated with medium confidence" id="542" name="Google Shape;5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1"/>
            <a:ext cx="2836674" cy="5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7"/>
          <p:cNvSpPr/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6454238" y="43945"/>
            <a:ext cx="25373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340425" y="1868954"/>
            <a:ext cx="8431240" cy="92333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Research Problem: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are the characteristics of “peace speech” that reflect and support peace? 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>
            <a:off x="340426" y="3342987"/>
            <a:ext cx="8459188" cy="258532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Goals of Your Project: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From the LexisNexis data of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number of times each word occurs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in LOW and HIGH peace countries.</a:t>
            </a:r>
            <a:endParaRPr/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peace_10K.txt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word count of top 10K words in HIGH peace countries</a:t>
            </a:r>
            <a:endParaRPr/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nopeace_10K.txt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 word count of top 10K words in LOW peace countries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Use machine learning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 logistic regression, random forest, SVM, XGBoost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 find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words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clusters of words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 similar meaning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that best classify countries as peace vs. nopeace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"/>
          <p:cNvSpPr txBox="1"/>
          <p:nvPr/>
        </p:nvSpPr>
        <p:spPr>
          <a:xfrm>
            <a:off x="152400" y="354281"/>
            <a:ext cx="8763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Avenir"/>
              <a:buNone/>
            </a:pPr>
            <a:r>
              <a:rPr b="0" i="0" lang="en-US" sz="3200" u="none" cap="none" strike="noStrike">
                <a:solidFill>
                  <a:srgbClr val="000090"/>
                </a:solidFill>
                <a:latin typeface="Avenir"/>
                <a:ea typeface="Avenir"/>
                <a:cs typeface="Avenir"/>
                <a:sym typeface="Avenir"/>
              </a:rPr>
              <a:t>Larry S. Liebovitch, Previous Work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2"/>
          <p:cNvGraphicFramePr/>
          <p:nvPr/>
        </p:nvGraphicFramePr>
        <p:xfrm>
          <a:off x="1524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{796BA9E2-FB03-4179-92AF-2DB308A10606}</a:tableStyleId>
              </a:tblPr>
              <a:tblGrid>
                <a:gridCol w="2921000"/>
                <a:gridCol w="2921000"/>
                <a:gridCol w="2921000"/>
              </a:tblGrid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Physical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8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Biological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3366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Social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Nonlinear Oscillators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(autoresonance)</a:t>
                      </a:r>
                      <a:endParaRPr b="0" i="0" sz="16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Gene Regulatory Networks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Models of Sustainable Peace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Dynamics of Coupled Maps</a:t>
                      </a:r>
                      <a:endParaRPr b="0" i="0" sz="16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Predicting Drug Interactions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Emotions in Psychotherapy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Kinetics of Protein Ion Channels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Timing of Heart Arrhythmias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Dynamics on Small World Networks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Motions in Proteins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Flow of Ions and Water through Cells &amp; Tissues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Analysis of Difficult Conversations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Motions of Stars &amp; Gas in Galaxies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Eyes are Round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Models of Conflicts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Fractals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Error Correcting Codes in DNA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Commodity Prices in Ancient Babylon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Chaos Theory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Anoxia in the Turtle Brain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Distribution of Artifacts at Archeological Sites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/>
          <p:nvPr/>
        </p:nvSpPr>
        <p:spPr>
          <a:xfrm>
            <a:off x="152400" y="354281"/>
            <a:ext cx="8763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Avenir"/>
              <a:buNone/>
            </a:pPr>
            <a:r>
              <a:rPr b="0" i="0" lang="en-US" sz="3200" u="none" cap="none" strike="noStrike">
                <a:solidFill>
                  <a:srgbClr val="000090"/>
                </a:solidFill>
                <a:latin typeface="Avenir"/>
                <a:ea typeface="Avenir"/>
                <a:cs typeface="Avenir"/>
                <a:sym typeface="Avenir"/>
              </a:rPr>
              <a:t>Melissa Mannis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3"/>
          <p:cNvGraphicFramePr/>
          <p:nvPr/>
        </p:nvGraphicFramePr>
        <p:xfrm>
          <a:off x="1727999" y="2018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{BEEC0853-4586-4228-A0A8-6245954F473B}</a:tableStyleId>
              </a:tblPr>
              <a:tblGrid>
                <a:gridCol w="2032000"/>
                <a:gridCol w="2032000"/>
                <a:gridCol w="2032000"/>
              </a:tblGrid>
              <a:tr h="10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B.A. Arabic &amp; Sociology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Georgetown University</a:t>
                      </a:r>
                      <a:endParaRPr sz="1800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Washington, DC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M.A. Peace &amp; Conflict Management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University of Haifa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Haifa, Israel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PhD (</a:t>
                      </a:r>
                      <a:r>
                        <a:rPr b="1" i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2nd year student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 Applied Anthropology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Teachers College, Columbia University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Co-Founder, Peace Innovation Initiative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University for Peace 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San Jos</a:t>
                      </a:r>
                      <a:r>
                        <a:rPr b="1" lang="en-US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é, Costa Rica</a:t>
                      </a:r>
                      <a:endParaRPr sz="1800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Special Advisor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University for Peace Mission to the United Nations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New York, NY</a:t>
                      </a:r>
                      <a:endParaRPr sz="18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Area of Research</a:t>
                      </a:r>
                      <a:endParaRPr b="0" i="0" sz="1800">
                        <a:solidFill>
                          <a:srgbClr val="FF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Digital anthropology &amp; peacebuilding, ethnographic data analysis &amp; discourse analysis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4"/>
          <p:cNvGraphicFramePr/>
          <p:nvPr/>
        </p:nvGraphicFramePr>
        <p:xfrm>
          <a:off x="266699" y="1386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{C08841E5-BB35-4E0E-B51D-914D30D9E929}</a:tableStyleId>
              </a:tblPr>
              <a:tblGrid>
                <a:gridCol w="2870200"/>
                <a:gridCol w="2870200"/>
                <a:gridCol w="2870200"/>
              </a:tblGrid>
              <a:tr h="12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venir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Avenir"/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Sustaining Peace Project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8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Peter T. Coleman</a:t>
                      </a:r>
                      <a:br>
                        <a:rPr lang="en-US" sz="14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University</a:t>
                      </a:r>
                      <a:br>
                        <a:rPr lang="en-US" sz="14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social psychology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Larry S. Liebovitch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Columbia University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physics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Melissa Mannis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Columbia University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anthropology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Allegra Chen-Carrel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San Francisco University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social psychology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Douglas P. Fry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Univ. of NC, Greensboro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anthropology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Geneviève Souillac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Univ. of NC, Greensboro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/>
                        <a:t>philosophy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Philippe Vandenbroeck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ShiftN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mathematics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Zach Stone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University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Natalie Zadrozna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University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William Powers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Queens College, CUNY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computer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Lin Shi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Queens College, CUNY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computer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Data Science Institute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MS Student Capstone 2020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Data Science Institute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MS Student Capstone 2021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Data Science Institute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MS Student Capstone 2022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Joshua Fisher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Columbia University</a:t>
                      </a:r>
                      <a:b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environmental science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"/>
          <p:cNvSpPr txBox="1"/>
          <p:nvPr/>
        </p:nvSpPr>
        <p:spPr>
          <a:xfrm>
            <a:off x="209004" y="228600"/>
            <a:ext cx="851916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Columbia University: Climate School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Advanced Consortium on Cooperation, Conflict, &amp; Complexity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"/>
          <p:cNvSpPr/>
          <p:nvPr/>
        </p:nvSpPr>
        <p:spPr>
          <a:xfrm>
            <a:off x="152400" y="1219200"/>
            <a:ext cx="8839199" cy="440120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venir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Goals of the Sustaining Peace Project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Positive Peace</a:t>
            </a:r>
            <a:endParaRPr b="1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identify the social process that support peace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Peace Speech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use machine learning to find the words that represent peace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Create New Measures of Peace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from machine learning / AI models of media and social media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Real Time Dashboard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assessment tools for policy makers, academics, journalists</a:t>
            </a:r>
            <a:endParaRPr b="1" i="0" sz="20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Graphical user interface, text&#10;&#10;Description automatically generated with medium confidence" id="354" name="Google Shape;3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1"/>
            <a:ext cx="2836674" cy="5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"/>
          <p:cNvSpPr/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6454238" y="43945"/>
            <a:ext cx="25373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Goals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/>
          <p:nvPr/>
        </p:nvSpPr>
        <p:spPr>
          <a:xfrm>
            <a:off x="1905001" y="1006784"/>
            <a:ext cx="43889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venir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Positive Peace</a:t>
            </a:r>
            <a:endParaRPr b="1" i="0" sz="12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Graphical user interface, text&#10;&#10;Description automatically generated with medium confidence" id="363" name="Google Shape;3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1"/>
            <a:ext cx="2836674" cy="5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"/>
          <p:cNvSpPr/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 txBox="1"/>
          <p:nvPr/>
        </p:nvSpPr>
        <p:spPr>
          <a:xfrm>
            <a:off x="6454238" y="43945"/>
            <a:ext cx="25373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Positive Peace</a:t>
            </a:r>
            <a:endParaRPr b="1" i="0" sz="16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6"/>
          <p:cNvSpPr txBox="1"/>
          <p:nvPr/>
        </p:nvSpPr>
        <p:spPr>
          <a:xfrm>
            <a:off x="717466" y="1591559"/>
            <a:ext cx="80316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Most previous research studies have analyzed peace only in a negative way, as the absence of conflict, violence, or war.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 growing effort is to understand "positive peace’’,  the political, economic, and social systems that generate and sustain peaceful societies.</a:t>
            </a: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313707" y="4038685"/>
            <a:ext cx="8839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venir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Example of Positive Peace</a:t>
            </a:r>
            <a:endParaRPr b="0" i="0" sz="20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p6"/>
          <p:cNvSpPr txBox="1"/>
          <p:nvPr/>
        </p:nvSpPr>
        <p:spPr>
          <a:xfrm>
            <a:off x="952005" y="4623460"/>
            <a:ext cx="75626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Iroquois Great League of Peace (1450-1750)</a:t>
            </a:r>
            <a:endParaRPr b="1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Myths: war hatchets buried and washed away by an underground river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Mores: reinforced at an annual peace ceremony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Conflict Management: at the village, tribal, and confederacy levels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Women: authority to remove chiefs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/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327261" y="1062176"/>
            <a:ext cx="3969557" cy="2585323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rgbClr val="0080FF"/>
                </a:solidFill>
                <a:latin typeface="Avenir"/>
                <a:ea typeface="Avenir"/>
                <a:cs typeface="Avenir"/>
                <a:sym typeface="Avenir"/>
              </a:rPr>
              <a:t>Last 200 years of Science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Hypothesis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Collect Data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Statistical Analysis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Results -&gt; Interpretation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4624859" y="1046787"/>
            <a:ext cx="4061941" cy="258532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Machine learning “model” that makes correct predictions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Results -&gt; 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7" name="Google Shape;377;p7"/>
          <p:cNvSpPr txBox="1"/>
          <p:nvPr/>
        </p:nvSpPr>
        <p:spPr>
          <a:xfrm>
            <a:off x="437147" y="4340502"/>
            <a:ext cx="3859672" cy="120032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venir"/>
              <a:buNone/>
            </a:pPr>
            <a:r>
              <a:rPr b="1" i="0" lang="en-US" sz="1800" u="sng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Conjecture</a:t>
            </a:r>
            <a:r>
              <a:rPr b="1" i="0" lang="en-US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what </a:t>
            </a:r>
            <a:r>
              <a:rPr b="1" i="0" lang="en-US" sz="1800" u="sng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words</a:t>
            </a:r>
            <a:r>
              <a:rPr b="1" i="0" lang="en-US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are </a:t>
            </a:r>
            <a:r>
              <a:rPr b="1" i="0" lang="en-US" sz="1800" u="sng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in conflicts and peace, and then search for the </a:t>
            </a:r>
            <a:r>
              <a:rPr b="1" i="0" lang="en-US" sz="1800" u="sng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frequency</a:t>
            </a:r>
            <a:r>
              <a:rPr b="1" i="0" lang="en-US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of those words in the </a:t>
            </a:r>
            <a:r>
              <a:rPr b="1" i="0" lang="en-US" sz="1800" u="sng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b="1" i="0" lang="en-US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</p:txBody>
      </p:sp>
      <p:sp>
        <p:nvSpPr>
          <p:cNvPr id="378" name="Google Shape;378;p7"/>
          <p:cNvSpPr txBox="1"/>
          <p:nvPr/>
        </p:nvSpPr>
        <p:spPr>
          <a:xfrm>
            <a:off x="4572000" y="4340297"/>
            <a:ext cx="4191000" cy="12003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nir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Use natural language processing and </a:t>
            </a:r>
            <a:r>
              <a:rPr b="1" i="0" lang="en-US" sz="1800" u="sng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to find the </a:t>
            </a:r>
            <a:r>
              <a:rPr b="1" i="0" lang="en-US" sz="1800" u="sng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words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that best </a:t>
            </a:r>
            <a:r>
              <a:rPr b="1" i="0" lang="en-US" sz="1800" u="sng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predict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if a country is lower-peace or higher-peace.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121919" y="558224"/>
            <a:ext cx="8747760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venir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Data Sources</a:t>
            </a:r>
            <a:endParaRPr/>
          </a:p>
        </p:txBody>
      </p:sp>
      <p:pic>
        <p:nvPicPr>
          <p:cNvPr descr="Picture 3" id="384" name="Google Shape;3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2836674" cy="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8"/>
          <p:cNvSpPr txBox="1"/>
          <p:nvPr/>
        </p:nvSpPr>
        <p:spPr>
          <a:xfrm>
            <a:off x="6499957" y="43944"/>
            <a:ext cx="2437487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/>
          </a:p>
        </p:txBody>
      </p:sp>
      <p:sp>
        <p:nvSpPr>
          <p:cNvPr id="386" name="Google Shape;386;p8"/>
          <p:cNvSpPr txBox="1"/>
          <p:nvPr/>
        </p:nvSpPr>
        <p:spPr>
          <a:xfrm>
            <a:off x="314828" y="1219200"/>
            <a:ext cx="855485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NOW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News On the Web: https://www.english-corpora.org/now/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18 countries, 723,574 media articles, January 2010 – September 2020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from newspapers, magazines, technical journals, and media broadcast stations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e.g.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AlterNet,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Austin American-Statesman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Business Insider,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Business Wire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(press release), Chicago Tribune,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FOX43.com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Jerusalem Post, Israel News,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KCCI Des Moines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Kentwired.</a:t>
            </a:r>
            <a:endParaRPr/>
          </a:p>
        </p:txBody>
      </p:sp>
      <p:sp>
        <p:nvSpPr>
          <p:cNvPr id="387" name="Google Shape;387;p8"/>
          <p:cNvSpPr txBox="1"/>
          <p:nvPr/>
        </p:nvSpPr>
        <p:spPr>
          <a:xfrm>
            <a:off x="314828" y="4945643"/>
            <a:ext cx="865456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Twitter, Local Newspapers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media: 16 countries, 600,000 articles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e.g.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The Star (Canada), The Independent (UK),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News in English (Norway),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Sunday World (Ireland), Daily Finland,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The Straits Times (Singapore),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9news (Australia), France24,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Times of India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The Independent (Uganda), Tehran Times,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The Nigerian Voice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Bulawayo24 (Zimbabwe), The Point (Gambia), The Libya Observer.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twitter: 16 countries, 800,000 tweets</a:t>
            </a:r>
            <a:endParaRPr/>
          </a:p>
        </p:txBody>
      </p:sp>
      <p:sp>
        <p:nvSpPr>
          <p:cNvPr id="388" name="Google Shape;388;p8"/>
          <p:cNvSpPr txBox="1"/>
          <p:nvPr/>
        </p:nvSpPr>
        <p:spPr>
          <a:xfrm>
            <a:off x="314828" y="2836199"/>
            <a:ext cx="8554851" cy="172354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Lexis-Nexis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through Elsevier-Columbia University partnership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20 countries, 2,000,000 media articles, 2010-2020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e.g.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24 Hours Toronto,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AARP The Magazine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ABC News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Transcripts, Accounting Today,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AutoWeek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BBC Monitoring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: International Reports, Bollywood Country,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Business of Fashion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, FDA Week, Ha</a:t>
            </a:r>
            <a:r>
              <a:rPr b="1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r, Internet World, Journal of European Studies, Marie Claire, News Bites, Pittsburgh Tribune Review, Pizza Marketplace, Gas Week, St. Louis Post-Dispatch (Missouri), Tech News, The Nation, World Oil.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"/>
          <p:cNvSpPr txBox="1"/>
          <p:nvPr/>
        </p:nvSpPr>
        <p:spPr>
          <a:xfrm>
            <a:off x="129362" y="375320"/>
            <a:ext cx="8747760" cy="51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venir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Summary of Results</a:t>
            </a:r>
            <a:endParaRPr/>
          </a:p>
        </p:txBody>
      </p:sp>
      <p:pic>
        <p:nvPicPr>
          <p:cNvPr descr="Picture 3" id="394" name="Google Shape;3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2836674" cy="5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9"/>
          <p:cNvSpPr txBox="1"/>
          <p:nvPr/>
        </p:nvSpPr>
        <p:spPr>
          <a:xfrm>
            <a:off x="6499957" y="26582"/>
            <a:ext cx="2437487" cy="6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Sustaining Peace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venir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/>
          </a:p>
        </p:txBody>
      </p:sp>
      <p:cxnSp>
        <p:nvCxnSpPr>
          <p:cNvPr id="396" name="Google Shape;396;p9"/>
          <p:cNvCxnSpPr/>
          <p:nvPr/>
        </p:nvCxnSpPr>
        <p:spPr>
          <a:xfrm>
            <a:off x="225706" y="3732835"/>
            <a:ext cx="87117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9"/>
          <p:cNvCxnSpPr/>
          <p:nvPr/>
        </p:nvCxnSpPr>
        <p:spPr>
          <a:xfrm rot="10800000">
            <a:off x="1134319" y="3177251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9"/>
          <p:cNvCxnSpPr/>
          <p:nvPr/>
        </p:nvCxnSpPr>
        <p:spPr>
          <a:xfrm rot="10800000">
            <a:off x="2253205" y="3732835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9"/>
          <p:cNvCxnSpPr/>
          <p:nvPr/>
        </p:nvCxnSpPr>
        <p:spPr>
          <a:xfrm rot="10800000">
            <a:off x="3734764" y="3151208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9"/>
          <p:cNvCxnSpPr/>
          <p:nvPr/>
        </p:nvCxnSpPr>
        <p:spPr>
          <a:xfrm rot="10800000">
            <a:off x="5555743" y="3758349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9"/>
          <p:cNvCxnSpPr/>
          <p:nvPr/>
        </p:nvCxnSpPr>
        <p:spPr>
          <a:xfrm rot="10800000">
            <a:off x="7393257" y="3187898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9"/>
          <p:cNvCxnSpPr/>
          <p:nvPr/>
        </p:nvCxnSpPr>
        <p:spPr>
          <a:xfrm>
            <a:off x="225706" y="3732835"/>
            <a:ext cx="87117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9"/>
          <p:cNvSpPr txBox="1"/>
          <p:nvPr/>
        </p:nvSpPr>
        <p:spPr>
          <a:xfrm>
            <a:off x="339541" y="1289162"/>
            <a:ext cx="2426810" cy="2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Liebovitch, Powers, Shi, Chen-Carrel, Loustaunau, Coleman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NOW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Effective predictions of lower-peace and higher-peace countries from their language</a:t>
            </a:r>
            <a:endParaRPr b="0" i="0" sz="11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Lower-peace: government /control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Higher-peace: daily activities/diversity of words</a:t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 txBox="1"/>
          <p:nvPr/>
        </p:nvSpPr>
        <p:spPr>
          <a:xfrm>
            <a:off x="1261655" y="4288419"/>
            <a:ext cx="2812633" cy="19389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 2020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NOW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Effective predictions of lower-peace and higher-peace countries from their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Unable to identify word differences between lower-peace and higher-peace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 txBox="1"/>
          <p:nvPr/>
        </p:nvSpPr>
        <p:spPr>
          <a:xfrm>
            <a:off x="1348452" y="3548170"/>
            <a:ext cx="80251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/>
          </a:p>
        </p:txBody>
      </p:sp>
      <p:sp>
        <p:nvSpPr>
          <p:cNvPr id="406" name="Google Shape;406;p9"/>
          <p:cNvSpPr txBox="1"/>
          <p:nvPr/>
        </p:nvSpPr>
        <p:spPr>
          <a:xfrm>
            <a:off x="3395242" y="3558817"/>
            <a:ext cx="80251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5532698" y="3443468"/>
            <a:ext cx="802511" cy="64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2022</a:t>
            </a:r>
            <a:endParaRPr/>
          </a:p>
        </p:txBody>
      </p:sp>
      <p:sp>
        <p:nvSpPr>
          <p:cNvPr id="408" name="Google Shape;408;p9"/>
          <p:cNvSpPr txBox="1"/>
          <p:nvPr/>
        </p:nvSpPr>
        <p:spPr>
          <a:xfrm>
            <a:off x="7470422" y="3522127"/>
            <a:ext cx="80251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/>
          </a:p>
        </p:txBody>
      </p:sp>
      <p:sp>
        <p:nvSpPr>
          <p:cNvPr id="409" name="Google Shape;409;p9"/>
          <p:cNvSpPr txBox="1"/>
          <p:nvPr/>
        </p:nvSpPr>
        <p:spPr>
          <a:xfrm>
            <a:off x="2912874" y="1304552"/>
            <a:ext cx="3372175" cy="15388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 2021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LexisNexis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Effective predictions of lower-peace and higher-peace countries from their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similarities of language within lower-peace and higher-peace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 txBox="1"/>
          <p:nvPr/>
        </p:nvSpPr>
        <p:spPr>
          <a:xfrm>
            <a:off x="4720548" y="4339446"/>
            <a:ext cx="2426810" cy="19543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 2022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Scraped Twitter &amp; Local Newspapers</a:t>
            </a:r>
            <a:endParaRPr/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Lower-peace: government /control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Higher-peace: daily activities/diversity of words</a:t>
            </a:r>
            <a:endParaRPr b="0" i="0" sz="1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Less diversity in words in lower peace than in higher peace countries</a:t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9"/>
          <p:cNvCxnSpPr/>
          <p:nvPr/>
        </p:nvCxnSpPr>
        <p:spPr>
          <a:xfrm rot="10800000">
            <a:off x="8101242" y="3743482"/>
            <a:ext cx="0" cy="555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9"/>
          <p:cNvSpPr txBox="1"/>
          <p:nvPr/>
        </p:nvSpPr>
        <p:spPr>
          <a:xfrm>
            <a:off x="6431572" y="1697551"/>
            <a:ext cx="2426810" cy="13542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Guzman, Liebovitch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NOW Dataset</a:t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Less diversity in words in lower- peace than in higher- peace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 txBox="1"/>
          <p:nvPr/>
        </p:nvSpPr>
        <p:spPr>
          <a:xfrm>
            <a:off x="7376825" y="4323794"/>
            <a:ext cx="1651426" cy="6001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Liebovitch, Mannis, Stone, Zadrozna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LexisNexis Dataset</a:t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Blank Presentation">
  <a:themeElements>
    <a:clrScheme name="2_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707070"/>
      </a:accent4>
      <a:accent5>
        <a:srgbClr val="2B2B2B"/>
      </a:accent5>
      <a:accent6>
        <a:srgbClr val="E7E7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Blank Presentation">
  <a:themeElements>
    <a:clrScheme name="2_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707070"/>
      </a:accent4>
      <a:accent5>
        <a:srgbClr val="2B2B2B"/>
      </a:accent5>
      <a:accent6>
        <a:srgbClr val="E7E7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age_presentation">
  <a:themeElements>
    <a:clrScheme name="Image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Blank Presentation">
  <a:themeElements>
    <a:clrScheme name="2_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707070"/>
      </a:accent4>
      <a:accent5>
        <a:srgbClr val="2B2B2B"/>
      </a:accent5>
      <a:accent6>
        <a:srgbClr val="E7E7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Blank Presentat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000000"/>
      </a:hlink>
      <a:folHlink>
        <a:srgbClr val="FF9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