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5"/>
  </p:notesMasterIdLst>
  <p:sldIdLst>
    <p:sldId id="256" r:id="rId2"/>
    <p:sldId id="257" r:id="rId3"/>
    <p:sldId id="297" r:id="rId4"/>
    <p:sldId id="298" r:id="rId5"/>
    <p:sldId id="258" r:id="rId6"/>
    <p:sldId id="299" r:id="rId7"/>
    <p:sldId id="300" r:id="rId8"/>
    <p:sldId id="301" r:id="rId9"/>
    <p:sldId id="302" r:id="rId10"/>
    <p:sldId id="304" r:id="rId11"/>
    <p:sldId id="305" r:id="rId12"/>
    <p:sldId id="259" r:id="rId13"/>
    <p:sldId id="307" r:id="rId14"/>
    <p:sldId id="308" r:id="rId15"/>
    <p:sldId id="309" r:id="rId16"/>
    <p:sldId id="310" r:id="rId17"/>
    <p:sldId id="315" r:id="rId18"/>
    <p:sldId id="317" r:id="rId19"/>
    <p:sldId id="322" r:id="rId20"/>
    <p:sldId id="320" r:id="rId21"/>
    <p:sldId id="319" r:id="rId22"/>
    <p:sldId id="306" r:id="rId23"/>
    <p:sldId id="321" r:id="rId24"/>
  </p:sldIdLst>
  <p:sldSz cx="9144000" cy="5143500" type="screen16x9"/>
  <p:notesSz cx="6858000" cy="9144000"/>
  <p:embeddedFontLst>
    <p:embeddedFont>
      <p:font typeface="Roboto Slab" pitchFamily="2" charset="0"/>
      <p:regular r:id="rId26"/>
      <p:bold r:id="rId27"/>
    </p:embeddedFont>
    <p:embeddedFont>
      <p:font typeface="Source Sans Pro" panose="020B0503030403020204" pitchFamily="34"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01FB10D-A61A-4DE4-8506-F670E7A89527}">
  <a:tblStyle styleId="{701FB10D-A61A-4DE4-8506-F670E7A8952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6398DAF6-0271-4389-B3DC-BA433CC306D7}"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63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71813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11065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8456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463725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460279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g35ed75ccf_0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9" name="Google Shape;409;g35ed75ccf_0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165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abf1dbd17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abf1dbd17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62095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Google Shape;415;gabf1dbd179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6" name="Google Shape;416;gabf1dbd179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777649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7195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03290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227755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944908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102763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0107375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700185" y="1991850"/>
            <a:ext cx="5807400" cy="1159800"/>
          </a:xfrm>
          <a:prstGeom prst="rect">
            <a:avLst/>
          </a:prstGeom>
        </p:spPr>
        <p:txBody>
          <a:bodyPr spcFirstLastPara="1" wrap="square" lIns="91425" tIns="91425" rIns="91425" bIns="91425" anchor="ctr" anchorCtr="0">
            <a:noAutofit/>
          </a:bodyPr>
          <a:lstStyle>
            <a:lvl1pPr lvl="0">
              <a:spcBef>
                <a:spcPts val="0"/>
              </a:spcBef>
              <a:spcAft>
                <a:spcPts val="0"/>
              </a:spcAft>
              <a:buSzPts val="5800"/>
              <a:buNone/>
              <a:defRPr sz="5800" b="1"/>
            </a:lvl1pPr>
            <a:lvl2pPr lvl="1">
              <a:spcBef>
                <a:spcPts val="0"/>
              </a:spcBef>
              <a:spcAft>
                <a:spcPts val="0"/>
              </a:spcAft>
              <a:buSzPts val="5800"/>
              <a:buNone/>
              <a:defRPr sz="5800" b="1"/>
            </a:lvl2pPr>
            <a:lvl3pPr lvl="2">
              <a:spcBef>
                <a:spcPts val="0"/>
              </a:spcBef>
              <a:spcAft>
                <a:spcPts val="0"/>
              </a:spcAft>
              <a:buSzPts val="5800"/>
              <a:buNone/>
              <a:defRPr sz="5800" b="1"/>
            </a:lvl3pPr>
            <a:lvl4pPr lvl="3">
              <a:spcBef>
                <a:spcPts val="0"/>
              </a:spcBef>
              <a:spcAft>
                <a:spcPts val="0"/>
              </a:spcAft>
              <a:buSzPts val="5800"/>
              <a:buNone/>
              <a:defRPr sz="5800" b="1"/>
            </a:lvl4pPr>
            <a:lvl5pPr lvl="4">
              <a:spcBef>
                <a:spcPts val="0"/>
              </a:spcBef>
              <a:spcAft>
                <a:spcPts val="0"/>
              </a:spcAft>
              <a:buSzPts val="5800"/>
              <a:buNone/>
              <a:defRPr sz="5800" b="1"/>
            </a:lvl5pPr>
            <a:lvl6pPr lvl="5">
              <a:spcBef>
                <a:spcPts val="0"/>
              </a:spcBef>
              <a:spcAft>
                <a:spcPts val="0"/>
              </a:spcAft>
              <a:buSzPts val="5800"/>
              <a:buNone/>
              <a:defRPr sz="5800" b="1"/>
            </a:lvl6pPr>
            <a:lvl7pPr lvl="6">
              <a:spcBef>
                <a:spcPts val="0"/>
              </a:spcBef>
              <a:spcAft>
                <a:spcPts val="0"/>
              </a:spcAft>
              <a:buSzPts val="5800"/>
              <a:buNone/>
              <a:defRPr sz="5800" b="1"/>
            </a:lvl7pPr>
            <a:lvl8pPr lvl="7">
              <a:spcBef>
                <a:spcPts val="0"/>
              </a:spcBef>
              <a:spcAft>
                <a:spcPts val="0"/>
              </a:spcAft>
              <a:buSzPts val="5800"/>
              <a:buNone/>
              <a:defRPr sz="5800" b="1"/>
            </a:lvl8pPr>
            <a:lvl9pPr lvl="8">
              <a:spcBef>
                <a:spcPts val="0"/>
              </a:spcBef>
              <a:spcAft>
                <a:spcPts val="0"/>
              </a:spcAft>
              <a:buSzPts val="5800"/>
              <a:buNone/>
              <a:defRPr sz="5800" b="1"/>
            </a:lvl9pPr>
          </a:lstStyle>
          <a:p>
            <a:endParaRPr/>
          </a:p>
        </p:txBody>
      </p:sp>
      <p:sp>
        <p:nvSpPr>
          <p:cNvPr id="11" name="Google Shape;11;p2"/>
          <p:cNvSpPr/>
          <p:nvPr/>
        </p:nvSpPr>
        <p:spPr>
          <a:xfrm>
            <a:off x="7337531" y="463007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7790243" y="4182401"/>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893253" y="3333348"/>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771302" y="4923775"/>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386266" y="508134"/>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479460" y="2703980"/>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61540" y="643097"/>
            <a:ext cx="96300" cy="960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507235" y="1080863"/>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14019" y="3625322"/>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882858" y="4186761"/>
            <a:ext cx="144300" cy="1440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158313" y="1596559"/>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1396483" y="226428"/>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617492" y="2000594"/>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425273" y="387880"/>
            <a:ext cx="57600" cy="57600"/>
          </a:xfrm>
          <a:prstGeom prst="ellipse">
            <a:avLst/>
          </a:prstGeom>
          <a:solidFill>
            <a:schemeClr val="accent1"/>
          </a:soli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014029" y="4567546"/>
            <a:ext cx="192600" cy="192300"/>
          </a:xfrm>
          <a:prstGeom prst="ellipse">
            <a:avLst/>
          </a:prstGeom>
          <a:no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3"/>
          <p:cNvSpPr txBox="1">
            <a:spLocks noGrp="1"/>
          </p:cNvSpPr>
          <p:nvPr>
            <p:ph type="ctrTitle"/>
          </p:nvPr>
        </p:nvSpPr>
        <p:spPr>
          <a:xfrm>
            <a:off x="1546025" y="1754794"/>
            <a:ext cx="5832600" cy="1159800"/>
          </a:xfrm>
          <a:prstGeom prst="rect">
            <a:avLst/>
          </a:prstGeom>
        </p:spPr>
        <p:txBody>
          <a:bodyPr spcFirstLastPara="1" wrap="square" lIns="91425" tIns="91425" rIns="91425" bIns="91425" anchor="b" anchorCtr="0">
            <a:noAutofit/>
          </a:bodyPr>
          <a:lstStyle>
            <a:lvl1pPr lvl="0" rtl="0">
              <a:spcBef>
                <a:spcPts val="0"/>
              </a:spcBef>
              <a:spcAft>
                <a:spcPts val="0"/>
              </a:spcAft>
              <a:buSzPts val="4400"/>
              <a:buNone/>
              <a:defRPr sz="4400" b="1"/>
            </a:lvl1pPr>
            <a:lvl2pPr lvl="1" rtl="0">
              <a:spcBef>
                <a:spcPts val="0"/>
              </a:spcBef>
              <a:spcAft>
                <a:spcPts val="0"/>
              </a:spcAft>
              <a:buSzPts val="4400"/>
              <a:buNone/>
              <a:defRPr sz="4400" b="1"/>
            </a:lvl2pPr>
            <a:lvl3pPr lvl="2" rtl="0">
              <a:spcBef>
                <a:spcPts val="0"/>
              </a:spcBef>
              <a:spcAft>
                <a:spcPts val="0"/>
              </a:spcAft>
              <a:buSzPts val="4400"/>
              <a:buNone/>
              <a:defRPr sz="4400" b="1"/>
            </a:lvl3pPr>
            <a:lvl4pPr lvl="3" rtl="0">
              <a:spcBef>
                <a:spcPts val="0"/>
              </a:spcBef>
              <a:spcAft>
                <a:spcPts val="0"/>
              </a:spcAft>
              <a:buSzPts val="4400"/>
              <a:buNone/>
              <a:defRPr sz="4400" b="1"/>
            </a:lvl4pPr>
            <a:lvl5pPr lvl="4" rtl="0">
              <a:spcBef>
                <a:spcPts val="0"/>
              </a:spcBef>
              <a:spcAft>
                <a:spcPts val="0"/>
              </a:spcAft>
              <a:buSzPts val="4400"/>
              <a:buNone/>
              <a:defRPr sz="4400" b="1"/>
            </a:lvl5pPr>
            <a:lvl6pPr lvl="5" rtl="0">
              <a:spcBef>
                <a:spcPts val="0"/>
              </a:spcBef>
              <a:spcAft>
                <a:spcPts val="0"/>
              </a:spcAft>
              <a:buSzPts val="4400"/>
              <a:buNone/>
              <a:defRPr sz="4400" b="1"/>
            </a:lvl6pPr>
            <a:lvl7pPr lvl="6" rtl="0">
              <a:spcBef>
                <a:spcPts val="0"/>
              </a:spcBef>
              <a:spcAft>
                <a:spcPts val="0"/>
              </a:spcAft>
              <a:buSzPts val="4400"/>
              <a:buNone/>
              <a:defRPr sz="4400" b="1"/>
            </a:lvl7pPr>
            <a:lvl8pPr lvl="7" rtl="0">
              <a:spcBef>
                <a:spcPts val="0"/>
              </a:spcBef>
              <a:spcAft>
                <a:spcPts val="0"/>
              </a:spcAft>
              <a:buSzPts val="4400"/>
              <a:buNone/>
              <a:defRPr sz="4400" b="1"/>
            </a:lvl8pPr>
            <a:lvl9pPr lvl="8" rtl="0">
              <a:spcBef>
                <a:spcPts val="0"/>
              </a:spcBef>
              <a:spcAft>
                <a:spcPts val="0"/>
              </a:spcAft>
              <a:buSzPts val="4400"/>
              <a:buNone/>
              <a:defRPr sz="4400" b="1"/>
            </a:lvl9pPr>
          </a:lstStyle>
          <a:p>
            <a:endParaRPr/>
          </a:p>
        </p:txBody>
      </p:sp>
      <p:sp>
        <p:nvSpPr>
          <p:cNvPr id="28" name="Google Shape;28;p3"/>
          <p:cNvSpPr txBox="1">
            <a:spLocks noGrp="1"/>
          </p:cNvSpPr>
          <p:nvPr>
            <p:ph type="subTitle" idx="1"/>
          </p:nvPr>
        </p:nvSpPr>
        <p:spPr>
          <a:xfrm>
            <a:off x="1546025" y="3011511"/>
            <a:ext cx="58326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3"/>
              </a:buClr>
              <a:buSzPts val="3000"/>
              <a:buNone/>
              <a:defRPr>
                <a:solidFill>
                  <a:schemeClr val="accent3"/>
                </a:solidFill>
              </a:defRPr>
            </a:lvl1pPr>
            <a:lvl2pPr lvl="1" rtl="0">
              <a:spcBef>
                <a:spcPts val="0"/>
              </a:spcBef>
              <a:spcAft>
                <a:spcPts val="0"/>
              </a:spcAft>
              <a:buClr>
                <a:schemeClr val="accent3"/>
              </a:buClr>
              <a:buSzPts val="3000"/>
              <a:buNone/>
              <a:defRPr sz="3000">
                <a:solidFill>
                  <a:schemeClr val="accent3"/>
                </a:solidFill>
              </a:defRPr>
            </a:lvl2pPr>
            <a:lvl3pPr lvl="2" rtl="0">
              <a:spcBef>
                <a:spcPts val="0"/>
              </a:spcBef>
              <a:spcAft>
                <a:spcPts val="0"/>
              </a:spcAft>
              <a:buClr>
                <a:schemeClr val="accent3"/>
              </a:buClr>
              <a:buSzPts val="3000"/>
              <a:buNone/>
              <a:defRPr sz="3000">
                <a:solidFill>
                  <a:schemeClr val="accent3"/>
                </a:solidFill>
              </a:defRPr>
            </a:lvl3pPr>
            <a:lvl4pPr lvl="3" rtl="0">
              <a:spcBef>
                <a:spcPts val="0"/>
              </a:spcBef>
              <a:spcAft>
                <a:spcPts val="0"/>
              </a:spcAft>
              <a:buClr>
                <a:schemeClr val="accent3"/>
              </a:buClr>
              <a:buSzPts val="3000"/>
              <a:buNone/>
              <a:defRPr sz="3000">
                <a:solidFill>
                  <a:schemeClr val="accent3"/>
                </a:solidFill>
              </a:defRPr>
            </a:lvl4pPr>
            <a:lvl5pPr lvl="4" rtl="0">
              <a:spcBef>
                <a:spcPts val="0"/>
              </a:spcBef>
              <a:spcAft>
                <a:spcPts val="0"/>
              </a:spcAft>
              <a:buClr>
                <a:schemeClr val="accent3"/>
              </a:buClr>
              <a:buSzPts val="3000"/>
              <a:buNone/>
              <a:defRPr sz="3000">
                <a:solidFill>
                  <a:schemeClr val="accent3"/>
                </a:solidFill>
              </a:defRPr>
            </a:lvl5pPr>
            <a:lvl6pPr lvl="5" rtl="0">
              <a:spcBef>
                <a:spcPts val="0"/>
              </a:spcBef>
              <a:spcAft>
                <a:spcPts val="0"/>
              </a:spcAft>
              <a:buClr>
                <a:schemeClr val="accent3"/>
              </a:buClr>
              <a:buSzPts val="3000"/>
              <a:buNone/>
              <a:defRPr sz="3000">
                <a:solidFill>
                  <a:schemeClr val="accent3"/>
                </a:solidFill>
              </a:defRPr>
            </a:lvl6pPr>
            <a:lvl7pPr lvl="6" rtl="0">
              <a:spcBef>
                <a:spcPts val="0"/>
              </a:spcBef>
              <a:spcAft>
                <a:spcPts val="0"/>
              </a:spcAft>
              <a:buClr>
                <a:schemeClr val="accent3"/>
              </a:buClr>
              <a:buSzPts val="3000"/>
              <a:buNone/>
              <a:defRPr sz="3000">
                <a:solidFill>
                  <a:schemeClr val="accent3"/>
                </a:solidFill>
              </a:defRPr>
            </a:lvl7pPr>
            <a:lvl8pPr lvl="7" rtl="0">
              <a:spcBef>
                <a:spcPts val="0"/>
              </a:spcBef>
              <a:spcAft>
                <a:spcPts val="0"/>
              </a:spcAft>
              <a:buClr>
                <a:schemeClr val="accent3"/>
              </a:buClr>
              <a:buSzPts val="3000"/>
              <a:buNone/>
              <a:defRPr sz="3000">
                <a:solidFill>
                  <a:schemeClr val="accent3"/>
                </a:solidFill>
              </a:defRPr>
            </a:lvl8pPr>
            <a:lvl9pPr lvl="8" rtl="0">
              <a:spcBef>
                <a:spcPts val="0"/>
              </a:spcBef>
              <a:spcAft>
                <a:spcPts val="0"/>
              </a:spcAft>
              <a:buClr>
                <a:schemeClr val="accent3"/>
              </a:buClr>
              <a:buSzPts val="3000"/>
              <a:buNone/>
              <a:defRPr sz="3000">
                <a:solidFill>
                  <a:schemeClr val="accent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9"/>
        <p:cNvGrpSpPr/>
        <p:nvPr/>
      </p:nvGrpSpPr>
      <p:grpSpPr>
        <a:xfrm>
          <a:off x="0" y="0"/>
          <a:ext cx="0" cy="0"/>
          <a:chOff x="0" y="0"/>
          <a:chExt cx="0" cy="0"/>
        </a:xfrm>
      </p:grpSpPr>
      <p:pic>
        <p:nvPicPr>
          <p:cNvPr id="30" name="Google Shape;30;p4"/>
          <p:cNvPicPr preferRelativeResize="0"/>
          <p:nvPr/>
        </p:nvPicPr>
        <p:blipFill rotWithShape="1">
          <a:blip r:embed="rId2">
            <a:alphaModFix/>
          </a:blip>
          <a:srcRect l="19" r="19"/>
          <a:stretch/>
        </p:blipFill>
        <p:spPr>
          <a:xfrm rot="10800000" flipH="1">
            <a:off x="5952" y="0"/>
            <a:ext cx="9140602" cy="5143500"/>
          </a:xfrm>
          <a:prstGeom prst="rect">
            <a:avLst/>
          </a:prstGeom>
          <a:noFill/>
          <a:ln>
            <a:noFill/>
          </a:ln>
        </p:spPr>
      </p:pic>
      <p:sp>
        <p:nvSpPr>
          <p:cNvPr id="31" name="Google Shape;31;p4"/>
          <p:cNvSpPr txBox="1">
            <a:spLocks noGrp="1"/>
          </p:cNvSpPr>
          <p:nvPr>
            <p:ph type="body" idx="1"/>
          </p:nvPr>
        </p:nvSpPr>
        <p:spPr>
          <a:xfrm>
            <a:off x="1215300" y="1723650"/>
            <a:ext cx="6713400" cy="819900"/>
          </a:xfrm>
          <a:prstGeom prst="rect">
            <a:avLst/>
          </a:prstGeom>
        </p:spPr>
        <p:txBody>
          <a:bodyPr spcFirstLastPara="1" wrap="square" lIns="91425" tIns="91425" rIns="91425" bIns="91425" anchor="t" anchorCtr="0">
            <a:noAutofit/>
          </a:bodyPr>
          <a:lstStyle>
            <a:lvl1pPr marL="457200" lvl="0" indent="-457200" algn="ctr" rtl="0">
              <a:spcBef>
                <a:spcPts val="600"/>
              </a:spcBef>
              <a:spcAft>
                <a:spcPts val="0"/>
              </a:spcAft>
              <a:buClr>
                <a:schemeClr val="dk1"/>
              </a:buClr>
              <a:buSzPts val="3600"/>
              <a:buChar char="◎"/>
              <a:defRPr sz="3600" i="1"/>
            </a:lvl1pPr>
            <a:lvl2pPr marL="914400" lvl="1" indent="-457200" algn="ctr" rtl="0">
              <a:spcBef>
                <a:spcPts val="0"/>
              </a:spcBef>
              <a:spcAft>
                <a:spcPts val="0"/>
              </a:spcAft>
              <a:buClr>
                <a:schemeClr val="dk1"/>
              </a:buClr>
              <a:buSzPts val="3600"/>
              <a:buChar char="○"/>
              <a:defRPr sz="3600" i="1"/>
            </a:lvl2pPr>
            <a:lvl3pPr marL="1371600" lvl="2" indent="-457200" algn="ctr" rtl="0">
              <a:spcBef>
                <a:spcPts val="0"/>
              </a:spcBef>
              <a:spcAft>
                <a:spcPts val="0"/>
              </a:spcAft>
              <a:buClr>
                <a:schemeClr val="dk1"/>
              </a:buClr>
              <a:buSzPts val="3600"/>
              <a:buChar char="◉"/>
              <a:defRPr sz="3600" i="1"/>
            </a:lvl3pPr>
            <a:lvl4pPr marL="1828800" lvl="3" indent="-457200" algn="ctr" rtl="0">
              <a:spcBef>
                <a:spcPts val="0"/>
              </a:spcBef>
              <a:spcAft>
                <a:spcPts val="0"/>
              </a:spcAft>
              <a:buSzPts val="3600"/>
              <a:buChar char="●"/>
              <a:defRPr sz="3600" i="1"/>
            </a:lvl4pPr>
            <a:lvl5pPr marL="2286000" lvl="4" indent="-457200" algn="ctr" rtl="0">
              <a:spcBef>
                <a:spcPts val="0"/>
              </a:spcBef>
              <a:spcAft>
                <a:spcPts val="0"/>
              </a:spcAft>
              <a:buSzPts val="3600"/>
              <a:buChar char="○"/>
              <a:defRPr sz="3600" i="1"/>
            </a:lvl5pPr>
            <a:lvl6pPr marL="2743200" lvl="5" indent="-457200" algn="ctr" rtl="0">
              <a:spcBef>
                <a:spcPts val="0"/>
              </a:spcBef>
              <a:spcAft>
                <a:spcPts val="0"/>
              </a:spcAft>
              <a:buSzPts val="3600"/>
              <a:buChar char="■"/>
              <a:defRPr sz="3600" i="1"/>
            </a:lvl6pPr>
            <a:lvl7pPr marL="3200400" lvl="6" indent="-457200" algn="ctr" rtl="0">
              <a:spcBef>
                <a:spcPts val="0"/>
              </a:spcBef>
              <a:spcAft>
                <a:spcPts val="0"/>
              </a:spcAft>
              <a:buSzPts val="3600"/>
              <a:buChar char="●"/>
              <a:defRPr sz="3600" i="1"/>
            </a:lvl7pPr>
            <a:lvl8pPr marL="3657600" lvl="7" indent="-457200" algn="ctr" rtl="0">
              <a:spcBef>
                <a:spcPts val="0"/>
              </a:spcBef>
              <a:spcAft>
                <a:spcPts val="0"/>
              </a:spcAft>
              <a:buSzPts val="3600"/>
              <a:buChar char="○"/>
              <a:defRPr sz="3600" i="1"/>
            </a:lvl8pPr>
            <a:lvl9pPr marL="4114800" lvl="8" indent="-457200" algn="ctr">
              <a:spcBef>
                <a:spcPts val="0"/>
              </a:spcBef>
              <a:spcAft>
                <a:spcPts val="0"/>
              </a:spcAft>
              <a:buSzPts val="3600"/>
              <a:buChar char="■"/>
              <a:defRPr sz="3600" i="1"/>
            </a:lvl9pPr>
          </a:lstStyle>
          <a:p>
            <a:endParaRPr/>
          </a:p>
        </p:txBody>
      </p:sp>
      <p:grpSp>
        <p:nvGrpSpPr>
          <p:cNvPr id="32" name="Google Shape;32;p4"/>
          <p:cNvGrpSpPr/>
          <p:nvPr/>
        </p:nvGrpSpPr>
        <p:grpSpPr>
          <a:xfrm>
            <a:off x="3839646" y="782918"/>
            <a:ext cx="1464573" cy="842707"/>
            <a:chOff x="3593400" y="1729675"/>
            <a:chExt cx="1957200" cy="1123610"/>
          </a:xfrm>
        </p:grpSpPr>
        <p:sp>
          <p:nvSpPr>
            <p:cNvPr id="33" name="Google Shape;33;p4"/>
            <p:cNvSpPr txBox="1"/>
            <p:nvPr/>
          </p:nvSpPr>
          <p:spPr>
            <a:xfrm>
              <a:off x="3593400" y="1729675"/>
              <a:ext cx="1957200" cy="8715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6000" b="1">
                  <a:solidFill>
                    <a:schemeClr val="accent1"/>
                  </a:solidFill>
                  <a:latin typeface="Source Sans Pro"/>
                  <a:ea typeface="Source Sans Pro"/>
                  <a:cs typeface="Source Sans Pro"/>
                  <a:sym typeface="Source Sans Pro"/>
                </a:rPr>
                <a:t>“</a:t>
              </a:r>
              <a:endParaRPr sz="6000" b="1">
                <a:solidFill>
                  <a:schemeClr val="accent1"/>
                </a:solidFill>
                <a:latin typeface="Source Sans Pro"/>
                <a:ea typeface="Source Sans Pro"/>
                <a:cs typeface="Source Sans Pro"/>
                <a:sym typeface="Source Sans Pro"/>
              </a:endParaRPr>
            </a:p>
          </p:txBody>
        </p:sp>
        <p:sp>
          <p:nvSpPr>
            <p:cNvPr id="34" name="Google Shape;34;p4"/>
            <p:cNvSpPr/>
            <p:nvPr/>
          </p:nvSpPr>
          <p:spPr>
            <a:xfrm>
              <a:off x="4025400" y="1760085"/>
              <a:ext cx="1093200" cy="10932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4"/>
            <p:cNvSpPr/>
            <p:nvPr/>
          </p:nvSpPr>
          <p:spPr>
            <a:xfrm>
              <a:off x="4190700" y="1925385"/>
              <a:ext cx="762600" cy="7626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6" name="Google Shape;36;p4"/>
          <p:cNvCxnSpPr>
            <a:endCxn id="34" idx="1"/>
          </p:cNvCxnSpPr>
          <p:nvPr/>
        </p:nvCxnSpPr>
        <p:spPr>
          <a:xfrm>
            <a:off x="3750511" y="390297"/>
            <a:ext cx="532200" cy="535500"/>
          </a:xfrm>
          <a:prstGeom prst="straightConnector1">
            <a:avLst/>
          </a:prstGeom>
          <a:noFill/>
          <a:ln w="9525" cap="flat" cmpd="sng">
            <a:solidFill>
              <a:srgbClr val="CFD8DC"/>
            </a:solidFill>
            <a:prstDash val="solid"/>
            <a:round/>
            <a:headEnd type="none" w="med" len="med"/>
            <a:tailEnd type="none" w="med" len="med"/>
          </a:ln>
        </p:spPr>
      </p:cxnSp>
      <p:cxnSp>
        <p:nvCxnSpPr>
          <p:cNvPr id="37" name="Google Shape;37;p4"/>
          <p:cNvCxnSpPr/>
          <p:nvPr/>
        </p:nvCxnSpPr>
        <p:spPr>
          <a:xfrm rot="10800000">
            <a:off x="4362902" y="436125"/>
            <a:ext cx="209100" cy="369600"/>
          </a:xfrm>
          <a:prstGeom prst="straightConnector1">
            <a:avLst/>
          </a:prstGeom>
          <a:noFill/>
          <a:ln w="9525" cap="flat" cmpd="sng">
            <a:solidFill>
              <a:srgbClr val="CFD8DC"/>
            </a:solidFill>
            <a:prstDash val="solid"/>
            <a:round/>
            <a:headEnd type="none" w="med" len="med"/>
            <a:tailEnd type="none" w="med" len="med"/>
          </a:ln>
        </p:spPr>
      </p:cxnSp>
      <p:cxnSp>
        <p:nvCxnSpPr>
          <p:cNvPr id="38" name="Google Shape;38;p4"/>
          <p:cNvCxnSpPr/>
          <p:nvPr/>
        </p:nvCxnSpPr>
        <p:spPr>
          <a:xfrm rot="10800000" flipH="1">
            <a:off x="4704510" y="351930"/>
            <a:ext cx="347100" cy="474600"/>
          </a:xfrm>
          <a:prstGeom prst="straightConnector1">
            <a:avLst/>
          </a:prstGeom>
          <a:noFill/>
          <a:ln w="9525" cap="flat" cmpd="sng">
            <a:solidFill>
              <a:srgbClr val="CFD8DC"/>
            </a:solidFill>
            <a:prstDash val="solid"/>
            <a:round/>
            <a:headEnd type="none" w="med" len="med"/>
            <a:tailEnd type="none" w="med" len="med"/>
          </a:ln>
        </p:spPr>
      </p:cxnSp>
      <p:sp>
        <p:nvSpPr>
          <p:cNvPr id="39" name="Google Shape;39;p4"/>
          <p:cNvSpPr txBox="1">
            <a:spLocks noGrp="1"/>
          </p:cNvSpPr>
          <p:nvPr>
            <p:ph type="sldNum" idx="12"/>
          </p:nvPr>
        </p:nvSpPr>
        <p:spPr>
          <a:xfrm>
            <a:off x="-87" y="4749844"/>
            <a:ext cx="9144000" cy="393600"/>
          </a:xfrm>
          <a:prstGeom prst="rect">
            <a:avLst/>
          </a:prstGeom>
        </p:spPr>
        <p:txBody>
          <a:bodyPr spcFirstLastPara="1" wrap="square" lIns="91425" tIns="91425" rIns="91425" bIns="91425" anchor="t" anchorCtr="0">
            <a:noAutofit/>
          </a:bodyPr>
          <a:lstStyle>
            <a:lvl1pPr lvl="0" algn="ctr">
              <a:buNone/>
              <a:defRPr/>
            </a:lvl1pPr>
            <a:lvl2pPr lvl="1" algn="ctr">
              <a:buNone/>
              <a:defRPr/>
            </a:lvl2pPr>
            <a:lvl3pPr lvl="2" algn="ctr">
              <a:buNone/>
              <a:defRPr/>
            </a:lvl3pPr>
            <a:lvl4pPr lvl="3" algn="ctr">
              <a:buNone/>
              <a:defRPr/>
            </a:lvl4pPr>
            <a:lvl5pPr lvl="4" algn="ctr">
              <a:buNone/>
              <a:defRPr/>
            </a:lvl5pPr>
            <a:lvl6pPr lvl="5" algn="ctr">
              <a:buNone/>
              <a:defRPr/>
            </a:lvl6pPr>
            <a:lvl7pPr lvl="6" algn="ctr">
              <a:buNone/>
              <a:defRPr/>
            </a:lvl7pPr>
            <a:lvl8pPr lvl="7" algn="ctr">
              <a:buNone/>
              <a:defRPr/>
            </a:lvl8pPr>
            <a:lvl9pPr lvl="8" algn="ctr">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40"/>
        <p:cNvGrpSpPr/>
        <p:nvPr/>
      </p:nvGrpSpPr>
      <p:grpSpPr>
        <a:xfrm>
          <a:off x="0" y="0"/>
          <a:ext cx="0" cy="0"/>
          <a:chOff x="0" y="0"/>
          <a:chExt cx="0" cy="0"/>
        </a:xfrm>
      </p:grpSpPr>
      <p:sp>
        <p:nvSpPr>
          <p:cNvPr id="41" name="Google Shape;41;p5"/>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2" name="Google Shape;42;p5"/>
          <p:cNvSpPr txBox="1">
            <a:spLocks noGrp="1"/>
          </p:cNvSpPr>
          <p:nvPr>
            <p:ph type="body" idx="1"/>
          </p:nvPr>
        </p:nvSpPr>
        <p:spPr>
          <a:xfrm>
            <a:off x="786150" y="1261700"/>
            <a:ext cx="7571700" cy="35736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sz="2400"/>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sz="2400"/>
            </a:lvl4pPr>
            <a:lvl5pPr marL="2286000" lvl="4" indent="-381000">
              <a:spcBef>
                <a:spcPts val="0"/>
              </a:spcBef>
              <a:spcAft>
                <a:spcPts val="0"/>
              </a:spcAft>
              <a:buSzPts val="2400"/>
              <a:buChar char="○"/>
              <a:defRPr sz="2400"/>
            </a:lvl5pPr>
            <a:lvl6pPr marL="2743200" lvl="5" indent="-381000">
              <a:spcBef>
                <a:spcPts val="0"/>
              </a:spcBef>
              <a:spcAft>
                <a:spcPts val="0"/>
              </a:spcAft>
              <a:buSzPts val="2400"/>
              <a:buChar char="■"/>
              <a:defRPr sz="2400"/>
            </a:lvl6pPr>
            <a:lvl7pPr marL="3200400" lvl="6" indent="-381000">
              <a:spcBef>
                <a:spcPts val="0"/>
              </a:spcBef>
              <a:spcAft>
                <a:spcPts val="0"/>
              </a:spcAft>
              <a:buSzPts val="2400"/>
              <a:buChar char="●"/>
              <a:defRPr sz="2400"/>
            </a:lvl7pPr>
            <a:lvl8pPr marL="3657600" lvl="7" indent="-381000">
              <a:spcBef>
                <a:spcPts val="0"/>
              </a:spcBef>
              <a:spcAft>
                <a:spcPts val="0"/>
              </a:spcAft>
              <a:buSzPts val="2400"/>
              <a:buChar char="○"/>
              <a:defRPr sz="2400"/>
            </a:lvl8pPr>
            <a:lvl9pPr marL="4114800" lvl="8" indent="-381000">
              <a:spcBef>
                <a:spcPts val="0"/>
              </a:spcBef>
              <a:spcAft>
                <a:spcPts val="0"/>
              </a:spcAft>
              <a:buSzPts val="2400"/>
              <a:buChar char="■"/>
              <a:defRPr sz="2400"/>
            </a:lvl9pPr>
          </a:lstStyle>
          <a:p>
            <a:endParaRPr/>
          </a:p>
        </p:txBody>
      </p:sp>
      <p:sp>
        <p:nvSpPr>
          <p:cNvPr id="43" name="Google Shape;43;p5"/>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4"/>
        <p:cNvGrpSpPr/>
        <p:nvPr/>
      </p:nvGrpSpPr>
      <p:grpSpPr>
        <a:xfrm>
          <a:off x="0" y="0"/>
          <a:ext cx="0" cy="0"/>
          <a:chOff x="0" y="0"/>
          <a:chExt cx="0" cy="0"/>
        </a:xfrm>
      </p:grpSpPr>
      <p:sp>
        <p:nvSpPr>
          <p:cNvPr id="45" name="Google Shape;45;p6"/>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46" name="Google Shape;46;p6"/>
          <p:cNvSpPr txBox="1">
            <a:spLocks noGrp="1"/>
          </p:cNvSpPr>
          <p:nvPr>
            <p:ph type="body" idx="1"/>
          </p:nvPr>
        </p:nvSpPr>
        <p:spPr>
          <a:xfrm>
            <a:off x="786137"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7" name="Google Shape;47;p6"/>
          <p:cNvSpPr txBox="1">
            <a:spLocks noGrp="1"/>
          </p:cNvSpPr>
          <p:nvPr>
            <p:ph type="body" idx="2"/>
          </p:nvPr>
        </p:nvSpPr>
        <p:spPr>
          <a:xfrm>
            <a:off x="4682659" y="1200150"/>
            <a:ext cx="3675300" cy="37257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8" name="Google Shape;48;p6"/>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0"/>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blipFill>
          <a:blip r:embed="rId8">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86150" y="308120"/>
            <a:ext cx="7571700" cy="702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1pPr>
            <a:lvl2pPr lvl="1">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2pPr>
            <a:lvl3pPr lvl="2">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3pPr>
            <a:lvl4pPr lvl="3">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4pPr>
            <a:lvl5pPr lvl="4">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5pPr>
            <a:lvl6pPr lvl="5">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6pPr>
            <a:lvl7pPr lvl="6">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7pPr>
            <a:lvl8pPr lvl="7">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8pPr>
            <a:lvl9pPr lvl="8">
              <a:spcBef>
                <a:spcPts val="0"/>
              </a:spcBef>
              <a:spcAft>
                <a:spcPts val="0"/>
              </a:spcAft>
              <a:buClr>
                <a:schemeClr val="accent1"/>
              </a:buClr>
              <a:buSzPts val="2000"/>
              <a:buFont typeface="Roboto Slab"/>
              <a:buNone/>
              <a:defRPr sz="2000">
                <a:solidFill>
                  <a:schemeClr val="accent1"/>
                </a:solidFill>
                <a:latin typeface="Roboto Slab"/>
                <a:ea typeface="Roboto Slab"/>
                <a:cs typeface="Roboto Slab"/>
                <a:sym typeface="Roboto Slab"/>
              </a:defRPr>
            </a:lvl9pPr>
          </a:lstStyle>
          <a:p>
            <a:endParaRPr/>
          </a:p>
        </p:txBody>
      </p:sp>
      <p:sp>
        <p:nvSpPr>
          <p:cNvPr id="7" name="Google Shape;7;p1"/>
          <p:cNvSpPr txBox="1">
            <a:spLocks noGrp="1"/>
          </p:cNvSpPr>
          <p:nvPr>
            <p:ph type="body" idx="1"/>
          </p:nvPr>
        </p:nvSpPr>
        <p:spPr>
          <a:xfrm>
            <a:off x="786150" y="1261700"/>
            <a:ext cx="7571700" cy="35736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4"/>
              </a:buClr>
              <a:buSzPts val="3000"/>
              <a:buFont typeface="Source Sans Pro"/>
              <a:buChar char="◎"/>
              <a:defRPr sz="3000">
                <a:solidFill>
                  <a:schemeClr val="dk1"/>
                </a:solidFill>
                <a:latin typeface="Source Sans Pro"/>
                <a:ea typeface="Source Sans Pro"/>
                <a:cs typeface="Source Sans Pro"/>
                <a:sym typeface="Source Sans Pro"/>
              </a:defRPr>
            </a:lvl1pPr>
            <a:lvl2pPr marL="914400" lvl="1"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2pPr>
            <a:lvl3pPr marL="1371600" lvl="2" indent="-381000">
              <a:spcBef>
                <a:spcPts val="0"/>
              </a:spcBef>
              <a:spcAft>
                <a:spcPts val="0"/>
              </a:spcAft>
              <a:buClr>
                <a:schemeClr val="accent4"/>
              </a:buClr>
              <a:buSzPts val="2400"/>
              <a:buFont typeface="Source Sans Pro"/>
              <a:buChar char="◉"/>
              <a:defRPr sz="24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8" name="Google Shape;8;p1"/>
          <p:cNvSpPr txBox="1">
            <a:spLocks noGrp="1"/>
          </p:cNvSpPr>
          <p:nvPr>
            <p:ph type="sldNum" idx="12"/>
          </p:nvPr>
        </p:nvSpPr>
        <p:spPr>
          <a:xfrm>
            <a:off x="84043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b="1">
                <a:solidFill>
                  <a:schemeClr val="accent1"/>
                </a:solidFill>
                <a:latin typeface="Source Sans Pro"/>
                <a:ea typeface="Source Sans Pro"/>
                <a:cs typeface="Source Sans Pro"/>
                <a:sym typeface="Source Sans Pro"/>
              </a:defRPr>
            </a:lvl1pPr>
            <a:lvl2pPr lvl="1" algn="r">
              <a:buNone/>
              <a:defRPr sz="1300" b="1">
                <a:solidFill>
                  <a:schemeClr val="accent1"/>
                </a:solidFill>
                <a:latin typeface="Source Sans Pro"/>
                <a:ea typeface="Source Sans Pro"/>
                <a:cs typeface="Source Sans Pro"/>
                <a:sym typeface="Source Sans Pro"/>
              </a:defRPr>
            </a:lvl2pPr>
            <a:lvl3pPr lvl="2" algn="r">
              <a:buNone/>
              <a:defRPr sz="1300" b="1">
                <a:solidFill>
                  <a:schemeClr val="accent1"/>
                </a:solidFill>
                <a:latin typeface="Source Sans Pro"/>
                <a:ea typeface="Source Sans Pro"/>
                <a:cs typeface="Source Sans Pro"/>
                <a:sym typeface="Source Sans Pro"/>
              </a:defRPr>
            </a:lvl3pPr>
            <a:lvl4pPr lvl="3" algn="r">
              <a:buNone/>
              <a:defRPr sz="1300" b="1">
                <a:solidFill>
                  <a:schemeClr val="accent1"/>
                </a:solidFill>
                <a:latin typeface="Source Sans Pro"/>
                <a:ea typeface="Source Sans Pro"/>
                <a:cs typeface="Source Sans Pro"/>
                <a:sym typeface="Source Sans Pro"/>
              </a:defRPr>
            </a:lvl4pPr>
            <a:lvl5pPr lvl="4" algn="r">
              <a:buNone/>
              <a:defRPr sz="1300" b="1">
                <a:solidFill>
                  <a:schemeClr val="accent1"/>
                </a:solidFill>
                <a:latin typeface="Source Sans Pro"/>
                <a:ea typeface="Source Sans Pro"/>
                <a:cs typeface="Source Sans Pro"/>
                <a:sym typeface="Source Sans Pro"/>
              </a:defRPr>
            </a:lvl5pPr>
            <a:lvl6pPr lvl="5" algn="r">
              <a:buNone/>
              <a:defRPr sz="1300" b="1">
                <a:solidFill>
                  <a:schemeClr val="accent1"/>
                </a:solidFill>
                <a:latin typeface="Source Sans Pro"/>
                <a:ea typeface="Source Sans Pro"/>
                <a:cs typeface="Source Sans Pro"/>
                <a:sym typeface="Source Sans Pro"/>
              </a:defRPr>
            </a:lvl6pPr>
            <a:lvl7pPr lvl="6" algn="r">
              <a:buNone/>
              <a:defRPr sz="1300" b="1">
                <a:solidFill>
                  <a:schemeClr val="accent1"/>
                </a:solidFill>
                <a:latin typeface="Source Sans Pro"/>
                <a:ea typeface="Source Sans Pro"/>
                <a:cs typeface="Source Sans Pro"/>
                <a:sym typeface="Source Sans Pro"/>
              </a:defRPr>
            </a:lvl7pPr>
            <a:lvl8pPr lvl="7" algn="r">
              <a:buNone/>
              <a:defRPr sz="1300" b="1">
                <a:solidFill>
                  <a:schemeClr val="accent1"/>
                </a:solidFill>
                <a:latin typeface="Source Sans Pro"/>
                <a:ea typeface="Source Sans Pro"/>
                <a:cs typeface="Source Sans Pro"/>
                <a:sym typeface="Source Sans Pro"/>
              </a:defRPr>
            </a:lvl8pPr>
            <a:lvl9pPr lvl="8" algn="r">
              <a:buNone/>
              <a:defRPr sz="1300" b="1">
                <a:solidFill>
                  <a:schemeClr val="accent1"/>
                </a:solidFill>
                <a:latin typeface="Source Sans Pro"/>
                <a:ea typeface="Source Sans Pro"/>
                <a:cs typeface="Source Sans Pro"/>
                <a:sym typeface="Source Sans Pro"/>
              </a:defRPr>
            </a:lvl9pPr>
          </a:lstStyle>
          <a:p>
            <a:pPr marL="0" lvl="0" indent="0" algn="r" rtl="0">
              <a:spcBef>
                <a:spcPts val="0"/>
              </a:spcBef>
              <a:spcAft>
                <a:spcPts val="0"/>
              </a:spcAft>
              <a:buNone/>
            </a:pPr>
            <a:fld id="{00000000-1234-1234-1234-123412341234}" type="slidenum">
              <a:rPr lang="en"/>
              <a:t>‹#›</a:t>
            </a:fld>
            <a:endParaRPr>
              <a:latin typeface="Roboto Slab"/>
              <a:ea typeface="Roboto Slab"/>
              <a:cs typeface="Roboto Slab"/>
              <a:sym typeface="Roboto Slab"/>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ctrTitle"/>
          </p:nvPr>
        </p:nvSpPr>
        <p:spPr>
          <a:xfrm>
            <a:off x="1588217" y="1015246"/>
            <a:ext cx="5807400" cy="1159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vi-VN" sz="4400" dirty="0"/>
              <a:t>Báo cáo bài tập lớn</a:t>
            </a:r>
            <a:br>
              <a:rPr lang="vi-VN" sz="4400" dirty="0"/>
            </a:br>
            <a:r>
              <a:rPr lang="vi-VN" sz="4400" dirty="0"/>
              <a:t>Mạng viễn thông</a:t>
            </a:r>
            <a:endParaRPr sz="4400" dirty="0"/>
          </a:p>
        </p:txBody>
      </p:sp>
      <p:sp>
        <p:nvSpPr>
          <p:cNvPr id="3" name="Google Shape;70;p12">
            <a:extLst>
              <a:ext uri="{FF2B5EF4-FFF2-40B4-BE49-F238E27FC236}">
                <a16:creationId xmlns:a16="http://schemas.microsoft.com/office/drawing/2014/main" id="{77886BDD-D8A7-4665-9C45-04D3E9AE2FD0}"/>
              </a:ext>
            </a:extLst>
          </p:cNvPr>
          <p:cNvSpPr txBox="1">
            <a:spLocks/>
          </p:cNvSpPr>
          <p:nvPr/>
        </p:nvSpPr>
        <p:spPr>
          <a:xfrm>
            <a:off x="1246643" y="2345359"/>
            <a:ext cx="6650713" cy="202171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1pPr>
            <a:lvl2pPr marR="0" lvl="1"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2pPr>
            <a:lvl3pPr marR="0" lvl="2"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3pPr>
            <a:lvl4pPr marR="0" lvl="3"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4pPr>
            <a:lvl5pPr marR="0" lvl="4"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5pPr>
            <a:lvl6pPr marR="0" lvl="5"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6pPr>
            <a:lvl7pPr marR="0" lvl="6"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7pPr>
            <a:lvl8pPr marR="0" lvl="7"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8pPr>
            <a:lvl9pPr marR="0" lvl="8" algn="l" rtl="0">
              <a:lnSpc>
                <a:spcPct val="100000"/>
              </a:lnSpc>
              <a:spcBef>
                <a:spcPts val="0"/>
              </a:spcBef>
              <a:spcAft>
                <a:spcPts val="0"/>
              </a:spcAft>
              <a:buClr>
                <a:schemeClr val="accent1"/>
              </a:buClr>
              <a:buSzPts val="5800"/>
              <a:buFont typeface="Roboto Slab"/>
              <a:buNone/>
              <a:defRPr sz="5800" b="1" i="0" u="none" strike="noStrike" cap="none">
                <a:solidFill>
                  <a:schemeClr val="accent1"/>
                </a:solidFill>
                <a:latin typeface="Roboto Slab"/>
                <a:ea typeface="Roboto Slab"/>
                <a:cs typeface="Roboto Slab"/>
                <a:sym typeface="Roboto Slab"/>
              </a:defRPr>
            </a:lvl9pPr>
          </a:lstStyle>
          <a:p>
            <a:pPr algn="ctr"/>
            <a:r>
              <a:rPr lang="vi-VN" sz="2400" dirty="0"/>
              <a:t>Đề tài: Tìm hiểu về phần mềm OpenSIPS và xây dựng tổng đài VOIP</a:t>
            </a:r>
          </a:p>
          <a:p>
            <a:pPr algn="ctr"/>
            <a:r>
              <a:rPr lang="vi-VN" sz="2400" dirty="0"/>
              <a:t>Nhóm 02 – Lớp L01 – HK242</a:t>
            </a:r>
          </a:p>
          <a:p>
            <a:pPr algn="ctr"/>
            <a:r>
              <a:rPr lang="vi-VN" sz="2400" dirty="0"/>
              <a:t>GVHD:  Đinh Quốc Hùng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vi-VN" dirty="0"/>
              <a:t>Ưu điểm của VOIP</a:t>
            </a:r>
            <a:endParaRPr lang="vi-VN" dirty="0">
              <a:effectLst/>
            </a:endParaRPr>
          </a:p>
        </p:txBody>
      </p:sp>
      <p:sp>
        <p:nvSpPr>
          <p:cNvPr id="111" name="Google Shape;111;p17"/>
          <p:cNvSpPr txBox="1">
            <a:spLocks noGrp="1"/>
          </p:cNvSpPr>
          <p:nvPr>
            <p:ph type="body" idx="1"/>
          </p:nvPr>
        </p:nvSpPr>
        <p:spPr>
          <a:xfrm>
            <a:off x="531113" y="1244082"/>
            <a:ext cx="8165018" cy="3427445"/>
          </a:xfrm>
          <a:prstGeom prst="rect">
            <a:avLst/>
          </a:prstGeom>
        </p:spPr>
        <p:txBody>
          <a:bodyPr spcFirstLastPara="1" wrap="square" lIns="91425" tIns="91425" rIns="91425" bIns="91425" anchor="t" anchorCtr="0">
            <a:noAutofit/>
          </a:bodyPr>
          <a:lstStyle/>
          <a:p>
            <a:r>
              <a:rPr lang="vi-VN" sz="1800" dirty="0"/>
              <a:t>Tiết kiệm chi phí (gọi nội bộ miễn phí, giảm chi phí gọi quốc tế).</a:t>
            </a:r>
          </a:p>
          <a:p>
            <a:r>
              <a:rPr lang="vi-VN" sz="1800" dirty="0"/>
              <a:t>Dễ dàng mở rộng, quản lý từ xa, tích hợp với CRM/ERP.</a:t>
            </a:r>
          </a:p>
          <a:p>
            <a:r>
              <a:rPr lang="vi-VN" sz="1800" dirty="0"/>
              <a:t>Tính năng hiện đại: ghi âm, IVR (trả lời tự động), định tuyến thông minh.</a:t>
            </a:r>
          </a:p>
          <a:p>
            <a:r>
              <a:rPr lang="en-US" sz="1800" dirty="0" err="1"/>
              <a:t>Người</a:t>
            </a:r>
            <a:r>
              <a:rPr lang="en-US" sz="1800" dirty="0"/>
              <a:t> </a:t>
            </a:r>
            <a:r>
              <a:rPr lang="en-US" sz="1800" dirty="0" err="1"/>
              <a:t>dùng</a:t>
            </a:r>
            <a:r>
              <a:rPr lang="en-US" sz="1800" dirty="0"/>
              <a:t> (user) </a:t>
            </a:r>
            <a:r>
              <a:rPr lang="en-US" sz="1800" dirty="0" err="1"/>
              <a:t>có</a:t>
            </a:r>
            <a:r>
              <a:rPr lang="en-US" sz="1800" dirty="0"/>
              <a:t> </a:t>
            </a:r>
            <a:r>
              <a:rPr lang="en-US" sz="1800" dirty="0" err="1"/>
              <a:t>thể</a:t>
            </a:r>
            <a:r>
              <a:rPr lang="en-US" sz="1800" dirty="0"/>
              <a:t> </a:t>
            </a:r>
            <a:r>
              <a:rPr lang="en-US" sz="1800" dirty="0" err="1"/>
              <a:t>truy</a:t>
            </a:r>
            <a:r>
              <a:rPr lang="en-US" sz="1800" dirty="0"/>
              <a:t> </a:t>
            </a:r>
            <a:r>
              <a:rPr lang="en-US" sz="1800" dirty="0" err="1"/>
              <a:t>cập</a:t>
            </a:r>
            <a:r>
              <a:rPr lang="en-US" sz="1800" dirty="0"/>
              <a:t> </a:t>
            </a:r>
            <a:r>
              <a:rPr lang="en-US" sz="1800" dirty="0" err="1"/>
              <a:t>và</a:t>
            </a:r>
            <a:r>
              <a:rPr lang="en-US" sz="1800" dirty="0"/>
              <a:t> </a:t>
            </a:r>
            <a:r>
              <a:rPr lang="en-US" sz="1800" dirty="0" err="1"/>
              <a:t>sử</a:t>
            </a:r>
            <a:r>
              <a:rPr lang="en-US" sz="1800" dirty="0"/>
              <a:t> </a:t>
            </a:r>
            <a:r>
              <a:rPr lang="en-US" sz="1800" dirty="0" err="1"/>
              <a:t>dụng</a:t>
            </a:r>
            <a:r>
              <a:rPr lang="en-US" sz="1800" dirty="0"/>
              <a:t>, </a:t>
            </a:r>
            <a:r>
              <a:rPr lang="en-US" sz="1800" dirty="0" err="1"/>
              <a:t>kết</a:t>
            </a:r>
            <a:r>
              <a:rPr lang="en-US" sz="1800" dirty="0"/>
              <a:t> </a:t>
            </a:r>
            <a:r>
              <a:rPr lang="en-US" sz="1800" dirty="0" err="1"/>
              <a:t>nối</a:t>
            </a:r>
            <a:r>
              <a:rPr lang="en-US" sz="1800" dirty="0"/>
              <a:t> </a:t>
            </a:r>
            <a:r>
              <a:rPr lang="en-US" sz="1800" dirty="0" err="1"/>
              <a:t>tới</a:t>
            </a:r>
            <a:r>
              <a:rPr lang="en-US" sz="1800" dirty="0"/>
              <a:t> </a:t>
            </a:r>
            <a:r>
              <a:rPr lang="en-US" sz="1800" dirty="0" err="1"/>
              <a:t>đầu</a:t>
            </a:r>
            <a:r>
              <a:rPr lang="en-US" sz="1800" dirty="0"/>
              <a:t> </a:t>
            </a:r>
            <a:r>
              <a:rPr lang="en-US" sz="1800" dirty="0" err="1"/>
              <a:t>cuối</a:t>
            </a:r>
            <a:r>
              <a:rPr lang="en-US" sz="1800" dirty="0"/>
              <a:t> </a:t>
            </a:r>
            <a:r>
              <a:rPr lang="en-US" sz="1800" dirty="0" err="1"/>
              <a:t>người</a:t>
            </a:r>
            <a:r>
              <a:rPr lang="en-US" sz="1800" dirty="0"/>
              <a:t> </a:t>
            </a:r>
            <a:r>
              <a:rPr lang="en-US" sz="1800" dirty="0" err="1"/>
              <a:t>nhận</a:t>
            </a:r>
            <a:r>
              <a:rPr lang="en-US" sz="1800" dirty="0"/>
              <a:t> </a:t>
            </a:r>
            <a:r>
              <a:rPr lang="en-US" sz="1800" dirty="0" err="1"/>
              <a:t>từ</a:t>
            </a:r>
            <a:r>
              <a:rPr lang="en-US" sz="1800" dirty="0"/>
              <a:t> </a:t>
            </a:r>
            <a:r>
              <a:rPr lang="en-US" sz="1800" dirty="0" err="1"/>
              <a:t>bất</a:t>
            </a:r>
            <a:r>
              <a:rPr lang="en-US" sz="1800" dirty="0"/>
              <a:t> </a:t>
            </a:r>
            <a:r>
              <a:rPr lang="en-US" sz="1800" dirty="0" err="1"/>
              <a:t>cứ</a:t>
            </a:r>
            <a:r>
              <a:rPr lang="en-US" sz="1800" dirty="0"/>
              <a:t> </a:t>
            </a:r>
            <a:r>
              <a:rPr lang="en-US" sz="1800" dirty="0" err="1"/>
              <a:t>vị</a:t>
            </a:r>
            <a:r>
              <a:rPr lang="en-US" sz="1800" dirty="0"/>
              <a:t> </a:t>
            </a:r>
            <a:r>
              <a:rPr lang="en-US" sz="1800" dirty="0" err="1"/>
              <a:t>trí</a:t>
            </a:r>
            <a:r>
              <a:rPr lang="en-US" sz="1800" dirty="0"/>
              <a:t> </a:t>
            </a:r>
            <a:r>
              <a:rPr lang="en-US" sz="1800" dirty="0" err="1"/>
              <a:t>địa</a:t>
            </a:r>
            <a:r>
              <a:rPr lang="en-US" sz="1800" dirty="0"/>
              <a:t> </a:t>
            </a:r>
            <a:r>
              <a:rPr lang="en-US" sz="1800" dirty="0" err="1"/>
              <a:t>lý</a:t>
            </a:r>
            <a:r>
              <a:rPr lang="en-US" sz="1800" dirty="0"/>
              <a:t> </a:t>
            </a:r>
            <a:r>
              <a:rPr lang="en-US" sz="1800" dirty="0" err="1"/>
              <a:t>nào</a:t>
            </a:r>
            <a:r>
              <a:rPr lang="en-US" sz="1800" dirty="0"/>
              <a:t> </a:t>
            </a:r>
            <a:r>
              <a:rPr lang="en-US" sz="1800" dirty="0" err="1"/>
              <a:t>miễn</a:t>
            </a:r>
            <a:r>
              <a:rPr lang="en-US" sz="1800" dirty="0"/>
              <a:t> </a:t>
            </a:r>
            <a:r>
              <a:rPr lang="en-US" sz="1800" dirty="0" err="1"/>
              <a:t>là</a:t>
            </a:r>
            <a:r>
              <a:rPr lang="en-US" sz="1800" dirty="0"/>
              <a:t> </a:t>
            </a:r>
            <a:r>
              <a:rPr lang="en-US" sz="1800" dirty="0" err="1"/>
              <a:t>nơi</a:t>
            </a:r>
            <a:r>
              <a:rPr lang="en-US" sz="1800" dirty="0"/>
              <a:t> </a:t>
            </a:r>
            <a:r>
              <a:rPr lang="en-US" sz="1800" dirty="0" err="1"/>
              <a:t>đó</a:t>
            </a:r>
            <a:r>
              <a:rPr lang="en-US" sz="1800" dirty="0"/>
              <a:t> </a:t>
            </a:r>
            <a:r>
              <a:rPr lang="en-US" sz="1800" dirty="0" err="1"/>
              <a:t>có</a:t>
            </a:r>
            <a:r>
              <a:rPr lang="en-US" sz="1800" dirty="0"/>
              <a:t> </a:t>
            </a:r>
            <a:r>
              <a:rPr lang="en-US" sz="1800" dirty="0" err="1"/>
              <a:t>phủ</a:t>
            </a:r>
            <a:r>
              <a:rPr lang="en-US" sz="1800" dirty="0"/>
              <a:t> </a:t>
            </a:r>
            <a:r>
              <a:rPr lang="en-US" sz="1800" dirty="0" err="1"/>
              <a:t>sóng</a:t>
            </a:r>
            <a:r>
              <a:rPr lang="en-US" sz="1800" dirty="0"/>
              <a:t> Internet, </a:t>
            </a:r>
            <a:r>
              <a:rPr lang="en-US" sz="1800" dirty="0" err="1"/>
              <a:t>hỗ</a:t>
            </a:r>
            <a:r>
              <a:rPr lang="en-US" sz="1800" dirty="0"/>
              <a:t> </a:t>
            </a:r>
            <a:r>
              <a:rPr lang="en-US" sz="1800" dirty="0" err="1"/>
              <a:t>trợ</a:t>
            </a:r>
            <a:r>
              <a:rPr lang="en-US" sz="1800" dirty="0"/>
              <a:t> </a:t>
            </a:r>
            <a:r>
              <a:rPr lang="en-US" sz="1800" dirty="0" err="1"/>
              <a:t>trên</a:t>
            </a:r>
            <a:r>
              <a:rPr lang="en-US" sz="1800" dirty="0"/>
              <a:t> </a:t>
            </a:r>
            <a:r>
              <a:rPr lang="en-US" sz="1800" dirty="0" err="1"/>
              <a:t>nhiều</a:t>
            </a:r>
            <a:r>
              <a:rPr lang="en-US" sz="1800" dirty="0"/>
              <a:t> </a:t>
            </a:r>
            <a:r>
              <a:rPr lang="en-US" sz="1800" dirty="0" err="1"/>
              <a:t>thiết</a:t>
            </a:r>
            <a:r>
              <a:rPr lang="en-US" sz="1800" dirty="0"/>
              <a:t> </a:t>
            </a:r>
            <a:r>
              <a:rPr lang="en-US" sz="1800" dirty="0" err="1"/>
              <a:t>bị</a:t>
            </a:r>
            <a:r>
              <a:rPr lang="en-US" sz="1800" dirty="0"/>
              <a:t>, </a:t>
            </a:r>
            <a:r>
              <a:rPr lang="en-US" sz="1800" dirty="0" err="1"/>
              <a:t>nền</a:t>
            </a:r>
            <a:r>
              <a:rPr lang="en-US" sz="1800" dirty="0"/>
              <a:t> </a:t>
            </a:r>
            <a:r>
              <a:rPr lang="en-US" sz="1800" dirty="0" err="1"/>
              <a:t>tảng</a:t>
            </a:r>
            <a:r>
              <a:rPr lang="en-US" sz="1800" dirty="0"/>
              <a:t>.</a:t>
            </a:r>
          </a:p>
          <a:p>
            <a:r>
              <a:rPr lang="en-US" sz="1800" dirty="0" err="1"/>
              <a:t>Vì</a:t>
            </a:r>
            <a:r>
              <a:rPr lang="en-US" sz="1800" dirty="0"/>
              <a:t> </a:t>
            </a:r>
            <a:r>
              <a:rPr lang="en-US" sz="1800" dirty="0" err="1"/>
              <a:t>không</a:t>
            </a:r>
            <a:r>
              <a:rPr lang="en-US" sz="1800" dirty="0"/>
              <a:t> </a:t>
            </a:r>
            <a:r>
              <a:rPr lang="en-US" sz="1800" dirty="0" err="1"/>
              <a:t>chiếm</a:t>
            </a:r>
            <a:r>
              <a:rPr lang="en-US" sz="1800" dirty="0"/>
              <a:t> </a:t>
            </a:r>
            <a:r>
              <a:rPr lang="en-US" sz="1800" dirty="0" err="1"/>
              <a:t>diện</a:t>
            </a:r>
            <a:r>
              <a:rPr lang="en-US" sz="1800" dirty="0"/>
              <a:t> </a:t>
            </a:r>
            <a:r>
              <a:rPr lang="en-US" sz="1800" dirty="0" err="1"/>
              <a:t>tích</a:t>
            </a:r>
            <a:r>
              <a:rPr lang="en-US" sz="1800" dirty="0"/>
              <a:t> </a:t>
            </a:r>
            <a:r>
              <a:rPr lang="en-US" sz="1800" dirty="0" err="1"/>
              <a:t>vật</a:t>
            </a:r>
            <a:r>
              <a:rPr lang="en-US" sz="1800" dirty="0"/>
              <a:t> </a:t>
            </a:r>
            <a:r>
              <a:rPr lang="en-US" sz="1800" dirty="0" err="1"/>
              <a:t>lý</a:t>
            </a:r>
            <a:r>
              <a:rPr lang="en-US" sz="1800" dirty="0"/>
              <a:t> </a:t>
            </a:r>
            <a:r>
              <a:rPr lang="en-US" sz="1800" dirty="0" err="1"/>
              <a:t>lớn</a:t>
            </a:r>
            <a:r>
              <a:rPr lang="en-US" sz="1800" dirty="0"/>
              <a:t> </a:t>
            </a:r>
            <a:r>
              <a:rPr lang="en-US" sz="1800" dirty="0" err="1"/>
              <a:t>mà</a:t>
            </a:r>
            <a:r>
              <a:rPr lang="en-US" sz="1800" dirty="0"/>
              <a:t> </a:t>
            </a:r>
            <a:r>
              <a:rPr lang="en-US" sz="1800" dirty="0" err="1"/>
              <a:t>chỉ</a:t>
            </a:r>
            <a:r>
              <a:rPr lang="en-US" sz="1800" dirty="0"/>
              <a:t> </a:t>
            </a:r>
            <a:r>
              <a:rPr lang="en-US" sz="1800" dirty="0" err="1"/>
              <a:t>sử</a:t>
            </a:r>
            <a:r>
              <a:rPr lang="en-US" sz="1800" dirty="0"/>
              <a:t> </a:t>
            </a:r>
            <a:r>
              <a:rPr lang="en-US" sz="1800" dirty="0" err="1"/>
              <a:t>dụng</a:t>
            </a:r>
            <a:r>
              <a:rPr lang="en-US" sz="1800" dirty="0"/>
              <a:t> </a:t>
            </a:r>
            <a:r>
              <a:rPr lang="en-US" sz="1800" dirty="0" err="1"/>
              <a:t>kho</a:t>
            </a:r>
            <a:r>
              <a:rPr lang="en-US" sz="1800" dirty="0"/>
              <a:t> </a:t>
            </a:r>
            <a:r>
              <a:rPr lang="en-US" sz="1800" dirty="0" err="1"/>
              <a:t>dữ</a:t>
            </a:r>
            <a:r>
              <a:rPr lang="en-US" sz="1800" dirty="0"/>
              <a:t> </a:t>
            </a:r>
            <a:r>
              <a:rPr lang="en-US" sz="1800" dirty="0" err="1"/>
              <a:t>liệu</a:t>
            </a:r>
            <a:r>
              <a:rPr lang="en-US" sz="1800" dirty="0"/>
              <a:t> </a:t>
            </a:r>
            <a:r>
              <a:rPr lang="en-US" sz="1800" dirty="0" err="1"/>
              <a:t>trên</a:t>
            </a:r>
            <a:r>
              <a:rPr lang="en-US" sz="1800" dirty="0"/>
              <a:t> </a:t>
            </a:r>
            <a:r>
              <a:rPr lang="en-US" sz="1800" dirty="0" err="1"/>
              <a:t>nền</a:t>
            </a:r>
            <a:r>
              <a:rPr lang="en-US" sz="1800" dirty="0"/>
              <a:t> </a:t>
            </a:r>
            <a:r>
              <a:rPr lang="en-US" sz="1800" dirty="0" err="1"/>
              <a:t>tảng</a:t>
            </a:r>
            <a:r>
              <a:rPr lang="en-US" sz="1800" dirty="0"/>
              <a:t> </a:t>
            </a:r>
            <a:r>
              <a:rPr lang="en-US" sz="1800" dirty="0" err="1"/>
              <a:t>ảo</a:t>
            </a:r>
            <a:r>
              <a:rPr lang="en-US" sz="1800" dirty="0"/>
              <a:t> (hay </a:t>
            </a:r>
            <a:r>
              <a:rPr lang="en-US" sz="1800" dirty="0" err="1"/>
              <a:t>điện</a:t>
            </a:r>
            <a:r>
              <a:rPr lang="en-US" sz="1800" dirty="0"/>
              <a:t> </a:t>
            </a:r>
            <a:r>
              <a:rPr lang="en-US" sz="1800" dirty="0" err="1"/>
              <a:t>toán</a:t>
            </a:r>
            <a:r>
              <a:rPr lang="en-US" sz="1800" dirty="0"/>
              <a:t> </a:t>
            </a:r>
            <a:r>
              <a:rPr lang="en-US" sz="1800" dirty="0" err="1"/>
              <a:t>đám</a:t>
            </a:r>
            <a:r>
              <a:rPr lang="en-US" sz="1800" dirty="0"/>
              <a:t> </a:t>
            </a:r>
            <a:r>
              <a:rPr lang="en-US" sz="1800" dirty="0" err="1"/>
              <a:t>mây</a:t>
            </a:r>
            <a:r>
              <a:rPr lang="en-US" sz="1800" dirty="0"/>
              <a:t> – Cloud Computing) </a:t>
            </a:r>
            <a:r>
              <a:rPr lang="en-US" sz="1800" dirty="0" err="1"/>
              <a:t>nên</a:t>
            </a:r>
            <a:r>
              <a:rPr lang="en-US" sz="1800" dirty="0"/>
              <a:t> </a:t>
            </a:r>
            <a:r>
              <a:rPr lang="en-US" sz="1800" dirty="0" err="1"/>
              <a:t>việc</a:t>
            </a:r>
            <a:r>
              <a:rPr lang="en-US" sz="1800" dirty="0"/>
              <a:t> </a:t>
            </a:r>
            <a:r>
              <a:rPr lang="en-US" sz="1800" dirty="0" err="1"/>
              <a:t>mở</a:t>
            </a:r>
            <a:r>
              <a:rPr lang="en-US" sz="1800" dirty="0"/>
              <a:t> </a:t>
            </a:r>
            <a:r>
              <a:rPr lang="en-US" sz="1800" dirty="0" err="1"/>
              <a:t>rộng</a:t>
            </a:r>
            <a:r>
              <a:rPr lang="en-US" sz="1800" dirty="0"/>
              <a:t> </a:t>
            </a:r>
            <a:r>
              <a:rPr lang="en-US" sz="1800" dirty="0" err="1"/>
              <a:t>hạ</a:t>
            </a:r>
            <a:r>
              <a:rPr lang="en-US" sz="1800" dirty="0"/>
              <a:t> </a:t>
            </a:r>
            <a:r>
              <a:rPr lang="en-US" sz="1800" dirty="0" err="1"/>
              <a:t>tầng</a:t>
            </a:r>
            <a:r>
              <a:rPr lang="en-US" sz="1800" dirty="0"/>
              <a:t> </a:t>
            </a:r>
            <a:r>
              <a:rPr lang="en-US" sz="1800" dirty="0" err="1"/>
              <a:t>nhằm</a:t>
            </a:r>
            <a:r>
              <a:rPr lang="en-US" sz="1800" dirty="0"/>
              <a:t> </a:t>
            </a:r>
            <a:r>
              <a:rPr lang="en-US" sz="1800" dirty="0" err="1"/>
              <a:t>tăng</a:t>
            </a:r>
            <a:r>
              <a:rPr lang="en-US" sz="1800" dirty="0"/>
              <a:t> </a:t>
            </a:r>
            <a:r>
              <a:rPr lang="en-US" sz="1800" dirty="0" err="1"/>
              <a:t>lượng</a:t>
            </a:r>
            <a:r>
              <a:rPr lang="en-US" sz="1800" dirty="0"/>
              <a:t> </a:t>
            </a:r>
            <a:r>
              <a:rPr lang="en-US" sz="1800" dirty="0" err="1"/>
              <a:t>người</a:t>
            </a:r>
            <a:r>
              <a:rPr lang="en-US" sz="1800" dirty="0"/>
              <a:t> </a:t>
            </a:r>
            <a:r>
              <a:rPr lang="en-US" sz="1800" dirty="0" err="1"/>
              <a:t>dùng</a:t>
            </a:r>
            <a:r>
              <a:rPr lang="en-US" sz="1800" dirty="0"/>
              <a:t> </a:t>
            </a:r>
            <a:r>
              <a:rPr lang="en-US" sz="1800" dirty="0" err="1"/>
              <a:t>sẽ</a:t>
            </a:r>
            <a:r>
              <a:rPr lang="en-US" sz="1800" dirty="0"/>
              <a:t> </a:t>
            </a:r>
            <a:r>
              <a:rPr lang="en-US" sz="1800" dirty="0" err="1"/>
              <a:t>không</a:t>
            </a:r>
            <a:r>
              <a:rPr lang="en-US" sz="1800" dirty="0"/>
              <a:t> </a:t>
            </a:r>
            <a:r>
              <a:rPr lang="en-US" sz="1800" dirty="0" err="1"/>
              <a:t>khó</a:t>
            </a:r>
            <a:r>
              <a:rPr lang="en-US" sz="1800" dirty="0"/>
              <a:t> </a:t>
            </a:r>
            <a:r>
              <a:rPr lang="en-US" sz="1800" dirty="0" err="1"/>
              <a:t>khăn</a:t>
            </a:r>
            <a:r>
              <a:rPr lang="en-US" sz="1800" dirty="0"/>
              <a:t> </a:t>
            </a:r>
            <a:r>
              <a:rPr lang="en-US" sz="1800" dirty="0" err="1"/>
              <a:t>và</a:t>
            </a:r>
            <a:r>
              <a:rPr lang="en-US" sz="1800" dirty="0"/>
              <a:t> </a:t>
            </a:r>
            <a:r>
              <a:rPr lang="en-US" sz="1800" dirty="0" err="1"/>
              <a:t>không</a:t>
            </a:r>
            <a:r>
              <a:rPr lang="en-US" sz="1800" dirty="0"/>
              <a:t> </a:t>
            </a:r>
            <a:r>
              <a:rPr lang="en-US" sz="1800" dirty="0" err="1"/>
              <a:t>tốn</a:t>
            </a:r>
            <a:r>
              <a:rPr lang="en-US" sz="1800" dirty="0"/>
              <a:t> </a:t>
            </a:r>
            <a:r>
              <a:rPr lang="en-US" sz="1800" dirty="0" err="1"/>
              <a:t>nhiều</a:t>
            </a:r>
            <a:r>
              <a:rPr lang="en-US" sz="1800" dirty="0"/>
              <a:t> chi </a:t>
            </a:r>
            <a:r>
              <a:rPr lang="en-US" sz="1800" dirty="0" err="1"/>
              <a:t>phí</a:t>
            </a:r>
            <a:r>
              <a:rPr lang="en-US" sz="1800" dirty="0"/>
              <a:t> </a:t>
            </a:r>
            <a:r>
              <a:rPr lang="en-US" sz="1800" dirty="0" err="1"/>
              <a:t>để</a:t>
            </a:r>
            <a:r>
              <a:rPr lang="en-US" sz="1800" dirty="0"/>
              <a:t> </a:t>
            </a:r>
            <a:r>
              <a:rPr lang="en-US" sz="1800" dirty="0" err="1"/>
              <a:t>phát</a:t>
            </a:r>
            <a:r>
              <a:rPr lang="en-US" sz="1800" dirty="0"/>
              <a:t> </a:t>
            </a:r>
            <a:r>
              <a:rPr lang="en-US" sz="1800" dirty="0" err="1"/>
              <a:t>triển</a:t>
            </a:r>
            <a:r>
              <a:rPr lang="en-US" sz="1800" dirty="0"/>
              <a:t>.</a:t>
            </a:r>
            <a:endParaRPr lang="vi-VN" sz="1800" dirty="0"/>
          </a:p>
          <a:p>
            <a:endParaRPr lang="en-US" sz="1800" dirty="0"/>
          </a:p>
          <a:p>
            <a:pPr marL="0" lvl="0" indent="0" algn="l" rtl="0">
              <a:spcBef>
                <a:spcPts val="600"/>
              </a:spcBef>
              <a:spcAft>
                <a:spcPts val="0"/>
              </a:spcAft>
              <a:buNone/>
            </a:pPr>
            <a:endParaRPr sz="18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785376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r>
              <a:rPr lang="vi-VN" dirty="0"/>
              <a:t>Nhược điểm của VOIP</a:t>
            </a:r>
            <a:endParaRPr lang="vi-VN" dirty="0">
              <a:effectLst/>
            </a:endParaRPr>
          </a:p>
        </p:txBody>
      </p:sp>
      <p:sp>
        <p:nvSpPr>
          <p:cNvPr id="111" name="Google Shape;111;p17"/>
          <p:cNvSpPr txBox="1">
            <a:spLocks noGrp="1"/>
          </p:cNvSpPr>
          <p:nvPr>
            <p:ph type="body" idx="1"/>
          </p:nvPr>
        </p:nvSpPr>
        <p:spPr>
          <a:xfrm>
            <a:off x="531113" y="1244082"/>
            <a:ext cx="8165018" cy="3427445"/>
          </a:xfrm>
          <a:prstGeom prst="rect">
            <a:avLst/>
          </a:prstGeom>
        </p:spPr>
        <p:txBody>
          <a:bodyPr spcFirstLastPara="1" wrap="square" lIns="91425" tIns="91425" rIns="91425" bIns="91425" anchor="t" anchorCtr="0">
            <a:noAutofit/>
          </a:bodyPr>
          <a:lstStyle/>
          <a:p>
            <a:r>
              <a:rPr lang="en-US" sz="1800" dirty="0" err="1"/>
              <a:t>Phụ</a:t>
            </a:r>
            <a:r>
              <a:rPr lang="en-US" sz="1800" dirty="0"/>
              <a:t> </a:t>
            </a:r>
            <a:r>
              <a:rPr lang="en-US" sz="1800" dirty="0" err="1"/>
              <a:t>thuộc</a:t>
            </a:r>
            <a:r>
              <a:rPr lang="en-US" sz="1800" dirty="0"/>
              <a:t> </a:t>
            </a:r>
            <a:r>
              <a:rPr lang="en-US" sz="1800" dirty="0" err="1"/>
              <a:t>vào</a:t>
            </a:r>
            <a:r>
              <a:rPr lang="en-US" sz="1800" dirty="0"/>
              <a:t> Internet, </a:t>
            </a:r>
            <a:r>
              <a:rPr lang="en-US" sz="1800" dirty="0" err="1"/>
              <a:t>phụ</a:t>
            </a:r>
            <a:r>
              <a:rPr lang="en-US" sz="1800" dirty="0"/>
              <a:t> </a:t>
            </a:r>
            <a:r>
              <a:rPr lang="en-US" sz="1800" dirty="0" err="1"/>
              <a:t>thuộc</a:t>
            </a:r>
            <a:r>
              <a:rPr lang="en-US" sz="1800" dirty="0"/>
              <a:t> </a:t>
            </a:r>
            <a:r>
              <a:rPr lang="en-US" sz="1800" dirty="0" err="1"/>
              <a:t>vào</a:t>
            </a:r>
            <a:r>
              <a:rPr lang="en-US" sz="1800" dirty="0"/>
              <a:t> </a:t>
            </a:r>
            <a:r>
              <a:rPr lang="en-US" sz="1800" dirty="0" err="1"/>
              <a:t>tốc</a:t>
            </a:r>
            <a:r>
              <a:rPr lang="en-US" sz="1800" dirty="0"/>
              <a:t> </a:t>
            </a:r>
            <a:r>
              <a:rPr lang="en-US" sz="1800" dirty="0" err="1"/>
              <a:t>độ</a:t>
            </a:r>
            <a:r>
              <a:rPr lang="en-US" sz="1800" dirty="0"/>
              <a:t> </a:t>
            </a:r>
            <a:r>
              <a:rPr lang="en-US" sz="1800" dirty="0" err="1"/>
              <a:t>và</a:t>
            </a:r>
            <a:r>
              <a:rPr lang="en-US" sz="1800" dirty="0"/>
              <a:t> </a:t>
            </a:r>
            <a:r>
              <a:rPr lang="en-US" sz="1800" dirty="0" err="1"/>
              <a:t>độ</a:t>
            </a:r>
            <a:r>
              <a:rPr lang="en-US" sz="1800" dirty="0"/>
              <a:t> </a:t>
            </a:r>
            <a:r>
              <a:rPr lang="en-US" sz="1800" dirty="0" err="1"/>
              <a:t>ổn</a:t>
            </a:r>
            <a:r>
              <a:rPr lang="en-US" sz="1800" dirty="0"/>
              <a:t> </a:t>
            </a:r>
            <a:r>
              <a:rPr lang="en-US" sz="1800" dirty="0" err="1"/>
              <a:t>định</a:t>
            </a:r>
            <a:r>
              <a:rPr lang="en-US" sz="1800" dirty="0"/>
              <a:t> </a:t>
            </a:r>
            <a:r>
              <a:rPr lang="en-US" sz="1800" dirty="0" err="1"/>
              <a:t>của</a:t>
            </a:r>
            <a:r>
              <a:rPr lang="en-US" sz="1800" dirty="0"/>
              <a:t> </a:t>
            </a:r>
            <a:r>
              <a:rPr lang="en-US" sz="1800" dirty="0" err="1"/>
              <a:t>kết</a:t>
            </a:r>
            <a:r>
              <a:rPr lang="en-US" sz="1800" dirty="0"/>
              <a:t> </a:t>
            </a:r>
            <a:r>
              <a:rPr lang="en-US" sz="1800" dirty="0" err="1"/>
              <a:t>nối</a:t>
            </a:r>
            <a:r>
              <a:rPr lang="en-US" sz="1800" dirty="0"/>
              <a:t> </a:t>
            </a:r>
            <a:r>
              <a:rPr lang="en-US" sz="1800" dirty="0" err="1"/>
              <a:t>mạng</a:t>
            </a:r>
            <a:r>
              <a:rPr lang="en-US" sz="1800" dirty="0"/>
              <a:t>. </a:t>
            </a:r>
            <a:r>
              <a:rPr lang="en-US" sz="1800" dirty="0" err="1"/>
              <a:t>Nếu</a:t>
            </a:r>
            <a:r>
              <a:rPr lang="en-US" sz="1800" dirty="0"/>
              <a:t> </a:t>
            </a:r>
            <a:r>
              <a:rPr lang="en-US" sz="1800" dirty="0" err="1"/>
              <a:t>mạng</a:t>
            </a:r>
            <a:r>
              <a:rPr lang="en-US" sz="1800" dirty="0"/>
              <a:t> </a:t>
            </a:r>
            <a:r>
              <a:rPr lang="en-US" sz="1800" dirty="0" err="1"/>
              <a:t>chậm</a:t>
            </a:r>
            <a:r>
              <a:rPr lang="en-US" sz="1800" dirty="0"/>
              <a:t> </a:t>
            </a:r>
            <a:r>
              <a:rPr lang="en-US" sz="1800" dirty="0" err="1"/>
              <a:t>hoặc</a:t>
            </a:r>
            <a:r>
              <a:rPr lang="en-US" sz="1800" dirty="0"/>
              <a:t> </a:t>
            </a:r>
            <a:r>
              <a:rPr lang="en-US" sz="1800" dirty="0" err="1"/>
              <a:t>không</a:t>
            </a:r>
            <a:r>
              <a:rPr lang="en-US" sz="1800" dirty="0"/>
              <a:t> </a:t>
            </a:r>
            <a:r>
              <a:rPr lang="en-US" sz="1800" dirty="0" err="1"/>
              <a:t>ổn</a:t>
            </a:r>
            <a:r>
              <a:rPr lang="en-US" sz="1800" dirty="0"/>
              <a:t> </a:t>
            </a:r>
            <a:r>
              <a:rPr lang="en-US" sz="1800" dirty="0" err="1"/>
              <a:t>định</a:t>
            </a:r>
            <a:r>
              <a:rPr lang="en-US" sz="1800" dirty="0"/>
              <a:t>, </a:t>
            </a:r>
            <a:r>
              <a:rPr lang="en-US" sz="1800" dirty="0" err="1"/>
              <a:t>kết</a:t>
            </a:r>
            <a:r>
              <a:rPr lang="en-US" sz="1800" dirty="0"/>
              <a:t> </a:t>
            </a:r>
            <a:r>
              <a:rPr lang="en-US" sz="1800" dirty="0" err="1"/>
              <a:t>nối</a:t>
            </a:r>
            <a:r>
              <a:rPr lang="en-US" sz="1800" dirty="0"/>
              <a:t> </a:t>
            </a:r>
            <a:r>
              <a:rPr lang="en-US" sz="1800" dirty="0" err="1"/>
              <a:t>có</a:t>
            </a:r>
            <a:r>
              <a:rPr lang="en-US" sz="1800" dirty="0"/>
              <a:t> </a:t>
            </a:r>
            <a:r>
              <a:rPr lang="en-US" sz="1800" dirty="0" err="1"/>
              <a:t>thể</a:t>
            </a:r>
            <a:r>
              <a:rPr lang="en-US" sz="1800" dirty="0"/>
              <a:t> </a:t>
            </a:r>
            <a:r>
              <a:rPr lang="en-US" sz="1800" dirty="0" err="1"/>
              <a:t>bị</a:t>
            </a:r>
            <a:r>
              <a:rPr lang="en-US" sz="1800" dirty="0"/>
              <a:t> </a:t>
            </a:r>
            <a:r>
              <a:rPr lang="en-US" sz="1800" dirty="0" err="1"/>
              <a:t>nhiễu</a:t>
            </a:r>
            <a:r>
              <a:rPr lang="en-US" sz="1800" dirty="0"/>
              <a:t>, </a:t>
            </a:r>
            <a:r>
              <a:rPr lang="en-US" sz="1800" dirty="0" err="1"/>
              <a:t>méo</a:t>
            </a:r>
            <a:r>
              <a:rPr lang="en-US" sz="1800" dirty="0"/>
              <a:t> </a:t>
            </a:r>
            <a:r>
              <a:rPr lang="en-US" sz="1800" dirty="0" err="1"/>
              <a:t>hoặc</a:t>
            </a:r>
            <a:r>
              <a:rPr lang="en-US" sz="1800" dirty="0"/>
              <a:t> </a:t>
            </a:r>
            <a:r>
              <a:rPr lang="en-US" sz="1800" dirty="0" err="1"/>
              <a:t>mất</a:t>
            </a:r>
            <a:r>
              <a:rPr lang="en-US" sz="1800" dirty="0"/>
              <a:t> </a:t>
            </a:r>
            <a:r>
              <a:rPr lang="en-US" sz="1800" dirty="0" err="1"/>
              <a:t>kết</a:t>
            </a:r>
            <a:r>
              <a:rPr lang="en-US" sz="1800" dirty="0"/>
              <a:t> </a:t>
            </a:r>
            <a:r>
              <a:rPr lang="en-US" sz="1800" dirty="0" err="1"/>
              <a:t>nối</a:t>
            </a:r>
            <a:r>
              <a:rPr lang="en-US" sz="1800" dirty="0"/>
              <a:t>.</a:t>
            </a:r>
            <a:endParaRPr lang="vi-VN" sz="1800" dirty="0"/>
          </a:p>
          <a:p>
            <a:r>
              <a:rPr lang="en-US" sz="1800" dirty="0" err="1"/>
              <a:t>Dữ</a:t>
            </a:r>
            <a:r>
              <a:rPr lang="en-US" sz="1800" dirty="0"/>
              <a:t> </a:t>
            </a:r>
            <a:r>
              <a:rPr lang="en-US" sz="1800" dirty="0" err="1"/>
              <a:t>liệu</a:t>
            </a:r>
            <a:r>
              <a:rPr lang="en-US" sz="1800" dirty="0"/>
              <a:t> </a:t>
            </a:r>
            <a:r>
              <a:rPr lang="en-US" sz="1800" dirty="0" err="1"/>
              <a:t>được</a:t>
            </a:r>
            <a:r>
              <a:rPr lang="en-US" sz="1800" dirty="0"/>
              <a:t> </a:t>
            </a:r>
            <a:r>
              <a:rPr lang="en-US" sz="1800" dirty="0" err="1"/>
              <a:t>đăng</a:t>
            </a:r>
            <a:r>
              <a:rPr lang="en-US" sz="1800" dirty="0"/>
              <a:t> </a:t>
            </a:r>
            <a:r>
              <a:rPr lang="en-US" sz="1800" dirty="0" err="1"/>
              <a:t>ký</a:t>
            </a:r>
            <a:r>
              <a:rPr lang="en-US" sz="1800" dirty="0"/>
              <a:t> </a:t>
            </a:r>
            <a:r>
              <a:rPr lang="en-US" sz="1800" dirty="0" err="1"/>
              <a:t>và</a:t>
            </a:r>
            <a:r>
              <a:rPr lang="en-US" sz="1800" dirty="0"/>
              <a:t> </a:t>
            </a:r>
            <a:r>
              <a:rPr lang="en-US" sz="1800" dirty="0" err="1"/>
              <a:t>lưu</a:t>
            </a:r>
            <a:r>
              <a:rPr lang="en-US" sz="1800" dirty="0"/>
              <a:t> </a:t>
            </a:r>
            <a:r>
              <a:rPr lang="en-US" sz="1800" dirty="0" err="1"/>
              <a:t>trữ</a:t>
            </a:r>
            <a:r>
              <a:rPr lang="en-US" sz="1800" dirty="0"/>
              <a:t> </a:t>
            </a:r>
            <a:r>
              <a:rPr lang="en-US" sz="1800" dirty="0" err="1"/>
              <a:t>trên</a:t>
            </a:r>
            <a:r>
              <a:rPr lang="en-US" sz="1800" dirty="0"/>
              <a:t> </a:t>
            </a:r>
            <a:r>
              <a:rPr lang="en-US" sz="1800" dirty="0" err="1"/>
              <a:t>các</a:t>
            </a:r>
            <a:r>
              <a:rPr lang="en-US" sz="1800" dirty="0"/>
              <a:t> </a:t>
            </a:r>
            <a:r>
              <a:rPr lang="en-US" sz="1800" dirty="0" err="1"/>
              <a:t>máy</a:t>
            </a:r>
            <a:r>
              <a:rPr lang="en-US" sz="1800" dirty="0"/>
              <a:t> </a:t>
            </a:r>
            <a:r>
              <a:rPr lang="en-US" sz="1800" dirty="0" err="1"/>
              <a:t>chủ</a:t>
            </a:r>
            <a:r>
              <a:rPr lang="en-US" sz="1800" dirty="0"/>
              <a:t> (server) </a:t>
            </a:r>
            <a:r>
              <a:rPr lang="en-US" sz="1800" dirty="0" err="1"/>
              <a:t>ảo</a:t>
            </a:r>
            <a:r>
              <a:rPr lang="en-US" sz="1800" dirty="0"/>
              <a:t> </a:t>
            </a:r>
            <a:r>
              <a:rPr lang="en-US" sz="1800" dirty="0" err="1"/>
              <a:t>nên</a:t>
            </a:r>
            <a:r>
              <a:rPr lang="en-US" sz="1800" dirty="0"/>
              <a:t> </a:t>
            </a:r>
            <a:r>
              <a:rPr lang="en-US" sz="1800" dirty="0" err="1"/>
              <a:t>nếu</a:t>
            </a:r>
            <a:r>
              <a:rPr lang="en-US" sz="1800" dirty="0"/>
              <a:t> </a:t>
            </a:r>
            <a:r>
              <a:rPr lang="en-US" sz="1800" dirty="0" err="1"/>
              <a:t>bảo</a:t>
            </a:r>
            <a:r>
              <a:rPr lang="en-US" sz="1800" dirty="0"/>
              <a:t> </a:t>
            </a:r>
            <a:r>
              <a:rPr lang="en-US" sz="1800" dirty="0" err="1"/>
              <a:t>mật</a:t>
            </a:r>
            <a:r>
              <a:rPr lang="en-US" sz="1800" dirty="0"/>
              <a:t> </a:t>
            </a:r>
            <a:r>
              <a:rPr lang="en-US" sz="1800" dirty="0" err="1"/>
              <a:t>không</a:t>
            </a:r>
            <a:r>
              <a:rPr lang="en-US" sz="1800" dirty="0"/>
              <a:t> </a:t>
            </a:r>
            <a:r>
              <a:rPr lang="en-US" sz="1800" dirty="0" err="1"/>
              <a:t>tốt</a:t>
            </a:r>
            <a:r>
              <a:rPr lang="en-US" sz="1800" dirty="0"/>
              <a:t> </a:t>
            </a:r>
            <a:r>
              <a:rPr lang="en-US" sz="1800" dirty="0" err="1"/>
              <a:t>sẽ</a:t>
            </a:r>
            <a:r>
              <a:rPr lang="en-US" sz="1800" dirty="0"/>
              <a:t> </a:t>
            </a:r>
            <a:r>
              <a:rPr lang="en-US" sz="1800" dirty="0" err="1"/>
              <a:t>dễ</a:t>
            </a:r>
            <a:r>
              <a:rPr lang="en-US" sz="1800" dirty="0"/>
              <a:t> </a:t>
            </a:r>
            <a:r>
              <a:rPr lang="en-US" sz="1800" dirty="0" err="1"/>
              <a:t>dàng</a:t>
            </a:r>
            <a:r>
              <a:rPr lang="en-US" sz="1800" dirty="0"/>
              <a:t> </a:t>
            </a:r>
            <a:r>
              <a:rPr lang="en-US" sz="1800" dirty="0" err="1"/>
              <a:t>bị</a:t>
            </a:r>
            <a:r>
              <a:rPr lang="en-US" sz="1800" dirty="0"/>
              <a:t> </a:t>
            </a:r>
            <a:r>
              <a:rPr lang="en-US" sz="1800" dirty="0" err="1"/>
              <a:t>các</a:t>
            </a:r>
            <a:r>
              <a:rPr lang="en-US" sz="1800" dirty="0"/>
              <a:t> </a:t>
            </a:r>
            <a:r>
              <a:rPr lang="en-US" sz="1800" dirty="0" err="1"/>
              <a:t>đối</a:t>
            </a:r>
            <a:r>
              <a:rPr lang="en-US" sz="1800" dirty="0"/>
              <a:t> </a:t>
            </a:r>
            <a:r>
              <a:rPr lang="en-US" sz="1800" dirty="0" err="1"/>
              <a:t>tượng</a:t>
            </a:r>
            <a:r>
              <a:rPr lang="en-US" sz="1800" dirty="0"/>
              <a:t> </a:t>
            </a:r>
            <a:r>
              <a:rPr lang="en-US" sz="1800" dirty="0" err="1"/>
              <a:t>tội</a:t>
            </a:r>
            <a:r>
              <a:rPr lang="en-US" sz="1800" dirty="0"/>
              <a:t> </a:t>
            </a:r>
            <a:r>
              <a:rPr lang="en-US" sz="1800" dirty="0" err="1"/>
              <a:t>phạm</a:t>
            </a:r>
            <a:r>
              <a:rPr lang="en-US" sz="1800" dirty="0"/>
              <a:t> </a:t>
            </a:r>
            <a:r>
              <a:rPr lang="en-US" sz="1800" dirty="0" err="1"/>
              <a:t>mạng</a:t>
            </a:r>
            <a:r>
              <a:rPr lang="en-US" sz="1800" dirty="0"/>
              <a:t> </a:t>
            </a:r>
            <a:r>
              <a:rPr lang="en-US" sz="1800" dirty="0" err="1"/>
              <a:t>tấn</a:t>
            </a:r>
            <a:r>
              <a:rPr lang="en-US" sz="1800" dirty="0"/>
              <a:t> </a:t>
            </a:r>
            <a:r>
              <a:rPr lang="en-US" sz="1800" dirty="0" err="1"/>
              <a:t>công</a:t>
            </a:r>
            <a:r>
              <a:rPr lang="en-US" sz="1800" dirty="0"/>
              <a:t> </a:t>
            </a:r>
            <a:r>
              <a:rPr lang="en-US" sz="1800" dirty="0" err="1"/>
              <a:t>nhằm</a:t>
            </a:r>
            <a:r>
              <a:rPr lang="en-US" sz="1800" dirty="0"/>
              <a:t> </a:t>
            </a:r>
            <a:r>
              <a:rPr lang="en-US" sz="1800" dirty="0" err="1"/>
              <a:t>đánh</a:t>
            </a:r>
            <a:r>
              <a:rPr lang="en-US" sz="1800" dirty="0"/>
              <a:t> </a:t>
            </a:r>
            <a:r>
              <a:rPr lang="en-US" sz="1800" dirty="0" err="1"/>
              <a:t>cắp</a:t>
            </a:r>
            <a:r>
              <a:rPr lang="en-US" sz="1800" dirty="0"/>
              <a:t> </a:t>
            </a:r>
            <a:r>
              <a:rPr lang="en-US" sz="1800" dirty="0" err="1"/>
              <a:t>dữ</a:t>
            </a:r>
            <a:r>
              <a:rPr lang="en-US" sz="1800" dirty="0"/>
              <a:t> </a:t>
            </a:r>
            <a:r>
              <a:rPr lang="en-US" sz="1800" dirty="0" err="1"/>
              <a:t>liệu</a:t>
            </a:r>
            <a:r>
              <a:rPr lang="en-US" sz="1800" dirty="0"/>
              <a:t> </a:t>
            </a:r>
            <a:r>
              <a:rPr lang="en-US" sz="1800" dirty="0" err="1"/>
              <a:t>thông</a:t>
            </a:r>
            <a:r>
              <a:rPr lang="en-US" sz="1800" dirty="0"/>
              <a:t> tin.</a:t>
            </a:r>
          </a:p>
          <a:p>
            <a:r>
              <a:rPr lang="en-US" sz="1800" dirty="0" err="1"/>
              <a:t>Tốc</a:t>
            </a:r>
            <a:r>
              <a:rPr lang="en-US" sz="1800" dirty="0"/>
              <a:t> </a:t>
            </a:r>
            <a:r>
              <a:rPr lang="en-US" sz="1800" dirty="0" err="1"/>
              <a:t>độ</a:t>
            </a:r>
            <a:r>
              <a:rPr lang="en-US" sz="1800" dirty="0"/>
              <a:t> </a:t>
            </a:r>
            <a:r>
              <a:rPr lang="en-US" sz="1800" dirty="0" err="1"/>
              <a:t>truyền</a:t>
            </a:r>
            <a:r>
              <a:rPr lang="en-US" sz="1800" dirty="0"/>
              <a:t> </a:t>
            </a:r>
            <a:r>
              <a:rPr lang="en-US" sz="1800" dirty="0" err="1"/>
              <a:t>dữ</a:t>
            </a:r>
            <a:r>
              <a:rPr lang="en-US" sz="1800" dirty="0"/>
              <a:t> </a:t>
            </a:r>
            <a:r>
              <a:rPr lang="en-US" sz="1800" dirty="0" err="1"/>
              <a:t>liệu</a:t>
            </a:r>
            <a:r>
              <a:rPr lang="en-US" sz="1800" dirty="0"/>
              <a:t> </a:t>
            </a:r>
            <a:r>
              <a:rPr lang="vi-VN" sz="1800" dirty="0"/>
              <a:t>phụ thuộc vào</a:t>
            </a:r>
            <a:r>
              <a:rPr lang="en-US" sz="1800" dirty="0"/>
              <a:t> </a:t>
            </a:r>
            <a:r>
              <a:rPr lang="en-US" sz="1800" dirty="0" err="1"/>
              <a:t>truy</a:t>
            </a:r>
            <a:r>
              <a:rPr lang="en-US" sz="1800" dirty="0"/>
              <a:t> </a:t>
            </a:r>
            <a:r>
              <a:rPr lang="en-US" sz="1800" dirty="0" err="1"/>
              <a:t>cập</a:t>
            </a:r>
            <a:r>
              <a:rPr lang="en-US" sz="1800" dirty="0"/>
              <a:t> Internet. </a:t>
            </a:r>
          </a:p>
          <a:p>
            <a:r>
              <a:rPr lang="en-US" sz="1800" dirty="0"/>
              <a:t>VoIP </a:t>
            </a:r>
            <a:r>
              <a:rPr lang="en-US" sz="1800" dirty="0" err="1"/>
              <a:t>cần</a:t>
            </a:r>
            <a:r>
              <a:rPr lang="en-US" sz="1800" dirty="0"/>
              <a:t> </a:t>
            </a:r>
            <a:r>
              <a:rPr lang="en-US" sz="1800" dirty="0" err="1"/>
              <a:t>cung</a:t>
            </a:r>
            <a:r>
              <a:rPr lang="en-US" sz="1800" dirty="0"/>
              <a:t> </a:t>
            </a:r>
            <a:r>
              <a:rPr lang="en-US" sz="1800" dirty="0" err="1"/>
              <a:t>cấp</a:t>
            </a:r>
            <a:r>
              <a:rPr lang="en-US" sz="1800" dirty="0"/>
              <a:t> </a:t>
            </a:r>
            <a:r>
              <a:rPr lang="en-US" sz="1800" dirty="0" err="1"/>
              <a:t>điện</a:t>
            </a:r>
            <a:r>
              <a:rPr lang="en-US" sz="1800" dirty="0"/>
              <a:t> </a:t>
            </a:r>
            <a:r>
              <a:rPr lang="en-US" sz="1800" dirty="0" err="1"/>
              <a:t>liên</a:t>
            </a:r>
            <a:r>
              <a:rPr lang="en-US" sz="1800" dirty="0"/>
              <a:t> </a:t>
            </a:r>
            <a:r>
              <a:rPr lang="en-US" sz="1800" dirty="0" err="1"/>
              <a:t>tục</a:t>
            </a:r>
            <a:r>
              <a:rPr lang="en-US" sz="1800" dirty="0"/>
              <a:t> </a:t>
            </a:r>
            <a:r>
              <a:rPr lang="en-US" sz="1800" dirty="0" err="1"/>
              <a:t>cho</a:t>
            </a:r>
            <a:r>
              <a:rPr lang="en-US" sz="1800" dirty="0"/>
              <a:t> </a:t>
            </a:r>
            <a:r>
              <a:rPr lang="en-US" sz="1800" dirty="0" err="1"/>
              <a:t>toàn</a:t>
            </a:r>
            <a:r>
              <a:rPr lang="en-US" sz="1800" dirty="0"/>
              <a:t> </a:t>
            </a:r>
            <a:r>
              <a:rPr lang="en-US" sz="1800" dirty="0" err="1"/>
              <a:t>bộ</a:t>
            </a:r>
            <a:r>
              <a:rPr lang="en-US" sz="1800" dirty="0"/>
              <a:t> </a:t>
            </a:r>
            <a:r>
              <a:rPr lang="en-US" sz="1800" dirty="0" err="1"/>
              <a:t>các</a:t>
            </a:r>
            <a:r>
              <a:rPr lang="en-US" sz="1800" dirty="0"/>
              <a:t> </a:t>
            </a:r>
            <a:r>
              <a:rPr lang="en-US" sz="1800" dirty="0" err="1"/>
              <a:t>thiết</a:t>
            </a:r>
            <a:r>
              <a:rPr lang="en-US" sz="1800" dirty="0"/>
              <a:t> </a:t>
            </a:r>
            <a:r>
              <a:rPr lang="en-US" sz="1800" dirty="0" err="1"/>
              <a:t>bị</a:t>
            </a:r>
            <a:r>
              <a:rPr lang="en-US" sz="1800" dirty="0"/>
              <a:t> </a:t>
            </a:r>
            <a:r>
              <a:rPr lang="en-US" sz="1800" dirty="0" err="1"/>
              <a:t>sử</a:t>
            </a:r>
            <a:r>
              <a:rPr lang="en-US" sz="1800" dirty="0"/>
              <a:t> </a:t>
            </a:r>
            <a:r>
              <a:rPr lang="en-US" sz="1800" dirty="0" err="1"/>
              <a:t>dụng</a:t>
            </a:r>
            <a:r>
              <a:rPr lang="en-US" sz="1800" dirty="0"/>
              <a:t> </a:t>
            </a:r>
            <a:r>
              <a:rPr lang="en-US" sz="1800" dirty="0" err="1"/>
              <a:t>liên</a:t>
            </a:r>
            <a:r>
              <a:rPr lang="en-US" sz="1800" dirty="0"/>
              <a:t> </a:t>
            </a:r>
            <a:r>
              <a:rPr lang="en-US" sz="1800" dirty="0" err="1"/>
              <a:t>quan</a:t>
            </a:r>
            <a:r>
              <a:rPr lang="en-US" sz="1800" dirty="0"/>
              <a:t> </a:t>
            </a:r>
            <a:r>
              <a:rPr lang="en-US" sz="1800" dirty="0" err="1"/>
              <a:t>như</a:t>
            </a:r>
            <a:r>
              <a:rPr lang="en-US" sz="1800" dirty="0"/>
              <a:t> </a:t>
            </a:r>
            <a:r>
              <a:rPr lang="en-US" sz="1800" dirty="0" err="1"/>
              <a:t>thiết</a:t>
            </a:r>
            <a:r>
              <a:rPr lang="en-US" sz="1800" dirty="0"/>
              <a:t> </a:t>
            </a:r>
            <a:r>
              <a:rPr lang="en-US" sz="1800" dirty="0" err="1"/>
              <a:t>bị</a:t>
            </a:r>
            <a:r>
              <a:rPr lang="en-US" sz="1800" dirty="0"/>
              <a:t> </a:t>
            </a:r>
            <a:r>
              <a:rPr lang="en-US" sz="1800" dirty="0" err="1"/>
              <a:t>đầu</a:t>
            </a:r>
            <a:r>
              <a:rPr lang="en-US" sz="1800" dirty="0"/>
              <a:t> </a:t>
            </a:r>
            <a:r>
              <a:rPr lang="en-US" sz="1800" dirty="0" err="1"/>
              <a:t>cuối</a:t>
            </a:r>
            <a:r>
              <a:rPr lang="en-US" sz="1800" dirty="0"/>
              <a:t>, </a:t>
            </a:r>
            <a:r>
              <a:rPr lang="en-US" sz="1800" dirty="0" err="1"/>
              <a:t>tổng</a:t>
            </a:r>
            <a:r>
              <a:rPr lang="en-US" sz="1800" dirty="0"/>
              <a:t> </a:t>
            </a:r>
            <a:r>
              <a:rPr lang="en-US" sz="1800" dirty="0" err="1"/>
              <a:t>đài</a:t>
            </a:r>
            <a:r>
              <a:rPr lang="en-US" sz="1800" dirty="0"/>
              <a:t> </a:t>
            </a:r>
            <a:r>
              <a:rPr lang="en-US" sz="1800" dirty="0" err="1"/>
              <a:t>hoặc</a:t>
            </a:r>
            <a:r>
              <a:rPr lang="en-US" sz="1800" dirty="0"/>
              <a:t> </a:t>
            </a:r>
            <a:r>
              <a:rPr lang="en-US" sz="1800" dirty="0" err="1"/>
              <a:t>cả</a:t>
            </a:r>
            <a:r>
              <a:rPr lang="en-US" sz="1800" dirty="0"/>
              <a:t> </a:t>
            </a:r>
            <a:r>
              <a:rPr lang="en-US" sz="1800" dirty="0" err="1"/>
              <a:t>hệ</a:t>
            </a:r>
            <a:r>
              <a:rPr lang="en-US" sz="1800" dirty="0"/>
              <a:t> </a:t>
            </a:r>
            <a:r>
              <a:rPr lang="en-US" sz="1800" dirty="0" err="1"/>
              <a:t>thống</a:t>
            </a:r>
            <a:r>
              <a:rPr lang="en-US" sz="1800" dirty="0"/>
              <a:t> </a:t>
            </a:r>
            <a:r>
              <a:rPr lang="en-US" sz="1800" dirty="0" err="1"/>
              <a:t>máy</a:t>
            </a:r>
            <a:r>
              <a:rPr lang="en-US" sz="1800" dirty="0"/>
              <a:t> </a:t>
            </a:r>
            <a:r>
              <a:rPr lang="en-US" sz="1800" dirty="0" err="1"/>
              <a:t>chủ</a:t>
            </a:r>
            <a:r>
              <a:rPr lang="en-US" sz="1800" dirty="0"/>
              <a:t> (server). </a:t>
            </a:r>
            <a:endParaRPr lang="vi-VN" sz="1800" dirty="0"/>
          </a:p>
          <a:p>
            <a:endParaRPr lang="en-US" sz="1800" dirty="0"/>
          </a:p>
          <a:p>
            <a:pPr marL="0" lvl="0" indent="0" algn="l" rtl="0">
              <a:spcBef>
                <a:spcPts val="600"/>
              </a:spcBef>
              <a:spcAft>
                <a:spcPts val="0"/>
              </a:spcAft>
              <a:buNone/>
            </a:pPr>
            <a:endParaRPr sz="18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11</a:t>
            </a:fld>
            <a:endParaRPr/>
          </a:p>
        </p:txBody>
      </p:sp>
    </p:spTree>
    <p:extLst>
      <p:ext uri="{BB962C8B-B14F-4D97-AF65-F5344CB8AC3E}">
        <p14:creationId xmlns:p14="http://schemas.microsoft.com/office/powerpoint/2010/main" val="3636676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655700" y="1810777"/>
            <a:ext cx="58326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lang="vi-VN" sz="6000" dirty="0">
              <a:solidFill>
                <a:schemeClr val="accent4"/>
              </a:solidFill>
            </a:endParaRPr>
          </a:p>
          <a:p>
            <a:pPr marL="0" lvl="0" indent="0" algn="l" rtl="0">
              <a:spcBef>
                <a:spcPts val="0"/>
              </a:spcBef>
              <a:spcAft>
                <a:spcPts val="0"/>
              </a:spcAft>
              <a:buNone/>
            </a:pPr>
            <a:r>
              <a:rPr lang="vi-VN" dirty="0"/>
              <a:t>Giao thức SIP</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2"/>
            <a:r>
              <a:rPr lang="en-US" b="1" dirty="0" err="1"/>
              <a:t>Giới</a:t>
            </a:r>
            <a:r>
              <a:rPr lang="en-US" b="1" dirty="0"/>
              <a:t> </a:t>
            </a:r>
            <a:r>
              <a:rPr lang="en-US" b="1" dirty="0" err="1"/>
              <a:t>thiệu</a:t>
            </a:r>
            <a:r>
              <a:rPr lang="en-US" b="1" dirty="0"/>
              <a:t> </a:t>
            </a:r>
            <a:r>
              <a:rPr lang="en-US" b="1" dirty="0" err="1"/>
              <a:t>về</a:t>
            </a:r>
            <a:r>
              <a:rPr lang="en-US" b="1" dirty="0"/>
              <a:t> SIP</a:t>
            </a:r>
            <a:endParaRPr lang="vi-VN" b="1" dirty="0"/>
          </a:p>
        </p:txBody>
      </p:sp>
      <p:sp>
        <p:nvSpPr>
          <p:cNvPr id="412" name="Google Shape;412;p37"/>
          <p:cNvSpPr txBox="1">
            <a:spLocks noGrp="1"/>
          </p:cNvSpPr>
          <p:nvPr>
            <p:ph type="body" idx="1"/>
          </p:nvPr>
        </p:nvSpPr>
        <p:spPr>
          <a:xfrm>
            <a:off x="574656" y="1099969"/>
            <a:ext cx="7571700" cy="3573600"/>
          </a:xfrm>
          <a:prstGeom prst="rect">
            <a:avLst/>
          </a:prstGeom>
        </p:spPr>
        <p:txBody>
          <a:bodyPr spcFirstLastPara="1" wrap="square" lIns="91425" tIns="91425" rIns="91425" bIns="91425" anchor="t" anchorCtr="0">
            <a:noAutofit/>
          </a:bodyPr>
          <a:lstStyle/>
          <a:p>
            <a:pPr lvl="0">
              <a:lnSpc>
                <a:spcPct val="115000"/>
              </a:lnSpc>
            </a:pPr>
            <a:r>
              <a:rPr lang="en-US" sz="1800" b="1" dirty="0"/>
              <a:t>SIP</a:t>
            </a:r>
            <a:r>
              <a:rPr lang="en-US" sz="1800" dirty="0"/>
              <a:t> (Session Initiation Protocol) </a:t>
            </a:r>
            <a:r>
              <a:rPr lang="en-US" sz="1800" dirty="0" err="1"/>
              <a:t>là</a:t>
            </a:r>
            <a:r>
              <a:rPr lang="en-US" sz="1800" dirty="0"/>
              <a:t> </a:t>
            </a:r>
            <a:r>
              <a:rPr lang="en-US" sz="1800" dirty="0" err="1"/>
              <a:t>giao</a:t>
            </a:r>
            <a:r>
              <a:rPr lang="en-US" sz="1800" dirty="0"/>
              <a:t> </a:t>
            </a:r>
            <a:r>
              <a:rPr lang="en-US" sz="1800" dirty="0" err="1"/>
              <a:t>thức</a:t>
            </a:r>
            <a:r>
              <a:rPr lang="en-US" sz="1800" dirty="0"/>
              <a:t> </a:t>
            </a:r>
            <a:r>
              <a:rPr lang="en-US" sz="1800" dirty="0" err="1"/>
              <a:t>báo</a:t>
            </a:r>
            <a:r>
              <a:rPr lang="en-US" sz="1800" dirty="0"/>
              <a:t> </a:t>
            </a:r>
            <a:r>
              <a:rPr lang="en-US" sz="1800" dirty="0" err="1"/>
              <a:t>hiệu</a:t>
            </a:r>
            <a:r>
              <a:rPr lang="en-US" sz="1800" dirty="0"/>
              <a:t> </a:t>
            </a:r>
            <a:r>
              <a:rPr lang="en-US" sz="1800" dirty="0" err="1"/>
              <a:t>điều</a:t>
            </a:r>
            <a:r>
              <a:rPr lang="en-US" sz="1800" dirty="0"/>
              <a:t> </a:t>
            </a:r>
            <a:r>
              <a:rPr lang="en-US" sz="1800" dirty="0" err="1"/>
              <a:t>khiển</a:t>
            </a:r>
            <a:r>
              <a:rPr lang="en-US" sz="1800" dirty="0"/>
              <a:t> </a:t>
            </a:r>
            <a:r>
              <a:rPr lang="en-US" sz="1800" dirty="0" err="1"/>
              <a:t>lớp</a:t>
            </a:r>
            <a:r>
              <a:rPr lang="en-US" sz="1800" dirty="0"/>
              <a:t> </a:t>
            </a:r>
            <a:r>
              <a:rPr lang="en-US" sz="1800" dirty="0" err="1"/>
              <a:t>ứng</a:t>
            </a:r>
            <a:r>
              <a:rPr lang="en-US" sz="1800" dirty="0"/>
              <a:t> </a:t>
            </a:r>
            <a:r>
              <a:rPr lang="en-US" sz="1800" dirty="0" err="1"/>
              <a:t>dụng</a:t>
            </a:r>
            <a:r>
              <a:rPr lang="en-US" sz="1800" dirty="0"/>
              <a:t> </a:t>
            </a:r>
            <a:r>
              <a:rPr lang="en-US" sz="1800" dirty="0" err="1"/>
              <a:t>được</a:t>
            </a:r>
            <a:r>
              <a:rPr lang="en-US" sz="1800" dirty="0"/>
              <a:t> </a:t>
            </a:r>
            <a:r>
              <a:rPr lang="en-US" sz="1800" dirty="0" err="1"/>
              <a:t>dùng</a:t>
            </a:r>
            <a:r>
              <a:rPr lang="en-US" sz="1800" dirty="0"/>
              <a:t> </a:t>
            </a:r>
            <a:r>
              <a:rPr lang="en-US" sz="1800" dirty="0" err="1"/>
              <a:t>để</a:t>
            </a:r>
            <a:r>
              <a:rPr lang="en-US" sz="1800" dirty="0"/>
              <a:t> </a:t>
            </a:r>
            <a:r>
              <a:rPr lang="en-US" sz="1800" dirty="0" err="1"/>
              <a:t>thiết</a:t>
            </a:r>
            <a:r>
              <a:rPr lang="en-US" sz="1800" dirty="0"/>
              <a:t> </a:t>
            </a:r>
            <a:r>
              <a:rPr lang="en-US" sz="1800" dirty="0" err="1"/>
              <a:t>lập</a:t>
            </a:r>
            <a:r>
              <a:rPr lang="en-US" sz="1800" dirty="0"/>
              <a:t>, </a:t>
            </a:r>
            <a:r>
              <a:rPr lang="en-US" sz="1800" dirty="0" err="1"/>
              <a:t>duy</a:t>
            </a:r>
            <a:r>
              <a:rPr lang="en-US" sz="1800" dirty="0"/>
              <a:t> </a:t>
            </a:r>
            <a:r>
              <a:rPr lang="en-US" sz="1800" dirty="0" err="1"/>
              <a:t>trì</a:t>
            </a:r>
            <a:r>
              <a:rPr lang="en-US" sz="1800" dirty="0"/>
              <a:t>, </a:t>
            </a:r>
            <a:r>
              <a:rPr lang="en-US" sz="1800" dirty="0" err="1"/>
              <a:t>kết</a:t>
            </a:r>
            <a:r>
              <a:rPr lang="en-US" sz="1800" dirty="0"/>
              <a:t> </a:t>
            </a:r>
            <a:r>
              <a:rPr lang="en-US" sz="1800" dirty="0" err="1"/>
              <a:t>thúc</a:t>
            </a:r>
            <a:r>
              <a:rPr lang="en-US" sz="1800" dirty="0"/>
              <a:t> </a:t>
            </a:r>
            <a:r>
              <a:rPr lang="en-US" sz="1800" dirty="0" err="1"/>
              <a:t>các</a:t>
            </a:r>
            <a:r>
              <a:rPr lang="en-US" sz="1800" dirty="0"/>
              <a:t> </a:t>
            </a:r>
            <a:r>
              <a:rPr lang="en-US" sz="1800" dirty="0" err="1"/>
              <a:t>phiên</a:t>
            </a:r>
            <a:r>
              <a:rPr lang="en-US" sz="1800" dirty="0"/>
              <a:t> </a:t>
            </a:r>
            <a:r>
              <a:rPr lang="en-US" sz="1800" dirty="0" err="1"/>
              <a:t>truyền</a:t>
            </a:r>
            <a:r>
              <a:rPr lang="en-US" sz="1800" dirty="0"/>
              <a:t> </a:t>
            </a:r>
            <a:r>
              <a:rPr lang="en-US" sz="1800" dirty="0" err="1"/>
              <a:t>thông</a:t>
            </a:r>
            <a:r>
              <a:rPr lang="en-US" sz="1800" dirty="0"/>
              <a:t> </a:t>
            </a:r>
            <a:r>
              <a:rPr lang="en-US" sz="1800" dirty="0" err="1"/>
              <a:t>đa</a:t>
            </a:r>
            <a:r>
              <a:rPr lang="en-US" sz="1800" dirty="0"/>
              <a:t> </a:t>
            </a:r>
            <a:r>
              <a:rPr lang="en-US" sz="1800" dirty="0" err="1"/>
              <a:t>phương</a:t>
            </a:r>
            <a:r>
              <a:rPr lang="en-US" sz="1800" dirty="0"/>
              <a:t> </a:t>
            </a:r>
            <a:r>
              <a:rPr lang="en-US" sz="1800" dirty="0" err="1"/>
              <a:t>tiện</a:t>
            </a:r>
            <a:r>
              <a:rPr lang="en-US" sz="1800" dirty="0"/>
              <a:t> (multimedia).</a:t>
            </a:r>
          </a:p>
          <a:p>
            <a:pPr lvl="0">
              <a:lnSpc>
                <a:spcPct val="115000"/>
              </a:lnSpc>
            </a:pPr>
            <a:r>
              <a:rPr lang="en-US" sz="1800" b="1" dirty="0"/>
              <a:t>SIP</a:t>
            </a:r>
            <a:r>
              <a:rPr lang="en-US" sz="1800" dirty="0"/>
              <a:t> </a:t>
            </a:r>
            <a:r>
              <a:rPr lang="en-US" sz="1800" dirty="0" err="1"/>
              <a:t>sử</a:t>
            </a:r>
            <a:r>
              <a:rPr lang="en-US" sz="1800" dirty="0"/>
              <a:t> </a:t>
            </a:r>
            <a:r>
              <a:rPr lang="en-US" sz="1800" dirty="0" err="1"/>
              <a:t>dụng</a:t>
            </a:r>
            <a:r>
              <a:rPr lang="en-US" sz="1800" dirty="0"/>
              <a:t> </a:t>
            </a:r>
            <a:r>
              <a:rPr lang="en-US" sz="1800" dirty="0" err="1"/>
              <a:t>các</a:t>
            </a:r>
            <a:r>
              <a:rPr lang="en-US" sz="1800" dirty="0"/>
              <a:t> </a:t>
            </a:r>
            <a:r>
              <a:rPr lang="en-US" sz="1800" dirty="0" err="1"/>
              <a:t>bản</a:t>
            </a:r>
            <a:r>
              <a:rPr lang="en-US" sz="1800" dirty="0"/>
              <a:t> tin </a:t>
            </a:r>
            <a:r>
              <a:rPr lang="en-US" sz="1800" dirty="0" err="1"/>
              <a:t>mời</a:t>
            </a:r>
            <a:r>
              <a:rPr lang="en-US" sz="1800" dirty="0"/>
              <a:t> (INVITE) </a:t>
            </a:r>
            <a:r>
              <a:rPr lang="en-US" sz="1800" dirty="0" err="1"/>
              <a:t>để</a:t>
            </a:r>
            <a:r>
              <a:rPr lang="en-US" sz="1800" dirty="0"/>
              <a:t> </a:t>
            </a:r>
            <a:r>
              <a:rPr lang="en-US" sz="1800" dirty="0" err="1"/>
              <a:t>thiết</a:t>
            </a:r>
            <a:r>
              <a:rPr lang="en-US" sz="1800" dirty="0"/>
              <a:t> </a:t>
            </a:r>
            <a:r>
              <a:rPr lang="en-US" sz="1800" dirty="0" err="1"/>
              <a:t>lập</a:t>
            </a:r>
            <a:r>
              <a:rPr lang="en-US" sz="1800" dirty="0"/>
              <a:t> </a:t>
            </a:r>
            <a:r>
              <a:rPr lang="en-US" sz="1800" dirty="0" err="1"/>
              <a:t>các</a:t>
            </a:r>
            <a:r>
              <a:rPr lang="en-US" sz="1800" dirty="0"/>
              <a:t> </a:t>
            </a:r>
            <a:r>
              <a:rPr lang="en-US" sz="1800" dirty="0" err="1"/>
              <a:t>phiên</a:t>
            </a:r>
            <a:r>
              <a:rPr lang="en-US" sz="1800" dirty="0"/>
              <a:t> </a:t>
            </a:r>
            <a:r>
              <a:rPr lang="en-US" sz="1800" dirty="0" err="1"/>
              <a:t>và</a:t>
            </a:r>
            <a:r>
              <a:rPr lang="en-US" sz="1800" dirty="0"/>
              <a:t> </a:t>
            </a:r>
            <a:r>
              <a:rPr lang="en-US" sz="1800" dirty="0" err="1"/>
              <a:t>mang</a:t>
            </a:r>
            <a:r>
              <a:rPr lang="en-US" sz="1800" dirty="0"/>
              <a:t> </a:t>
            </a:r>
            <a:r>
              <a:rPr lang="en-US" sz="1800" dirty="0" err="1"/>
              <a:t>các</a:t>
            </a:r>
            <a:r>
              <a:rPr lang="en-US" sz="1800" dirty="0"/>
              <a:t> </a:t>
            </a:r>
            <a:r>
              <a:rPr lang="en-US" sz="1800" dirty="0" err="1"/>
              <a:t>thông</a:t>
            </a:r>
            <a:r>
              <a:rPr lang="en-US" sz="1800" dirty="0"/>
              <a:t> tin </a:t>
            </a:r>
            <a:r>
              <a:rPr lang="en-US" sz="1800" dirty="0" err="1"/>
              <a:t>mô</a:t>
            </a:r>
            <a:r>
              <a:rPr lang="en-US" sz="1800" dirty="0"/>
              <a:t> </a:t>
            </a:r>
            <a:r>
              <a:rPr lang="en-US" sz="1800" dirty="0" err="1"/>
              <a:t>tả</a:t>
            </a:r>
            <a:r>
              <a:rPr lang="en-US" sz="1800" dirty="0"/>
              <a:t> </a:t>
            </a:r>
            <a:r>
              <a:rPr lang="en-US" sz="1800" dirty="0" err="1"/>
              <a:t>mang</a:t>
            </a:r>
            <a:r>
              <a:rPr lang="en-US" sz="1800" dirty="0"/>
              <a:t> </a:t>
            </a:r>
            <a:r>
              <a:rPr lang="en-US" sz="1800" dirty="0" err="1"/>
              <a:t>phiên</a:t>
            </a:r>
            <a:r>
              <a:rPr lang="en-US" sz="1800" dirty="0"/>
              <a:t> </a:t>
            </a:r>
            <a:r>
              <a:rPr lang="en-US" sz="1800" dirty="0" err="1"/>
              <a:t>truyền</a:t>
            </a:r>
            <a:r>
              <a:rPr lang="en-US" sz="1800" dirty="0"/>
              <a:t> </a:t>
            </a:r>
            <a:r>
              <a:rPr lang="en-US" sz="1800" dirty="0" err="1"/>
              <a:t>dẫn</a:t>
            </a:r>
            <a:r>
              <a:rPr lang="en-US" sz="1800" dirty="0"/>
              <a:t>. SIP </a:t>
            </a:r>
            <a:r>
              <a:rPr lang="en-US" sz="1800" dirty="0" err="1"/>
              <a:t>hỗ</a:t>
            </a:r>
            <a:r>
              <a:rPr lang="en-US" sz="1800" dirty="0"/>
              <a:t> </a:t>
            </a:r>
            <a:r>
              <a:rPr lang="en-US" sz="1800" dirty="0" err="1"/>
              <a:t>trợ</a:t>
            </a:r>
            <a:r>
              <a:rPr lang="en-US" sz="1800" dirty="0"/>
              <a:t> </a:t>
            </a:r>
            <a:r>
              <a:rPr lang="en-US" sz="1800" dirty="0" err="1"/>
              <a:t>các</a:t>
            </a:r>
            <a:r>
              <a:rPr lang="en-US" sz="1800" dirty="0"/>
              <a:t> </a:t>
            </a:r>
            <a:r>
              <a:rPr lang="en-US" sz="1800" dirty="0" err="1"/>
              <a:t>phiên</a:t>
            </a:r>
            <a:r>
              <a:rPr lang="en-US" sz="1800" dirty="0"/>
              <a:t> </a:t>
            </a:r>
            <a:r>
              <a:rPr lang="en-US" sz="1800" dirty="0" err="1"/>
              <a:t>đơn</a:t>
            </a:r>
            <a:r>
              <a:rPr lang="en-US" sz="1800" dirty="0"/>
              <a:t> </a:t>
            </a:r>
            <a:r>
              <a:rPr lang="en-US" sz="1800" dirty="0" err="1"/>
              <a:t>bá</a:t>
            </a:r>
            <a:r>
              <a:rPr lang="en-US" sz="1800" dirty="0"/>
              <a:t> (unicast) </a:t>
            </a:r>
            <a:r>
              <a:rPr lang="en-US" sz="1800" dirty="0" err="1"/>
              <a:t>và</a:t>
            </a:r>
            <a:r>
              <a:rPr lang="en-US" sz="1800" dirty="0"/>
              <a:t> </a:t>
            </a:r>
            <a:r>
              <a:rPr lang="en-US" sz="1800" dirty="0" err="1"/>
              <a:t>quảng</a:t>
            </a:r>
            <a:r>
              <a:rPr lang="en-US" sz="1800" dirty="0"/>
              <a:t> </a:t>
            </a:r>
            <a:r>
              <a:rPr lang="en-US" sz="1800" dirty="0" err="1"/>
              <a:t>bá</a:t>
            </a:r>
            <a:r>
              <a:rPr lang="en-US" sz="1800" dirty="0"/>
              <a:t> (</a:t>
            </a:r>
            <a:r>
              <a:rPr lang="en-US" sz="1800" dirty="0" err="1"/>
              <a:t>mutilcast</a:t>
            </a:r>
            <a:r>
              <a:rPr lang="en-US" sz="1800" dirty="0"/>
              <a:t>) </a:t>
            </a:r>
            <a:r>
              <a:rPr lang="en-US" sz="1800" dirty="0" err="1"/>
              <a:t>tương</a:t>
            </a:r>
            <a:r>
              <a:rPr lang="en-US" sz="1800" dirty="0"/>
              <a:t> </a:t>
            </a:r>
            <a:r>
              <a:rPr lang="en-US" sz="1800" dirty="0" err="1"/>
              <a:t>ứng</a:t>
            </a:r>
            <a:r>
              <a:rPr lang="en-US" sz="1800" dirty="0"/>
              <a:t> </a:t>
            </a:r>
            <a:r>
              <a:rPr lang="en-US" sz="1800" dirty="0" err="1"/>
              <a:t>các</a:t>
            </a:r>
            <a:r>
              <a:rPr lang="en-US" sz="1800" dirty="0"/>
              <a:t> </a:t>
            </a:r>
            <a:r>
              <a:rPr lang="en-US" sz="1800" dirty="0" err="1"/>
              <a:t>cuộc</a:t>
            </a:r>
            <a:r>
              <a:rPr lang="en-US" sz="1800" dirty="0"/>
              <a:t> </a:t>
            </a:r>
            <a:r>
              <a:rPr lang="en-US" sz="1800" dirty="0" err="1"/>
              <a:t>gọi</a:t>
            </a:r>
            <a:r>
              <a:rPr lang="en-US" sz="1800" dirty="0"/>
              <a:t> </a:t>
            </a:r>
            <a:r>
              <a:rPr lang="en-US" sz="1800" dirty="0" err="1"/>
              <a:t>điểm</a:t>
            </a:r>
            <a:r>
              <a:rPr lang="en-US" sz="1800" dirty="0"/>
              <a:t> </a:t>
            </a:r>
            <a:r>
              <a:rPr lang="en-US" sz="1800" dirty="0" err="1"/>
              <a:t>tới</a:t>
            </a:r>
            <a:r>
              <a:rPr lang="en-US" sz="1800" dirty="0"/>
              <a:t> </a:t>
            </a:r>
            <a:r>
              <a:rPr lang="en-US" sz="1800" dirty="0" err="1"/>
              <a:t>điểm</a:t>
            </a:r>
            <a:r>
              <a:rPr lang="en-US" sz="1800" dirty="0"/>
              <a:t> </a:t>
            </a:r>
            <a:r>
              <a:rPr lang="en-US" sz="1800" dirty="0" err="1"/>
              <a:t>và</a:t>
            </a:r>
            <a:r>
              <a:rPr lang="en-US" sz="1800" dirty="0"/>
              <a:t> </a:t>
            </a:r>
            <a:r>
              <a:rPr lang="en-US" sz="1800" dirty="0" err="1"/>
              <a:t>các</a:t>
            </a:r>
            <a:r>
              <a:rPr lang="en-US" sz="1800" dirty="0"/>
              <a:t> </a:t>
            </a:r>
            <a:r>
              <a:rPr lang="en-US" sz="1800" dirty="0" err="1"/>
              <a:t>cuộc</a:t>
            </a:r>
            <a:r>
              <a:rPr lang="en-US" sz="1800" dirty="0"/>
              <a:t> </a:t>
            </a:r>
            <a:r>
              <a:rPr lang="en-US" sz="1800" dirty="0" err="1"/>
              <a:t>gọi</a:t>
            </a:r>
            <a:r>
              <a:rPr lang="en-US" sz="1800" dirty="0"/>
              <a:t> </a:t>
            </a:r>
            <a:r>
              <a:rPr lang="en-US" sz="1800" dirty="0" err="1"/>
              <a:t>đa</a:t>
            </a:r>
            <a:r>
              <a:rPr lang="en-US" sz="1800" dirty="0"/>
              <a:t> </a:t>
            </a:r>
            <a:r>
              <a:rPr lang="en-US" sz="1800" dirty="0" err="1"/>
              <a:t>điểm</a:t>
            </a:r>
            <a:r>
              <a:rPr lang="en-US" sz="1800" dirty="0"/>
              <a:t>.</a:t>
            </a:r>
          </a:p>
          <a:p>
            <a:pPr lvl="0">
              <a:lnSpc>
                <a:spcPct val="115000"/>
              </a:lnSpc>
            </a:pPr>
            <a:r>
              <a:rPr lang="en-US" sz="1800" b="1" dirty="0"/>
              <a:t>SIP</a:t>
            </a:r>
            <a:r>
              <a:rPr lang="en-US" sz="1800" dirty="0"/>
              <a:t> </a:t>
            </a:r>
            <a:r>
              <a:rPr lang="en-US" sz="1800" dirty="0" err="1"/>
              <a:t>là</a:t>
            </a:r>
            <a:r>
              <a:rPr lang="en-US" sz="1800" dirty="0"/>
              <a:t> </a:t>
            </a:r>
            <a:r>
              <a:rPr lang="en-US" sz="1800" dirty="0" err="1"/>
              <a:t>một</a:t>
            </a:r>
            <a:r>
              <a:rPr lang="en-US" sz="1800" dirty="0"/>
              <a:t> </a:t>
            </a:r>
            <a:r>
              <a:rPr lang="en-US" sz="1800" dirty="0" err="1"/>
              <a:t>giao</a:t>
            </a:r>
            <a:r>
              <a:rPr lang="en-US" sz="1800" dirty="0"/>
              <a:t> </a:t>
            </a:r>
            <a:r>
              <a:rPr lang="en-US" sz="1800" dirty="0" err="1"/>
              <a:t>thức</a:t>
            </a:r>
            <a:r>
              <a:rPr lang="en-US" sz="1800" dirty="0"/>
              <a:t> </a:t>
            </a:r>
            <a:r>
              <a:rPr lang="en-US" sz="1800" dirty="0" err="1"/>
              <a:t>dạng</a:t>
            </a:r>
            <a:r>
              <a:rPr lang="en-US" sz="1800" dirty="0"/>
              <a:t> </a:t>
            </a:r>
            <a:r>
              <a:rPr lang="en-US" sz="1800" dirty="0" err="1"/>
              <a:t>văn</a:t>
            </a:r>
            <a:r>
              <a:rPr lang="en-US" sz="1800" dirty="0"/>
              <a:t> </a:t>
            </a:r>
            <a:r>
              <a:rPr lang="en-US" sz="1800" dirty="0" err="1"/>
              <a:t>bản</a:t>
            </a:r>
            <a:r>
              <a:rPr lang="en-US" sz="1800" dirty="0"/>
              <a:t>, </a:t>
            </a:r>
            <a:r>
              <a:rPr lang="en-US" sz="1800" dirty="0" err="1"/>
              <a:t>rất</a:t>
            </a:r>
            <a:r>
              <a:rPr lang="en-US" sz="1800" dirty="0"/>
              <a:t> </a:t>
            </a:r>
            <a:r>
              <a:rPr lang="en-US" sz="1800" dirty="0" err="1"/>
              <a:t>công</a:t>
            </a:r>
            <a:r>
              <a:rPr lang="en-US" sz="1800" dirty="0"/>
              <a:t> </a:t>
            </a:r>
            <a:r>
              <a:rPr lang="en-US" sz="1800" dirty="0" err="1"/>
              <a:t>khai</a:t>
            </a:r>
            <a:r>
              <a:rPr lang="en-US" sz="1800" dirty="0"/>
              <a:t> </a:t>
            </a:r>
            <a:r>
              <a:rPr lang="en-US" sz="1800" dirty="0" err="1"/>
              <a:t>và</a:t>
            </a:r>
            <a:r>
              <a:rPr lang="en-US" sz="1800" dirty="0"/>
              <a:t> </a:t>
            </a:r>
            <a:r>
              <a:rPr lang="en-US" sz="1800" dirty="0" err="1"/>
              <a:t>linh</a:t>
            </a:r>
            <a:r>
              <a:rPr lang="en-US" sz="1800" dirty="0"/>
              <a:t> </a:t>
            </a:r>
            <a:r>
              <a:rPr lang="en-US" sz="1800" dirty="0" err="1"/>
              <a:t>hoạt</a:t>
            </a:r>
            <a:r>
              <a:rPr lang="en-US" sz="1800" dirty="0"/>
              <a:t>. </a:t>
            </a:r>
            <a:r>
              <a:rPr lang="en-US" sz="1800" dirty="0" err="1"/>
              <a:t>Được</a:t>
            </a:r>
            <a:r>
              <a:rPr lang="en-US" sz="1800" dirty="0"/>
              <a:t> </a:t>
            </a:r>
            <a:r>
              <a:rPr lang="en-US" sz="1800" dirty="0" err="1"/>
              <a:t>thiết</a:t>
            </a:r>
            <a:r>
              <a:rPr lang="en-US" sz="1800" dirty="0"/>
              <a:t> </a:t>
            </a:r>
            <a:r>
              <a:rPr lang="en-US" sz="1800" dirty="0" err="1"/>
              <a:t>kế</a:t>
            </a:r>
            <a:r>
              <a:rPr lang="en-US" sz="1800" dirty="0"/>
              <a:t> </a:t>
            </a:r>
            <a:r>
              <a:rPr lang="en-US" sz="1800" dirty="0" err="1"/>
              <a:t>tương</a:t>
            </a:r>
            <a:r>
              <a:rPr lang="en-US" sz="1800" dirty="0"/>
              <a:t> </a:t>
            </a:r>
            <a:r>
              <a:rPr lang="en-US" sz="1800" dirty="0" err="1"/>
              <a:t>thích</a:t>
            </a:r>
            <a:r>
              <a:rPr lang="en-US" sz="1800" dirty="0"/>
              <a:t> </a:t>
            </a:r>
            <a:r>
              <a:rPr lang="en-US" sz="1800" dirty="0" err="1"/>
              <a:t>tương</a:t>
            </a:r>
            <a:r>
              <a:rPr lang="en-US" sz="1800" dirty="0"/>
              <a:t> </a:t>
            </a:r>
            <a:r>
              <a:rPr lang="en-US" sz="1800" dirty="0" err="1"/>
              <a:t>thích</a:t>
            </a:r>
            <a:r>
              <a:rPr lang="en-US" sz="1800" dirty="0"/>
              <a:t> </a:t>
            </a:r>
            <a:r>
              <a:rPr lang="en-US" sz="1800" dirty="0" err="1"/>
              <a:t>với</a:t>
            </a:r>
            <a:r>
              <a:rPr lang="en-US" sz="1800" dirty="0"/>
              <a:t> </a:t>
            </a:r>
            <a:r>
              <a:rPr lang="en-US" sz="1800" dirty="0" err="1"/>
              <a:t>các</a:t>
            </a:r>
            <a:r>
              <a:rPr lang="en-US" sz="1800" dirty="0"/>
              <a:t> </a:t>
            </a:r>
            <a:r>
              <a:rPr lang="en-US" sz="1800" dirty="0" err="1"/>
              <a:t>giao</a:t>
            </a:r>
            <a:r>
              <a:rPr lang="en-US" sz="1800" dirty="0"/>
              <a:t> </a:t>
            </a:r>
            <a:r>
              <a:rPr lang="en-US" sz="1800" dirty="0" err="1"/>
              <a:t>thức</a:t>
            </a:r>
            <a:r>
              <a:rPr lang="en-US" sz="1800" dirty="0"/>
              <a:t> </a:t>
            </a:r>
            <a:r>
              <a:rPr lang="en-US" sz="1800" dirty="0" err="1"/>
              <a:t>khác</a:t>
            </a:r>
            <a:r>
              <a:rPr lang="en-US" sz="1800" dirty="0"/>
              <a:t> </a:t>
            </a:r>
            <a:r>
              <a:rPr lang="en-US" sz="1800" dirty="0" err="1"/>
              <a:t>như</a:t>
            </a:r>
            <a:r>
              <a:rPr lang="en-US" sz="1800" dirty="0"/>
              <a:t> TCP, UDP, IP,…. </a:t>
            </a:r>
            <a:r>
              <a:rPr lang="en-US" sz="1800" dirty="0" err="1"/>
              <a:t>để</a:t>
            </a:r>
            <a:r>
              <a:rPr lang="en-US" sz="1800" dirty="0"/>
              <a:t> </a:t>
            </a:r>
            <a:r>
              <a:rPr lang="en-US" sz="1800" dirty="0" err="1"/>
              <a:t>cung</a:t>
            </a:r>
            <a:r>
              <a:rPr lang="en-US" sz="1800" dirty="0"/>
              <a:t> </a:t>
            </a:r>
            <a:r>
              <a:rPr lang="en-US" sz="1800" dirty="0" err="1"/>
              <a:t>cấp</a:t>
            </a:r>
            <a:r>
              <a:rPr lang="en-US" sz="1800" dirty="0"/>
              <a:t> </a:t>
            </a:r>
            <a:r>
              <a:rPr lang="en-US" sz="1800" dirty="0" err="1"/>
              <a:t>một</a:t>
            </a:r>
            <a:r>
              <a:rPr lang="en-US" sz="1800" dirty="0"/>
              <a:t> </a:t>
            </a:r>
            <a:r>
              <a:rPr lang="en-US" sz="1800" dirty="0" err="1"/>
              <a:t>lĩnh</a:t>
            </a:r>
            <a:r>
              <a:rPr lang="en-US" sz="1800" dirty="0"/>
              <a:t> </a:t>
            </a:r>
            <a:r>
              <a:rPr lang="en-US" sz="1800" dirty="0" err="1"/>
              <a:t>vực</a:t>
            </a:r>
            <a:r>
              <a:rPr lang="en-US" sz="1800" dirty="0"/>
              <a:t> </a:t>
            </a:r>
            <a:r>
              <a:rPr lang="en-US" sz="1800" dirty="0" err="1"/>
              <a:t>rộng</a:t>
            </a:r>
            <a:r>
              <a:rPr lang="en-US" sz="1800" dirty="0"/>
              <a:t> </a:t>
            </a:r>
            <a:r>
              <a:rPr lang="en-US" sz="1800" dirty="0" err="1"/>
              <a:t>hơn</a:t>
            </a:r>
            <a:r>
              <a:rPr lang="en-US" sz="1800" dirty="0"/>
              <a:t> </a:t>
            </a:r>
            <a:r>
              <a:rPr lang="en-US" sz="1800" dirty="0" err="1"/>
              <a:t>cho</a:t>
            </a:r>
            <a:r>
              <a:rPr lang="en-US" sz="1800" dirty="0"/>
              <a:t> </a:t>
            </a:r>
            <a:r>
              <a:rPr lang="en-US" sz="1800" dirty="0" err="1"/>
              <a:t>dịch</a:t>
            </a:r>
            <a:r>
              <a:rPr lang="en-US" sz="1800" dirty="0"/>
              <a:t> </a:t>
            </a:r>
            <a:r>
              <a:rPr lang="en-US" sz="1800" dirty="0" err="1"/>
              <a:t>vụ</a:t>
            </a:r>
            <a:r>
              <a:rPr lang="en-US" sz="1800" dirty="0"/>
              <a:t> VoIP.</a:t>
            </a:r>
          </a:p>
        </p:txBody>
      </p:sp>
      <p:sp>
        <p:nvSpPr>
          <p:cNvPr id="413" name="Google Shape;413;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13</a:t>
            </a:fld>
            <a:endParaRPr/>
          </a:p>
        </p:txBody>
      </p:sp>
    </p:spTree>
    <p:extLst>
      <p:ext uri="{BB962C8B-B14F-4D97-AF65-F5344CB8AC3E}">
        <p14:creationId xmlns:p14="http://schemas.microsoft.com/office/powerpoint/2010/main" val="2992926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2"/>
            <a:r>
              <a:rPr lang="en-US" b="1" dirty="0" err="1"/>
              <a:t>Giới</a:t>
            </a:r>
            <a:r>
              <a:rPr lang="en-US" b="1" dirty="0"/>
              <a:t> </a:t>
            </a:r>
            <a:r>
              <a:rPr lang="en-US" b="1" dirty="0" err="1"/>
              <a:t>thiệu</a:t>
            </a:r>
            <a:r>
              <a:rPr lang="en-US" b="1" dirty="0"/>
              <a:t> </a:t>
            </a:r>
            <a:r>
              <a:rPr lang="en-US" b="1" dirty="0" err="1"/>
              <a:t>về</a:t>
            </a:r>
            <a:r>
              <a:rPr lang="en-US" b="1" dirty="0"/>
              <a:t> SIP</a:t>
            </a:r>
            <a:endParaRPr lang="vi-VN" b="1" dirty="0"/>
          </a:p>
        </p:txBody>
      </p:sp>
      <p:sp>
        <p:nvSpPr>
          <p:cNvPr id="412" name="Google Shape;412;p37"/>
          <p:cNvSpPr txBox="1">
            <a:spLocks noGrp="1"/>
          </p:cNvSpPr>
          <p:nvPr>
            <p:ph type="body" idx="1"/>
          </p:nvPr>
        </p:nvSpPr>
        <p:spPr>
          <a:xfrm>
            <a:off x="543554" y="1261780"/>
            <a:ext cx="7571700" cy="3573600"/>
          </a:xfrm>
          <a:prstGeom prst="rect">
            <a:avLst/>
          </a:prstGeom>
        </p:spPr>
        <p:txBody>
          <a:bodyPr spcFirstLastPara="1" wrap="square" lIns="91425" tIns="91425" rIns="91425" bIns="91425" anchor="t" anchorCtr="0">
            <a:noAutofit/>
          </a:bodyPr>
          <a:lstStyle/>
          <a:p>
            <a:pPr marL="76200" lvl="0" indent="0">
              <a:lnSpc>
                <a:spcPct val="115000"/>
              </a:lnSpc>
              <a:buNone/>
            </a:pPr>
            <a:r>
              <a:rPr lang="en-US" dirty="0"/>
              <a:t>SIP </a:t>
            </a:r>
            <a:r>
              <a:rPr lang="en-US" dirty="0" err="1"/>
              <a:t>gồm</a:t>
            </a:r>
            <a:r>
              <a:rPr lang="en-US" dirty="0"/>
              <a:t> </a:t>
            </a:r>
            <a:r>
              <a:rPr lang="en-US" dirty="0" err="1"/>
              <a:t>hai</a:t>
            </a:r>
            <a:r>
              <a:rPr lang="en-US" dirty="0"/>
              <a:t> </a:t>
            </a:r>
            <a:r>
              <a:rPr lang="en-US" dirty="0" err="1"/>
              <a:t>thành</a:t>
            </a:r>
            <a:r>
              <a:rPr lang="en-US" dirty="0"/>
              <a:t> </a:t>
            </a:r>
            <a:r>
              <a:rPr lang="en-US" dirty="0" err="1"/>
              <a:t>phần</a:t>
            </a:r>
            <a:r>
              <a:rPr lang="en-US" dirty="0"/>
              <a:t> </a:t>
            </a:r>
            <a:r>
              <a:rPr lang="en-US" dirty="0" err="1"/>
              <a:t>lớn</a:t>
            </a:r>
            <a:r>
              <a:rPr lang="en-US" dirty="0"/>
              <a:t>:</a:t>
            </a:r>
            <a:endParaRPr lang="en-US" sz="1800" b="1" dirty="0"/>
          </a:p>
          <a:p>
            <a:pPr lvl="0">
              <a:lnSpc>
                <a:spcPct val="115000"/>
              </a:lnSpc>
            </a:pPr>
            <a:r>
              <a:rPr lang="en-US" dirty="0"/>
              <a:t>SIP client (</a:t>
            </a:r>
            <a:r>
              <a:rPr lang="en-US" dirty="0" err="1"/>
              <a:t>là</a:t>
            </a:r>
            <a:r>
              <a:rPr lang="en-US" dirty="0"/>
              <a:t> </a:t>
            </a:r>
            <a:r>
              <a:rPr lang="en-US" dirty="0" err="1"/>
              <a:t>thiết</a:t>
            </a:r>
            <a:r>
              <a:rPr lang="en-US" dirty="0"/>
              <a:t> </a:t>
            </a:r>
            <a:r>
              <a:rPr lang="en-US" dirty="0" err="1"/>
              <a:t>bị</a:t>
            </a:r>
            <a:r>
              <a:rPr lang="en-US" dirty="0"/>
              <a:t> </a:t>
            </a:r>
            <a:r>
              <a:rPr lang="en-US" dirty="0" err="1"/>
              <a:t>hỗ</a:t>
            </a:r>
            <a:r>
              <a:rPr lang="en-US" dirty="0"/>
              <a:t> </a:t>
            </a:r>
            <a:r>
              <a:rPr lang="en-US" dirty="0" err="1"/>
              <a:t>trợ</a:t>
            </a:r>
            <a:r>
              <a:rPr lang="en-US" dirty="0"/>
              <a:t> </a:t>
            </a:r>
            <a:r>
              <a:rPr lang="en-US" dirty="0" err="1"/>
              <a:t>giao</a:t>
            </a:r>
            <a:r>
              <a:rPr lang="en-US" dirty="0"/>
              <a:t> </a:t>
            </a:r>
            <a:r>
              <a:rPr lang="en-US" dirty="0" err="1"/>
              <a:t>thức</a:t>
            </a:r>
            <a:r>
              <a:rPr lang="en-US" dirty="0"/>
              <a:t> SIP) .</a:t>
            </a:r>
          </a:p>
          <a:p>
            <a:pPr lvl="0">
              <a:lnSpc>
                <a:spcPct val="115000"/>
              </a:lnSpc>
            </a:pPr>
            <a:r>
              <a:rPr lang="en-US" dirty="0"/>
              <a:t>SIP server (</a:t>
            </a:r>
            <a:r>
              <a:rPr lang="en-US" dirty="0" err="1"/>
              <a:t>là</a:t>
            </a:r>
            <a:r>
              <a:rPr lang="en-US" dirty="0"/>
              <a:t> </a:t>
            </a:r>
            <a:r>
              <a:rPr lang="en-US" dirty="0" err="1"/>
              <a:t>thiết</a:t>
            </a:r>
            <a:r>
              <a:rPr lang="en-US" dirty="0"/>
              <a:t> </a:t>
            </a:r>
            <a:r>
              <a:rPr lang="en-US" dirty="0" err="1"/>
              <a:t>bị</a:t>
            </a:r>
            <a:r>
              <a:rPr lang="en-US" dirty="0"/>
              <a:t> </a:t>
            </a:r>
            <a:r>
              <a:rPr lang="en-US" dirty="0" err="1"/>
              <a:t>trong</a:t>
            </a:r>
            <a:r>
              <a:rPr lang="en-US" dirty="0"/>
              <a:t> </a:t>
            </a:r>
            <a:r>
              <a:rPr lang="en-US" dirty="0" err="1"/>
              <a:t>mạng</a:t>
            </a:r>
            <a:r>
              <a:rPr lang="en-US" dirty="0"/>
              <a:t> </a:t>
            </a:r>
            <a:r>
              <a:rPr lang="en-US" dirty="0" err="1"/>
              <a:t>xử</a:t>
            </a:r>
            <a:r>
              <a:rPr lang="en-US" dirty="0"/>
              <a:t> </a:t>
            </a:r>
            <a:r>
              <a:rPr lang="en-US" dirty="0" err="1"/>
              <a:t>lý</a:t>
            </a:r>
            <a:r>
              <a:rPr lang="en-US" dirty="0"/>
              <a:t> </a:t>
            </a:r>
            <a:r>
              <a:rPr lang="en-US" dirty="0" err="1"/>
              <a:t>các</a:t>
            </a:r>
            <a:r>
              <a:rPr lang="en-US" dirty="0"/>
              <a:t> </a:t>
            </a:r>
            <a:r>
              <a:rPr lang="en-US" dirty="0" err="1"/>
              <a:t>bản</a:t>
            </a:r>
            <a:r>
              <a:rPr lang="en-US" dirty="0"/>
              <a:t> tin SIP).</a:t>
            </a:r>
            <a:endParaRPr lang="en-US" sz="1800" dirty="0"/>
          </a:p>
        </p:txBody>
      </p:sp>
      <p:sp>
        <p:nvSpPr>
          <p:cNvPr id="413" name="Google Shape;413;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14</a:t>
            </a:fld>
            <a:endParaRPr/>
          </a:p>
        </p:txBody>
      </p:sp>
    </p:spTree>
    <p:extLst>
      <p:ext uri="{BB962C8B-B14F-4D97-AF65-F5344CB8AC3E}">
        <p14:creationId xmlns:p14="http://schemas.microsoft.com/office/powerpoint/2010/main" val="1081200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2"/>
            <a:r>
              <a:rPr lang="en-US" b="1" dirty="0" err="1"/>
              <a:t>Giới</a:t>
            </a:r>
            <a:r>
              <a:rPr lang="en-US" b="1" dirty="0"/>
              <a:t> </a:t>
            </a:r>
            <a:r>
              <a:rPr lang="en-US" b="1" dirty="0" err="1"/>
              <a:t>thiệu</a:t>
            </a:r>
            <a:r>
              <a:rPr lang="en-US" b="1" dirty="0"/>
              <a:t> </a:t>
            </a:r>
            <a:r>
              <a:rPr lang="en-US" b="1" dirty="0" err="1"/>
              <a:t>về</a:t>
            </a:r>
            <a:r>
              <a:rPr lang="en-US" b="1" dirty="0"/>
              <a:t> SIP</a:t>
            </a:r>
            <a:endParaRPr lang="vi-VN" b="1" dirty="0"/>
          </a:p>
        </p:txBody>
      </p:sp>
      <p:sp>
        <p:nvSpPr>
          <p:cNvPr id="412" name="Google Shape;412;p37"/>
          <p:cNvSpPr txBox="1">
            <a:spLocks noGrp="1"/>
          </p:cNvSpPr>
          <p:nvPr>
            <p:ph type="body" idx="1"/>
          </p:nvPr>
        </p:nvSpPr>
        <p:spPr>
          <a:xfrm>
            <a:off x="574656" y="1099969"/>
            <a:ext cx="7571700" cy="3573600"/>
          </a:xfrm>
          <a:prstGeom prst="rect">
            <a:avLst/>
          </a:prstGeom>
        </p:spPr>
        <p:txBody>
          <a:bodyPr spcFirstLastPara="1" wrap="square" lIns="91425" tIns="91425" rIns="91425" bIns="91425" anchor="t" anchorCtr="0">
            <a:noAutofit/>
          </a:bodyPr>
          <a:lstStyle/>
          <a:p>
            <a:pPr marL="76200" lvl="0" indent="0">
              <a:lnSpc>
                <a:spcPct val="115000"/>
              </a:lnSpc>
              <a:buNone/>
            </a:pPr>
            <a:r>
              <a:rPr lang="en-US" dirty="0"/>
              <a:t>SIP </a:t>
            </a:r>
            <a:r>
              <a:rPr lang="en-US" dirty="0" err="1"/>
              <a:t>có</a:t>
            </a:r>
            <a:r>
              <a:rPr lang="en-US" dirty="0"/>
              <a:t> 5 </a:t>
            </a:r>
            <a:r>
              <a:rPr lang="en-US" dirty="0" err="1"/>
              <a:t>thành</a:t>
            </a:r>
            <a:r>
              <a:rPr lang="en-US" dirty="0"/>
              <a:t> </a:t>
            </a:r>
            <a:r>
              <a:rPr lang="en-US" dirty="0" err="1"/>
              <a:t>phần</a:t>
            </a:r>
            <a:r>
              <a:rPr lang="en-US" dirty="0"/>
              <a:t> </a:t>
            </a:r>
            <a:r>
              <a:rPr lang="en-US" dirty="0" err="1"/>
              <a:t>quan</a:t>
            </a:r>
            <a:r>
              <a:rPr lang="en-US" dirty="0"/>
              <a:t> </a:t>
            </a:r>
            <a:r>
              <a:rPr lang="en-US" dirty="0" err="1"/>
              <a:t>trọng</a:t>
            </a:r>
            <a:endParaRPr lang="en-US" dirty="0"/>
          </a:p>
          <a:p>
            <a:pPr lvl="0">
              <a:lnSpc>
                <a:spcPct val="115000"/>
              </a:lnSpc>
            </a:pPr>
            <a:r>
              <a:rPr lang="en-US" dirty="0"/>
              <a:t>User Agents (UA)</a:t>
            </a:r>
          </a:p>
          <a:p>
            <a:pPr lvl="0">
              <a:lnSpc>
                <a:spcPct val="115000"/>
              </a:lnSpc>
            </a:pPr>
            <a:r>
              <a:rPr lang="en-US" dirty="0"/>
              <a:t>Proxy server</a:t>
            </a:r>
          </a:p>
          <a:p>
            <a:pPr lvl="0">
              <a:lnSpc>
                <a:spcPct val="115000"/>
              </a:lnSpc>
            </a:pPr>
            <a:r>
              <a:rPr lang="en-US" dirty="0"/>
              <a:t>Redirect server</a:t>
            </a:r>
          </a:p>
          <a:p>
            <a:pPr lvl="0">
              <a:lnSpc>
                <a:spcPct val="115000"/>
              </a:lnSpc>
            </a:pPr>
            <a:r>
              <a:rPr lang="en-US" dirty="0"/>
              <a:t>Registrar server </a:t>
            </a:r>
          </a:p>
          <a:p>
            <a:pPr lvl="0">
              <a:lnSpc>
                <a:spcPct val="115000"/>
              </a:lnSpc>
            </a:pPr>
            <a:r>
              <a:rPr lang="en-US" dirty="0"/>
              <a:t>Location Server </a:t>
            </a:r>
            <a:endParaRPr lang="en-US" sz="1800" dirty="0"/>
          </a:p>
        </p:txBody>
      </p:sp>
      <p:sp>
        <p:nvSpPr>
          <p:cNvPr id="413" name="Google Shape;413;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15</a:t>
            </a:fld>
            <a:endParaRPr/>
          </a:p>
        </p:txBody>
      </p:sp>
    </p:spTree>
    <p:extLst>
      <p:ext uri="{BB962C8B-B14F-4D97-AF65-F5344CB8AC3E}">
        <p14:creationId xmlns:p14="http://schemas.microsoft.com/office/powerpoint/2010/main" val="186971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3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lvl="2"/>
            <a:r>
              <a:rPr lang="en-US" b="1" dirty="0" err="1"/>
              <a:t>Giới</a:t>
            </a:r>
            <a:r>
              <a:rPr lang="en-US" b="1" dirty="0"/>
              <a:t> </a:t>
            </a:r>
            <a:r>
              <a:rPr lang="en-US" b="1" dirty="0" err="1"/>
              <a:t>thiệu</a:t>
            </a:r>
            <a:r>
              <a:rPr lang="en-US" b="1" dirty="0"/>
              <a:t> </a:t>
            </a:r>
            <a:r>
              <a:rPr lang="en-US" b="1" dirty="0" err="1"/>
              <a:t>về</a:t>
            </a:r>
            <a:r>
              <a:rPr lang="en-US" b="1" dirty="0"/>
              <a:t> SIP</a:t>
            </a:r>
            <a:endParaRPr lang="vi-VN" b="1" dirty="0"/>
          </a:p>
        </p:txBody>
      </p:sp>
      <p:sp>
        <p:nvSpPr>
          <p:cNvPr id="412" name="Google Shape;412;p37"/>
          <p:cNvSpPr txBox="1">
            <a:spLocks noGrp="1"/>
          </p:cNvSpPr>
          <p:nvPr>
            <p:ph type="body" idx="1"/>
          </p:nvPr>
        </p:nvSpPr>
        <p:spPr>
          <a:xfrm>
            <a:off x="574656" y="1099969"/>
            <a:ext cx="7571700" cy="3573600"/>
          </a:xfrm>
          <a:prstGeom prst="rect">
            <a:avLst/>
          </a:prstGeom>
        </p:spPr>
        <p:txBody>
          <a:bodyPr spcFirstLastPara="1" wrap="square" lIns="91425" tIns="91425" rIns="91425" bIns="91425" anchor="t" anchorCtr="0">
            <a:noAutofit/>
          </a:bodyPr>
          <a:lstStyle/>
          <a:p>
            <a:pPr marL="76200" indent="0">
              <a:lnSpc>
                <a:spcPct val="115000"/>
              </a:lnSpc>
              <a:buNone/>
            </a:pPr>
            <a:r>
              <a:rPr lang="en-US" dirty="0" err="1"/>
              <a:t>Các</a:t>
            </a:r>
            <a:r>
              <a:rPr lang="en-US" dirty="0"/>
              <a:t> </a:t>
            </a:r>
            <a:r>
              <a:rPr lang="en-US" dirty="0" err="1"/>
              <a:t>giao</a:t>
            </a:r>
            <a:r>
              <a:rPr lang="en-US" dirty="0"/>
              <a:t> </a:t>
            </a:r>
            <a:r>
              <a:rPr lang="en-US" dirty="0" err="1"/>
              <a:t>thức</a:t>
            </a:r>
            <a:r>
              <a:rPr lang="en-US" dirty="0"/>
              <a:t> </a:t>
            </a:r>
            <a:r>
              <a:rPr lang="en-US" dirty="0" err="1"/>
              <a:t>của</a:t>
            </a:r>
            <a:r>
              <a:rPr lang="en-US" dirty="0"/>
              <a:t> SIP</a:t>
            </a:r>
          </a:p>
          <a:p>
            <a:pPr lvl="0">
              <a:lnSpc>
                <a:spcPct val="115000"/>
              </a:lnSpc>
            </a:pPr>
            <a:r>
              <a:rPr lang="en-US" sz="2000" dirty="0"/>
              <a:t>UDP (User Datagram Protocol)</a:t>
            </a:r>
          </a:p>
          <a:p>
            <a:pPr lvl="0">
              <a:lnSpc>
                <a:spcPct val="115000"/>
              </a:lnSpc>
            </a:pPr>
            <a:r>
              <a:rPr lang="en-US" sz="2000" dirty="0"/>
              <a:t>TCP (Transmission Control Protocol)</a:t>
            </a:r>
          </a:p>
          <a:p>
            <a:pPr lvl="0">
              <a:lnSpc>
                <a:spcPct val="115000"/>
              </a:lnSpc>
            </a:pPr>
            <a:r>
              <a:rPr lang="en-US" sz="2000" dirty="0"/>
              <a:t>SDP (Session Description Protocol)</a:t>
            </a:r>
            <a:endParaRPr lang="en-US" sz="1600" dirty="0"/>
          </a:p>
        </p:txBody>
      </p:sp>
      <p:sp>
        <p:nvSpPr>
          <p:cNvPr id="413" name="Google Shape;413;p3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16</a:t>
            </a:fld>
            <a:endParaRPr/>
          </a:p>
        </p:txBody>
      </p:sp>
      <p:sp>
        <p:nvSpPr>
          <p:cNvPr id="2" name="AutoShape 2" descr="Giao Thức Sip Là Gì ? Tài khoản Sip Acocunt, Sip Server">
            <a:extLst>
              <a:ext uri="{FF2B5EF4-FFF2-40B4-BE49-F238E27FC236}">
                <a16:creationId xmlns:a16="http://schemas.microsoft.com/office/drawing/2014/main" id="{E766DBAE-19CB-4B29-B952-0E0F7EE0FAC0}"/>
              </a:ext>
            </a:extLst>
          </p:cNvPr>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vi-VN"/>
          </a:p>
        </p:txBody>
      </p:sp>
    </p:spTree>
    <p:extLst>
      <p:ext uri="{BB962C8B-B14F-4D97-AF65-F5344CB8AC3E}">
        <p14:creationId xmlns:p14="http://schemas.microsoft.com/office/powerpoint/2010/main" val="14783039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D729-643A-4271-99AB-96801CA62C3C}"/>
              </a:ext>
            </a:extLst>
          </p:cNvPr>
          <p:cNvSpPr>
            <a:spLocks noGrp="1"/>
          </p:cNvSpPr>
          <p:nvPr>
            <p:ph type="title"/>
          </p:nvPr>
        </p:nvSpPr>
        <p:spPr/>
        <p:txBody>
          <a:bodyPr/>
          <a:lstStyle/>
          <a:p>
            <a:r>
              <a:rPr lang="vi-VN" dirty="0"/>
              <a:t>Cấu trúc của SIP</a:t>
            </a:r>
          </a:p>
        </p:txBody>
      </p:sp>
      <p:sp>
        <p:nvSpPr>
          <p:cNvPr id="4" name="Slide Number Placeholder 3">
            <a:extLst>
              <a:ext uri="{FF2B5EF4-FFF2-40B4-BE49-F238E27FC236}">
                <a16:creationId xmlns:a16="http://schemas.microsoft.com/office/drawing/2014/main" id="{D3CF6D53-CFE4-4369-8D79-E609D2EDC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5" name="Picture 4">
            <a:extLst>
              <a:ext uri="{FF2B5EF4-FFF2-40B4-BE49-F238E27FC236}">
                <a16:creationId xmlns:a16="http://schemas.microsoft.com/office/drawing/2014/main" id="{089BE7E0-9B0D-4676-98C1-913ECBD9ABFE}"/>
              </a:ext>
            </a:extLst>
          </p:cNvPr>
          <p:cNvPicPr>
            <a:picLocks noChangeAspect="1"/>
          </p:cNvPicPr>
          <p:nvPr/>
        </p:nvPicPr>
        <p:blipFill>
          <a:blip r:embed="rId2"/>
          <a:stretch>
            <a:fillRect/>
          </a:stretch>
        </p:blipFill>
        <p:spPr>
          <a:xfrm>
            <a:off x="1922025" y="1244946"/>
            <a:ext cx="5299949" cy="3206853"/>
          </a:xfrm>
          <a:prstGeom prst="rect">
            <a:avLst/>
          </a:prstGeom>
        </p:spPr>
      </p:pic>
    </p:spTree>
    <p:extLst>
      <p:ext uri="{BB962C8B-B14F-4D97-AF65-F5344CB8AC3E}">
        <p14:creationId xmlns:p14="http://schemas.microsoft.com/office/powerpoint/2010/main" val="2488995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D729-643A-4271-99AB-96801CA62C3C}"/>
              </a:ext>
            </a:extLst>
          </p:cNvPr>
          <p:cNvSpPr>
            <a:spLocks noGrp="1"/>
          </p:cNvSpPr>
          <p:nvPr>
            <p:ph type="title"/>
          </p:nvPr>
        </p:nvSpPr>
        <p:spPr/>
        <p:txBody>
          <a:bodyPr/>
          <a:lstStyle/>
          <a:p>
            <a:r>
              <a:rPr lang="vi-VN" dirty="0"/>
              <a:t>Giao thức SIP trong VOIP</a:t>
            </a:r>
          </a:p>
        </p:txBody>
      </p:sp>
      <p:sp>
        <p:nvSpPr>
          <p:cNvPr id="4" name="Slide Number Placeholder 3">
            <a:extLst>
              <a:ext uri="{FF2B5EF4-FFF2-40B4-BE49-F238E27FC236}">
                <a16:creationId xmlns:a16="http://schemas.microsoft.com/office/drawing/2014/main" id="{D3CF6D53-CFE4-4369-8D79-E609D2EDC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pic>
        <p:nvPicPr>
          <p:cNvPr id="3" name="Picture 2">
            <a:extLst>
              <a:ext uri="{FF2B5EF4-FFF2-40B4-BE49-F238E27FC236}">
                <a16:creationId xmlns:a16="http://schemas.microsoft.com/office/drawing/2014/main" id="{207F1080-9C00-42D1-9D45-0CA3B45E35D9}"/>
              </a:ext>
            </a:extLst>
          </p:cNvPr>
          <p:cNvPicPr>
            <a:picLocks noChangeAspect="1"/>
          </p:cNvPicPr>
          <p:nvPr/>
        </p:nvPicPr>
        <p:blipFill>
          <a:blip r:embed="rId2"/>
          <a:stretch>
            <a:fillRect/>
          </a:stretch>
        </p:blipFill>
        <p:spPr>
          <a:xfrm>
            <a:off x="1461796" y="986253"/>
            <a:ext cx="5972979" cy="3362335"/>
          </a:xfrm>
          <a:prstGeom prst="rect">
            <a:avLst/>
          </a:prstGeom>
        </p:spPr>
      </p:pic>
    </p:spTree>
    <p:extLst>
      <p:ext uri="{BB962C8B-B14F-4D97-AF65-F5344CB8AC3E}">
        <p14:creationId xmlns:p14="http://schemas.microsoft.com/office/powerpoint/2010/main" val="989211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C5296E-DEEF-30D1-5233-4820CD824F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pic>
        <p:nvPicPr>
          <p:cNvPr id="6" name="Picture 5">
            <a:extLst>
              <a:ext uri="{FF2B5EF4-FFF2-40B4-BE49-F238E27FC236}">
                <a16:creationId xmlns:a16="http://schemas.microsoft.com/office/drawing/2014/main" id="{246B880C-8081-E18C-6DF0-3C3091092D9A}"/>
              </a:ext>
            </a:extLst>
          </p:cNvPr>
          <p:cNvPicPr>
            <a:picLocks noChangeAspect="1"/>
          </p:cNvPicPr>
          <p:nvPr/>
        </p:nvPicPr>
        <p:blipFill>
          <a:blip r:embed="rId2"/>
          <a:stretch>
            <a:fillRect/>
          </a:stretch>
        </p:blipFill>
        <p:spPr>
          <a:xfrm>
            <a:off x="966019" y="1123516"/>
            <a:ext cx="7273949" cy="3626335"/>
          </a:xfrm>
          <a:prstGeom prst="rect">
            <a:avLst/>
          </a:prstGeom>
        </p:spPr>
      </p:pic>
      <p:sp>
        <p:nvSpPr>
          <p:cNvPr id="7" name="Rectangle 6">
            <a:extLst>
              <a:ext uri="{FF2B5EF4-FFF2-40B4-BE49-F238E27FC236}">
                <a16:creationId xmlns:a16="http://schemas.microsoft.com/office/drawing/2014/main" id="{1EBCB270-35E8-2690-7D77-F328182327A5}"/>
              </a:ext>
            </a:extLst>
          </p:cNvPr>
          <p:cNvSpPr/>
          <p:nvPr/>
        </p:nvSpPr>
        <p:spPr>
          <a:xfrm>
            <a:off x="838184" y="660085"/>
            <a:ext cx="6641562" cy="369332"/>
          </a:xfrm>
          <a:prstGeom prst="rect">
            <a:avLst/>
          </a:prstGeom>
        </p:spPr>
        <p:txBody>
          <a:bodyPr wrap="none">
            <a:spAutoFit/>
          </a:bodyPr>
          <a:lstStyle/>
          <a:p>
            <a:r>
              <a:rPr lang="en-US" sz="1800"/>
              <a:t>Bắt các gói tin được truyền đi bằng các công cụ hỗ trợ capture</a:t>
            </a:r>
            <a:r>
              <a:rPr lang="vi-VN" sz="1800"/>
              <a:t> </a:t>
            </a:r>
            <a:endParaRPr lang="vi-VN" sz="1800" dirty="0">
              <a:solidFill>
                <a:srgbClr val="24292E"/>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203794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dirty="0"/>
              <a:t>Thành viên trong nhóm</a:t>
            </a:r>
            <a:endParaRPr sz="2800" dirty="0"/>
          </a:p>
        </p:txBody>
      </p:sp>
      <p:graphicFrame>
        <p:nvGraphicFramePr>
          <p:cNvPr id="2" name="Table 1">
            <a:extLst>
              <a:ext uri="{FF2B5EF4-FFF2-40B4-BE49-F238E27FC236}">
                <a16:creationId xmlns:a16="http://schemas.microsoft.com/office/drawing/2014/main" id="{B84B4735-2CD0-4B5F-8C17-15D744622594}"/>
              </a:ext>
            </a:extLst>
          </p:cNvPr>
          <p:cNvGraphicFramePr>
            <a:graphicFrameLocks noGrp="1"/>
          </p:cNvGraphicFramePr>
          <p:nvPr>
            <p:extLst>
              <p:ext uri="{D42A27DB-BD31-4B8C-83A1-F6EECF244321}">
                <p14:modId xmlns:p14="http://schemas.microsoft.com/office/powerpoint/2010/main" val="2797064925"/>
              </p:ext>
            </p:extLst>
          </p:nvPr>
        </p:nvGraphicFramePr>
        <p:xfrm>
          <a:off x="1455575" y="1945562"/>
          <a:ext cx="6096000" cy="1854200"/>
        </p:xfrm>
        <a:graphic>
          <a:graphicData uri="http://schemas.openxmlformats.org/drawingml/2006/table">
            <a:tbl>
              <a:tblPr firstRow="1" bandRow="1">
                <a:tableStyleId>{701FB10D-A61A-4DE4-8506-F670E7A89527}</a:tableStyleId>
              </a:tblPr>
              <a:tblGrid>
                <a:gridCol w="3048000">
                  <a:extLst>
                    <a:ext uri="{9D8B030D-6E8A-4147-A177-3AD203B41FA5}">
                      <a16:colId xmlns:a16="http://schemas.microsoft.com/office/drawing/2014/main" val="1662321324"/>
                    </a:ext>
                  </a:extLst>
                </a:gridCol>
                <a:gridCol w="3048000">
                  <a:extLst>
                    <a:ext uri="{9D8B030D-6E8A-4147-A177-3AD203B41FA5}">
                      <a16:colId xmlns:a16="http://schemas.microsoft.com/office/drawing/2014/main" val="923098458"/>
                    </a:ext>
                  </a:extLst>
                </a:gridCol>
              </a:tblGrid>
              <a:tr h="370840">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MSSV </a:t>
                      </a:r>
                    </a:p>
                  </a:txBody>
                  <a:tcPr/>
                </a:tc>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Họ và tên</a:t>
                      </a:r>
                    </a:p>
                  </a:txBody>
                  <a:tcPr/>
                </a:tc>
                <a:extLst>
                  <a:ext uri="{0D108BD9-81ED-4DB2-BD59-A6C34878D82A}">
                    <a16:rowId xmlns:a16="http://schemas.microsoft.com/office/drawing/2014/main" val="659142478"/>
                  </a:ext>
                </a:extLst>
              </a:tr>
              <a:tr h="370840">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2213758</a:t>
                      </a:r>
                    </a:p>
                  </a:txBody>
                  <a:tcPr/>
                </a:tc>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Văn Đắc Phong Trực</a:t>
                      </a:r>
                    </a:p>
                  </a:txBody>
                  <a:tcPr/>
                </a:tc>
                <a:extLst>
                  <a:ext uri="{0D108BD9-81ED-4DB2-BD59-A6C34878D82A}">
                    <a16:rowId xmlns:a16="http://schemas.microsoft.com/office/drawing/2014/main" val="2590097526"/>
                  </a:ext>
                </a:extLst>
              </a:tr>
              <a:tr h="370840">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1910834</a:t>
                      </a:r>
                    </a:p>
                  </a:txBody>
                  <a:tcPr/>
                </a:tc>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Trịnh Công Bắc</a:t>
                      </a:r>
                    </a:p>
                  </a:txBody>
                  <a:tcPr/>
                </a:tc>
                <a:extLst>
                  <a:ext uri="{0D108BD9-81ED-4DB2-BD59-A6C34878D82A}">
                    <a16:rowId xmlns:a16="http://schemas.microsoft.com/office/drawing/2014/main" val="2410521164"/>
                  </a:ext>
                </a:extLst>
              </a:tr>
              <a:tr h="370840">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2210329</a:t>
                      </a:r>
                    </a:p>
                  </a:txBody>
                  <a:tcPr/>
                </a:tc>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Phan Lê Bình</a:t>
                      </a:r>
                    </a:p>
                  </a:txBody>
                  <a:tcPr/>
                </a:tc>
                <a:extLst>
                  <a:ext uri="{0D108BD9-81ED-4DB2-BD59-A6C34878D82A}">
                    <a16:rowId xmlns:a16="http://schemas.microsoft.com/office/drawing/2014/main" val="4200558071"/>
                  </a:ext>
                </a:extLst>
              </a:tr>
              <a:tr h="370840">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2213802</a:t>
                      </a:r>
                    </a:p>
                  </a:txBody>
                  <a:tcPr/>
                </a:tc>
                <a:tc>
                  <a:txBody>
                    <a:bodyPr/>
                    <a:lstStyle/>
                    <a:p>
                      <a:pPr algn="ctr"/>
                      <a:r>
                        <a:rPr lang="vi-VN" sz="1800" dirty="0">
                          <a:solidFill>
                            <a:schemeClr val="accent1"/>
                          </a:solidFill>
                          <a:latin typeface="Source Sans Pro" panose="020B0503030403020204" pitchFamily="34" charset="0"/>
                          <a:ea typeface="Source Sans Pro" panose="020B0503030403020204" pitchFamily="34" charset="0"/>
                        </a:rPr>
                        <a:t>Tô Anh Tuấn</a:t>
                      </a:r>
                    </a:p>
                  </a:txBody>
                  <a:tcPr/>
                </a:tc>
                <a:extLst>
                  <a:ext uri="{0D108BD9-81ED-4DB2-BD59-A6C34878D82A}">
                    <a16:rowId xmlns:a16="http://schemas.microsoft.com/office/drawing/2014/main" val="4288993627"/>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D729-643A-4271-99AB-96801CA62C3C}"/>
              </a:ext>
            </a:extLst>
          </p:cNvPr>
          <p:cNvSpPr>
            <a:spLocks noGrp="1"/>
          </p:cNvSpPr>
          <p:nvPr>
            <p:ph type="title"/>
          </p:nvPr>
        </p:nvSpPr>
        <p:spPr>
          <a:xfrm>
            <a:off x="543554" y="192845"/>
            <a:ext cx="7571700" cy="702600"/>
          </a:xfrm>
        </p:spPr>
        <p:txBody>
          <a:bodyPr/>
          <a:lstStyle/>
          <a:p>
            <a:r>
              <a:rPr lang="vi-VN" dirty="0"/>
              <a:t>Giao thức SIP khi mô phỏng</a:t>
            </a:r>
          </a:p>
        </p:txBody>
      </p:sp>
      <p:sp>
        <p:nvSpPr>
          <p:cNvPr id="4" name="Slide Number Placeholder 3">
            <a:extLst>
              <a:ext uri="{FF2B5EF4-FFF2-40B4-BE49-F238E27FC236}">
                <a16:creationId xmlns:a16="http://schemas.microsoft.com/office/drawing/2014/main" id="{D3CF6D53-CFE4-4369-8D79-E609D2EDC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6" name="Rectangle 5">
            <a:extLst>
              <a:ext uri="{FF2B5EF4-FFF2-40B4-BE49-F238E27FC236}">
                <a16:creationId xmlns:a16="http://schemas.microsoft.com/office/drawing/2014/main" id="{C53639CF-DB84-4D29-90C3-FEBB5FAD5EF0}"/>
              </a:ext>
            </a:extLst>
          </p:cNvPr>
          <p:cNvSpPr/>
          <p:nvPr/>
        </p:nvSpPr>
        <p:spPr>
          <a:xfrm>
            <a:off x="913811" y="1010720"/>
            <a:ext cx="6641562" cy="369332"/>
          </a:xfrm>
          <a:prstGeom prst="rect">
            <a:avLst/>
          </a:prstGeom>
        </p:spPr>
        <p:txBody>
          <a:bodyPr wrap="none">
            <a:spAutoFit/>
          </a:bodyPr>
          <a:lstStyle/>
          <a:p>
            <a:r>
              <a:rPr lang="vi-VN" sz="1800" dirty="0"/>
              <a:t>Sơ đồ quy trình chuyển gói </a:t>
            </a:r>
            <a:r>
              <a:rPr lang="vi-VN" sz="1800"/>
              <a:t>tin với</a:t>
            </a:r>
            <a:r>
              <a:rPr lang="en-US" sz="1800"/>
              <a:t> kênh thoại thực hiện</a:t>
            </a:r>
            <a:r>
              <a:rPr lang="vi-VN" sz="1800"/>
              <a:t> </a:t>
            </a:r>
            <a:r>
              <a:rPr lang="vi-VN" sz="1800" dirty="0"/>
              <a:t>Cancel </a:t>
            </a:r>
            <a:endParaRPr lang="vi-VN" sz="1800" dirty="0">
              <a:solidFill>
                <a:srgbClr val="24292E"/>
              </a:solidFill>
              <a:latin typeface="Source Sans Pro" panose="020B0503030403020204" pitchFamily="34" charset="0"/>
              <a:ea typeface="Source Sans Pro" panose="020B0503030403020204" pitchFamily="34" charset="0"/>
            </a:endParaRPr>
          </a:p>
        </p:txBody>
      </p:sp>
      <p:pic>
        <p:nvPicPr>
          <p:cNvPr id="3" name="Picture 2">
            <a:extLst>
              <a:ext uri="{FF2B5EF4-FFF2-40B4-BE49-F238E27FC236}">
                <a16:creationId xmlns:a16="http://schemas.microsoft.com/office/drawing/2014/main" id="{01508490-722C-44AE-AAAF-6A08D2B7C6DB}"/>
              </a:ext>
            </a:extLst>
          </p:cNvPr>
          <p:cNvPicPr>
            <a:picLocks noChangeAspect="1"/>
          </p:cNvPicPr>
          <p:nvPr/>
        </p:nvPicPr>
        <p:blipFill>
          <a:blip r:embed="rId2"/>
          <a:stretch>
            <a:fillRect/>
          </a:stretch>
        </p:blipFill>
        <p:spPr>
          <a:xfrm>
            <a:off x="1897008" y="1685730"/>
            <a:ext cx="5349984" cy="1943638"/>
          </a:xfrm>
          <a:prstGeom prst="rect">
            <a:avLst/>
          </a:prstGeom>
        </p:spPr>
      </p:pic>
    </p:spTree>
    <p:extLst>
      <p:ext uri="{BB962C8B-B14F-4D97-AF65-F5344CB8AC3E}">
        <p14:creationId xmlns:p14="http://schemas.microsoft.com/office/powerpoint/2010/main" val="27602987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D729-643A-4271-99AB-96801CA62C3C}"/>
              </a:ext>
            </a:extLst>
          </p:cNvPr>
          <p:cNvSpPr>
            <a:spLocks noGrp="1"/>
          </p:cNvSpPr>
          <p:nvPr>
            <p:ph type="title"/>
          </p:nvPr>
        </p:nvSpPr>
        <p:spPr>
          <a:xfrm>
            <a:off x="543554" y="192845"/>
            <a:ext cx="7571700" cy="702600"/>
          </a:xfrm>
        </p:spPr>
        <p:txBody>
          <a:bodyPr/>
          <a:lstStyle/>
          <a:p>
            <a:r>
              <a:rPr lang="vi-VN" dirty="0"/>
              <a:t>Giao thức SIP khi mô phỏng</a:t>
            </a:r>
          </a:p>
        </p:txBody>
      </p:sp>
      <p:sp>
        <p:nvSpPr>
          <p:cNvPr id="4" name="Slide Number Placeholder 3">
            <a:extLst>
              <a:ext uri="{FF2B5EF4-FFF2-40B4-BE49-F238E27FC236}">
                <a16:creationId xmlns:a16="http://schemas.microsoft.com/office/drawing/2014/main" id="{D3CF6D53-CFE4-4369-8D79-E609D2EDCD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pic>
        <p:nvPicPr>
          <p:cNvPr id="5" name="Picture 4">
            <a:extLst>
              <a:ext uri="{FF2B5EF4-FFF2-40B4-BE49-F238E27FC236}">
                <a16:creationId xmlns:a16="http://schemas.microsoft.com/office/drawing/2014/main" id="{4680E39D-20D1-458A-AFB4-6BF64B87D23B}"/>
              </a:ext>
            </a:extLst>
          </p:cNvPr>
          <p:cNvPicPr>
            <a:picLocks noChangeAspect="1"/>
          </p:cNvPicPr>
          <p:nvPr/>
        </p:nvPicPr>
        <p:blipFill>
          <a:blip r:embed="rId2"/>
          <a:stretch>
            <a:fillRect/>
          </a:stretch>
        </p:blipFill>
        <p:spPr>
          <a:xfrm>
            <a:off x="1946988" y="1495327"/>
            <a:ext cx="5250024" cy="2951941"/>
          </a:xfrm>
          <a:prstGeom prst="rect">
            <a:avLst/>
          </a:prstGeom>
        </p:spPr>
      </p:pic>
      <p:sp>
        <p:nvSpPr>
          <p:cNvPr id="6" name="Rectangle 5">
            <a:extLst>
              <a:ext uri="{FF2B5EF4-FFF2-40B4-BE49-F238E27FC236}">
                <a16:creationId xmlns:a16="http://schemas.microsoft.com/office/drawing/2014/main" id="{C53639CF-DB84-4D29-90C3-FEBB5FAD5EF0}"/>
              </a:ext>
            </a:extLst>
          </p:cNvPr>
          <p:cNvSpPr/>
          <p:nvPr/>
        </p:nvSpPr>
        <p:spPr>
          <a:xfrm>
            <a:off x="814284" y="967177"/>
            <a:ext cx="4044697" cy="369332"/>
          </a:xfrm>
          <a:prstGeom prst="rect">
            <a:avLst/>
          </a:prstGeom>
        </p:spPr>
        <p:txBody>
          <a:bodyPr wrap="none">
            <a:spAutoFit/>
          </a:bodyPr>
          <a:lstStyle/>
          <a:p>
            <a:r>
              <a:rPr lang="vi-VN" sz="1800" dirty="0"/>
              <a:t>Quy trình chuyển gói tin khi nhấc máy</a:t>
            </a:r>
            <a:endParaRPr lang="vi-VN" sz="1800" dirty="0">
              <a:solidFill>
                <a:srgbClr val="24292E"/>
              </a:solidFill>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41523809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Google Shape;418;p38"/>
          <p:cNvSpPr txBox="1">
            <a:spLocks noGrp="1"/>
          </p:cNvSpPr>
          <p:nvPr>
            <p:ph type="ctrTitle"/>
          </p:nvPr>
        </p:nvSpPr>
        <p:spPr>
          <a:xfrm>
            <a:off x="1166580" y="1673928"/>
            <a:ext cx="7243412" cy="111281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chemeClr val="accent4"/>
                </a:solidFill>
              </a:rPr>
              <a:t>2.</a:t>
            </a:r>
            <a:br>
              <a:rPr lang="en" dirty="0"/>
            </a:br>
            <a:r>
              <a:rPr lang="vi-VN" dirty="0"/>
              <a:t>Chạy mô phỏng</a:t>
            </a:r>
            <a:endParaRPr dirty="0"/>
          </a:p>
        </p:txBody>
      </p:sp>
    </p:spTree>
    <p:extLst>
      <p:ext uri="{BB962C8B-B14F-4D97-AF65-F5344CB8AC3E}">
        <p14:creationId xmlns:p14="http://schemas.microsoft.com/office/powerpoint/2010/main" val="27282291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Tree>
    <p:extLst>
      <p:ext uri="{BB962C8B-B14F-4D97-AF65-F5344CB8AC3E}">
        <p14:creationId xmlns:p14="http://schemas.microsoft.com/office/powerpoint/2010/main" val="2050245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9"/>
          <p:cNvSpPr txBox="1">
            <a:spLocks noGrp="1"/>
          </p:cNvSpPr>
          <p:nvPr>
            <p:ph type="body" idx="1"/>
          </p:nvPr>
        </p:nvSpPr>
        <p:spPr>
          <a:xfrm>
            <a:off x="554144" y="1305898"/>
            <a:ext cx="4271055" cy="983213"/>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t>Tổng quan về phần mềm OpenSIPS</a:t>
            </a:r>
            <a:endParaRPr dirty="0"/>
          </a:p>
        </p:txBody>
      </p:sp>
      <p:sp>
        <p:nvSpPr>
          <p:cNvPr id="133" name="Google Shape;133;p19"/>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2800" dirty="0"/>
              <a:t>Nội dung</a:t>
            </a:r>
            <a:endParaRPr sz="2800" dirty="0"/>
          </a:p>
        </p:txBody>
      </p:sp>
      <p:sp>
        <p:nvSpPr>
          <p:cNvPr id="134" name="Google Shape;134;p19"/>
          <p:cNvSpPr txBox="1">
            <a:spLocks noGrp="1"/>
          </p:cNvSpPr>
          <p:nvPr>
            <p:ph type="body" idx="2"/>
          </p:nvPr>
        </p:nvSpPr>
        <p:spPr>
          <a:xfrm>
            <a:off x="3502708" y="2397676"/>
            <a:ext cx="2644982" cy="1101401"/>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vi-VN" b="1" dirty="0"/>
              <a:t>Giới thiệu về VOIP</a:t>
            </a:r>
            <a:endParaRPr dirty="0"/>
          </a:p>
        </p:txBody>
      </p:sp>
      <p:sp>
        <p:nvSpPr>
          <p:cNvPr id="135" name="Google Shape;135;p19"/>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3</a:t>
            </a:fld>
            <a:endParaRPr/>
          </a:p>
        </p:txBody>
      </p:sp>
      <p:sp>
        <p:nvSpPr>
          <p:cNvPr id="6" name="Google Shape;134;p19">
            <a:extLst>
              <a:ext uri="{FF2B5EF4-FFF2-40B4-BE49-F238E27FC236}">
                <a16:creationId xmlns:a16="http://schemas.microsoft.com/office/drawing/2014/main" id="{D1EEBBFD-A908-4E68-8FF3-D1E1FB879F85}"/>
              </a:ext>
            </a:extLst>
          </p:cNvPr>
          <p:cNvSpPr txBox="1">
            <a:spLocks/>
          </p:cNvSpPr>
          <p:nvPr/>
        </p:nvSpPr>
        <p:spPr>
          <a:xfrm>
            <a:off x="5686717" y="3386624"/>
            <a:ext cx="2992017" cy="11014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1pPr>
            <a:lvl2pPr marL="914400" marR="0" lvl="1"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2pPr>
            <a:lvl3pPr marL="1371600" marR="0" lvl="2" indent="-355600" algn="l" rtl="0">
              <a:lnSpc>
                <a:spcPct val="100000"/>
              </a:lnSpc>
              <a:spcBef>
                <a:spcPts val="0"/>
              </a:spcBef>
              <a:spcAft>
                <a:spcPts val="0"/>
              </a:spcAft>
              <a:buClr>
                <a:schemeClr val="accent4"/>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3pPr>
            <a:lvl4pPr marL="1828800" marR="0" lvl="3"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4pPr>
            <a:lvl5pPr marL="2286000" marR="0" lvl="4"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5pPr>
            <a:lvl6pPr marL="2743200" marR="0" lvl="5"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6pPr>
            <a:lvl7pPr marL="3200400" marR="0" lvl="6"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7pPr>
            <a:lvl8pPr marL="3657600" marR="0" lvl="7"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8pPr>
            <a:lvl9pPr marL="4114800" marR="0" lvl="8" indent="-355600" algn="l" rtl="0">
              <a:lnSpc>
                <a:spcPct val="100000"/>
              </a:lnSpc>
              <a:spcBef>
                <a:spcPts val="0"/>
              </a:spcBef>
              <a:spcAft>
                <a:spcPts val="0"/>
              </a:spcAft>
              <a:buClr>
                <a:schemeClr val="dk1"/>
              </a:buClr>
              <a:buSzPts val="2000"/>
              <a:buFont typeface="Source Sans Pro"/>
              <a:buChar char="■"/>
              <a:defRPr sz="2000" b="0" i="0" u="none" strike="noStrike" cap="none">
                <a:solidFill>
                  <a:schemeClr val="dk1"/>
                </a:solidFill>
                <a:latin typeface="Source Sans Pro"/>
                <a:ea typeface="Source Sans Pro"/>
                <a:cs typeface="Source Sans Pro"/>
                <a:sym typeface="Source Sans Pro"/>
              </a:defRPr>
            </a:lvl9pPr>
          </a:lstStyle>
          <a:p>
            <a:pPr marL="0" indent="0">
              <a:buFont typeface="Source Sans Pro"/>
              <a:buNone/>
            </a:pPr>
            <a:r>
              <a:rPr lang="vi-VN" b="1" dirty="0"/>
              <a:t>Chạy mô phỏng</a:t>
            </a:r>
            <a:endParaRPr lang="vi-VN" dirty="0"/>
          </a:p>
        </p:txBody>
      </p:sp>
    </p:spTree>
    <p:extLst>
      <p:ext uri="{BB962C8B-B14F-4D97-AF65-F5344CB8AC3E}">
        <p14:creationId xmlns:p14="http://schemas.microsoft.com/office/powerpoint/2010/main" val="19617225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ctrTitle"/>
          </p:nvPr>
        </p:nvSpPr>
        <p:spPr>
          <a:xfrm>
            <a:off x="1546025" y="1754793"/>
            <a:ext cx="6602710" cy="1187459"/>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4000" dirty="0">
                <a:solidFill>
                  <a:schemeClr val="accent4"/>
                </a:solidFill>
              </a:rPr>
              <a:t>1.</a:t>
            </a:r>
          </a:p>
          <a:p>
            <a:pPr marL="0" lvl="0" indent="0" algn="l" rtl="0">
              <a:spcBef>
                <a:spcPts val="0"/>
              </a:spcBef>
              <a:spcAft>
                <a:spcPts val="0"/>
              </a:spcAft>
              <a:buNone/>
            </a:pPr>
            <a:r>
              <a:rPr lang="vi-VN" sz="2800" dirty="0"/>
              <a:t>Tổng quan về phần mềm OpenSIPS</a:t>
            </a:r>
          </a:p>
        </p:txBody>
      </p:sp>
      <p:sp>
        <p:nvSpPr>
          <p:cNvPr id="99" name="Google Shape;99;p15"/>
          <p:cNvSpPr txBox="1">
            <a:spLocks noGrp="1"/>
          </p:cNvSpPr>
          <p:nvPr>
            <p:ph type="sldNum" idx="4294967295"/>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4</a:t>
            </a:fld>
            <a:endParaRPr/>
          </a:p>
        </p:txBody>
      </p:sp>
    </p:spTree>
    <p:extLst>
      <p:ext uri="{BB962C8B-B14F-4D97-AF65-F5344CB8AC3E}">
        <p14:creationId xmlns:p14="http://schemas.microsoft.com/office/powerpoint/2010/main" val="3324315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4"/>
          <p:cNvSpPr/>
          <p:nvPr/>
        </p:nvSpPr>
        <p:spPr>
          <a:xfrm>
            <a:off x="5330890" y="2958880"/>
            <a:ext cx="2200975" cy="1009257"/>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85;p14"/>
          <p:cNvSpPr txBox="1">
            <a:spLocks noGrp="1"/>
          </p:cNvSpPr>
          <p:nvPr>
            <p:ph type="ctrTitle" idx="4294967295"/>
          </p:nvPr>
        </p:nvSpPr>
        <p:spPr>
          <a:xfrm>
            <a:off x="1661979" y="453655"/>
            <a:ext cx="56421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sz="6000" b="1" dirty="0"/>
              <a:t>OpenSIPS</a:t>
            </a:r>
            <a:endParaRPr sz="6000" b="1" dirty="0"/>
          </a:p>
        </p:txBody>
      </p:sp>
      <p:sp>
        <p:nvSpPr>
          <p:cNvPr id="87" name="Google Shape;87;p14"/>
          <p:cNvSpPr txBox="1">
            <a:spLocks noGrp="1"/>
          </p:cNvSpPr>
          <p:nvPr>
            <p:ph type="body" idx="4294967295"/>
          </p:nvPr>
        </p:nvSpPr>
        <p:spPr>
          <a:xfrm>
            <a:off x="840280" y="1650261"/>
            <a:ext cx="7358218" cy="1865939"/>
          </a:xfrm>
          <a:prstGeom prst="rect">
            <a:avLst/>
          </a:prstGeom>
        </p:spPr>
        <p:txBody>
          <a:bodyPr spcFirstLastPara="1" wrap="square" lIns="91425" tIns="91425" rIns="91425" bIns="91425" anchor="t" anchorCtr="0">
            <a:noAutofit/>
          </a:bodyPr>
          <a:lstStyle/>
          <a:p>
            <a:pPr marL="0" indent="0">
              <a:buNone/>
            </a:pPr>
            <a:r>
              <a:rPr lang="vi-VN" sz="2000" dirty="0"/>
              <a:t>OpenSIPS là một phần mềm mã nguồn mở, hoạt động như một SIP server (Session Initiation Protocol), được thiết kế để xử lý các phiên giao tiếp đa phương tiện (giọng nói, video).</a:t>
            </a:r>
          </a:p>
          <a:p>
            <a:pPr marL="0" lvl="0" indent="0" algn="l" rtl="0">
              <a:spcBef>
                <a:spcPts val="600"/>
              </a:spcBef>
              <a:spcAft>
                <a:spcPts val="0"/>
              </a:spcAft>
              <a:buNone/>
            </a:pPr>
            <a:endParaRPr sz="2000" dirty="0"/>
          </a:p>
        </p:txBody>
      </p:sp>
      <p:cxnSp>
        <p:nvCxnSpPr>
          <p:cNvPr id="89" name="Google Shape;89;p14"/>
          <p:cNvCxnSpPr>
            <a:cxnSpLocks/>
            <a:stCxn id="84" idx="3"/>
          </p:cNvCxnSpPr>
          <p:nvPr/>
        </p:nvCxnSpPr>
        <p:spPr>
          <a:xfrm>
            <a:off x="5653215" y="3820335"/>
            <a:ext cx="1211603" cy="963159"/>
          </a:xfrm>
          <a:prstGeom prst="straightConnector1">
            <a:avLst/>
          </a:prstGeom>
          <a:noFill/>
          <a:ln w="9525" cap="flat" cmpd="sng">
            <a:solidFill>
              <a:srgbClr val="CFD8DC"/>
            </a:solidFill>
            <a:prstDash val="solid"/>
            <a:round/>
            <a:headEnd type="none" w="med" len="med"/>
            <a:tailEnd type="none" w="med" len="med"/>
          </a:ln>
        </p:spPr>
      </p:cxnSp>
      <p:cxnSp>
        <p:nvCxnSpPr>
          <p:cNvPr id="90" name="Google Shape;90;p14"/>
          <p:cNvCxnSpPr>
            <a:cxnSpLocks/>
            <a:stCxn id="84" idx="4"/>
          </p:cNvCxnSpPr>
          <p:nvPr/>
        </p:nvCxnSpPr>
        <p:spPr>
          <a:xfrm>
            <a:off x="6431378" y="3968137"/>
            <a:ext cx="1008230" cy="333777"/>
          </a:xfrm>
          <a:prstGeom prst="straightConnector1">
            <a:avLst/>
          </a:prstGeom>
          <a:noFill/>
          <a:ln w="9525" cap="flat" cmpd="sng">
            <a:solidFill>
              <a:srgbClr val="CFD8DC"/>
            </a:solidFill>
            <a:prstDash val="solid"/>
            <a:round/>
            <a:headEnd type="none" w="med" len="med"/>
            <a:tailEnd type="none" w="med" len="med"/>
          </a:ln>
        </p:spPr>
      </p:cxnSp>
      <p:cxnSp>
        <p:nvCxnSpPr>
          <p:cNvPr id="91" name="Google Shape;91;p14"/>
          <p:cNvCxnSpPr>
            <a:cxnSpLocks/>
            <a:stCxn id="84" idx="5"/>
          </p:cNvCxnSpPr>
          <p:nvPr/>
        </p:nvCxnSpPr>
        <p:spPr>
          <a:xfrm>
            <a:off x="7209540" y="3820335"/>
            <a:ext cx="766949" cy="177444"/>
          </a:xfrm>
          <a:prstGeom prst="straightConnector1">
            <a:avLst/>
          </a:prstGeom>
          <a:noFill/>
          <a:ln w="9525" cap="flat" cmpd="sng">
            <a:solidFill>
              <a:srgbClr val="CFD8DC"/>
            </a:solidFill>
            <a:prstDash val="solid"/>
            <a:round/>
            <a:headEnd type="none" w="med" len="med"/>
            <a:tailEnd type="none" w="med" len="med"/>
          </a:ln>
        </p:spPr>
      </p:cxnSp>
      <p:pic>
        <p:nvPicPr>
          <p:cNvPr id="1026" name="Picture 2" descr="OpenSIPS Summit 2025">
            <a:extLst>
              <a:ext uri="{FF2B5EF4-FFF2-40B4-BE49-F238E27FC236}">
                <a16:creationId xmlns:a16="http://schemas.microsoft.com/office/drawing/2014/main" id="{65C31C76-DCE8-4D6D-9E0C-34F604AA2D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4783" y="3181552"/>
            <a:ext cx="2137082" cy="53427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308120"/>
            <a:ext cx="7571700" cy="70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a:t>Các chức năng chính</a:t>
            </a:r>
            <a:endParaRPr dirty="0"/>
          </a:p>
        </p:txBody>
      </p:sp>
      <p:sp>
        <p:nvSpPr>
          <p:cNvPr id="111" name="Google Shape;111;p17"/>
          <p:cNvSpPr txBox="1">
            <a:spLocks noGrp="1"/>
          </p:cNvSpPr>
          <p:nvPr>
            <p:ph type="body" idx="1"/>
          </p:nvPr>
        </p:nvSpPr>
        <p:spPr>
          <a:xfrm>
            <a:off x="531112" y="1244082"/>
            <a:ext cx="8227221" cy="3591298"/>
          </a:xfrm>
          <a:prstGeom prst="rect">
            <a:avLst/>
          </a:prstGeom>
        </p:spPr>
        <p:txBody>
          <a:bodyPr spcFirstLastPara="1" wrap="square" lIns="91425" tIns="91425" rIns="91425" bIns="91425" anchor="t" anchorCtr="0">
            <a:noAutofit/>
          </a:bodyPr>
          <a:lstStyle/>
          <a:p>
            <a:pPr lvl="0"/>
            <a:r>
              <a:rPr lang="en-US" sz="1800" dirty="0" err="1"/>
              <a:t>OpenSIP</a:t>
            </a:r>
            <a:r>
              <a:rPr lang="en-US" sz="1800" dirty="0"/>
              <a:t> </a:t>
            </a:r>
            <a:r>
              <a:rPr lang="en-US" sz="1800" dirty="0" err="1"/>
              <a:t>hoạt</a:t>
            </a:r>
            <a:r>
              <a:rPr lang="en-US" sz="1800" dirty="0"/>
              <a:t> </a:t>
            </a:r>
            <a:r>
              <a:rPr lang="en-US" sz="1800" dirty="0" err="1"/>
              <a:t>động</a:t>
            </a:r>
            <a:r>
              <a:rPr lang="en-US" sz="1800" dirty="0"/>
              <a:t> </a:t>
            </a:r>
            <a:r>
              <a:rPr lang="en-US" sz="1800" dirty="0" err="1"/>
              <a:t>chủ</a:t>
            </a:r>
            <a:r>
              <a:rPr lang="en-US" sz="1800" dirty="0"/>
              <a:t> </a:t>
            </a:r>
            <a:r>
              <a:rPr lang="en-US" sz="1800" dirty="0" err="1"/>
              <a:t>yếu</a:t>
            </a:r>
            <a:r>
              <a:rPr lang="en-US" sz="1800" dirty="0"/>
              <a:t> </a:t>
            </a:r>
            <a:r>
              <a:rPr lang="en-US" sz="1800" dirty="0" err="1"/>
              <a:t>như</a:t>
            </a:r>
            <a:r>
              <a:rPr lang="en-US" sz="1800" dirty="0"/>
              <a:t> </a:t>
            </a:r>
            <a:r>
              <a:rPr lang="en-US" sz="1800" dirty="0" err="1"/>
              <a:t>một</a:t>
            </a:r>
            <a:r>
              <a:rPr lang="en-US" sz="1800" dirty="0"/>
              <a:t> </a:t>
            </a:r>
            <a:r>
              <a:rPr lang="en-US" sz="1800" dirty="0" err="1"/>
              <a:t>máy</a:t>
            </a:r>
            <a:r>
              <a:rPr lang="en-US" sz="1800" dirty="0"/>
              <a:t> </a:t>
            </a:r>
            <a:r>
              <a:rPr lang="en-US" sz="1800" dirty="0" err="1"/>
              <a:t>chủ</a:t>
            </a:r>
            <a:r>
              <a:rPr lang="en-US" sz="1800" dirty="0"/>
              <a:t> proxy SIP </a:t>
            </a:r>
            <a:r>
              <a:rPr lang="vi-VN" sz="1800" dirty="0"/>
              <a:t> </a:t>
            </a:r>
            <a:endParaRPr lang="en-US" sz="1800" dirty="0"/>
          </a:p>
          <a:p>
            <a:pPr lvl="0"/>
            <a:r>
              <a:rPr lang="en-US" sz="1800" dirty="0" err="1"/>
              <a:t>Phần</a:t>
            </a:r>
            <a:r>
              <a:rPr lang="en-US" sz="1800" dirty="0"/>
              <a:t> </a:t>
            </a:r>
            <a:r>
              <a:rPr lang="en-US" sz="1800" dirty="0" err="1"/>
              <a:t>mềm</a:t>
            </a:r>
            <a:r>
              <a:rPr lang="en-US" sz="1800" dirty="0"/>
              <a:t> </a:t>
            </a:r>
            <a:r>
              <a:rPr lang="en-US" sz="1800" dirty="0" err="1"/>
              <a:t>cũng</a:t>
            </a:r>
            <a:r>
              <a:rPr lang="en-US" sz="1800" dirty="0"/>
              <a:t> </a:t>
            </a:r>
            <a:r>
              <a:rPr lang="en-US" sz="1800" dirty="0" err="1"/>
              <a:t>hỗ</a:t>
            </a:r>
            <a:r>
              <a:rPr lang="en-US" sz="1800" dirty="0"/>
              <a:t> </a:t>
            </a:r>
            <a:r>
              <a:rPr lang="en-US" sz="1800" dirty="0" err="1"/>
              <a:t>trợ</a:t>
            </a:r>
            <a:r>
              <a:rPr lang="en-US" sz="1800" dirty="0"/>
              <a:t> </a:t>
            </a:r>
            <a:r>
              <a:rPr lang="en-US" sz="1800" dirty="0" err="1"/>
              <a:t>tính</a:t>
            </a:r>
            <a:r>
              <a:rPr lang="en-US" sz="1800" dirty="0"/>
              <a:t> </a:t>
            </a:r>
            <a:r>
              <a:rPr lang="en-US" sz="1800" dirty="0" err="1"/>
              <a:t>năng</a:t>
            </a:r>
            <a:r>
              <a:rPr lang="en-US" sz="1800" dirty="0"/>
              <a:t> registrar SIP</a:t>
            </a:r>
          </a:p>
          <a:p>
            <a:pPr lvl="0"/>
            <a:r>
              <a:rPr lang="en-US" sz="1800" dirty="0" err="1"/>
              <a:t>OpenSIP</a:t>
            </a:r>
            <a:r>
              <a:rPr lang="en-US" sz="1800" dirty="0"/>
              <a:t> </a:t>
            </a:r>
            <a:r>
              <a:rPr lang="en-US" sz="1800" dirty="0" err="1"/>
              <a:t>có</a:t>
            </a:r>
            <a:r>
              <a:rPr lang="en-US" sz="1800" dirty="0"/>
              <a:t> </a:t>
            </a:r>
            <a:r>
              <a:rPr lang="en-US" sz="1800" dirty="0" err="1"/>
              <a:t>khả</a:t>
            </a:r>
            <a:r>
              <a:rPr lang="en-US" sz="1800" dirty="0"/>
              <a:t> </a:t>
            </a:r>
            <a:r>
              <a:rPr lang="en-US" sz="1800" dirty="0" err="1"/>
              <a:t>năng</a:t>
            </a:r>
            <a:r>
              <a:rPr lang="en-US" sz="1800" dirty="0"/>
              <a:t> </a:t>
            </a:r>
            <a:r>
              <a:rPr lang="en-US" sz="1800" dirty="0" err="1"/>
              <a:t>chuyển</a:t>
            </a:r>
            <a:r>
              <a:rPr lang="en-US" sz="1800" dirty="0"/>
              <a:t> </a:t>
            </a:r>
            <a:r>
              <a:rPr lang="en-US" sz="1800" dirty="0" err="1"/>
              <a:t>hướng</a:t>
            </a:r>
            <a:r>
              <a:rPr lang="en-US" sz="1800" dirty="0"/>
              <a:t> </a:t>
            </a:r>
            <a:r>
              <a:rPr lang="en-US" sz="1800" dirty="0" err="1"/>
              <a:t>cuộc</a:t>
            </a:r>
            <a:r>
              <a:rPr lang="en-US" sz="1800" dirty="0"/>
              <a:t> </a:t>
            </a:r>
            <a:r>
              <a:rPr lang="en-US" sz="1800" dirty="0" err="1"/>
              <a:t>gọi</a:t>
            </a:r>
            <a:r>
              <a:rPr lang="en-US" sz="1800" dirty="0"/>
              <a:t> SIP </a:t>
            </a:r>
            <a:r>
              <a:rPr lang="en-US" sz="1800" dirty="0" err="1"/>
              <a:t>đến</a:t>
            </a:r>
            <a:r>
              <a:rPr lang="en-US" sz="1800" dirty="0"/>
              <a:t> </a:t>
            </a:r>
            <a:r>
              <a:rPr lang="en-US" sz="1800" dirty="0" err="1"/>
              <a:t>các</a:t>
            </a:r>
            <a:r>
              <a:rPr lang="en-US" sz="1800" dirty="0"/>
              <a:t> </a:t>
            </a:r>
            <a:r>
              <a:rPr lang="en-US" sz="1800" dirty="0" err="1"/>
              <a:t>máy</a:t>
            </a:r>
            <a:r>
              <a:rPr lang="en-US" sz="1800" dirty="0"/>
              <a:t> </a:t>
            </a:r>
            <a:r>
              <a:rPr lang="en-US" sz="1800" dirty="0" err="1"/>
              <a:t>chủ</a:t>
            </a:r>
            <a:r>
              <a:rPr lang="en-US" sz="1800" dirty="0"/>
              <a:t> </a:t>
            </a:r>
            <a:r>
              <a:rPr lang="en-US" sz="1800" dirty="0" err="1"/>
              <a:t>hoặc</a:t>
            </a:r>
            <a:r>
              <a:rPr lang="en-US" sz="1800" dirty="0"/>
              <a:t> </a:t>
            </a:r>
            <a:r>
              <a:rPr lang="en-US" sz="1800" dirty="0" err="1"/>
              <a:t>hệ</a:t>
            </a:r>
            <a:r>
              <a:rPr lang="en-US" sz="1800" dirty="0"/>
              <a:t> </a:t>
            </a:r>
            <a:r>
              <a:rPr lang="en-US" sz="1800" dirty="0" err="1"/>
              <a:t>thống</a:t>
            </a:r>
            <a:r>
              <a:rPr lang="en-US" sz="1800" dirty="0"/>
              <a:t> </a:t>
            </a:r>
            <a:r>
              <a:rPr lang="en-US" sz="1800" dirty="0" err="1"/>
              <a:t>khác</a:t>
            </a:r>
            <a:endParaRPr lang="en-US" sz="1800" dirty="0"/>
          </a:p>
          <a:p>
            <a:r>
              <a:rPr lang="en-US" sz="1800" dirty="0" err="1"/>
              <a:t>OpenSIP</a:t>
            </a:r>
            <a:r>
              <a:rPr lang="en-US" sz="1800" dirty="0"/>
              <a:t> </a:t>
            </a:r>
            <a:r>
              <a:rPr lang="en-US" sz="1800" dirty="0" err="1"/>
              <a:t>có</a:t>
            </a:r>
            <a:r>
              <a:rPr lang="en-US" sz="1800" dirty="0"/>
              <a:t> </a:t>
            </a:r>
            <a:r>
              <a:rPr lang="en-US" sz="1800" dirty="0" err="1"/>
              <a:t>thể</a:t>
            </a:r>
            <a:r>
              <a:rPr lang="en-US" sz="1800" dirty="0"/>
              <a:t> </a:t>
            </a:r>
            <a:r>
              <a:rPr lang="en-US" sz="1800" dirty="0" err="1"/>
              <a:t>được</a:t>
            </a:r>
            <a:r>
              <a:rPr lang="en-US" sz="1800" dirty="0"/>
              <a:t> </a:t>
            </a:r>
            <a:r>
              <a:rPr lang="en-US" sz="1800" dirty="0" err="1"/>
              <a:t>tích</a:t>
            </a:r>
            <a:r>
              <a:rPr lang="en-US" sz="1800" dirty="0"/>
              <a:t> </a:t>
            </a:r>
            <a:r>
              <a:rPr lang="en-US" sz="1800" dirty="0" err="1"/>
              <a:t>hợp</a:t>
            </a:r>
            <a:r>
              <a:rPr lang="en-US" sz="1800" dirty="0"/>
              <a:t> </a:t>
            </a:r>
            <a:r>
              <a:rPr lang="en-US" sz="1800" dirty="0" err="1"/>
              <a:t>với</a:t>
            </a:r>
            <a:r>
              <a:rPr lang="en-US" sz="1800" dirty="0"/>
              <a:t> </a:t>
            </a:r>
            <a:r>
              <a:rPr lang="en-US" sz="1800" dirty="0" err="1"/>
              <a:t>các</a:t>
            </a:r>
            <a:r>
              <a:rPr lang="en-US" sz="1800" dirty="0"/>
              <a:t> </a:t>
            </a:r>
            <a:r>
              <a:rPr lang="en-US" sz="1800" dirty="0" err="1"/>
              <a:t>máy</a:t>
            </a:r>
            <a:r>
              <a:rPr lang="en-US" sz="1800" dirty="0"/>
              <a:t> </a:t>
            </a:r>
            <a:r>
              <a:rPr lang="en-US" sz="1800" dirty="0" err="1"/>
              <a:t>chủ</a:t>
            </a:r>
            <a:r>
              <a:rPr lang="en-US" sz="1800" dirty="0"/>
              <a:t> media (</a:t>
            </a:r>
            <a:r>
              <a:rPr lang="en-US" sz="1800" dirty="0" err="1"/>
              <a:t>như</a:t>
            </a:r>
            <a:r>
              <a:rPr lang="en-US" sz="1800" dirty="0"/>
              <a:t> Asterisk </a:t>
            </a:r>
            <a:r>
              <a:rPr lang="en-US" sz="1800" dirty="0" err="1"/>
              <a:t>hoặc</a:t>
            </a:r>
            <a:r>
              <a:rPr lang="en-US" sz="1800" dirty="0"/>
              <a:t> </a:t>
            </a:r>
            <a:r>
              <a:rPr lang="en-US" sz="1800" dirty="0" err="1"/>
              <a:t>FreeSWITCH</a:t>
            </a:r>
            <a:r>
              <a:rPr lang="en-US" sz="1800" dirty="0"/>
              <a:t>) </a:t>
            </a:r>
            <a:r>
              <a:rPr lang="en-US" sz="1800" dirty="0" err="1"/>
              <a:t>để</a:t>
            </a:r>
            <a:r>
              <a:rPr lang="en-US" sz="1800" dirty="0"/>
              <a:t> </a:t>
            </a:r>
            <a:r>
              <a:rPr lang="en-US" sz="1800" dirty="0" err="1"/>
              <a:t>xử</a:t>
            </a:r>
            <a:r>
              <a:rPr lang="en-US" sz="1800" dirty="0"/>
              <a:t> </a:t>
            </a:r>
            <a:r>
              <a:rPr lang="en-US" sz="1800" dirty="0" err="1"/>
              <a:t>lý</a:t>
            </a:r>
            <a:r>
              <a:rPr lang="en-US" sz="1800" dirty="0"/>
              <a:t> </a:t>
            </a:r>
            <a:r>
              <a:rPr lang="en-US" sz="1800" dirty="0" err="1"/>
              <a:t>các</a:t>
            </a:r>
            <a:r>
              <a:rPr lang="en-US" sz="1800" dirty="0"/>
              <a:t> </a:t>
            </a:r>
            <a:r>
              <a:rPr lang="en-US" sz="1800" dirty="0" err="1"/>
              <a:t>cuộc</a:t>
            </a:r>
            <a:r>
              <a:rPr lang="en-US" sz="1800" dirty="0"/>
              <a:t> </a:t>
            </a:r>
            <a:r>
              <a:rPr lang="en-US" sz="1800" dirty="0" err="1"/>
              <a:t>gọi</a:t>
            </a:r>
            <a:r>
              <a:rPr lang="en-US" sz="1800" dirty="0"/>
              <a:t> </a:t>
            </a:r>
            <a:r>
              <a:rPr lang="en-US" sz="1800" dirty="0" err="1"/>
              <a:t>âm</a:t>
            </a:r>
            <a:r>
              <a:rPr lang="en-US" sz="1800" dirty="0"/>
              <a:t> </a:t>
            </a:r>
            <a:r>
              <a:rPr lang="en-US" sz="1800" dirty="0" err="1"/>
              <a:t>thanh</a:t>
            </a:r>
            <a:r>
              <a:rPr lang="en-US" sz="1800" dirty="0"/>
              <a:t> </a:t>
            </a:r>
            <a:r>
              <a:rPr lang="en-US" sz="1800" dirty="0" err="1"/>
              <a:t>và</a:t>
            </a:r>
            <a:r>
              <a:rPr lang="en-US" sz="1800" dirty="0"/>
              <a:t> video.</a:t>
            </a:r>
            <a:endParaRPr lang="vi-VN" sz="1800" dirty="0"/>
          </a:p>
          <a:p>
            <a:r>
              <a:rPr lang="en-US" sz="1800" dirty="0" err="1"/>
              <a:t>Tính</a:t>
            </a:r>
            <a:r>
              <a:rPr lang="en-US" sz="1800" dirty="0"/>
              <a:t> </a:t>
            </a:r>
            <a:r>
              <a:rPr lang="en-US" sz="1800" dirty="0" err="1"/>
              <a:t>năng</a:t>
            </a:r>
            <a:r>
              <a:rPr lang="en-US" sz="1800" dirty="0"/>
              <a:t> presence </a:t>
            </a:r>
            <a:r>
              <a:rPr lang="en-US" sz="1800" dirty="0" err="1"/>
              <a:t>cho</a:t>
            </a:r>
            <a:r>
              <a:rPr lang="en-US" sz="1800" dirty="0"/>
              <a:t> </a:t>
            </a:r>
            <a:r>
              <a:rPr lang="en-US" sz="1800" dirty="0" err="1"/>
              <a:t>phép</a:t>
            </a:r>
            <a:r>
              <a:rPr lang="en-US" sz="1800" dirty="0"/>
              <a:t> </a:t>
            </a:r>
            <a:r>
              <a:rPr lang="en-US" sz="1800" dirty="0" err="1"/>
              <a:t>theo</a:t>
            </a:r>
            <a:r>
              <a:rPr lang="en-US" sz="1800" dirty="0"/>
              <a:t> </a:t>
            </a:r>
            <a:r>
              <a:rPr lang="en-US" sz="1800" dirty="0" err="1"/>
              <a:t>dõi</a:t>
            </a:r>
            <a:r>
              <a:rPr lang="en-US" sz="1800" dirty="0"/>
              <a:t> </a:t>
            </a:r>
            <a:r>
              <a:rPr lang="en-US" sz="1800" dirty="0" err="1"/>
              <a:t>trạng</a:t>
            </a:r>
            <a:r>
              <a:rPr lang="en-US" sz="1800" dirty="0"/>
              <a:t> </a:t>
            </a:r>
            <a:r>
              <a:rPr lang="en-US" sz="1800" dirty="0" err="1"/>
              <a:t>thái</a:t>
            </a:r>
            <a:r>
              <a:rPr lang="en-US" sz="1800" dirty="0"/>
              <a:t> </a:t>
            </a:r>
            <a:r>
              <a:rPr lang="en-US" sz="1800" dirty="0" err="1"/>
              <a:t>người</a:t>
            </a:r>
            <a:r>
              <a:rPr lang="en-US" sz="1800" dirty="0"/>
              <a:t> </a:t>
            </a:r>
            <a:r>
              <a:rPr lang="en-US" sz="1800" dirty="0" err="1"/>
              <a:t>dùng</a:t>
            </a:r>
            <a:r>
              <a:rPr lang="en-US" sz="1800" dirty="0"/>
              <a:t>, </a:t>
            </a:r>
            <a:r>
              <a:rPr lang="en-US" sz="1800" dirty="0" err="1"/>
              <a:t>như</a:t>
            </a:r>
            <a:r>
              <a:rPr lang="en-US" sz="1800" dirty="0"/>
              <a:t> </a:t>
            </a:r>
            <a:r>
              <a:rPr lang="en-US" sz="1800" dirty="0" err="1"/>
              <a:t>người</a:t>
            </a:r>
            <a:r>
              <a:rPr lang="en-US" sz="1800" dirty="0"/>
              <a:t> </a:t>
            </a:r>
            <a:r>
              <a:rPr lang="en-US" sz="1800" dirty="0" err="1"/>
              <a:t>dùng</a:t>
            </a:r>
            <a:r>
              <a:rPr lang="en-US" sz="1800" dirty="0"/>
              <a:t> </a:t>
            </a:r>
            <a:r>
              <a:rPr lang="en-US" sz="1800" dirty="0" err="1"/>
              <a:t>có</a:t>
            </a:r>
            <a:r>
              <a:rPr lang="en-US" sz="1800" dirty="0"/>
              <a:t> </a:t>
            </a:r>
            <a:r>
              <a:rPr lang="en-US" sz="1800" dirty="0" err="1"/>
              <a:t>đang</a:t>
            </a:r>
            <a:r>
              <a:rPr lang="en-US" sz="1800" dirty="0"/>
              <a:t> </a:t>
            </a:r>
            <a:r>
              <a:rPr lang="en-US" sz="1800" dirty="0" err="1"/>
              <a:t>bận</a:t>
            </a:r>
            <a:r>
              <a:rPr lang="en-US" sz="1800" dirty="0"/>
              <a:t>, online, hay offline, </a:t>
            </a:r>
            <a:r>
              <a:rPr lang="en-US" sz="1800" dirty="0" err="1"/>
              <a:t>giúp</a:t>
            </a:r>
            <a:r>
              <a:rPr lang="en-US" sz="1800" dirty="0"/>
              <a:t> </a:t>
            </a:r>
            <a:r>
              <a:rPr lang="en-US" sz="1800" dirty="0" err="1"/>
              <a:t>cải</a:t>
            </a:r>
            <a:r>
              <a:rPr lang="en-US" sz="1800" dirty="0"/>
              <a:t> </a:t>
            </a:r>
            <a:r>
              <a:rPr lang="en-US" sz="1800" dirty="0" err="1"/>
              <a:t>thiện</a:t>
            </a:r>
            <a:r>
              <a:rPr lang="en-US" sz="1800" dirty="0"/>
              <a:t> </a:t>
            </a:r>
            <a:r>
              <a:rPr lang="en-US" sz="1800" dirty="0" err="1"/>
              <a:t>hiệu</a:t>
            </a:r>
            <a:r>
              <a:rPr lang="en-US" sz="1800" dirty="0"/>
              <a:t> </a:t>
            </a:r>
            <a:r>
              <a:rPr lang="en-US" sz="1800" dirty="0" err="1"/>
              <a:t>quả</a:t>
            </a:r>
            <a:r>
              <a:rPr lang="en-US" sz="1800" dirty="0"/>
              <a:t> </a:t>
            </a:r>
            <a:r>
              <a:rPr lang="en-US" sz="1800" dirty="0" err="1"/>
              <a:t>giao</a:t>
            </a:r>
            <a:r>
              <a:rPr lang="en-US" sz="1800" dirty="0"/>
              <a:t> </a:t>
            </a:r>
            <a:r>
              <a:rPr lang="en-US" sz="1800" dirty="0" err="1"/>
              <a:t>tiếp</a:t>
            </a:r>
            <a:r>
              <a:rPr lang="en-US" sz="1800" dirty="0"/>
              <a:t> </a:t>
            </a:r>
            <a:r>
              <a:rPr lang="en-US" sz="1800" dirty="0" err="1"/>
              <a:t>trong</a:t>
            </a:r>
            <a:r>
              <a:rPr lang="en-US" sz="1800" dirty="0"/>
              <a:t> </a:t>
            </a:r>
            <a:r>
              <a:rPr lang="en-US" sz="1800" dirty="0" err="1"/>
              <a:t>hệ</a:t>
            </a:r>
            <a:r>
              <a:rPr lang="en-US" sz="1800" dirty="0"/>
              <a:t> </a:t>
            </a:r>
            <a:r>
              <a:rPr lang="en-US" sz="1800" dirty="0" err="1"/>
              <a:t>thống</a:t>
            </a:r>
            <a:r>
              <a:rPr lang="en-US" sz="1800" dirty="0"/>
              <a:t>.</a:t>
            </a:r>
            <a:endParaRPr lang="vi-VN" sz="1800" dirty="0"/>
          </a:p>
          <a:p>
            <a:pPr lvl="0"/>
            <a:endParaRPr lang="en-US" sz="1800" dirty="0"/>
          </a:p>
          <a:p>
            <a:pPr marL="0" lvl="0" indent="0" algn="l" rtl="0">
              <a:spcBef>
                <a:spcPts val="600"/>
              </a:spcBef>
              <a:spcAft>
                <a:spcPts val="0"/>
              </a:spcAft>
              <a:buNone/>
            </a:pPr>
            <a:endParaRPr sz="18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6</a:t>
            </a:fld>
            <a:endParaRPr/>
          </a:p>
        </p:txBody>
      </p:sp>
    </p:spTree>
    <p:extLst>
      <p:ext uri="{BB962C8B-B14F-4D97-AF65-F5344CB8AC3E}">
        <p14:creationId xmlns:p14="http://schemas.microsoft.com/office/powerpoint/2010/main" val="503222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86150" y="295679"/>
            <a:ext cx="7571700" cy="702600"/>
          </a:xfrm>
          <a:prstGeom prst="rect">
            <a:avLst/>
          </a:prstGeom>
        </p:spPr>
        <p:txBody>
          <a:bodyPr spcFirstLastPara="1" wrap="square" lIns="91425" tIns="91425" rIns="91425" bIns="91425" anchor="b" anchorCtr="0">
            <a:noAutofit/>
          </a:bodyPr>
          <a:lstStyle/>
          <a:p>
            <a:r>
              <a:rPr lang="vi-VN" dirty="0"/>
              <a:t>Ưu điểm của OpenSIPS</a:t>
            </a:r>
            <a:endParaRPr lang="vi-VN" dirty="0">
              <a:effectLst/>
            </a:endParaRPr>
          </a:p>
        </p:txBody>
      </p:sp>
      <p:sp>
        <p:nvSpPr>
          <p:cNvPr id="111" name="Google Shape;111;p17"/>
          <p:cNvSpPr txBox="1">
            <a:spLocks noGrp="1"/>
          </p:cNvSpPr>
          <p:nvPr>
            <p:ph type="body" idx="1"/>
          </p:nvPr>
        </p:nvSpPr>
        <p:spPr>
          <a:xfrm>
            <a:off x="531113" y="1244082"/>
            <a:ext cx="7213296" cy="1996751"/>
          </a:xfrm>
          <a:prstGeom prst="rect">
            <a:avLst/>
          </a:prstGeom>
        </p:spPr>
        <p:txBody>
          <a:bodyPr spcFirstLastPara="1" wrap="square" lIns="91425" tIns="91425" rIns="91425" bIns="91425" anchor="t" anchorCtr="0">
            <a:noAutofit/>
          </a:bodyPr>
          <a:lstStyle/>
          <a:p>
            <a:pPr>
              <a:lnSpc>
                <a:spcPct val="150000"/>
              </a:lnSpc>
            </a:pPr>
            <a:r>
              <a:rPr lang="vi-VN" sz="1800" dirty="0"/>
              <a:t>Linh hoạt, tùy chỉnh cao.</a:t>
            </a:r>
          </a:p>
          <a:p>
            <a:pPr>
              <a:lnSpc>
                <a:spcPct val="150000"/>
              </a:lnSpc>
            </a:pPr>
            <a:r>
              <a:rPr lang="vi-VN" sz="1800" dirty="0"/>
              <a:t>Hỗ trợ nhiều giao thức (SIP, RTP, UDP, TCP).</a:t>
            </a:r>
          </a:p>
          <a:p>
            <a:pPr>
              <a:lnSpc>
                <a:spcPct val="150000"/>
              </a:lnSpc>
            </a:pPr>
            <a:r>
              <a:rPr lang="vi-VN" sz="1800" dirty="0"/>
              <a:t>Miễn phí, mã nguồn mở, dễ tích hợp với các hệ thống khác</a:t>
            </a:r>
          </a:p>
          <a:p>
            <a:pPr marL="76200" lvl="0" indent="0">
              <a:buNone/>
            </a:pPr>
            <a:endParaRPr lang="en-US" sz="1800" dirty="0"/>
          </a:p>
          <a:p>
            <a:pPr marL="0" lvl="0" indent="0" algn="l" rtl="0">
              <a:spcBef>
                <a:spcPts val="600"/>
              </a:spcBef>
              <a:spcAft>
                <a:spcPts val="0"/>
              </a:spcAft>
              <a:buNone/>
            </a:pPr>
            <a:endParaRPr sz="1800" dirty="0"/>
          </a:p>
        </p:txBody>
      </p:sp>
      <p:sp>
        <p:nvSpPr>
          <p:cNvPr id="112" name="Google Shape;112;p17"/>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7</a:t>
            </a:fld>
            <a:endParaRPr/>
          </a:p>
        </p:txBody>
      </p:sp>
    </p:spTree>
    <p:extLst>
      <p:ext uri="{BB962C8B-B14F-4D97-AF65-F5344CB8AC3E}">
        <p14:creationId xmlns:p14="http://schemas.microsoft.com/office/powerpoint/2010/main" val="1475337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8"/>
          <p:cNvSpPr/>
          <p:nvPr/>
        </p:nvSpPr>
        <p:spPr>
          <a:xfrm>
            <a:off x="5725650" y="909615"/>
            <a:ext cx="1875600" cy="1852800"/>
          </a:xfrm>
          <a:prstGeom prst="ellipse">
            <a:avLst/>
          </a:prstGeom>
          <a:noFill/>
          <a:ln w="9525" cap="flat" cmpd="sng">
            <a:solidFill>
              <a:srgbClr val="CFD8DC"/>
            </a:solidFill>
            <a:prstDash val="dash"/>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8"/>
          <p:cNvSpPr txBox="1">
            <a:spLocks noGrp="1"/>
          </p:cNvSpPr>
          <p:nvPr>
            <p:ph type="ctrTitle" idx="4294967295"/>
          </p:nvPr>
        </p:nvSpPr>
        <p:spPr>
          <a:xfrm>
            <a:off x="204270" y="1562266"/>
            <a:ext cx="5264020" cy="1124065"/>
          </a:xfrm>
          <a:prstGeom prst="rect">
            <a:avLst/>
          </a:prstGeom>
        </p:spPr>
        <p:txBody>
          <a:bodyPr spcFirstLastPara="1" wrap="square" lIns="91425" tIns="91425" rIns="91425" bIns="91425" anchor="b" anchorCtr="0">
            <a:noAutofit/>
          </a:bodyPr>
          <a:lstStyle/>
          <a:p>
            <a:pPr marL="0" lvl="0" indent="0" rtl="0">
              <a:spcBef>
                <a:spcPts val="0"/>
              </a:spcBef>
              <a:spcAft>
                <a:spcPts val="0"/>
              </a:spcAft>
              <a:buNone/>
            </a:pPr>
            <a:r>
              <a:rPr lang="vi-VN" sz="4400" b="1" dirty="0"/>
              <a:t>Giới thiệu về VOIP</a:t>
            </a:r>
            <a:endParaRPr sz="4400" b="1" dirty="0"/>
          </a:p>
        </p:txBody>
      </p:sp>
      <p:cxnSp>
        <p:nvCxnSpPr>
          <p:cNvPr id="120" name="Google Shape;120;p18"/>
          <p:cNvCxnSpPr/>
          <p:nvPr/>
        </p:nvCxnSpPr>
        <p:spPr>
          <a:xfrm rot="10800000" flipH="1">
            <a:off x="6805299" y="540952"/>
            <a:ext cx="143700" cy="377100"/>
          </a:xfrm>
          <a:prstGeom prst="straightConnector1">
            <a:avLst/>
          </a:prstGeom>
          <a:noFill/>
          <a:ln w="9525" cap="flat" cmpd="sng">
            <a:solidFill>
              <a:srgbClr val="CFD8DC"/>
            </a:solidFill>
            <a:prstDash val="solid"/>
            <a:round/>
            <a:headEnd type="none" w="med" len="med"/>
            <a:tailEnd type="none" w="med" len="med"/>
          </a:ln>
        </p:spPr>
      </p:cxnSp>
      <p:cxnSp>
        <p:nvCxnSpPr>
          <p:cNvPr id="121" name="Google Shape;121;p18"/>
          <p:cNvCxnSpPr/>
          <p:nvPr/>
        </p:nvCxnSpPr>
        <p:spPr>
          <a:xfrm flipH="1">
            <a:off x="7451750" y="1182125"/>
            <a:ext cx="337200" cy="131100"/>
          </a:xfrm>
          <a:prstGeom prst="straightConnector1">
            <a:avLst/>
          </a:prstGeom>
          <a:noFill/>
          <a:ln w="9525" cap="flat" cmpd="sng">
            <a:solidFill>
              <a:srgbClr val="CFD8DC"/>
            </a:solidFill>
            <a:prstDash val="solid"/>
            <a:round/>
            <a:headEnd type="none" w="med" len="med"/>
            <a:tailEnd type="none" w="med" len="med"/>
          </a:ln>
        </p:spPr>
      </p:cxnSp>
      <p:cxnSp>
        <p:nvCxnSpPr>
          <p:cNvPr id="122" name="Google Shape;122;p18"/>
          <p:cNvCxnSpPr>
            <a:endCxn id="117" idx="6"/>
          </p:cNvCxnSpPr>
          <p:nvPr/>
        </p:nvCxnSpPr>
        <p:spPr>
          <a:xfrm rot="10800000">
            <a:off x="7601250" y="1836015"/>
            <a:ext cx="998100" cy="98100"/>
          </a:xfrm>
          <a:prstGeom prst="straightConnector1">
            <a:avLst/>
          </a:prstGeom>
          <a:noFill/>
          <a:ln w="9525" cap="flat" cmpd="sng">
            <a:solidFill>
              <a:srgbClr val="CFD8DC"/>
            </a:solidFill>
            <a:prstDash val="solid"/>
            <a:round/>
            <a:headEnd type="none" w="med" len="med"/>
            <a:tailEnd type="none" w="med" len="med"/>
          </a:ln>
        </p:spPr>
      </p:cxnSp>
      <p:sp>
        <p:nvSpPr>
          <p:cNvPr id="123" name="Google Shape;123;p18"/>
          <p:cNvSpPr/>
          <p:nvPr/>
        </p:nvSpPr>
        <p:spPr>
          <a:xfrm>
            <a:off x="5875408" y="1057537"/>
            <a:ext cx="1576200" cy="1556700"/>
          </a:xfrm>
          <a:prstGeom prst="ellipse">
            <a:avLst/>
          </a:prstGeom>
          <a:noFill/>
          <a:ln w="19050" cap="flat" cmpd="sng">
            <a:solidFill>
              <a:srgbClr val="CFD8D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8"/>
          <p:cNvSpPr txBox="1">
            <a:spLocks noGrp="1"/>
          </p:cNvSpPr>
          <p:nvPr>
            <p:ph type="sldNum" idx="12"/>
          </p:nvPr>
        </p:nvSpPr>
        <p:spPr>
          <a:xfrm>
            <a:off x="8404384" y="4749851"/>
            <a:ext cx="548700" cy="3936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t>8</a:t>
            </a:fld>
            <a:endParaRPr/>
          </a:p>
        </p:txBody>
      </p:sp>
      <p:pic>
        <p:nvPicPr>
          <p:cNvPr id="2050" name="Picture 2" descr="Những điều nhất định phải biết nếu muốn xây dựng hệ thống tổng đài VoIP  openSIP">
            <a:extLst>
              <a:ext uri="{FF2B5EF4-FFF2-40B4-BE49-F238E27FC236}">
                <a16:creationId xmlns:a16="http://schemas.microsoft.com/office/drawing/2014/main" id="{649B68A6-3F68-4389-843D-B400F5E0FA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3071" y="3333622"/>
            <a:ext cx="2867025" cy="15906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nternet - Free signs icons">
            <a:extLst>
              <a:ext uri="{FF2B5EF4-FFF2-40B4-BE49-F238E27FC236}">
                <a16:creationId xmlns:a16="http://schemas.microsoft.com/office/drawing/2014/main" id="{765B46AA-558B-452E-8BC5-4491040C5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8514" y="1140951"/>
            <a:ext cx="1389872" cy="13898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0506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body" idx="1"/>
          </p:nvPr>
        </p:nvSpPr>
        <p:spPr>
          <a:xfrm>
            <a:off x="114285" y="1455377"/>
            <a:ext cx="8737356" cy="1054169"/>
          </a:xfrm>
          <a:prstGeom prst="rect">
            <a:avLst/>
          </a:prstGeom>
        </p:spPr>
        <p:txBody>
          <a:bodyPr spcFirstLastPara="1" wrap="square" lIns="91425" tIns="91425" rIns="91425" bIns="91425" anchor="t" anchorCtr="0">
            <a:noAutofit/>
          </a:bodyPr>
          <a:lstStyle/>
          <a:p>
            <a:pPr marL="0" indent="0" algn="l">
              <a:buNone/>
            </a:pPr>
            <a:r>
              <a:rPr lang="vi-VN" sz="1600" i="0" dirty="0"/>
              <a:t>VoIP là viết tắt của cụm từ (Voice over Internet Protocol) nghĩa là truyền giọng nói thông qua mạng internet, là phương pháp mà tín hiệu giọng dạng tương tự (analog) nói sẽ được chuyển thành dữ liệu số</a:t>
            </a:r>
            <a:r>
              <a:rPr lang="vi-VN" sz="1600" dirty="0"/>
              <a:t>, </a:t>
            </a:r>
            <a:r>
              <a:rPr lang="vi-VN" sz="1600" i="0" dirty="0"/>
              <a:t>đóng gói và truyền chúng thông qua mạng internet. </a:t>
            </a:r>
            <a:endParaRPr lang="vi-VN" sz="1600" i="0" dirty="0">
              <a:effectLst/>
            </a:endParaRPr>
          </a:p>
        </p:txBody>
      </p:sp>
      <p:pic>
        <p:nvPicPr>
          <p:cNvPr id="2" name="Picture 1">
            <a:extLst>
              <a:ext uri="{FF2B5EF4-FFF2-40B4-BE49-F238E27FC236}">
                <a16:creationId xmlns:a16="http://schemas.microsoft.com/office/drawing/2014/main" id="{044C2818-1F73-437D-8034-10319290604B}"/>
              </a:ext>
            </a:extLst>
          </p:cNvPr>
          <p:cNvPicPr>
            <a:picLocks noChangeAspect="1"/>
          </p:cNvPicPr>
          <p:nvPr/>
        </p:nvPicPr>
        <p:blipFill>
          <a:blip r:embed="rId3"/>
          <a:stretch>
            <a:fillRect/>
          </a:stretch>
        </p:blipFill>
        <p:spPr>
          <a:xfrm>
            <a:off x="4260566" y="926092"/>
            <a:ext cx="622692" cy="586063"/>
          </a:xfrm>
          <a:prstGeom prst="rect">
            <a:avLst/>
          </a:prstGeom>
        </p:spPr>
      </p:pic>
      <p:pic>
        <p:nvPicPr>
          <p:cNvPr id="7" name="Picture 6">
            <a:extLst>
              <a:ext uri="{FF2B5EF4-FFF2-40B4-BE49-F238E27FC236}">
                <a16:creationId xmlns:a16="http://schemas.microsoft.com/office/drawing/2014/main" id="{76AE2A54-2A74-45FA-B112-1B96615D4122}"/>
              </a:ext>
            </a:extLst>
          </p:cNvPr>
          <p:cNvPicPr>
            <a:picLocks noChangeAspect="1"/>
          </p:cNvPicPr>
          <p:nvPr/>
        </p:nvPicPr>
        <p:blipFill>
          <a:blip r:embed="rId4"/>
          <a:stretch>
            <a:fillRect/>
          </a:stretch>
        </p:blipFill>
        <p:spPr>
          <a:xfrm>
            <a:off x="2143839" y="2633955"/>
            <a:ext cx="4233454" cy="2143952"/>
          </a:xfrm>
          <a:prstGeom prst="rect">
            <a:avLst/>
          </a:prstGeom>
        </p:spPr>
      </p:pic>
    </p:spTree>
    <p:extLst>
      <p:ext uri="{BB962C8B-B14F-4D97-AF65-F5344CB8AC3E}">
        <p14:creationId xmlns:p14="http://schemas.microsoft.com/office/powerpoint/2010/main" val="2118683274"/>
      </p:ext>
    </p:extLst>
  </p:cSld>
  <p:clrMapOvr>
    <a:masterClrMapping/>
  </p:clrMapOvr>
</p:sld>
</file>

<file path=ppt/theme/theme1.xml><?xml version="1.0" encoding="utf-8"?>
<a:theme xmlns:a="http://schemas.openxmlformats.org/drawingml/2006/main" name="Cordelia template">
  <a:themeElements>
    <a:clrScheme name="Custom 347">
      <a:dk1>
        <a:srgbClr val="263238"/>
      </a:dk1>
      <a:lt1>
        <a:srgbClr val="FFFFFF"/>
      </a:lt1>
      <a:dk2>
        <a:srgbClr val="607D8B"/>
      </a:dk2>
      <a:lt2>
        <a:srgbClr val="ECEFF1"/>
      </a:lt2>
      <a:accent1>
        <a:srgbClr val="0091EA"/>
      </a:accent1>
      <a:accent2>
        <a:srgbClr val="0053A3"/>
      </a:accent2>
      <a:accent3>
        <a:srgbClr val="607D8B"/>
      </a:accent3>
      <a:accent4>
        <a:srgbClr val="CFD8DC"/>
      </a:accent4>
      <a:accent5>
        <a:srgbClr val="ECEFF1"/>
      </a:accent5>
      <a:accent6>
        <a:srgbClr val="ACDBF8"/>
      </a:accent6>
      <a:hlink>
        <a:srgbClr val="0091E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621</TotalTime>
  <Words>938</Words>
  <Application>Microsoft Office PowerPoint</Application>
  <PresentationFormat>On-screen Show (16:9)</PresentationFormat>
  <Paragraphs>93</Paragraphs>
  <Slides>23</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Source Sans Pro</vt:lpstr>
      <vt:lpstr>Roboto Slab</vt:lpstr>
      <vt:lpstr>Cordelia template</vt:lpstr>
      <vt:lpstr>Báo cáo bài tập lớn Mạng viễn thông</vt:lpstr>
      <vt:lpstr>Thành viên trong nhóm</vt:lpstr>
      <vt:lpstr>Nội dung</vt:lpstr>
      <vt:lpstr>1. Tổng quan về phần mềm OpenSIPS</vt:lpstr>
      <vt:lpstr>OpenSIPS</vt:lpstr>
      <vt:lpstr>Các chức năng chính</vt:lpstr>
      <vt:lpstr>Ưu điểm của OpenSIPS</vt:lpstr>
      <vt:lpstr>Giới thiệu về VOIP</vt:lpstr>
      <vt:lpstr>PowerPoint Presentation</vt:lpstr>
      <vt:lpstr>Ưu điểm của VOIP</vt:lpstr>
      <vt:lpstr>Nhược điểm của VOIP</vt:lpstr>
      <vt:lpstr> Giao thức SIP</vt:lpstr>
      <vt:lpstr>Giới thiệu về SIP</vt:lpstr>
      <vt:lpstr>Giới thiệu về SIP</vt:lpstr>
      <vt:lpstr>Giới thiệu về SIP</vt:lpstr>
      <vt:lpstr>Giới thiệu về SIP</vt:lpstr>
      <vt:lpstr>Cấu trúc của SIP</vt:lpstr>
      <vt:lpstr>Giao thức SIP trong VOIP</vt:lpstr>
      <vt:lpstr>PowerPoint Presentation</vt:lpstr>
      <vt:lpstr>Giao thức SIP khi mô phỏng</vt:lpstr>
      <vt:lpstr>Giao thức SIP khi mô phỏng</vt:lpstr>
      <vt:lpstr>2. Chạy mô phỏng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dell</dc:creator>
  <cp:lastModifiedBy>Larry Phong Truc</cp:lastModifiedBy>
  <cp:revision>25</cp:revision>
  <dcterms:modified xsi:type="dcterms:W3CDTF">2025-05-08T00:34:41Z</dcterms:modified>
</cp:coreProperties>
</file>