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afff6fc2c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afff6fc2c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cafff6fc2c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cafff6fc2c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cafff6fc2c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cafff6fc2c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afff6fc2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afff6fc2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afff6fc2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afff6fc2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afff6fc2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afff6fc2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afff6fc2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afff6fc2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afff6fc2c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afff6fc2c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cafff6fc2c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cafff6fc2c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afff6fc2c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afff6fc2c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afff6fc2c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cafff6fc2c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redhat.com/en/topics/api/what-is-a-rest-api" TargetMode="External"/><Relationship Id="rId4" Type="http://schemas.openxmlformats.org/officeDocument/2006/relationships/hyperlink" Target="https://www.chakray.com/advantages-of-rest-api/" TargetMode="External"/><Relationship Id="rId5" Type="http://schemas.openxmlformats.org/officeDocument/2006/relationships/hyperlink" Target="https://krify.co/advantages-and-disadvantages-of-rest-api/" TargetMode="External"/><Relationship Id="rId6" Type="http://schemas.openxmlformats.org/officeDocument/2006/relationships/hyperlink" Target="https://searchapparchitecture.techtarget.com/definition/RESTful-API#:~:text=A%20RESTful%20API%20is%20an,deleting%20of%20operations%20concerning%20resourc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RESTful APIs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88"/>
              <a:buNone/>
            </a:pPr>
            <a:r>
              <a:rPr lang="en" sz="1212"/>
              <a:t>By Larry Ohaka</a:t>
            </a:r>
            <a:endParaRPr sz="1212"/>
          </a:p>
          <a:p>
            <a:pPr indent="0" lvl="0" marL="0" rtl="0" algn="l">
              <a:lnSpc>
                <a:spcPct val="80000"/>
              </a:lnSpc>
              <a:spcBef>
                <a:spcPts val="0"/>
              </a:spcBef>
              <a:spcAft>
                <a:spcPts val="0"/>
              </a:spcAft>
              <a:buSzPts val="688"/>
              <a:buNone/>
            </a:pPr>
            <a:r>
              <a:rPr lang="en" sz="1212"/>
              <a:t>4/28/2021</a:t>
            </a:r>
            <a:endParaRPr sz="1212"/>
          </a:p>
          <a:p>
            <a:pPr indent="0" lvl="0" marL="0" rtl="0" algn="l">
              <a:lnSpc>
                <a:spcPct val="80000"/>
              </a:lnSpc>
              <a:spcBef>
                <a:spcPts val="0"/>
              </a:spcBef>
              <a:spcAft>
                <a:spcPts val="0"/>
              </a:spcAft>
              <a:buSzPts val="688"/>
              <a:buNone/>
            </a:pPr>
            <a:r>
              <a:rPr lang="en" sz="1212"/>
              <a:t>WEB420</a:t>
            </a:r>
            <a:endParaRPr sz="1212"/>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DISADVANTAGE OF RESTFUL APIS: lack of security</a:t>
            </a:r>
            <a:endParaRPr/>
          </a:p>
        </p:txBody>
      </p:sp>
      <p:sp>
        <p:nvSpPr>
          <p:cNvPr id="197" name="Google Shape;197;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There </a:t>
            </a:r>
            <a:r>
              <a:rPr lang="en" sz="1800"/>
              <a:t>isn't</a:t>
            </a:r>
            <a:r>
              <a:rPr lang="en" sz="1800"/>
              <a:t> much security RST imposes, unlike SOAP</a:t>
            </a:r>
            <a:endParaRPr sz="1800"/>
          </a:p>
          <a:p>
            <a:pPr indent="-342900" lvl="0" marL="457200" rtl="0" algn="l">
              <a:spcBef>
                <a:spcPts val="0"/>
              </a:spcBef>
              <a:spcAft>
                <a:spcPts val="0"/>
              </a:spcAft>
              <a:buSzPts val="1800"/>
              <a:buChar char="-"/>
            </a:pPr>
            <a:r>
              <a:rPr lang="en" sz="1800"/>
              <a:t>WIth this lack of security because of its public URLs,  confidential data between the server and the client is not </a:t>
            </a:r>
            <a:r>
              <a:rPr lang="en" sz="1800"/>
              <a:t>existent</a:t>
            </a:r>
            <a:r>
              <a:rPr lang="en" sz="1800"/>
              <a:t> .</a:t>
            </a:r>
            <a:endParaRPr sz="1800"/>
          </a:p>
        </p:txBody>
      </p:sp>
      <p:pic>
        <p:nvPicPr>
          <p:cNvPr id="198" name="Google Shape;198;p22"/>
          <p:cNvPicPr preferRelativeResize="0"/>
          <p:nvPr/>
        </p:nvPicPr>
        <p:blipFill>
          <a:blip r:embed="rId3">
            <a:alphaModFix/>
          </a:blip>
          <a:stretch>
            <a:fillRect/>
          </a:stretch>
        </p:blipFill>
        <p:spPr>
          <a:xfrm>
            <a:off x="3855600" y="3006622"/>
            <a:ext cx="1580275" cy="1728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DIFFERENCE BETWEEN URI AND URL</a:t>
            </a:r>
            <a:endParaRPr/>
          </a:p>
        </p:txBody>
      </p:sp>
      <p:sp>
        <p:nvSpPr>
          <p:cNvPr id="204" name="Google Shape;204;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Though  most of the time URI and URL are used </a:t>
            </a:r>
            <a:r>
              <a:rPr lang="en" sz="2000"/>
              <a:t>interchangeably. They aren't the same</a:t>
            </a:r>
            <a:endParaRPr sz="2000"/>
          </a:p>
          <a:p>
            <a:pPr indent="-355600" lvl="0" marL="457200" rtl="0" algn="l">
              <a:spcBef>
                <a:spcPts val="1200"/>
              </a:spcBef>
              <a:spcAft>
                <a:spcPts val="0"/>
              </a:spcAft>
              <a:buSzPts val="2000"/>
              <a:buChar char="-"/>
            </a:pPr>
            <a:r>
              <a:rPr lang="en" sz="2000"/>
              <a:t>URI identifies specific resources (example: a document or a picture file)</a:t>
            </a:r>
            <a:endParaRPr sz="2000"/>
          </a:p>
          <a:p>
            <a:pPr indent="-355600" lvl="0" marL="457200" rtl="0" algn="l">
              <a:spcBef>
                <a:spcPts val="0"/>
              </a:spcBef>
              <a:spcAft>
                <a:spcPts val="0"/>
              </a:spcAft>
              <a:buSzPts val="2000"/>
              <a:buChar char="-"/>
            </a:pPr>
            <a:r>
              <a:rPr lang="en" sz="2000"/>
              <a:t>URL does the same thing however it identifies in which way you will access it (example: HTTPS, FTP, etc)</a:t>
            </a:r>
            <a:r>
              <a:rPr lang="en" sz="2000"/>
              <a:t>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10" name="Google Shape;210;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“What is a REST API?”.</a:t>
            </a:r>
            <a:r>
              <a:rPr lang="en" u="sng">
                <a:solidFill>
                  <a:schemeClr val="hlink"/>
                </a:solidFill>
                <a:hlinkClick r:id="rId3"/>
              </a:rPr>
              <a:t>https://www.redhat.com/en/topics/api/what-is-a-rest-api</a:t>
            </a:r>
            <a:endParaRPr/>
          </a:p>
          <a:p>
            <a:pPr indent="-311150" lvl="0" marL="457200" rtl="0" algn="l">
              <a:spcBef>
                <a:spcPts val="0"/>
              </a:spcBef>
              <a:spcAft>
                <a:spcPts val="0"/>
              </a:spcAft>
              <a:buSzPts val="1300"/>
              <a:buChar char="-"/>
            </a:pPr>
            <a:r>
              <a:rPr lang="en"/>
              <a:t>“WHAT ARE THE ADVANTAGES OF A REST API?”</a:t>
            </a:r>
            <a:r>
              <a:rPr lang="en" u="sng">
                <a:solidFill>
                  <a:schemeClr val="hlink"/>
                </a:solidFill>
                <a:hlinkClick r:id="rId4"/>
              </a:rPr>
              <a:t>https://www.chakray.com/advantages-of-rest-api/</a:t>
            </a:r>
            <a:endParaRPr/>
          </a:p>
          <a:p>
            <a:pPr indent="-311150" lvl="0" marL="457200" rtl="0" algn="l">
              <a:spcBef>
                <a:spcPts val="0"/>
              </a:spcBef>
              <a:spcAft>
                <a:spcPts val="0"/>
              </a:spcAft>
              <a:buSzPts val="1300"/>
              <a:buChar char="-"/>
            </a:pPr>
            <a:r>
              <a:rPr lang="en"/>
              <a:t>“Advantages and Disadvantages of REST API”</a:t>
            </a:r>
            <a:r>
              <a:rPr lang="en" u="sng">
                <a:solidFill>
                  <a:schemeClr val="hlink"/>
                </a:solidFill>
                <a:hlinkClick r:id="rId5"/>
              </a:rPr>
              <a:t>https://krify.co/advantages-and-disadvantages-of-rest-api/</a:t>
            </a:r>
            <a:endParaRPr/>
          </a:p>
          <a:p>
            <a:pPr indent="-311150" lvl="0" marL="457200" rtl="0" algn="l">
              <a:spcBef>
                <a:spcPts val="0"/>
              </a:spcBef>
              <a:spcAft>
                <a:spcPts val="0"/>
              </a:spcAft>
              <a:buSzPts val="1300"/>
              <a:buChar char="-"/>
            </a:pPr>
            <a:r>
              <a:rPr lang="en"/>
              <a:t>Gillis, Alexander S. “REST API (RESTful API)”</a:t>
            </a:r>
            <a:r>
              <a:rPr lang="en" u="sng">
                <a:solidFill>
                  <a:schemeClr val="hlink"/>
                </a:solidFill>
                <a:hlinkClick r:id="rId6"/>
              </a:rPr>
              <a:t>https://searchapparchitecture.techtarget.com/definition/RESTful-API#:~:text=A%20RESTful%20API%20is%20an,deleting%20of%20operations%20concerning%20resources</a:t>
            </a:r>
            <a:r>
              <a:rPr lang="en"/>
              <a:t>.</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ARE RESTful APIs?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200"/>
              <a:t>APIs , which stand for  Application Programming Interface, is an application programming  interface that follow the architectural layout of REST-- which in turn allows for interaction with RESTful web services</a:t>
            </a:r>
            <a:endParaRPr sz="2200"/>
          </a:p>
        </p:txBody>
      </p:sp>
      <p:pic>
        <p:nvPicPr>
          <p:cNvPr id="142" name="Google Shape;142;p14"/>
          <p:cNvPicPr preferRelativeResize="0"/>
          <p:nvPr/>
        </p:nvPicPr>
        <p:blipFill>
          <a:blip r:embed="rId3">
            <a:alphaModFix/>
          </a:blip>
          <a:stretch>
            <a:fillRect/>
          </a:stretch>
        </p:blipFill>
        <p:spPr>
          <a:xfrm>
            <a:off x="3457452" y="3373502"/>
            <a:ext cx="1905075" cy="1341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APIs</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You can think of an API as a mediator between the users or clients and the resources or web services they want to get. It’s also a way for an organization to share resources and information while maintaining security, control, and authentication—determining who gets access to what.</a:t>
            </a:r>
            <a:endParaRPr sz="2000"/>
          </a:p>
        </p:txBody>
      </p:sp>
      <p:pic>
        <p:nvPicPr>
          <p:cNvPr id="149" name="Google Shape;149;p15"/>
          <p:cNvPicPr preferRelativeResize="0"/>
          <p:nvPr/>
        </p:nvPicPr>
        <p:blipFill>
          <a:blip r:embed="rId3">
            <a:alphaModFix/>
          </a:blip>
          <a:stretch>
            <a:fillRect/>
          </a:stretch>
        </p:blipFill>
        <p:spPr>
          <a:xfrm>
            <a:off x="3813553" y="3614675"/>
            <a:ext cx="1671225" cy="116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ARE THEY USED</a:t>
            </a:r>
            <a:endParaRPr/>
          </a:p>
        </p:txBody>
      </p:sp>
      <p:sp>
        <p:nvSpPr>
          <p:cNvPr id="155" name="Google Shape;155;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RESTful APIs are used </a:t>
            </a:r>
            <a:r>
              <a:rPr lang="en" sz="1400"/>
              <a:t>when</a:t>
            </a:r>
            <a:r>
              <a:rPr lang="en" sz="1400"/>
              <a:t> they break down incoming transactions  to create smaller packaged modules. </a:t>
            </a:r>
            <a:endParaRPr sz="1400"/>
          </a:p>
          <a:p>
            <a:pPr indent="-317500" lvl="0" marL="457200" rtl="0" algn="l">
              <a:spcBef>
                <a:spcPts val="0"/>
              </a:spcBef>
              <a:spcAft>
                <a:spcPts val="0"/>
              </a:spcAft>
              <a:buSzPts val="1400"/>
              <a:buChar char="➔"/>
            </a:pPr>
            <a:r>
              <a:rPr lang="en" sz="1400"/>
              <a:t>By doing this it provides developers with more flexibility-- although this can be challenging for developers to design their APIs from scratch.</a:t>
            </a:r>
            <a:endParaRPr sz="1400"/>
          </a:p>
          <a:p>
            <a:pPr indent="-317500" lvl="0" marL="457200" rtl="0" algn="l">
              <a:spcBef>
                <a:spcPts val="0"/>
              </a:spcBef>
              <a:spcAft>
                <a:spcPts val="0"/>
              </a:spcAft>
              <a:buSzPts val="1400"/>
              <a:buChar char="➔"/>
            </a:pPr>
            <a:r>
              <a:rPr lang="en" sz="1400"/>
              <a:t>RESTful APIs use different commands to obtain resources. The four most common being :</a:t>
            </a:r>
            <a:endParaRPr sz="1400"/>
          </a:p>
          <a:p>
            <a:pPr indent="-317500" lvl="0" marL="914400" rtl="0" algn="l">
              <a:spcBef>
                <a:spcPts val="0"/>
              </a:spcBef>
              <a:spcAft>
                <a:spcPts val="0"/>
              </a:spcAft>
              <a:buSzPts val="1400"/>
              <a:buChar char="●"/>
            </a:pPr>
            <a:r>
              <a:rPr lang="en" sz="1400"/>
              <a:t>GET</a:t>
            </a:r>
            <a:endParaRPr sz="1400"/>
          </a:p>
          <a:p>
            <a:pPr indent="-317500" lvl="0" marL="914400" rtl="0" algn="l">
              <a:spcBef>
                <a:spcPts val="0"/>
              </a:spcBef>
              <a:spcAft>
                <a:spcPts val="0"/>
              </a:spcAft>
              <a:buSzPts val="1400"/>
              <a:buChar char="●"/>
            </a:pPr>
            <a:r>
              <a:rPr lang="en" sz="1400"/>
              <a:t>POST</a:t>
            </a:r>
            <a:endParaRPr sz="1400"/>
          </a:p>
          <a:p>
            <a:pPr indent="-317500" lvl="0" marL="914400" rtl="0" algn="l">
              <a:spcBef>
                <a:spcPts val="0"/>
              </a:spcBef>
              <a:spcAft>
                <a:spcPts val="0"/>
              </a:spcAft>
              <a:buSzPts val="1400"/>
              <a:buChar char="●"/>
            </a:pPr>
            <a:r>
              <a:rPr lang="en" sz="1400"/>
              <a:t>PUT</a:t>
            </a:r>
            <a:endParaRPr sz="1400"/>
          </a:p>
          <a:p>
            <a:pPr indent="-317500" lvl="0" marL="914400" rtl="0" algn="l">
              <a:spcBef>
                <a:spcPts val="0"/>
              </a:spcBef>
              <a:spcAft>
                <a:spcPts val="0"/>
              </a:spcAft>
              <a:buSzPts val="1400"/>
              <a:buChar char="●"/>
            </a:pPr>
            <a:r>
              <a:rPr lang="en" sz="1400"/>
              <a:t>DELETE</a:t>
            </a:r>
            <a:endParaRPr sz="1400"/>
          </a:p>
        </p:txBody>
      </p:sp>
      <p:pic>
        <p:nvPicPr>
          <p:cNvPr id="156" name="Google Shape;156;p16"/>
          <p:cNvPicPr preferRelativeResize="0"/>
          <p:nvPr/>
        </p:nvPicPr>
        <p:blipFill>
          <a:blip r:embed="rId3">
            <a:alphaModFix/>
          </a:blip>
          <a:stretch>
            <a:fillRect/>
          </a:stretch>
        </p:blipFill>
        <p:spPr>
          <a:xfrm>
            <a:off x="5647253" y="2974253"/>
            <a:ext cx="1720100" cy="1575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WEBSITE COMMUNICATIONS</a:t>
            </a:r>
            <a:endParaRPr/>
          </a:p>
        </p:txBody>
      </p:sp>
      <p:sp>
        <p:nvSpPr>
          <p:cNvPr id="162" name="Google Shape;162;p17"/>
          <p:cNvSpPr txBox="1"/>
          <p:nvPr>
            <p:ph idx="1" type="body"/>
          </p:nvPr>
        </p:nvSpPr>
        <p:spPr>
          <a:xfrm>
            <a:off x="1297500" y="1567550"/>
            <a:ext cx="3135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FFFFFF"/>
                </a:solidFill>
                <a:latin typeface="Arial"/>
                <a:ea typeface="Arial"/>
                <a:cs typeface="Arial"/>
                <a:sym typeface="Arial"/>
              </a:rPr>
              <a:t>There are ways for API clients to directly interact with chosen APIs; to do this, one must send different types of HTTP messages. There are eight different types of these methods but only four of them are used commonly. Methods such as </a:t>
            </a:r>
            <a:r>
              <a:rPr b="1" lang="en" sz="1400">
                <a:solidFill>
                  <a:srgbClr val="FFFFFF"/>
                </a:solidFill>
                <a:latin typeface="Arial"/>
                <a:ea typeface="Arial"/>
                <a:cs typeface="Arial"/>
                <a:sym typeface="Arial"/>
              </a:rPr>
              <a:t>GET, DELETE, POST</a:t>
            </a:r>
            <a:r>
              <a:rPr lang="en" sz="1400">
                <a:solidFill>
                  <a:srgbClr val="FFFFFF"/>
                </a:solidFill>
                <a:latin typeface="Arial"/>
                <a:ea typeface="Arial"/>
                <a:cs typeface="Arial"/>
                <a:sym typeface="Arial"/>
              </a:rPr>
              <a:t>, and </a:t>
            </a:r>
            <a:r>
              <a:rPr b="1" lang="en" sz="1400">
                <a:solidFill>
                  <a:srgbClr val="FFFFFF"/>
                </a:solidFill>
                <a:latin typeface="Arial"/>
                <a:ea typeface="Arial"/>
                <a:cs typeface="Arial"/>
                <a:sym typeface="Arial"/>
              </a:rPr>
              <a:t>PUT</a:t>
            </a:r>
            <a:r>
              <a:rPr lang="en" sz="1400">
                <a:solidFill>
                  <a:srgbClr val="FFFFFF"/>
                </a:solidFill>
                <a:latin typeface="Arial"/>
                <a:ea typeface="Arial"/>
                <a:cs typeface="Arial"/>
                <a:sym typeface="Arial"/>
              </a:rPr>
              <a:t> are the most commonly used-- the remaining are HEAD, OPTIONS, CONNECT, and TRACE.</a:t>
            </a:r>
            <a:endParaRPr sz="1600">
              <a:solidFill>
                <a:srgbClr val="FFFFFF"/>
              </a:solidFill>
            </a:endParaRPr>
          </a:p>
        </p:txBody>
      </p:sp>
      <p:pic>
        <p:nvPicPr>
          <p:cNvPr id="163" name="Google Shape;163;p17"/>
          <p:cNvPicPr preferRelativeResize="0"/>
          <p:nvPr/>
        </p:nvPicPr>
        <p:blipFill>
          <a:blip r:embed="rId3">
            <a:alphaModFix/>
          </a:blip>
          <a:stretch>
            <a:fillRect/>
          </a:stretch>
        </p:blipFill>
        <p:spPr>
          <a:xfrm>
            <a:off x="4915875" y="1191325"/>
            <a:ext cx="3827645" cy="35308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ADVANTAGE OF RESTFUL APIS: scalability</a:t>
            </a:r>
            <a:endParaRPr/>
          </a:p>
        </p:txBody>
      </p:sp>
      <p:sp>
        <p:nvSpPr>
          <p:cNvPr id="169" name="Google Shape;169;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There is little to no difficulty  for developmental teams  to scale the product because of the separation between clients and servers.</a:t>
            </a:r>
            <a:endParaRPr sz="1600"/>
          </a:p>
          <a:p>
            <a:pPr indent="-330200" lvl="0" marL="457200" rtl="0" algn="l">
              <a:spcBef>
                <a:spcPts val="1200"/>
              </a:spcBef>
              <a:spcAft>
                <a:spcPts val="0"/>
              </a:spcAft>
              <a:buSzPts val="1600"/>
              <a:buChar char="-"/>
            </a:pPr>
            <a:r>
              <a:rPr lang="en" sz="1600"/>
              <a:t>The server end of REST is stateless,  meaning the server doesn't have to store anything across requests</a:t>
            </a:r>
            <a:endParaRPr sz="1600"/>
          </a:p>
          <a:p>
            <a:pPr indent="-330200" lvl="0" marL="457200" rtl="0" algn="l">
              <a:spcBef>
                <a:spcPts val="0"/>
              </a:spcBef>
              <a:spcAft>
                <a:spcPts val="0"/>
              </a:spcAft>
              <a:buSzPts val="1600"/>
              <a:buChar char="-"/>
            </a:pPr>
            <a:r>
              <a:rPr lang="en" sz="1600"/>
              <a:t>There doesn't have to be (much) communication between servers, making it horizontally scalable.</a:t>
            </a:r>
            <a:endParaRPr sz="1600"/>
          </a:p>
        </p:txBody>
      </p:sp>
      <p:pic>
        <p:nvPicPr>
          <p:cNvPr id="170" name="Google Shape;170;p18"/>
          <p:cNvPicPr preferRelativeResize="0"/>
          <p:nvPr/>
        </p:nvPicPr>
        <p:blipFill>
          <a:blip r:embed="rId3">
            <a:alphaModFix/>
          </a:blip>
          <a:stretch>
            <a:fillRect/>
          </a:stretch>
        </p:blipFill>
        <p:spPr>
          <a:xfrm>
            <a:off x="5445650" y="3303070"/>
            <a:ext cx="1481625" cy="13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 OF RESTFUL APIS: flexibility and portability</a:t>
            </a:r>
            <a:endParaRPr/>
          </a:p>
        </p:txBody>
      </p:sp>
      <p:sp>
        <p:nvSpPr>
          <p:cNvPr id="176" name="Google Shape;176;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It is possible for front and back to be hosted on different servers giving the advantage to management. RESTful can handle multiple types of calls because of it not being tied to resources or methods.</a:t>
            </a:r>
            <a:endParaRPr sz="2000"/>
          </a:p>
        </p:txBody>
      </p:sp>
      <p:pic>
        <p:nvPicPr>
          <p:cNvPr id="177" name="Google Shape;177;p19"/>
          <p:cNvPicPr preferRelativeResize="0"/>
          <p:nvPr/>
        </p:nvPicPr>
        <p:blipFill>
          <a:blip r:embed="rId3">
            <a:alphaModFix/>
          </a:blip>
          <a:stretch>
            <a:fillRect/>
          </a:stretch>
        </p:blipFill>
        <p:spPr>
          <a:xfrm>
            <a:off x="3978700" y="3346402"/>
            <a:ext cx="1359375" cy="125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 OF RESTFUL APIS: independence</a:t>
            </a:r>
            <a:endParaRPr/>
          </a:p>
        </p:txBody>
      </p:sp>
      <p:sp>
        <p:nvSpPr>
          <p:cNvPr id="183" name="Google Shape;183;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Another advantage of the separation of client and server is for projects to be developed in separate places</a:t>
            </a:r>
            <a:endParaRPr sz="2000"/>
          </a:p>
          <a:p>
            <a:pPr indent="-355600" lvl="0" marL="457200" rtl="0" algn="l">
              <a:spcBef>
                <a:spcPts val="0"/>
              </a:spcBef>
              <a:spcAft>
                <a:spcPts val="0"/>
              </a:spcAft>
              <a:buSzPts val="2000"/>
              <a:buChar char="-"/>
            </a:pPr>
            <a:r>
              <a:rPr lang="en" sz="2000"/>
              <a:t>Adaption to </a:t>
            </a:r>
            <a:r>
              <a:rPr lang="en" sz="2000"/>
              <a:t>simultaneous</a:t>
            </a:r>
            <a:r>
              <a:rPr lang="en" sz="2000"/>
              <a:t> work on the same project follows updates to both the syntax and platform edits</a:t>
            </a:r>
            <a:endParaRPr sz="2000"/>
          </a:p>
        </p:txBody>
      </p:sp>
      <p:pic>
        <p:nvPicPr>
          <p:cNvPr id="184" name="Google Shape;184;p20"/>
          <p:cNvPicPr preferRelativeResize="0"/>
          <p:nvPr/>
        </p:nvPicPr>
        <p:blipFill>
          <a:blip r:embed="rId3">
            <a:alphaModFix/>
          </a:blip>
          <a:stretch>
            <a:fillRect/>
          </a:stretch>
        </p:blipFill>
        <p:spPr>
          <a:xfrm>
            <a:off x="3824275" y="3204613"/>
            <a:ext cx="1495425" cy="1838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a:t>
            </a:r>
            <a:r>
              <a:rPr lang="en"/>
              <a:t>ADVANTAGE OF RESTFUL APIS: lack of state</a:t>
            </a:r>
            <a:endParaRPr/>
          </a:p>
        </p:txBody>
      </p:sp>
      <p:sp>
        <p:nvSpPr>
          <p:cNvPr id="190" name="Google Shape;190;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The </a:t>
            </a:r>
            <a:r>
              <a:rPr lang="en" sz="2000"/>
              <a:t>maintaining of the s</a:t>
            </a:r>
            <a:r>
              <a:rPr lang="en" sz="2000"/>
              <a:t>tate of </a:t>
            </a:r>
            <a:r>
              <a:rPr lang="en" sz="2000"/>
              <a:t>something like the amount of items selected for purchase in a e-commerce website for example-- this burden lies on the client.</a:t>
            </a:r>
            <a:endParaRPr sz="2000"/>
          </a:p>
        </p:txBody>
      </p:sp>
      <p:pic>
        <p:nvPicPr>
          <p:cNvPr id="191" name="Google Shape;191;p21"/>
          <p:cNvPicPr preferRelativeResize="0"/>
          <p:nvPr/>
        </p:nvPicPr>
        <p:blipFill>
          <a:blip r:embed="rId3">
            <a:alphaModFix/>
          </a:blip>
          <a:stretch>
            <a:fillRect/>
          </a:stretch>
        </p:blipFill>
        <p:spPr>
          <a:xfrm>
            <a:off x="3484760" y="3371925"/>
            <a:ext cx="2620725" cy="1473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