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e2e8754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e2e8754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2e8754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2e8754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ce2e8754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ce2e8754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e2e87547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e2e87547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e2e87547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e2e87547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ce2e87547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ce2e87547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ce2e8754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ce2e8754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e2e8754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e2e8754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ce2e8754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ce2e8754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ce2e87547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ce2e8754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utorialspoint.com/soap/soap_header.htm" TargetMode="External"/><Relationship Id="rId4" Type="http://schemas.openxmlformats.org/officeDocument/2006/relationships/hyperlink" Target="https://www.tutorialspoint.com/soap/soap_fault.htm" TargetMode="External"/><Relationship Id="rId5" Type="http://schemas.openxmlformats.org/officeDocument/2006/relationships/hyperlink" Target="https://www.tutorialspoint.com/soap/soap_transport.htm" TargetMode="External"/><Relationship Id="rId6" Type="http://schemas.openxmlformats.org/officeDocument/2006/relationships/hyperlink" Target="https://www.tutorialspoint.com/soap/soap_quick_guid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sz="8400"/>
              <a:t>SOAP API</a:t>
            </a:r>
            <a:endParaRPr b="0" sz="8400"/>
          </a:p>
        </p:txBody>
      </p:sp>
      <p:sp>
        <p:nvSpPr>
          <p:cNvPr id="86" name="Google Shape;86;p13"/>
          <p:cNvSpPr txBox="1"/>
          <p:nvPr>
            <p:ph idx="1" type="subTitle"/>
          </p:nvPr>
        </p:nvSpPr>
        <p:spPr>
          <a:xfrm>
            <a:off x="824000" y="3596300"/>
            <a:ext cx="4255500" cy="13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Larry Ohaka</a:t>
            </a:r>
            <a:endParaRPr/>
          </a:p>
          <a:p>
            <a:pPr indent="0" lvl="0" marL="0" rtl="0" algn="l">
              <a:spcBef>
                <a:spcPts val="0"/>
              </a:spcBef>
              <a:spcAft>
                <a:spcPts val="0"/>
              </a:spcAft>
              <a:buNone/>
            </a:pPr>
            <a:r>
              <a:rPr lang="en"/>
              <a:t>WEB 420</a:t>
            </a:r>
            <a:endParaRPr/>
          </a:p>
          <a:p>
            <a:pPr indent="0" lvl="0" marL="0" rtl="0" algn="l">
              <a:spcBef>
                <a:spcPts val="0"/>
              </a:spcBef>
              <a:spcAft>
                <a:spcPts val="0"/>
              </a:spcAft>
              <a:buNone/>
            </a:pPr>
            <a:r>
              <a:rPr lang="en"/>
              <a:t>4/2/2021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END-TO-END DATA FLOW</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999999"/>
                </a:solidFill>
              </a:rPr>
              <a:t>First download a addon for testing data flow. It should  allow you to send GET, POST, PUT,  DELETE, and PATCH</a:t>
            </a:r>
            <a:endParaRPr sz="2000">
              <a:solidFill>
                <a:srgbClr val="999999"/>
              </a:solidFill>
            </a:endParaRPr>
          </a:p>
          <a:p>
            <a:pPr indent="-355600" lvl="0" marL="457200" rtl="0" algn="l">
              <a:spcBef>
                <a:spcPts val="1200"/>
              </a:spcBef>
              <a:spcAft>
                <a:spcPts val="0"/>
              </a:spcAft>
              <a:buClr>
                <a:srgbClr val="999999"/>
              </a:buClr>
              <a:buSzPts val="2000"/>
              <a:buChar char="-"/>
            </a:pPr>
            <a:r>
              <a:rPr lang="en" sz="2000">
                <a:solidFill>
                  <a:srgbClr val="999999"/>
                </a:solidFill>
              </a:rPr>
              <a:t>Create an HTTP GET request</a:t>
            </a:r>
            <a:endParaRPr sz="2000">
              <a:solidFill>
                <a:srgbClr val="999999"/>
              </a:solidFill>
            </a:endParaRPr>
          </a:p>
          <a:p>
            <a:pPr indent="-355600" lvl="0" marL="457200" rtl="0" algn="l">
              <a:spcBef>
                <a:spcPts val="0"/>
              </a:spcBef>
              <a:spcAft>
                <a:spcPts val="0"/>
              </a:spcAft>
              <a:buClr>
                <a:srgbClr val="999999"/>
              </a:buClr>
              <a:buSzPts val="2000"/>
              <a:buChar char="-"/>
            </a:pPr>
            <a:r>
              <a:rPr lang="en" sz="2000">
                <a:solidFill>
                  <a:srgbClr val="999999"/>
                </a:solidFill>
              </a:rPr>
              <a:t>Add </a:t>
            </a:r>
            <a:r>
              <a:rPr lang="en" sz="2000">
                <a:solidFill>
                  <a:srgbClr val="999999"/>
                </a:solidFill>
              </a:rPr>
              <a:t>relevant</a:t>
            </a:r>
            <a:r>
              <a:rPr lang="en" sz="2000">
                <a:solidFill>
                  <a:srgbClr val="999999"/>
                </a:solidFill>
              </a:rPr>
              <a:t> paraments needed to get a reply (example: URL, QUERY, EepectedStatus, JSONPath)</a:t>
            </a:r>
            <a:endParaRPr sz="2000">
              <a:solidFill>
                <a:srgbClr val="999999"/>
              </a:solidFill>
            </a:endParaRPr>
          </a:p>
          <a:p>
            <a:pPr indent="-355600" lvl="0" marL="457200" rtl="0" algn="l">
              <a:spcBef>
                <a:spcPts val="0"/>
              </a:spcBef>
              <a:spcAft>
                <a:spcPts val="0"/>
              </a:spcAft>
              <a:buClr>
                <a:srgbClr val="999999"/>
              </a:buClr>
              <a:buSzPts val="2000"/>
              <a:buChar char="-"/>
            </a:pPr>
            <a:r>
              <a:rPr lang="en" sz="2000">
                <a:solidFill>
                  <a:srgbClr val="999999"/>
                </a:solidFill>
              </a:rPr>
              <a:t>Add a response field to store the </a:t>
            </a:r>
            <a:r>
              <a:rPr lang="en" sz="2000">
                <a:solidFill>
                  <a:srgbClr val="999999"/>
                </a:solidFill>
              </a:rPr>
              <a:t>retrieved</a:t>
            </a:r>
            <a:r>
              <a:rPr lang="en" sz="2000">
                <a:solidFill>
                  <a:srgbClr val="999999"/>
                </a:solidFill>
              </a:rPr>
              <a:t> </a:t>
            </a:r>
            <a:r>
              <a:rPr lang="en" sz="2000">
                <a:solidFill>
                  <a:srgbClr val="999999"/>
                </a:solidFill>
              </a:rPr>
              <a:t>response</a:t>
            </a:r>
            <a:endParaRPr sz="2000">
              <a:solidFill>
                <a:srgbClr val="999999"/>
              </a:solidFill>
            </a:endParaRPr>
          </a:p>
          <a:p>
            <a:pPr indent="-355600" lvl="0" marL="457200" rtl="0" algn="l">
              <a:spcBef>
                <a:spcPts val="0"/>
              </a:spcBef>
              <a:spcAft>
                <a:spcPts val="0"/>
              </a:spcAft>
              <a:buClr>
                <a:srgbClr val="999999"/>
              </a:buClr>
              <a:buSzPts val="2000"/>
              <a:buChar char="-"/>
            </a:pPr>
            <a:r>
              <a:rPr lang="en" sz="2000">
                <a:solidFill>
                  <a:srgbClr val="999999"/>
                </a:solidFill>
              </a:rPr>
              <a:t>Using the URL </a:t>
            </a:r>
            <a:r>
              <a:rPr lang="en" sz="2000">
                <a:solidFill>
                  <a:srgbClr val="999999"/>
                </a:solidFill>
              </a:rPr>
              <a:t>retrieved</a:t>
            </a:r>
            <a:r>
              <a:rPr lang="en" sz="2000">
                <a:solidFill>
                  <a:srgbClr val="999999"/>
                </a:solidFill>
              </a:rPr>
              <a:t> from the APU call you </a:t>
            </a:r>
            <a:r>
              <a:rPr lang="en" sz="2000">
                <a:solidFill>
                  <a:srgbClr val="999999"/>
                </a:solidFill>
              </a:rPr>
              <a:t>will perform</a:t>
            </a:r>
            <a:r>
              <a:rPr lang="en" sz="2000">
                <a:solidFill>
                  <a:srgbClr val="999999"/>
                </a:solidFill>
              </a:rPr>
              <a:t> a validation</a:t>
            </a:r>
            <a:endParaRPr sz="2000">
              <a:solidFill>
                <a:srgbClr val="999999"/>
              </a:solidFill>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LIST</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85714"/>
              </a:lnSpc>
              <a:spcBef>
                <a:spcPts val="0"/>
              </a:spcBef>
              <a:spcAft>
                <a:spcPts val="0"/>
              </a:spcAft>
              <a:buSzPts val="1800"/>
              <a:buChar char="-"/>
            </a:pPr>
            <a:r>
              <a:rPr lang="en" sz="2100">
                <a:solidFill>
                  <a:srgbClr val="797979"/>
                </a:solidFill>
                <a:latin typeface="Arial"/>
                <a:ea typeface="Arial"/>
                <a:cs typeface="Arial"/>
                <a:sym typeface="Arial"/>
              </a:rPr>
              <a:t>“SOAP - Header”. </a:t>
            </a:r>
            <a:r>
              <a:rPr lang="en" sz="2100" u="sng">
                <a:solidFill>
                  <a:schemeClr val="hlink"/>
                </a:solidFill>
                <a:latin typeface="Arial"/>
                <a:ea typeface="Arial"/>
                <a:cs typeface="Arial"/>
                <a:sym typeface="Arial"/>
                <a:hlinkClick r:id="rId3"/>
              </a:rPr>
              <a:t>https://www.tutorialspoint.com/soap/soap_header.htm</a:t>
            </a:r>
            <a:endParaRPr sz="2100">
              <a:solidFill>
                <a:srgbClr val="797979"/>
              </a:solidFill>
              <a:latin typeface="Arial"/>
              <a:ea typeface="Arial"/>
              <a:cs typeface="Arial"/>
              <a:sym typeface="Arial"/>
            </a:endParaRPr>
          </a:p>
          <a:p>
            <a:pPr indent="-361950" lvl="0" marL="457200" rtl="0" algn="l">
              <a:lnSpc>
                <a:spcPct val="85714"/>
              </a:lnSpc>
              <a:spcBef>
                <a:spcPts val="0"/>
              </a:spcBef>
              <a:spcAft>
                <a:spcPts val="0"/>
              </a:spcAft>
              <a:buClr>
                <a:srgbClr val="797979"/>
              </a:buClr>
              <a:buSzPts val="2100"/>
              <a:buFont typeface="Arial"/>
              <a:buChar char="-"/>
            </a:pPr>
            <a:r>
              <a:rPr lang="en" sz="2100">
                <a:solidFill>
                  <a:srgbClr val="797979"/>
                </a:solidFill>
                <a:latin typeface="Arial"/>
                <a:ea typeface="Arial"/>
                <a:cs typeface="Arial"/>
                <a:sym typeface="Arial"/>
              </a:rPr>
              <a:t>“SOAP - Fault”. </a:t>
            </a:r>
            <a:r>
              <a:rPr lang="en" sz="2100" u="sng">
                <a:solidFill>
                  <a:schemeClr val="hlink"/>
                </a:solidFill>
                <a:latin typeface="Arial"/>
                <a:ea typeface="Arial"/>
                <a:cs typeface="Arial"/>
                <a:sym typeface="Arial"/>
                <a:hlinkClick r:id="rId4"/>
              </a:rPr>
              <a:t>https://www.tutorialspoint.com/soap/soap_fault.htm</a:t>
            </a:r>
            <a:endParaRPr sz="2100">
              <a:solidFill>
                <a:srgbClr val="797979"/>
              </a:solidFill>
              <a:latin typeface="Arial"/>
              <a:ea typeface="Arial"/>
              <a:cs typeface="Arial"/>
              <a:sym typeface="Arial"/>
            </a:endParaRPr>
          </a:p>
          <a:p>
            <a:pPr indent="-361950" lvl="0" marL="457200" rtl="0" algn="l">
              <a:lnSpc>
                <a:spcPct val="85714"/>
              </a:lnSpc>
              <a:spcBef>
                <a:spcPts val="0"/>
              </a:spcBef>
              <a:spcAft>
                <a:spcPts val="0"/>
              </a:spcAft>
              <a:buClr>
                <a:srgbClr val="797979"/>
              </a:buClr>
              <a:buSzPts val="2100"/>
              <a:buFont typeface="Arial"/>
              <a:buChar char="-"/>
            </a:pPr>
            <a:r>
              <a:rPr lang="en" sz="2100">
                <a:solidFill>
                  <a:srgbClr val="797979"/>
                </a:solidFill>
                <a:latin typeface="Arial"/>
                <a:ea typeface="Arial"/>
                <a:cs typeface="Arial"/>
                <a:sym typeface="Arial"/>
              </a:rPr>
              <a:t>“SOAP - Transport”. </a:t>
            </a:r>
            <a:r>
              <a:rPr lang="en" sz="2100" u="sng">
                <a:solidFill>
                  <a:schemeClr val="hlink"/>
                </a:solidFill>
                <a:latin typeface="Arial"/>
                <a:ea typeface="Arial"/>
                <a:cs typeface="Arial"/>
                <a:sym typeface="Arial"/>
                <a:hlinkClick r:id="rId5"/>
              </a:rPr>
              <a:t>https://www.tutorialspoint.com/soap/soap_transport.htm</a:t>
            </a:r>
            <a:endParaRPr sz="2100">
              <a:solidFill>
                <a:srgbClr val="797979"/>
              </a:solidFill>
              <a:latin typeface="Arial"/>
              <a:ea typeface="Arial"/>
              <a:cs typeface="Arial"/>
              <a:sym typeface="Arial"/>
            </a:endParaRPr>
          </a:p>
          <a:p>
            <a:pPr indent="-361950" lvl="0" marL="457200" rtl="0" algn="l">
              <a:lnSpc>
                <a:spcPct val="85714"/>
              </a:lnSpc>
              <a:spcBef>
                <a:spcPts val="0"/>
              </a:spcBef>
              <a:spcAft>
                <a:spcPts val="0"/>
              </a:spcAft>
              <a:buClr>
                <a:srgbClr val="797979"/>
              </a:buClr>
              <a:buSzPts val="2100"/>
              <a:buFont typeface="Arial"/>
              <a:buChar char="-"/>
            </a:pPr>
            <a:r>
              <a:rPr lang="en" sz="2100">
                <a:solidFill>
                  <a:srgbClr val="797979"/>
                </a:solidFill>
                <a:latin typeface="Arial"/>
                <a:ea typeface="Arial"/>
                <a:cs typeface="Arial"/>
                <a:sym typeface="Arial"/>
              </a:rPr>
              <a:t>“What is SOAP?”. </a:t>
            </a:r>
            <a:r>
              <a:rPr lang="en" sz="2100" u="sng">
                <a:solidFill>
                  <a:schemeClr val="hlink"/>
                </a:solidFill>
                <a:latin typeface="Arial"/>
                <a:ea typeface="Arial"/>
                <a:cs typeface="Arial"/>
                <a:sym typeface="Arial"/>
                <a:hlinkClick r:id="rId6"/>
              </a:rPr>
              <a:t>https://www.tutorialspoint.com/soap/soap_quick_guide.htm</a:t>
            </a:r>
            <a:endParaRPr sz="2100">
              <a:solidFill>
                <a:srgbClr val="797979"/>
              </a:solidFill>
              <a:latin typeface="Arial"/>
              <a:ea typeface="Arial"/>
              <a:cs typeface="Arial"/>
              <a:sym typeface="Arial"/>
            </a:endParaRPr>
          </a:p>
          <a:p>
            <a:pPr indent="0" lvl="0" marL="457200" rtl="0" algn="l">
              <a:lnSpc>
                <a:spcPct val="85714"/>
              </a:lnSpc>
              <a:spcBef>
                <a:spcPts val="0"/>
              </a:spcBef>
              <a:spcAft>
                <a:spcPts val="0"/>
              </a:spcAft>
              <a:buNone/>
            </a:pPr>
            <a:r>
              <a:t/>
            </a:r>
            <a:endParaRPr sz="2100">
              <a:solidFill>
                <a:srgbClr val="797979"/>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SOAP</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999999"/>
              </a:buClr>
              <a:buSzPts val="2000"/>
              <a:buFont typeface="Arial"/>
              <a:buChar char="-"/>
            </a:pPr>
            <a:r>
              <a:rPr lang="en" sz="2000">
                <a:solidFill>
                  <a:srgbClr val="999999"/>
                </a:solidFill>
                <a:latin typeface="Arial"/>
                <a:ea typeface="Arial"/>
                <a:cs typeface="Arial"/>
                <a:sym typeface="Arial"/>
              </a:rPr>
              <a:t>Distributed elements of an application needs to communicate with one another in order for the application to operate. </a:t>
            </a:r>
            <a:endParaRPr sz="2000">
              <a:solidFill>
                <a:srgbClr val="999999"/>
              </a:solidFill>
              <a:latin typeface="Arial"/>
              <a:ea typeface="Arial"/>
              <a:cs typeface="Arial"/>
              <a:sym typeface="Arial"/>
            </a:endParaRPr>
          </a:p>
          <a:p>
            <a:pPr indent="-355600" lvl="0" marL="457200" rtl="0" algn="l">
              <a:spcBef>
                <a:spcPts val="0"/>
              </a:spcBef>
              <a:spcAft>
                <a:spcPts val="0"/>
              </a:spcAft>
              <a:buClr>
                <a:srgbClr val="999999"/>
              </a:buClr>
              <a:buSzPts val="2000"/>
              <a:buFont typeface="Arial"/>
              <a:buChar char="-"/>
            </a:pPr>
            <a:r>
              <a:rPr lang="en" sz="2000">
                <a:solidFill>
                  <a:srgbClr val="999999"/>
                </a:solidFill>
                <a:latin typeface="Arial"/>
                <a:ea typeface="Arial"/>
                <a:cs typeface="Arial"/>
                <a:sym typeface="Arial"/>
              </a:rPr>
              <a:t>SOAP, which stands for Simple Object Access Protocol, is able to distribute these elements. It is a communicative XML-based messaging protocol that transfers and receives data in computers.</a:t>
            </a:r>
            <a:endParaRPr sz="2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POSSIBILITIES</a:t>
            </a:r>
            <a:r>
              <a:rPr lang="en"/>
              <a:t> WITH SOAP</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999999"/>
                </a:solidFill>
                <a:latin typeface="Arial"/>
                <a:ea typeface="Arial"/>
                <a:cs typeface="Arial"/>
                <a:sym typeface="Arial"/>
              </a:rPr>
              <a:t>The possibilities with SOAP are vast and are capable  of performing in many areas such as applications connecting to remote services and invoking remote methods.  To list other capabilities: </a:t>
            </a:r>
            <a:endParaRPr sz="1900">
              <a:solidFill>
                <a:srgbClr val="999999"/>
              </a:solidFill>
              <a:latin typeface="Arial"/>
              <a:ea typeface="Arial"/>
              <a:cs typeface="Arial"/>
              <a:sym typeface="Arial"/>
            </a:endParaRPr>
          </a:p>
          <a:p>
            <a:pPr indent="-349250" lvl="0" marL="457200" rtl="0" algn="l">
              <a:spcBef>
                <a:spcPts val="0"/>
              </a:spcBef>
              <a:spcAft>
                <a:spcPts val="0"/>
              </a:spcAft>
              <a:buClr>
                <a:srgbClr val="999999"/>
              </a:buClr>
              <a:buSzPts val="1900"/>
              <a:buFont typeface="Arial"/>
              <a:buAutoNum type="arabicPeriod"/>
            </a:pPr>
            <a:r>
              <a:rPr lang="en" sz="1900">
                <a:solidFill>
                  <a:srgbClr val="999999"/>
                </a:solidFill>
                <a:latin typeface="Arial"/>
                <a:ea typeface="Arial"/>
                <a:cs typeface="Arial"/>
                <a:sym typeface="Arial"/>
              </a:rPr>
              <a:t>SOAP  is capable of extending HTTP for XML messaging</a:t>
            </a:r>
            <a:endParaRPr sz="1900">
              <a:solidFill>
                <a:srgbClr val="999999"/>
              </a:solidFill>
              <a:latin typeface="Arial"/>
              <a:ea typeface="Arial"/>
              <a:cs typeface="Arial"/>
              <a:sym typeface="Arial"/>
            </a:endParaRPr>
          </a:p>
          <a:p>
            <a:pPr indent="-349250" lvl="0" marL="457200" rtl="0" algn="l">
              <a:spcBef>
                <a:spcPts val="0"/>
              </a:spcBef>
              <a:spcAft>
                <a:spcPts val="0"/>
              </a:spcAft>
              <a:buClr>
                <a:srgbClr val="999999"/>
              </a:buClr>
              <a:buSzPts val="1900"/>
              <a:buFont typeface="Arial"/>
              <a:buAutoNum type="arabicPeriod"/>
            </a:pPr>
            <a:r>
              <a:rPr lang="en" sz="1900">
                <a:solidFill>
                  <a:srgbClr val="999999"/>
                </a:solidFill>
                <a:latin typeface="Arial"/>
                <a:ea typeface="Arial"/>
                <a:cs typeface="Arial"/>
                <a:sym typeface="Arial"/>
              </a:rPr>
              <a:t>Can provide data transport  for WEB services</a:t>
            </a:r>
            <a:endParaRPr sz="1900">
              <a:solidFill>
                <a:srgbClr val="999999"/>
              </a:solidFill>
              <a:latin typeface="Arial"/>
              <a:ea typeface="Arial"/>
              <a:cs typeface="Arial"/>
              <a:sym typeface="Arial"/>
            </a:endParaRPr>
          </a:p>
          <a:p>
            <a:pPr indent="-349250" lvl="0" marL="457200" rtl="0" algn="l">
              <a:spcBef>
                <a:spcPts val="0"/>
              </a:spcBef>
              <a:spcAft>
                <a:spcPts val="0"/>
              </a:spcAft>
              <a:buClr>
                <a:srgbClr val="999999"/>
              </a:buClr>
              <a:buSzPts val="1900"/>
              <a:buFont typeface="Arial"/>
              <a:buAutoNum type="arabicPeriod"/>
            </a:pPr>
            <a:r>
              <a:rPr lang="en" sz="1900">
                <a:solidFill>
                  <a:srgbClr val="999999"/>
                </a:solidFill>
                <a:latin typeface="Arial"/>
                <a:ea typeface="Arial"/>
                <a:cs typeface="Arial"/>
                <a:sym typeface="Arial"/>
              </a:rPr>
              <a:t>Is capable of exchanging complete docs or calling a remote procedure</a:t>
            </a:r>
            <a:endParaRPr sz="1900">
              <a:solidFill>
                <a:srgbClr val="999999"/>
              </a:solidFill>
              <a:latin typeface="Arial"/>
              <a:ea typeface="Arial"/>
              <a:cs typeface="Arial"/>
              <a:sym typeface="Arial"/>
            </a:endParaRPr>
          </a:p>
          <a:p>
            <a:pPr indent="-349250" lvl="0" marL="457200" rtl="0" algn="l">
              <a:spcBef>
                <a:spcPts val="0"/>
              </a:spcBef>
              <a:spcAft>
                <a:spcPts val="0"/>
              </a:spcAft>
              <a:buClr>
                <a:srgbClr val="999999"/>
              </a:buClr>
              <a:buSzPts val="1900"/>
              <a:buFont typeface="Arial"/>
              <a:buAutoNum type="arabicPeriod"/>
            </a:pPr>
            <a:r>
              <a:rPr lang="en" sz="1900">
                <a:solidFill>
                  <a:srgbClr val="999999"/>
                </a:solidFill>
                <a:latin typeface="Arial"/>
                <a:ea typeface="Arial"/>
                <a:cs typeface="Arial"/>
                <a:sym typeface="Arial"/>
              </a:rPr>
              <a:t>Can be utilized for broadcasting a message</a:t>
            </a:r>
            <a:endParaRPr sz="1900">
              <a:solidFill>
                <a:srgbClr val="999999"/>
              </a:solidFill>
              <a:latin typeface="Arial"/>
              <a:ea typeface="Arial"/>
              <a:cs typeface="Arial"/>
              <a:sym typeface="Arial"/>
            </a:endParaRPr>
          </a:p>
          <a:p>
            <a:pPr indent="-349250" lvl="0" marL="457200" rtl="0" algn="l">
              <a:spcBef>
                <a:spcPts val="0"/>
              </a:spcBef>
              <a:spcAft>
                <a:spcPts val="0"/>
              </a:spcAft>
              <a:buClr>
                <a:srgbClr val="999999"/>
              </a:buClr>
              <a:buSzPts val="1900"/>
              <a:buFont typeface="Arial"/>
              <a:buAutoNum type="arabicPeriod"/>
            </a:pPr>
            <a:r>
              <a:rPr lang="en" sz="1900">
                <a:solidFill>
                  <a:srgbClr val="999999"/>
                </a:solidFill>
                <a:latin typeface="Arial"/>
                <a:ea typeface="Arial"/>
                <a:cs typeface="Arial"/>
                <a:sym typeface="Arial"/>
              </a:rPr>
              <a:t>SOAP is platform/language independent.</a:t>
            </a:r>
            <a:endParaRPr sz="26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SOAP DATA TYPES USED</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999999"/>
                </a:solidFill>
                <a:latin typeface="Arial"/>
                <a:ea typeface="Arial"/>
                <a:cs typeface="Arial"/>
                <a:sym typeface="Arial"/>
              </a:rPr>
              <a:t>Within SOAP, its data types are divided into two distinct categories (scalar types and compound types). Scalar types only hold one value while compounds can contain multiple values and these values can be further subdivided into arrays and structs. SOAP is capable of supporting user made datatypes along with simple data types and arrays. </a:t>
            </a:r>
            <a:endParaRPr sz="2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SOAP DATA TYPES </a:t>
            </a:r>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999999"/>
                </a:solidFill>
                <a:latin typeface="Arial"/>
                <a:ea typeface="Arial"/>
                <a:cs typeface="Arial"/>
                <a:sym typeface="Arial"/>
              </a:rPr>
              <a:t>A couple of these simple data types include </a:t>
            </a:r>
            <a:r>
              <a:rPr b="1" lang="en" sz="2000">
                <a:solidFill>
                  <a:srgbClr val="999999"/>
                </a:solidFill>
                <a:latin typeface="Arial"/>
                <a:ea typeface="Arial"/>
                <a:cs typeface="Arial"/>
                <a:sym typeface="Arial"/>
              </a:rPr>
              <a:t>anyURI, boolean, byte, date, dateTime, decimal, double duration, ENTITY etc</a:t>
            </a:r>
            <a:r>
              <a:rPr lang="en" sz="2000">
                <a:solidFill>
                  <a:srgbClr val="999999"/>
                </a:solidFill>
                <a:latin typeface="Arial"/>
                <a:ea typeface="Arial"/>
                <a:cs typeface="Arial"/>
                <a:sym typeface="Arial"/>
              </a:rPr>
              <a:t>. SOAP arrays are formatted in this fashion:</a:t>
            </a:r>
            <a:r>
              <a:rPr b="1" lang="en" sz="2000">
                <a:solidFill>
                  <a:srgbClr val="999999"/>
                </a:solidFill>
                <a:latin typeface="Arial"/>
                <a:ea typeface="Arial"/>
                <a:cs typeface="Arial"/>
                <a:sym typeface="Arial"/>
              </a:rPr>
              <a:t> dataname: datatype[]=[assigned_value, assigned_value, …].</a:t>
            </a:r>
            <a:endParaRPr sz="27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ENVELOPES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999999"/>
                </a:solidFill>
                <a:latin typeface="Arial"/>
                <a:ea typeface="Arial"/>
                <a:cs typeface="Arial"/>
                <a:sym typeface="Arial"/>
              </a:rPr>
              <a:t>When sending a message through SOAP there is an encoded message in the XML doc format.This format consists of an &lt;Element&gt;  tag which could contain the &lt;Header&gt; tag and the mandatory &lt;Body&gt; tag.</a:t>
            </a:r>
            <a:endParaRPr sz="2700">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999999"/>
                </a:solidFill>
              </a:rPr>
              <a:t>Like </a:t>
            </a:r>
            <a:r>
              <a:rPr lang="en" sz="2000">
                <a:solidFill>
                  <a:srgbClr val="999999"/>
                </a:solidFill>
              </a:rPr>
              <a:t>mentioned</a:t>
            </a:r>
            <a:r>
              <a:rPr lang="en" sz="2000">
                <a:solidFill>
                  <a:srgbClr val="999999"/>
                </a:solidFill>
              </a:rPr>
              <a:t> before the Header tag is optional in SOAP messages-- Here are a few more facts related to this element</a:t>
            </a:r>
            <a:endParaRPr sz="2000">
              <a:solidFill>
                <a:srgbClr val="999999"/>
              </a:solidFill>
            </a:endParaRPr>
          </a:p>
          <a:p>
            <a:pPr indent="-355600" lvl="0" marL="457200" rtl="0" algn="l">
              <a:spcBef>
                <a:spcPts val="1200"/>
              </a:spcBef>
              <a:spcAft>
                <a:spcPts val="0"/>
              </a:spcAft>
              <a:buClr>
                <a:srgbClr val="999999"/>
              </a:buClr>
              <a:buSzPts val="2000"/>
              <a:buChar char="-"/>
            </a:pPr>
            <a:r>
              <a:rPr lang="en" sz="2000">
                <a:solidFill>
                  <a:srgbClr val="999999"/>
                </a:solidFill>
              </a:rPr>
              <a:t>It can be used to specify digital </a:t>
            </a:r>
            <a:r>
              <a:rPr lang="en" sz="2000">
                <a:solidFill>
                  <a:srgbClr val="999999"/>
                </a:solidFill>
              </a:rPr>
              <a:t>signatures</a:t>
            </a:r>
            <a:r>
              <a:rPr lang="en" sz="2000">
                <a:solidFill>
                  <a:srgbClr val="999999"/>
                </a:solidFill>
              </a:rPr>
              <a:t>/password-protected services</a:t>
            </a:r>
            <a:endParaRPr sz="2000">
              <a:solidFill>
                <a:srgbClr val="999999"/>
              </a:solidFill>
            </a:endParaRPr>
          </a:p>
          <a:p>
            <a:pPr indent="-355600" lvl="0" marL="457200" rtl="0" algn="l">
              <a:spcBef>
                <a:spcPts val="0"/>
              </a:spcBef>
              <a:spcAft>
                <a:spcPts val="0"/>
              </a:spcAft>
              <a:buClr>
                <a:srgbClr val="999999"/>
              </a:buClr>
              <a:buSzPts val="2000"/>
              <a:buChar char="-"/>
            </a:pPr>
            <a:r>
              <a:rPr lang="en" sz="2000">
                <a:solidFill>
                  <a:srgbClr val="999999"/>
                </a:solidFill>
              </a:rPr>
              <a:t>It is encoded as the first immediate child element in SOAP envelope</a:t>
            </a:r>
            <a:endParaRPr sz="2000">
              <a:solidFill>
                <a:srgbClr val="999999"/>
              </a:solidFill>
            </a:endParaRPr>
          </a:p>
          <a:p>
            <a:pPr indent="-355600" lvl="0" marL="457200" rtl="0" algn="l">
              <a:spcBef>
                <a:spcPts val="0"/>
              </a:spcBef>
              <a:spcAft>
                <a:spcPts val="0"/>
              </a:spcAft>
              <a:buClr>
                <a:srgbClr val="999999"/>
              </a:buClr>
              <a:buSzPts val="2000"/>
              <a:buChar char="-"/>
            </a:pPr>
            <a:r>
              <a:rPr lang="en" sz="2000">
                <a:solidFill>
                  <a:srgbClr val="999999"/>
                </a:solidFill>
              </a:rPr>
              <a:t>When </a:t>
            </a:r>
            <a:r>
              <a:rPr lang="en" sz="2000">
                <a:solidFill>
                  <a:srgbClr val="999999"/>
                </a:solidFill>
              </a:rPr>
              <a:t>you</a:t>
            </a:r>
            <a:r>
              <a:rPr lang="en" sz="2000">
                <a:solidFill>
                  <a:srgbClr val="999999"/>
                </a:solidFill>
              </a:rPr>
              <a:t> define more than one header, all immediate child elements of the Header are interpreted as SOAP header blocks</a:t>
            </a:r>
            <a:endParaRPr sz="2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FAULTS &amp; FAULT CODES</a:t>
            </a:r>
            <a:endParaRPr/>
          </a:p>
        </p:txBody>
      </p:sp>
      <p:sp>
        <p:nvSpPr>
          <p:cNvPr id="128" name="Google Shape;128;p20"/>
          <p:cNvSpPr txBox="1"/>
          <p:nvPr>
            <p:ph idx="1" type="body"/>
          </p:nvPr>
        </p:nvSpPr>
        <p:spPr>
          <a:xfrm>
            <a:off x="311700" y="1229875"/>
            <a:ext cx="8520600" cy="80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999999"/>
                </a:solidFill>
              </a:rPr>
              <a:t>In case there are any errors during the encoding process, SOAP sends back a </a:t>
            </a:r>
            <a:r>
              <a:rPr lang="en">
                <a:solidFill>
                  <a:srgbClr val="999999"/>
                </a:solidFill>
              </a:rPr>
              <a:t>response</a:t>
            </a:r>
            <a:r>
              <a:rPr lang="en">
                <a:solidFill>
                  <a:srgbClr val="999999"/>
                </a:solidFill>
              </a:rPr>
              <a:t> with a SOAP fault element in the body.</a:t>
            </a:r>
            <a:endParaRPr>
              <a:solidFill>
                <a:srgbClr val="999999"/>
              </a:solidFill>
            </a:endParaRPr>
          </a:p>
        </p:txBody>
      </p:sp>
      <p:sp>
        <p:nvSpPr>
          <p:cNvPr id="129" name="Google Shape;129;p20"/>
          <p:cNvSpPr txBox="1"/>
          <p:nvPr>
            <p:ph idx="1" type="body"/>
          </p:nvPr>
        </p:nvSpPr>
        <p:spPr>
          <a:xfrm>
            <a:off x="464100" y="2162850"/>
            <a:ext cx="3261000" cy="19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99999"/>
                </a:solidFill>
              </a:rPr>
              <a:t>Sub-elements of FAULT:</a:t>
            </a:r>
            <a:endParaRPr>
              <a:solidFill>
                <a:srgbClr val="999999"/>
              </a:solidFill>
            </a:endParaRPr>
          </a:p>
          <a:p>
            <a:pPr indent="-342900" lvl="0" marL="457200" rtl="0" algn="l">
              <a:spcBef>
                <a:spcPts val="1200"/>
              </a:spcBef>
              <a:spcAft>
                <a:spcPts val="0"/>
              </a:spcAft>
              <a:buClr>
                <a:srgbClr val="999999"/>
              </a:buClr>
              <a:buSzPts val="1800"/>
              <a:buChar char="-"/>
            </a:pPr>
            <a:r>
              <a:rPr lang="en">
                <a:solidFill>
                  <a:srgbClr val="999999"/>
                </a:solidFill>
              </a:rPr>
              <a:t>&lt;faultCode&gt;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&lt;faultString&gt;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&lt;faultActor&gt;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&lt;detail&gt;</a:t>
            </a:r>
            <a:endParaRPr>
              <a:solidFill>
                <a:srgbClr val="999999"/>
              </a:solidFill>
            </a:endParaRPr>
          </a:p>
        </p:txBody>
      </p:sp>
      <p:sp>
        <p:nvSpPr>
          <p:cNvPr id="130" name="Google Shape;130;p20"/>
          <p:cNvSpPr txBox="1"/>
          <p:nvPr>
            <p:ph idx="1" type="body"/>
          </p:nvPr>
        </p:nvSpPr>
        <p:spPr>
          <a:xfrm>
            <a:off x="3669350" y="2162850"/>
            <a:ext cx="3261000" cy="19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99999"/>
                </a:solidFill>
              </a:rPr>
              <a:t>SOAP FAULT Codes</a:t>
            </a:r>
            <a:r>
              <a:rPr lang="en">
                <a:solidFill>
                  <a:srgbClr val="999999"/>
                </a:solidFill>
              </a:rPr>
              <a:t>:</a:t>
            </a:r>
            <a:endParaRPr>
              <a:solidFill>
                <a:srgbClr val="999999"/>
              </a:solidFill>
            </a:endParaRPr>
          </a:p>
          <a:p>
            <a:pPr indent="-342900" lvl="0" marL="457200" rtl="0" algn="l">
              <a:spcBef>
                <a:spcPts val="1200"/>
              </a:spcBef>
              <a:spcAft>
                <a:spcPts val="0"/>
              </a:spcAft>
              <a:buClr>
                <a:srgbClr val="999999"/>
              </a:buClr>
              <a:buSzPts val="1800"/>
              <a:buChar char="-"/>
            </a:pPr>
            <a:r>
              <a:rPr lang="en">
                <a:solidFill>
                  <a:srgbClr val="999999"/>
                </a:solidFill>
              </a:rPr>
              <a:t>&lt;</a:t>
            </a:r>
            <a:r>
              <a:rPr lang="en" sz="1200">
                <a:solidFill>
                  <a:srgbClr val="999999"/>
                </a:solidFill>
                <a:highlight>
                  <a:srgbClr val="FFFFFF"/>
                </a:highlight>
                <a:latin typeface="Arial"/>
                <a:ea typeface="Arial"/>
                <a:cs typeface="Arial"/>
                <a:sym typeface="Arial"/>
              </a:rPr>
              <a:t>SOAP-ENV:MustUnderstand</a:t>
            </a:r>
            <a:r>
              <a:rPr lang="en">
                <a:solidFill>
                  <a:srgbClr val="999999"/>
                </a:solidFill>
              </a:rPr>
              <a:t>&gt;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a:t>
            </a:r>
            <a:r>
              <a:rPr lang="en" sz="1200">
                <a:solidFill>
                  <a:srgbClr val="999999"/>
                </a:solidFill>
                <a:highlight>
                  <a:srgbClr val="FFFFFF"/>
                </a:highlight>
                <a:latin typeface="Arial"/>
                <a:ea typeface="Arial"/>
                <a:cs typeface="Arial"/>
                <a:sym typeface="Arial"/>
              </a:rPr>
              <a:t>SOAP-ENV:VersionMismatch</a:t>
            </a:r>
            <a:r>
              <a:rPr lang="en">
                <a:solidFill>
                  <a:srgbClr val="999999"/>
                </a:solidFill>
              </a:rPr>
              <a:t>&gt;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a:t>
            </a:r>
            <a:r>
              <a:rPr lang="en" sz="1200">
                <a:solidFill>
                  <a:srgbClr val="999999"/>
                </a:solidFill>
                <a:highlight>
                  <a:srgbClr val="FFFFFF"/>
                </a:highlight>
                <a:latin typeface="Arial"/>
                <a:ea typeface="Arial"/>
                <a:cs typeface="Arial"/>
                <a:sym typeface="Arial"/>
              </a:rPr>
              <a:t>SOAP-ENV:Client</a:t>
            </a:r>
            <a:r>
              <a:rPr lang="en">
                <a:solidFill>
                  <a:srgbClr val="999999"/>
                </a:solidFill>
              </a:rPr>
              <a:t>&gt;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a:t>
            </a:r>
            <a:r>
              <a:rPr lang="en" sz="1200">
                <a:solidFill>
                  <a:srgbClr val="999999"/>
                </a:solidFill>
                <a:highlight>
                  <a:srgbClr val="FFFFFF"/>
                </a:highlight>
                <a:latin typeface="Arial"/>
                <a:ea typeface="Arial"/>
                <a:cs typeface="Arial"/>
                <a:sym typeface="Arial"/>
              </a:rPr>
              <a:t>SOAP-ENV:Server</a:t>
            </a:r>
            <a:r>
              <a:rPr lang="en">
                <a:solidFill>
                  <a:srgbClr val="999999"/>
                </a:solidFill>
              </a:rPr>
              <a:t>&gt;</a:t>
            </a:r>
            <a:endParaRPr>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SOAP Requests/Transport</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999999"/>
                </a:solidFill>
              </a:rPr>
              <a:t>SOAP is not set to be transported through any specific protocol. For example, requests from SOAP are sent by HTTP requests and the responses are returned in the contents of the HTTP </a:t>
            </a:r>
            <a:r>
              <a:rPr lang="en" sz="2000">
                <a:solidFill>
                  <a:srgbClr val="999999"/>
                </a:solidFill>
              </a:rPr>
              <a:t>response</a:t>
            </a:r>
            <a:endParaRPr sz="20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