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193-A86F-4E73-969A-0FE7B069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94FB1-6FF7-42A2-8372-83339562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EE45-A197-4521-93B0-EC74B9A9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4D17-F21E-49FE-89CA-642703EE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FD4E9-4087-46E9-9EA6-8F892F1A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39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F704-CA38-43E9-ABF0-5ADACEF7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4CCA1-13A5-46FA-A3C1-3C603AFE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886B-D865-478F-8A22-E59F087C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AB54-AEC0-49B8-8C7B-3F61A9C2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116B-83ED-4209-8E7F-A6967E67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8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52F95-A6F8-4664-8C7B-064038507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DC745-7229-4F7B-A2F5-1AD3C647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59F5-63F5-4496-A00F-D0826391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301A-FC93-41FC-A150-D99C10A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C4A3-3A31-4B46-9A63-B9C71AB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8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4259-7250-4ABF-AF03-F41F6007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19A3-64D9-4437-930B-49272F13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6323-6C7D-4562-9989-A48AB50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D5FA-D84C-4AC2-AEA3-8ADF722A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D8E2-9D9A-4826-8FAA-9A90A467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6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3A4F-E49E-4555-B4F3-594CB9A8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8440-D0B3-49DA-BA0F-CC033378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0703-04DE-4CF5-920D-FA20FB9F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C2DD-664F-4FB6-A83E-13ADF172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4612-4EB1-48BC-9133-ADDC2A29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7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7D5E-2B62-4428-9708-7F90975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FDF1-B5F8-4AD3-AE47-F97BF154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0C89-53D5-4B19-A32C-BB697BF3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A7140-CF8E-423E-A5A2-EB59DA47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D745-DA6F-4993-BA42-5109CF1E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4D7B-8E30-4A79-9073-416200E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85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BE1B-162A-4437-BE1A-6F0939F9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D69B-C2CA-48FF-8AC3-0C119A1C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DE03C-14A1-4F9A-A6DA-292D2BD15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24FAB-BB43-4F24-8FE8-99DD09F5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47A16-0A41-4356-B75D-84BC6A2E1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67F2B-EEF3-4DAD-97A8-2D782106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EC91B-AE83-4C3B-AB63-86721A80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0ED5D-4A4C-4084-A5F0-8EE8DC9D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841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D901-56E2-4589-84D5-7EC84567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93E48-3244-423F-A478-89D3269E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6D62-C13A-4AB7-9070-CD706D61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0A019-BAC0-408A-ACB5-03B30667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7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49E46-1945-4A7B-B1D7-AA5C1B13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4F190-BD28-454E-9066-6F660EF9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EF32B-B1C3-4816-A357-A21D2CCA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88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19B9-E015-4404-A28B-D356C39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3508-1D2A-4A55-A11A-FF048F7D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BCA7A-167E-4F1A-BED6-EDF17D0E7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D4A2C-33E3-45EB-AB02-CC2BEB96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33D69-87D2-49DE-8CF6-403C39AF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281-5CD1-4DC0-977D-B8D0E119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4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9A3C-915F-4027-9375-14BA197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D5D7A-F1D9-4ED1-9612-D6701A302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4350-2F89-43FC-A4C3-EAB59D9C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AFC2-B7E2-4F76-A4DB-3A182EDB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1B6B-8D7E-4801-B1F2-7F47F740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9CF25-4A85-4BFE-BF07-2B434416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54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1D569-23AD-4B36-8D57-33672B29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27468-BED8-4468-A0B4-B9492955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2B77-BBC7-44C7-9D14-D8189EA5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ED28-D190-4552-B13D-B30F5593D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D7E8-3F1F-4AF6-8EC8-4F6F31598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B5B-CE5D-4F6C-B1F9-6025661D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optimal</a:t>
            </a:r>
            <a:r>
              <a:rPr lang="nl-BE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AC49-BC1A-4D17-8302-FC073395B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Part 2: </a:t>
            </a:r>
            <a:r>
              <a:rPr lang="nl-BE" dirty="0" err="1"/>
              <a:t>Simulation</a:t>
            </a:r>
            <a:r>
              <a:rPr lang="nl-BE" dirty="0"/>
              <a:t> of a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20350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9" y="5722"/>
            <a:ext cx="11798422" cy="1325563"/>
          </a:xfrm>
        </p:spPr>
        <p:txBody>
          <a:bodyPr>
            <a:normAutofit/>
          </a:bodyPr>
          <a:lstStyle/>
          <a:p>
            <a:r>
              <a:rPr lang="nl-BE" sz="3600" b="1" dirty="0" err="1"/>
              <a:t>Revision</a:t>
            </a:r>
            <a:r>
              <a:rPr lang="nl-BE" sz="3600" b="1" dirty="0"/>
              <a:t>: </a:t>
            </a:r>
            <a:r>
              <a:rPr lang="nl-BE" sz="3600" dirty="0" err="1"/>
              <a:t>Simulation</a:t>
            </a:r>
            <a:r>
              <a:rPr lang="nl-BE" sz="3600" dirty="0"/>
              <a:t> of 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  <a:endParaRPr lang="nl-BE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C5B7E-B83C-4BEF-AD3D-15CB2BC82C7A}"/>
              </a:ext>
            </a:extLst>
          </p:cNvPr>
          <p:cNvSpPr txBox="1"/>
          <p:nvPr/>
        </p:nvSpPr>
        <p:spPr>
          <a:xfrm>
            <a:off x="476336" y="3563877"/>
            <a:ext cx="741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SDE </a:t>
            </a:r>
            <a:r>
              <a:rPr lang="nl-BE" dirty="0"/>
              <a:t>(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 – state </a:t>
            </a:r>
            <a:r>
              <a:rPr lang="nl-BE" dirty="0" err="1"/>
              <a:t>space</a:t>
            </a:r>
            <a:r>
              <a:rPr lang="nl-BE" dirty="0"/>
              <a:t> </a:t>
            </a:r>
            <a:r>
              <a:rPr lang="nl-BE" dirty="0" err="1"/>
              <a:t>representation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/>
              <p:nvPr/>
            </p:nvSpPr>
            <p:spPr>
              <a:xfrm>
                <a:off x="582078" y="4157454"/>
                <a:ext cx="2595647" cy="38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𝐶𝑤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8" y="4157454"/>
                <a:ext cx="2595647" cy="380873"/>
              </a:xfrm>
              <a:prstGeom prst="rect">
                <a:avLst/>
              </a:prstGeom>
              <a:blipFill>
                <a:blip r:embed="rId2"/>
                <a:stretch>
                  <a:fillRect l="-2582" t="-17742" r="-2347" b="-64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/>
              <p:nvPr/>
            </p:nvSpPr>
            <p:spPr>
              <a:xfrm>
                <a:off x="-1368567" y="5270194"/>
                <a:ext cx="639572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l-B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nl-B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8567" y="5270194"/>
                <a:ext cx="6395720" cy="377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/>
              <p:nvPr/>
            </p:nvSpPr>
            <p:spPr>
              <a:xfrm>
                <a:off x="514510" y="4807731"/>
                <a:ext cx="183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0" y="4807731"/>
                <a:ext cx="18353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D4C94D-F647-4437-BA53-005A2C98AC9E}"/>
              </a:ext>
            </a:extLst>
          </p:cNvPr>
          <p:cNvSpPr txBox="1"/>
          <p:nvPr/>
        </p:nvSpPr>
        <p:spPr>
          <a:xfrm>
            <a:off x="781268" y="5677141"/>
            <a:ext cx="13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propagation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EAEDD-E91C-43CE-BF19-4060F516C7E1}"/>
              </a:ext>
            </a:extLst>
          </p:cNvPr>
          <p:cNvSpPr txBox="1"/>
          <p:nvPr/>
        </p:nvSpPr>
        <p:spPr>
          <a:xfrm>
            <a:off x="2240738" y="5677141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injection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/>
              <p:nvPr/>
            </p:nvSpPr>
            <p:spPr>
              <a:xfrm>
                <a:off x="2637047" y="6036544"/>
                <a:ext cx="7086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nl-BE" dirty="0"/>
                  <a:t> - </a:t>
                </a:r>
                <a:r>
                  <a:rPr lang="nl-BE" dirty="0" err="1"/>
                  <a:t>spectral</a:t>
                </a:r>
                <a:r>
                  <a:rPr lang="nl-BE" dirty="0"/>
                  <a:t> </a:t>
                </a:r>
                <a:r>
                  <a:rPr lang="nl-BE" dirty="0" err="1"/>
                  <a:t>density</a:t>
                </a:r>
                <a:r>
                  <a:rPr lang="nl-BE" dirty="0"/>
                  <a:t> of </a:t>
                </a:r>
                <a:r>
                  <a:rPr lang="nl-BE" dirty="0" err="1"/>
                  <a:t>noise</a:t>
                </a:r>
                <a:r>
                  <a:rPr lang="nl-BE" dirty="0"/>
                  <a:t> sources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47" y="6036544"/>
                <a:ext cx="708656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148ACF-30FA-4A6D-9F29-249CD0C475ED}"/>
              </a:ext>
            </a:extLst>
          </p:cNvPr>
          <p:cNvSpPr txBox="1"/>
          <p:nvPr/>
        </p:nvSpPr>
        <p:spPr>
          <a:xfrm>
            <a:off x="3036163" y="5261801"/>
            <a:ext cx="224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equation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99BB9-EC9D-4561-83E9-0E03CE813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493" y="1444082"/>
            <a:ext cx="2651507" cy="203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19782-4FFB-4CF6-858E-9EA3CC3D0114}"/>
              </a:ext>
            </a:extLst>
          </p:cNvPr>
          <p:cNvSpPr txBox="1"/>
          <p:nvPr/>
        </p:nvSpPr>
        <p:spPr>
          <a:xfrm>
            <a:off x="380882" y="1202300"/>
            <a:ext cx="371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simulation</a:t>
            </a:r>
            <a:r>
              <a:rPr lang="nl-BE" dirty="0"/>
              <a:t> of a state </a:t>
            </a:r>
            <a:r>
              <a:rPr lang="nl-BE" dirty="0" err="1"/>
              <a:t>probability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r>
              <a:rPr lang="nl-BE" dirty="0"/>
              <a:t> </a:t>
            </a:r>
            <a:r>
              <a:rPr lang="nl-BE" dirty="0" err="1"/>
              <a:t>rather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state vector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9DA78-1BC7-4723-961D-A39D2E4C65D2}"/>
              </a:ext>
            </a:extLst>
          </p:cNvPr>
          <p:cNvSpPr txBox="1"/>
          <p:nvPr/>
        </p:nvSpPr>
        <p:spPr>
          <a:xfrm>
            <a:off x="7004482" y="1331285"/>
            <a:ext cx="39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assume</a:t>
            </a:r>
            <a:r>
              <a:rPr lang="nl-BE" dirty="0"/>
              <a:t> state </a:t>
            </a:r>
            <a:r>
              <a:rPr lang="nl-BE" dirty="0" err="1"/>
              <a:t>distribution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Gaussian</a:t>
            </a:r>
            <a:r>
              <a:rPr lang="nl-BE" dirty="0"/>
              <a:t>: </a:t>
            </a:r>
            <a:r>
              <a:rPr lang="nl-BE" b="1" dirty="0" err="1"/>
              <a:t>mean</a:t>
            </a:r>
            <a:r>
              <a:rPr lang="nl-BE" b="1" dirty="0"/>
              <a:t> + </a:t>
            </a:r>
            <a:r>
              <a:rPr lang="nl-BE" b="1" dirty="0" err="1"/>
              <a:t>covariance</a:t>
            </a:r>
            <a:endParaRPr lang="nl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AE0DB7-54BA-4240-91FE-0F962E409487}"/>
                  </a:ext>
                </a:extLst>
              </p:cNvPr>
              <p:cNvSpPr txBox="1"/>
              <p:nvPr/>
            </p:nvSpPr>
            <p:spPr>
              <a:xfrm>
                <a:off x="7765742" y="1893583"/>
                <a:ext cx="1076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AE0DB7-54BA-4240-91FE-0F962E40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742" y="1893583"/>
                <a:ext cx="1076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110329-6D14-4EF3-9C58-50A80F6F017C}"/>
                  </a:ext>
                </a:extLst>
              </p:cNvPr>
              <p:cNvSpPr txBox="1"/>
              <p:nvPr/>
            </p:nvSpPr>
            <p:spPr>
              <a:xfrm>
                <a:off x="9063252" y="1911339"/>
                <a:ext cx="451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110329-6D14-4EF3-9C58-50A80F6F0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52" y="1911339"/>
                <a:ext cx="4515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35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AAC2-67F5-4FE7-A537-3D84D5ED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639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non-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357D0-BB64-4E0F-8B8C-C26E371D4362}"/>
                  </a:ext>
                </a:extLst>
              </p:cNvPr>
              <p:cNvSpPr txBox="1"/>
              <p:nvPr/>
            </p:nvSpPr>
            <p:spPr>
              <a:xfrm>
                <a:off x="838200" y="1435140"/>
                <a:ext cx="2268984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357D0-BB64-4E0F-8B8C-C26E371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5140"/>
                <a:ext cx="2268984" cy="473206"/>
              </a:xfrm>
              <a:prstGeom prst="rect">
                <a:avLst/>
              </a:prstGeom>
              <a:blipFill>
                <a:blip r:embed="rId2"/>
                <a:stretch>
                  <a:fillRect t="-3846" b="-1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48237E9-1608-4CD4-A3C2-6514EF7D758C}"/>
              </a:ext>
            </a:extLst>
          </p:cNvPr>
          <p:cNvSpPr txBox="1"/>
          <p:nvPr/>
        </p:nvSpPr>
        <p:spPr>
          <a:xfrm>
            <a:off x="838200" y="989344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dynamics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F50F3-AD74-462C-A3AC-43587F903621}"/>
                  </a:ext>
                </a:extLst>
              </p:cNvPr>
              <p:cNvSpPr txBox="1"/>
              <p:nvPr/>
            </p:nvSpPr>
            <p:spPr>
              <a:xfrm>
                <a:off x="1437789" y="2130241"/>
                <a:ext cx="236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F50F3-AD74-462C-A3AC-43587F90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2130241"/>
                <a:ext cx="236359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2C0970-31D5-4357-BFB6-298A7A668407}"/>
              </a:ext>
            </a:extLst>
          </p:cNvPr>
          <p:cNvSpPr txBox="1"/>
          <p:nvPr/>
        </p:nvSpPr>
        <p:spPr>
          <a:xfrm>
            <a:off x="3745160" y="2130241"/>
            <a:ext cx="539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</a:t>
            </a:r>
            <a:r>
              <a:rPr lang="nl-BE" dirty="0" err="1"/>
              <a:t>deterministic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dynamics</a:t>
            </a:r>
            <a:r>
              <a:rPr lang="nl-BE" dirty="0"/>
              <a:t>; business as </a:t>
            </a:r>
            <a:r>
              <a:rPr lang="nl-BE" dirty="0" err="1"/>
              <a:t>usual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EE331-F2BD-4E30-AA67-2554E07B4F1C}"/>
                  </a:ext>
                </a:extLst>
              </p:cNvPr>
              <p:cNvSpPr txBox="1"/>
              <p:nvPr/>
            </p:nvSpPr>
            <p:spPr>
              <a:xfrm>
                <a:off x="1437789" y="2669265"/>
                <a:ext cx="754995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nl-BE" dirty="0"/>
                  <a:t> = 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EE331-F2BD-4E30-AA67-2554E07B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2669265"/>
                <a:ext cx="754995" cy="377989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27F80-7B5F-4DCA-AEB9-FA73E64D94DE}"/>
                  </a:ext>
                </a:extLst>
              </p:cNvPr>
              <p:cNvSpPr txBox="1"/>
              <p:nvPr/>
            </p:nvSpPr>
            <p:spPr>
              <a:xfrm>
                <a:off x="1437789" y="3164826"/>
                <a:ext cx="4224875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Before, we had: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l-B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l-B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27F80-7B5F-4DCA-AEB9-FA73E64D9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3164826"/>
                <a:ext cx="4224875" cy="377989"/>
              </a:xfrm>
              <a:prstGeom prst="rect">
                <a:avLst/>
              </a:prstGeom>
              <a:blipFill>
                <a:blip r:embed="rId5"/>
                <a:stretch>
                  <a:fillRect l="-1299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0A3444-1C22-484E-B090-6A62748CA98D}"/>
                  </a:ext>
                </a:extLst>
              </p:cNvPr>
              <p:cNvSpPr txBox="1"/>
              <p:nvPr/>
            </p:nvSpPr>
            <p:spPr>
              <a:xfrm>
                <a:off x="2981679" y="3542815"/>
                <a:ext cx="3960657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BE" sz="1800" dirty="0" err="1"/>
                  <a:t>based</a:t>
                </a:r>
                <a:r>
                  <a:rPr lang="nl-BE" sz="1800" dirty="0"/>
                  <a:t> on ::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𝐶𝑤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0A3444-1C22-484E-B090-6A62748CA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679" y="3542815"/>
                <a:ext cx="3960657" cy="377989"/>
              </a:xfrm>
              <a:prstGeom prst="rect">
                <a:avLst/>
              </a:prstGeom>
              <a:blipFill>
                <a:blip r:embed="rId6"/>
                <a:stretch>
                  <a:fillRect l="-1231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5B63A0-8A3A-40DE-9444-69872FA64995}"/>
                  </a:ext>
                </a:extLst>
              </p:cNvPr>
              <p:cNvSpPr txBox="1"/>
              <p:nvPr/>
            </p:nvSpPr>
            <p:spPr>
              <a:xfrm>
                <a:off x="3801385" y="4540747"/>
                <a:ext cx="340909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5B63A0-8A3A-40DE-9444-69872FA6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85" y="4540747"/>
                <a:ext cx="3409093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CEECAE-B7F0-4E21-8BF8-30D9A076B00F}"/>
                  </a:ext>
                </a:extLst>
              </p:cNvPr>
              <p:cNvSpPr txBox="1"/>
              <p:nvPr/>
            </p:nvSpPr>
            <p:spPr>
              <a:xfrm>
                <a:off x="3801385" y="5358955"/>
                <a:ext cx="340909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CEECAE-B7F0-4E21-8BF8-30D9A076B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85" y="5358955"/>
                <a:ext cx="3409093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CA0D21-4F9B-469C-805B-970D5761ED45}"/>
                  </a:ext>
                </a:extLst>
              </p:cNvPr>
              <p:cNvSpPr txBox="1"/>
              <p:nvPr/>
            </p:nvSpPr>
            <p:spPr>
              <a:xfrm>
                <a:off x="7239264" y="4884690"/>
                <a:ext cx="2941320" cy="948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BE" dirty="0"/>
                  <a:t>change </a:t>
                </a:r>
                <a:r>
                  <a:rPr lang="nl-BE" dirty="0" err="1"/>
                  <a:t>together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; </a:t>
                </a:r>
                <a:r>
                  <a:rPr lang="nl-BE" dirty="0" err="1"/>
                  <a:t>need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compute</a:t>
                </a:r>
                <a:r>
                  <a:rPr lang="nl-BE" dirty="0"/>
                  <a:t> at </a:t>
                </a:r>
                <a:r>
                  <a:rPr lang="nl-BE" dirty="0" err="1"/>
                  <a:t>every</a:t>
                </a:r>
                <a:r>
                  <a:rPr lang="nl-BE" dirty="0"/>
                  <a:t> time point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CA0D21-4F9B-469C-805B-970D5761E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4" y="4884690"/>
                <a:ext cx="2941320" cy="948529"/>
              </a:xfrm>
              <a:prstGeom prst="rect">
                <a:avLst/>
              </a:prstGeom>
              <a:blipFill>
                <a:blip r:embed="rId9"/>
                <a:stretch>
                  <a:fillRect l="-1867" t="-2564" r="-1452" b="-897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DC46E6-86F3-4E4B-ADE9-1C09B8B0592F}"/>
              </a:ext>
            </a:extLst>
          </p:cNvPr>
          <p:cNvSpPr txBox="1"/>
          <p:nvPr/>
        </p:nvSpPr>
        <p:spPr>
          <a:xfrm>
            <a:off x="157486" y="4527957"/>
            <a:ext cx="366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i="1" dirty="0"/>
              <a:t>“</a:t>
            </a:r>
            <a:r>
              <a:rPr lang="nl-BE" sz="1200" i="1" dirty="0" err="1"/>
              <a:t>to</a:t>
            </a:r>
            <a:r>
              <a:rPr lang="nl-BE" sz="1200" i="1" dirty="0"/>
              <a:t> </a:t>
            </a:r>
            <a:r>
              <a:rPr lang="nl-BE" sz="1200" i="1" dirty="0" err="1"/>
              <a:t>what</a:t>
            </a:r>
            <a:r>
              <a:rPr lang="nl-BE" sz="1200" i="1" dirty="0"/>
              <a:t> </a:t>
            </a:r>
            <a:r>
              <a:rPr lang="nl-BE" sz="1200" i="1" dirty="0" err="1"/>
              <a:t>extent</a:t>
            </a:r>
            <a:r>
              <a:rPr lang="nl-BE" sz="1200" i="1" dirty="0"/>
              <a:t> does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derivative</a:t>
            </a:r>
            <a:r>
              <a:rPr lang="nl-BE" sz="1200" i="1" dirty="0"/>
              <a:t> of </a:t>
            </a:r>
            <a:r>
              <a:rPr lang="nl-BE" sz="1200" i="1" dirty="0" err="1"/>
              <a:t>our</a:t>
            </a:r>
            <a:r>
              <a:rPr lang="nl-BE" sz="1200" i="1" dirty="0"/>
              <a:t> state vector change </a:t>
            </a:r>
            <a:r>
              <a:rPr lang="nl-BE" sz="1200" i="1" dirty="0" err="1"/>
              <a:t>when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state is </a:t>
            </a:r>
            <a:r>
              <a:rPr lang="nl-BE" sz="1200" i="1" dirty="0" err="1"/>
              <a:t>varying</a:t>
            </a:r>
            <a:r>
              <a:rPr lang="nl-BE" sz="1200" i="1" dirty="0"/>
              <a:t> </a:t>
            </a:r>
            <a:r>
              <a:rPr lang="nl-BE" sz="1200" i="1" dirty="0" err="1"/>
              <a:t>around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mean</a:t>
            </a:r>
            <a:r>
              <a:rPr lang="nl-BE" sz="1200" i="1" dirty="0"/>
              <a:t> state vector”, “</a:t>
            </a:r>
            <a:r>
              <a:rPr lang="nl-BE" sz="1200" i="1" dirty="0" err="1"/>
              <a:t>multiplied</a:t>
            </a:r>
            <a:r>
              <a:rPr lang="nl-BE" sz="1200" i="1" dirty="0"/>
              <a:t> </a:t>
            </a:r>
            <a:r>
              <a:rPr lang="nl-BE" sz="1200" i="1" dirty="0" err="1"/>
              <a:t>with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variability</a:t>
            </a:r>
            <a:r>
              <a:rPr lang="nl-BE" sz="1200" i="1" dirty="0"/>
              <a:t> </a:t>
            </a:r>
            <a:r>
              <a:rPr lang="nl-BE" sz="1200" i="1" dirty="0" err="1"/>
              <a:t>around</a:t>
            </a:r>
            <a:r>
              <a:rPr lang="nl-BE" sz="1200" i="1" dirty="0"/>
              <a:t> </a:t>
            </a:r>
            <a:r>
              <a:rPr lang="nl-BE" sz="1200" i="1" dirty="0" err="1"/>
              <a:t>that</a:t>
            </a:r>
            <a:r>
              <a:rPr lang="nl-BE" sz="1200" i="1" dirty="0"/>
              <a:t> </a:t>
            </a:r>
            <a:r>
              <a:rPr lang="nl-BE" sz="1200" i="1" dirty="0" err="1"/>
              <a:t>mean</a:t>
            </a:r>
            <a:r>
              <a:rPr lang="nl-BE" sz="1200" i="1" dirty="0"/>
              <a:t> state vector”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BF0D8-DB4D-4F32-8459-164B4A7C16F1}"/>
              </a:ext>
            </a:extLst>
          </p:cNvPr>
          <p:cNvSpPr txBox="1"/>
          <p:nvPr/>
        </p:nvSpPr>
        <p:spPr>
          <a:xfrm>
            <a:off x="140082" y="5514480"/>
            <a:ext cx="366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i="1" dirty="0"/>
              <a:t>“</a:t>
            </a:r>
            <a:r>
              <a:rPr lang="nl-BE" sz="1200" i="1" dirty="0" err="1"/>
              <a:t>to</a:t>
            </a:r>
            <a:r>
              <a:rPr lang="nl-BE" sz="1200" i="1" dirty="0"/>
              <a:t> </a:t>
            </a:r>
            <a:r>
              <a:rPr lang="nl-BE" sz="1200" i="1" dirty="0" err="1"/>
              <a:t>what</a:t>
            </a:r>
            <a:r>
              <a:rPr lang="nl-BE" sz="1200" i="1" dirty="0"/>
              <a:t> </a:t>
            </a:r>
            <a:r>
              <a:rPr lang="nl-BE" sz="1200" i="1" dirty="0" err="1"/>
              <a:t>extent</a:t>
            </a:r>
            <a:r>
              <a:rPr lang="nl-BE" sz="1200" i="1" dirty="0"/>
              <a:t> does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derivative</a:t>
            </a:r>
            <a:r>
              <a:rPr lang="nl-BE" sz="1200" i="1" dirty="0"/>
              <a:t> of </a:t>
            </a:r>
            <a:r>
              <a:rPr lang="nl-BE" sz="1200" i="1" dirty="0" err="1"/>
              <a:t>our</a:t>
            </a:r>
            <a:r>
              <a:rPr lang="nl-BE" sz="1200" i="1" dirty="0"/>
              <a:t> state vector change </a:t>
            </a:r>
            <a:r>
              <a:rPr lang="nl-BE" sz="1200" i="1" dirty="0" err="1"/>
              <a:t>when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intensity</a:t>
            </a:r>
            <a:r>
              <a:rPr lang="nl-BE" sz="1200" i="1" dirty="0"/>
              <a:t> of </a:t>
            </a:r>
            <a:r>
              <a:rPr lang="nl-BE" sz="1200" i="1" dirty="0" err="1"/>
              <a:t>noise</a:t>
            </a:r>
            <a:r>
              <a:rPr lang="nl-BE" sz="1200" i="1" dirty="0"/>
              <a:t> is </a:t>
            </a:r>
            <a:r>
              <a:rPr lang="nl-BE" sz="1200" i="1" dirty="0" err="1"/>
              <a:t>changing</a:t>
            </a:r>
            <a:r>
              <a:rPr lang="nl-BE" sz="1200" i="1" dirty="0"/>
              <a:t> ”, “</a:t>
            </a:r>
            <a:r>
              <a:rPr lang="nl-BE" sz="1200" i="1" dirty="0" err="1"/>
              <a:t>multiplied</a:t>
            </a:r>
            <a:r>
              <a:rPr lang="nl-BE" sz="1200" i="1" dirty="0"/>
              <a:t> </a:t>
            </a:r>
            <a:r>
              <a:rPr lang="nl-BE" sz="1200" i="1" dirty="0" err="1"/>
              <a:t>with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intensity</a:t>
            </a:r>
            <a:r>
              <a:rPr lang="nl-BE" sz="1200" i="1" dirty="0"/>
              <a:t> of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noise</a:t>
            </a:r>
            <a:r>
              <a:rPr lang="nl-BE" sz="1200" i="1" dirty="0"/>
              <a:t> source”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5804EE-73A4-40AC-B4A0-B0490A63512D}"/>
                  </a:ext>
                </a:extLst>
              </p:cNvPr>
              <p:cNvSpPr txBox="1"/>
              <p:nvPr/>
            </p:nvSpPr>
            <p:spPr>
              <a:xfrm>
                <a:off x="1099542" y="4269039"/>
                <a:ext cx="151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BE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l-B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5804EE-73A4-40AC-B4A0-B0490A63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42" y="4269039"/>
                <a:ext cx="15158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71AE1-9F2F-448B-90DB-E50A5AB09A87}"/>
                  </a:ext>
                </a:extLst>
              </p:cNvPr>
              <p:cNvSpPr txBox="1"/>
              <p:nvPr/>
            </p:nvSpPr>
            <p:spPr>
              <a:xfrm>
                <a:off x="609048" y="5254735"/>
                <a:ext cx="2247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71AE1-9F2F-448B-90DB-E50A5AB0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8" y="5254735"/>
                <a:ext cx="22471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399D1-03D5-4040-BB86-5CD0695A1512}"/>
                  </a:ext>
                </a:extLst>
              </p:cNvPr>
              <p:cNvSpPr txBox="1"/>
              <p:nvPr/>
            </p:nvSpPr>
            <p:spPr>
              <a:xfrm>
                <a:off x="3045040" y="3994442"/>
                <a:ext cx="5110630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We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linearize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sensitivity</a:t>
                </a:r>
                <a:r>
                  <a:rPr lang="nl-BE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around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399D1-03D5-4040-BB86-5CD0695A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40" y="3994442"/>
                <a:ext cx="5110630" cy="377989"/>
              </a:xfrm>
              <a:prstGeom prst="rect">
                <a:avLst/>
              </a:prstGeom>
              <a:blipFill>
                <a:blip r:embed="rId12"/>
                <a:stretch>
                  <a:fillRect l="-1074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ED3BF-0E4F-4120-96E0-976F19572539}"/>
                  </a:ext>
                </a:extLst>
              </p:cNvPr>
              <p:cNvSpPr txBox="1"/>
              <p:nvPr/>
            </p:nvSpPr>
            <p:spPr>
              <a:xfrm>
                <a:off x="220980" y="1848718"/>
                <a:ext cx="6096000" cy="2692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𝑚𝑒𝑎𝑛</m:t>
                          </m:r>
                        </m:sub>
                      </m:sSub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)′+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𝑪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nl-BE" sz="1800" b="1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𝒎𝒆𝒂𝒏</m:t>
                              </m:r>
                            </m:sub>
                          </m:sSub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𝑪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𝒎𝒆𝒂𝒏</m:t>
                              </m:r>
                            </m:sub>
                          </m:sSub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ED3BF-0E4F-4120-96E0-976F19572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" y="1848718"/>
                <a:ext cx="6096000" cy="2692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55E344D-0764-4F99-B1CB-8B2906EC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97462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non-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8CF03-3A04-4AE3-A315-1F5295AE8D7C}"/>
                  </a:ext>
                </a:extLst>
              </p:cNvPr>
              <p:cNvSpPr txBox="1"/>
              <p:nvPr/>
            </p:nvSpPr>
            <p:spPr>
              <a:xfrm>
                <a:off x="-1127760" y="1234030"/>
                <a:ext cx="609600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8CF03-3A04-4AE3-A315-1F5295AE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7760" y="1234030"/>
                <a:ext cx="6096000" cy="377989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991F93F-090F-4EE5-8019-0303477438EF}"/>
              </a:ext>
            </a:extLst>
          </p:cNvPr>
          <p:cNvSpPr txBox="1"/>
          <p:nvPr/>
        </p:nvSpPr>
        <p:spPr>
          <a:xfrm>
            <a:off x="701040" y="4540930"/>
            <a:ext cx="1004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case of a </a:t>
            </a:r>
            <a:r>
              <a:rPr lang="nl-BE" dirty="0" err="1"/>
              <a:t>linear</a:t>
            </a:r>
            <a:r>
              <a:rPr lang="nl-BE" dirty="0"/>
              <a:t> system A and C are constant in time and we get </a:t>
            </a:r>
            <a:r>
              <a:rPr lang="nl-BE" dirty="0" err="1"/>
              <a:t>previous</a:t>
            </a:r>
            <a:r>
              <a:rPr lang="nl-BE" dirty="0"/>
              <a:t> </a:t>
            </a:r>
            <a:r>
              <a:rPr lang="nl-BE" dirty="0" err="1"/>
              <a:t>equations</a:t>
            </a:r>
            <a:r>
              <a:rPr lang="nl-BE" dirty="0"/>
              <a:t> </a:t>
            </a:r>
            <a:r>
              <a:rPr lang="nl-BE" dirty="0" err="1"/>
              <a:t>again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91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8F83F-F3E4-47BE-9BD4-C065C3550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5"/>
                <a:ext cx="10515600" cy="1760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acc>
                      <m:accPr>
                        <m:chr m:val="̇"/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nl-BE" sz="2000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f>
                                  <m:fPr>
                                    <m:ctrlP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nl-BE" sz="2000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BE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l-BE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8F83F-F3E4-47BE-9BD4-C065C3550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5"/>
                <a:ext cx="10515600" cy="17609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D8EB3D6-28D0-4FE1-AD92-33BAC73425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55099"/>
            <a:ext cx="85431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damped</a:t>
            </a:r>
            <a:r>
              <a:rPr lang="nl-BE" dirty="0"/>
              <a:t> </a:t>
            </a:r>
            <a:r>
              <a:rPr lang="nl-BE" dirty="0" err="1"/>
              <a:t>inverted</a:t>
            </a:r>
            <a:r>
              <a:rPr lang="nl-BE" dirty="0"/>
              <a:t> </a:t>
            </a:r>
            <a:r>
              <a:rPr lang="nl-BE" dirty="0" err="1"/>
              <a:t>pendulum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AD6FB-FFE0-46EA-8D3C-DDF48CAB695E}"/>
              </a:ext>
            </a:extLst>
          </p:cNvPr>
          <p:cNvSpPr txBox="1"/>
          <p:nvPr/>
        </p:nvSpPr>
        <p:spPr>
          <a:xfrm>
            <a:off x="11611992" y="1518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6888F-6A38-43E7-B3FE-1C715135288A}"/>
                  </a:ext>
                </a:extLst>
              </p:cNvPr>
              <p:cNvSpPr txBox="1"/>
              <p:nvPr/>
            </p:nvSpPr>
            <p:spPr>
              <a:xfrm>
                <a:off x="736378" y="3331785"/>
                <a:ext cx="4778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b="1" i="1" u="sng" dirty="0" err="1"/>
                  <a:t>Note</a:t>
                </a:r>
                <a:r>
                  <a:rPr lang="nl-BE" b="1" i="1" u="sng" dirty="0"/>
                  <a:t> </a:t>
                </a:r>
                <a:r>
                  <a:rPr lang="nl-BE" b="1" i="1" u="sng" dirty="0" err="1"/>
                  <a:t>how</a:t>
                </a:r>
                <a:r>
                  <a:rPr lang="nl-BE" b="1" i="1" u="sng" dirty="0"/>
                  <a:t> </a:t>
                </a:r>
                <a14:m>
                  <m:oMath xmlns:m="http://schemas.openxmlformats.org/officeDocument/2006/math">
                    <m:r>
                      <a:rPr lang="nl-BE" sz="1800" b="1" i="1" u="sng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nl-BE" b="1" i="1" u="sng" dirty="0"/>
                  <a:t> </a:t>
                </a:r>
                <a:r>
                  <a:rPr lang="nl-BE" b="1" i="1" u="sng" dirty="0" err="1"/>
                  <a:t>drastically</a:t>
                </a:r>
                <a:r>
                  <a:rPr lang="nl-BE" b="1" i="1" u="sng" dirty="0"/>
                  <a:t> changes </a:t>
                </a:r>
                <a:r>
                  <a:rPr lang="nl-BE" b="1" i="1" u="sng" dirty="0" err="1"/>
                  <a:t>depending</a:t>
                </a:r>
                <a:r>
                  <a:rPr lang="nl-BE" b="1" i="1" u="sng" dirty="0"/>
                  <a:t> on </a:t>
                </a:r>
                <a14:m>
                  <m:oMath xmlns:m="http://schemas.openxmlformats.org/officeDocument/2006/math">
                    <m:r>
                      <a:rPr lang="nl-BE" b="1" i="1" u="sng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nl-BE" b="1" i="1" u="sng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6888F-6A38-43E7-B3FE-1C7151352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8" y="3331785"/>
                <a:ext cx="4778552" cy="369332"/>
              </a:xfrm>
              <a:prstGeom prst="rect">
                <a:avLst/>
              </a:prstGeom>
              <a:blipFill>
                <a:blip r:embed="rId3"/>
                <a:stretch>
                  <a:fillRect l="-1148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6C04F2-B0EF-4B35-A02C-B973AA079A52}"/>
              </a:ext>
            </a:extLst>
          </p:cNvPr>
          <p:cNvSpPr/>
          <p:nvPr/>
        </p:nvSpPr>
        <p:spPr>
          <a:xfrm>
            <a:off x="2618913" y="516680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8EE54D-300E-42E1-8646-C851D209BB2F}"/>
              </a:ext>
            </a:extLst>
          </p:cNvPr>
          <p:cNvCxnSpPr>
            <a:stCxn id="7" idx="0"/>
          </p:cNvCxnSpPr>
          <p:nvPr/>
        </p:nvCxnSpPr>
        <p:spPr>
          <a:xfrm flipV="1">
            <a:off x="2787589" y="4199138"/>
            <a:ext cx="8877" cy="96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B703C64-1F40-4320-8913-9B6F22E252CD}"/>
              </a:ext>
            </a:extLst>
          </p:cNvPr>
          <p:cNvSpPr/>
          <p:nvPr/>
        </p:nvSpPr>
        <p:spPr>
          <a:xfrm>
            <a:off x="2716567" y="4083727"/>
            <a:ext cx="150920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9448AAD-3FC0-494A-9441-ED2942CE224B}"/>
              </a:ext>
            </a:extLst>
          </p:cNvPr>
          <p:cNvSpPr/>
          <p:nvPr/>
        </p:nvSpPr>
        <p:spPr>
          <a:xfrm>
            <a:off x="5273928" y="516680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FB4C19-7D90-45FB-A644-E5D37D98C153}"/>
              </a:ext>
            </a:extLst>
          </p:cNvPr>
          <p:cNvCxnSpPr>
            <a:cxnSpLocks/>
          </p:cNvCxnSpPr>
          <p:nvPr/>
        </p:nvCxnSpPr>
        <p:spPr>
          <a:xfrm flipH="1">
            <a:off x="4676163" y="5166804"/>
            <a:ext cx="766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E7D3AF8-3435-4A2B-8235-B9DE23E478E8}"/>
              </a:ext>
            </a:extLst>
          </p:cNvPr>
          <p:cNvSpPr/>
          <p:nvPr/>
        </p:nvSpPr>
        <p:spPr>
          <a:xfrm>
            <a:off x="4585170" y="5082466"/>
            <a:ext cx="150920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203E71-C9D8-4556-AFCB-B45D0EA5837E}"/>
              </a:ext>
            </a:extLst>
          </p:cNvPr>
          <p:cNvSpPr/>
          <p:nvPr/>
        </p:nvSpPr>
        <p:spPr>
          <a:xfrm>
            <a:off x="7421657" y="426002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94A8DB-19EF-44FF-8C41-487E6AD1B45F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H="1">
            <a:off x="7590331" y="4260024"/>
            <a:ext cx="2" cy="111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ABD0379-485E-4AC7-AEB7-1408E4D7BB6F}"/>
              </a:ext>
            </a:extLst>
          </p:cNvPr>
          <p:cNvSpPr/>
          <p:nvPr/>
        </p:nvSpPr>
        <p:spPr>
          <a:xfrm flipH="1">
            <a:off x="7505290" y="5206384"/>
            <a:ext cx="170083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92E781-C161-43A0-AD10-72711F55C76B}"/>
                  </a:ext>
                </a:extLst>
              </p:cNvPr>
              <p:cNvSpPr txBox="1"/>
              <p:nvPr/>
            </p:nvSpPr>
            <p:spPr>
              <a:xfrm>
                <a:off x="2095500" y="5789811"/>
                <a:ext cx="1440180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92E781-C161-43A0-AD10-72711F55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5789811"/>
                <a:ext cx="1440180" cy="8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45384C-D899-421B-8728-7A16B56FF668}"/>
                  </a:ext>
                </a:extLst>
              </p:cNvPr>
              <p:cNvSpPr txBox="1"/>
              <p:nvPr/>
            </p:nvSpPr>
            <p:spPr>
              <a:xfrm>
                <a:off x="4339293" y="5949830"/>
                <a:ext cx="1440180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45384C-D899-421B-8728-7A16B56F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93" y="5949830"/>
                <a:ext cx="1440180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A3D165-D841-4CAA-A517-1B50E5119BA1}"/>
                  </a:ext>
                </a:extLst>
              </p:cNvPr>
              <p:cNvSpPr txBox="1"/>
              <p:nvPr/>
            </p:nvSpPr>
            <p:spPr>
              <a:xfrm>
                <a:off x="6592777" y="5789810"/>
                <a:ext cx="1657759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A3D165-D841-4CAA-A517-1B50E511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77" y="5789810"/>
                <a:ext cx="1657759" cy="810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ABD98-557C-4E33-8765-7221048EFEA4}"/>
              </a:ext>
            </a:extLst>
          </p:cNvPr>
          <p:cNvCxnSpPr/>
          <p:nvPr/>
        </p:nvCxnSpPr>
        <p:spPr>
          <a:xfrm flipH="1" flipV="1">
            <a:off x="1516380" y="5375060"/>
            <a:ext cx="807720" cy="49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92FEDE-7AF5-40F0-B029-C1DD3B4FEF2A}"/>
              </a:ext>
            </a:extLst>
          </p:cNvPr>
          <p:cNvSpPr txBox="1"/>
          <p:nvPr/>
        </p:nvSpPr>
        <p:spPr>
          <a:xfrm>
            <a:off x="404269" y="4883218"/>
            <a:ext cx="214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Very</a:t>
            </a:r>
            <a:r>
              <a:rPr lang="nl-BE" sz="1200" dirty="0"/>
              <a:t> </a:t>
            </a:r>
            <a:r>
              <a:rPr lang="nl-BE" sz="1200" dirty="0" err="1"/>
              <a:t>unstable</a:t>
            </a:r>
            <a:r>
              <a:rPr lang="nl-BE" sz="1200" dirty="0"/>
              <a:t>, </a:t>
            </a:r>
            <a:r>
              <a:rPr lang="nl-BE" sz="1200" dirty="0" err="1"/>
              <a:t>exponentially</a:t>
            </a:r>
            <a:r>
              <a:rPr lang="nl-BE" sz="1200" dirty="0"/>
              <a:t> </a:t>
            </a:r>
            <a:r>
              <a:rPr lang="nl-BE" sz="1200" dirty="0" err="1"/>
              <a:t>growing</a:t>
            </a:r>
            <a:r>
              <a:rPr lang="nl-BE" sz="1200" dirty="0"/>
              <a:t> </a:t>
            </a:r>
            <a:r>
              <a:rPr lang="nl-BE" sz="1200" dirty="0" err="1"/>
              <a:t>uncertainty</a:t>
            </a:r>
            <a:endParaRPr lang="nl-BE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12B1C9-5B73-4524-89E5-83AB1338AEC2}"/>
              </a:ext>
            </a:extLst>
          </p:cNvPr>
          <p:cNvSpPr txBox="1"/>
          <p:nvPr/>
        </p:nvSpPr>
        <p:spPr>
          <a:xfrm>
            <a:off x="8752540" y="4883218"/>
            <a:ext cx="214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Stable</a:t>
            </a:r>
            <a:r>
              <a:rPr lang="nl-BE" sz="1200" dirty="0"/>
              <a:t>, </a:t>
            </a:r>
            <a:r>
              <a:rPr lang="nl-BE" sz="1200" dirty="0" err="1"/>
              <a:t>uncertainty</a:t>
            </a:r>
            <a:r>
              <a:rPr lang="nl-BE" sz="1200" dirty="0"/>
              <a:t> </a:t>
            </a:r>
            <a:r>
              <a:rPr lang="nl-BE" sz="1200" dirty="0" err="1"/>
              <a:t>stabilizes</a:t>
            </a:r>
            <a:r>
              <a:rPr lang="nl-BE" sz="1200" dirty="0"/>
              <a:t> at </a:t>
            </a:r>
            <a:r>
              <a:rPr lang="nl-BE" sz="1200" dirty="0" err="1"/>
              <a:t>some</a:t>
            </a:r>
            <a:r>
              <a:rPr lang="nl-BE" sz="1200" dirty="0"/>
              <a:t> </a:t>
            </a:r>
            <a:r>
              <a:rPr lang="nl-BE" sz="1200" dirty="0" err="1"/>
              <a:t>fixed</a:t>
            </a:r>
            <a:r>
              <a:rPr lang="nl-BE" sz="1200" dirty="0"/>
              <a:t> point (</a:t>
            </a:r>
            <a:r>
              <a:rPr lang="nl-BE" sz="1200" dirty="0" err="1"/>
              <a:t>dependent</a:t>
            </a:r>
            <a:r>
              <a:rPr lang="nl-BE" sz="1200" dirty="0"/>
              <a:t> on </a:t>
            </a:r>
            <a:r>
              <a:rPr lang="nl-BE" sz="1200" dirty="0" err="1"/>
              <a:t>amount</a:t>
            </a:r>
            <a:r>
              <a:rPr lang="nl-BE" sz="1200" dirty="0"/>
              <a:t> of </a:t>
            </a:r>
            <a:r>
              <a:rPr lang="nl-BE" sz="1200" dirty="0" err="1"/>
              <a:t>noise</a:t>
            </a:r>
            <a:r>
              <a:rPr lang="nl-BE" sz="1200" dirty="0"/>
              <a:t> </a:t>
            </a:r>
            <a:r>
              <a:rPr lang="nl-BE" sz="1200" dirty="0" err="1"/>
              <a:t>injection</a:t>
            </a:r>
            <a:r>
              <a:rPr lang="nl-BE" sz="12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E0C7C2-E292-4DB2-A1B3-BEDFA76F8BD4}"/>
              </a:ext>
            </a:extLst>
          </p:cNvPr>
          <p:cNvCxnSpPr>
            <a:stCxn id="25" idx="3"/>
          </p:cNvCxnSpPr>
          <p:nvPr/>
        </p:nvCxnSpPr>
        <p:spPr>
          <a:xfrm flipV="1">
            <a:off x="8250536" y="5621230"/>
            <a:ext cx="512464" cy="57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C5FC24-6EDB-42E6-8829-334126F476F1}"/>
              </a:ext>
            </a:extLst>
          </p:cNvPr>
          <p:cNvSpPr txBox="1"/>
          <p:nvPr/>
        </p:nvSpPr>
        <p:spPr>
          <a:xfrm>
            <a:off x="4006146" y="3700126"/>
            <a:ext cx="214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Unstable</a:t>
            </a:r>
            <a:r>
              <a:rPr lang="nl-BE" sz="1200" dirty="0"/>
              <a:t>/</a:t>
            </a:r>
            <a:r>
              <a:rPr lang="nl-BE" sz="1200" dirty="0" err="1"/>
              <a:t>stable</a:t>
            </a:r>
            <a:r>
              <a:rPr lang="nl-BE" sz="1200" dirty="0"/>
              <a:t>, </a:t>
            </a:r>
            <a:r>
              <a:rPr lang="nl-BE" sz="1200" dirty="0" err="1"/>
              <a:t>growing</a:t>
            </a:r>
            <a:r>
              <a:rPr lang="nl-BE" sz="1200" dirty="0"/>
              <a:t> </a:t>
            </a:r>
            <a:r>
              <a:rPr lang="nl-BE" sz="1200" dirty="0" err="1"/>
              <a:t>uncertainty</a:t>
            </a:r>
            <a:r>
              <a:rPr lang="nl-BE" sz="1200" dirty="0"/>
              <a:t> at </a:t>
            </a:r>
            <a:r>
              <a:rPr lang="nl-BE" sz="1200" dirty="0" err="1"/>
              <a:t>rate</a:t>
            </a:r>
            <a:r>
              <a:rPr lang="nl-BE" sz="1200" dirty="0"/>
              <a:t> of </a:t>
            </a:r>
            <a:r>
              <a:rPr lang="nl-BE" sz="1200" dirty="0" err="1"/>
              <a:t>noise</a:t>
            </a:r>
            <a:r>
              <a:rPr lang="nl-BE" sz="1200" dirty="0"/>
              <a:t> </a:t>
            </a:r>
            <a:r>
              <a:rPr lang="nl-BE" sz="1200" dirty="0" err="1"/>
              <a:t>injection</a:t>
            </a:r>
            <a:r>
              <a:rPr lang="nl-BE" sz="1200" dirty="0"/>
              <a:t> </a:t>
            </a:r>
            <a:r>
              <a:rPr lang="nl-BE" sz="1200" dirty="0" err="1"/>
              <a:t>for</a:t>
            </a:r>
            <a:r>
              <a:rPr lang="nl-BE" sz="1200" dirty="0"/>
              <a:t> </a:t>
            </a:r>
            <a:r>
              <a:rPr lang="nl-BE" sz="1200" dirty="0" err="1"/>
              <a:t>velocity</a:t>
            </a:r>
            <a:r>
              <a:rPr lang="nl-BE" sz="1200" dirty="0"/>
              <a:t>, </a:t>
            </a:r>
            <a:r>
              <a:rPr lang="nl-BE" sz="1200" dirty="0" err="1"/>
              <a:t>superlinear</a:t>
            </a:r>
            <a:r>
              <a:rPr lang="nl-BE" sz="1200" dirty="0"/>
              <a:t> </a:t>
            </a:r>
            <a:r>
              <a:rPr lang="nl-BE" sz="1200" dirty="0" err="1"/>
              <a:t>growth</a:t>
            </a:r>
            <a:r>
              <a:rPr lang="nl-BE" sz="1200" dirty="0"/>
              <a:t> </a:t>
            </a:r>
            <a:r>
              <a:rPr lang="nl-BE" sz="1200" dirty="0" err="1"/>
              <a:t>for</a:t>
            </a:r>
            <a:r>
              <a:rPr lang="nl-BE" sz="1200" dirty="0"/>
              <a:t> </a:t>
            </a:r>
            <a:r>
              <a:rPr lang="nl-BE" sz="1200" dirty="0" err="1"/>
              <a:t>position</a:t>
            </a:r>
            <a:r>
              <a:rPr lang="nl-BE" sz="1200" dirty="0"/>
              <a:t>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A2B9A-DB63-4578-8C07-8BFC8CEA5E8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5076707" y="4715789"/>
            <a:ext cx="183768" cy="3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3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30EA-4C4E-4452-9B8E-722C7AA0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D26A-F732-48B3-88E2-56D0C5CF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Forward </a:t>
            </a:r>
            <a:r>
              <a:rPr lang="nl-BE" sz="2400" dirty="0" err="1"/>
              <a:t>simulation</a:t>
            </a:r>
            <a:r>
              <a:rPr lang="nl-BE" sz="2400" dirty="0"/>
              <a:t> of a </a:t>
            </a:r>
            <a:r>
              <a:rPr lang="nl-BE" sz="2400" dirty="0" err="1"/>
              <a:t>pendulum</a:t>
            </a:r>
            <a:r>
              <a:rPr lang="nl-BE" sz="2400" dirty="0"/>
              <a:t> </a:t>
            </a:r>
            <a:r>
              <a:rPr lang="nl-BE" sz="2400" dirty="0" err="1"/>
              <a:t>sway</a:t>
            </a:r>
            <a:r>
              <a:rPr lang="nl-BE" sz="2400" dirty="0"/>
              <a:t> </a:t>
            </a:r>
            <a:r>
              <a:rPr lang="nl-BE" sz="2400" dirty="0" err="1"/>
              <a:t>around</a:t>
            </a:r>
            <a:r>
              <a:rPr lang="nl-BE" sz="2400" dirty="0"/>
              <a:t> </a:t>
            </a:r>
            <a:r>
              <a:rPr lang="nl-BE" sz="2400" dirty="0" err="1"/>
              <a:t>upright</a:t>
            </a:r>
            <a:r>
              <a:rPr lang="nl-BE" sz="2400" dirty="0"/>
              <a:t> and </a:t>
            </a:r>
            <a:r>
              <a:rPr lang="nl-BE" sz="2400" dirty="0" err="1"/>
              <a:t>around</a:t>
            </a:r>
            <a:r>
              <a:rPr lang="nl-BE" sz="2400" dirty="0"/>
              <a:t> </a:t>
            </a:r>
            <a:r>
              <a:rPr lang="nl-BE" sz="2400" dirty="0" err="1"/>
              <a:t>downward</a:t>
            </a:r>
            <a:r>
              <a:rPr lang="nl-BE" sz="2400" dirty="0"/>
              <a:t> </a:t>
            </a:r>
            <a:r>
              <a:rPr lang="nl-BE" sz="2400" dirty="0" err="1"/>
              <a:t>position</a:t>
            </a:r>
            <a:endParaRPr lang="nl-BE" sz="2400" dirty="0"/>
          </a:p>
          <a:p>
            <a:r>
              <a:rPr lang="nl-BE" sz="2400" dirty="0" err="1"/>
              <a:t>Pendulum</a:t>
            </a:r>
            <a:r>
              <a:rPr lang="nl-BE" sz="2400" dirty="0"/>
              <a:t> is </a:t>
            </a:r>
            <a:r>
              <a:rPr lang="nl-BE" sz="2400" dirty="0" err="1"/>
              <a:t>perturbed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stochastic</a:t>
            </a:r>
            <a:r>
              <a:rPr lang="nl-BE" sz="2400" dirty="0"/>
              <a:t> </a:t>
            </a:r>
            <a:r>
              <a:rPr lang="nl-BE" sz="2400" dirty="0" err="1"/>
              <a:t>torque</a:t>
            </a:r>
            <a:endParaRPr lang="nl-BE" sz="2400" dirty="0"/>
          </a:p>
          <a:p>
            <a:r>
              <a:rPr lang="nl-BE" sz="2400" dirty="0" err="1"/>
              <a:t>Interpret</a:t>
            </a:r>
            <a:r>
              <a:rPr lang="nl-BE" sz="2400" dirty="0"/>
              <a:t> </a:t>
            </a:r>
            <a:r>
              <a:rPr lang="nl-BE" sz="2400" dirty="0" err="1"/>
              <a:t>how</a:t>
            </a:r>
            <a:r>
              <a:rPr lang="nl-BE" sz="2400" dirty="0"/>
              <a:t> </a:t>
            </a:r>
            <a:r>
              <a:rPr lang="nl-BE" sz="2400" dirty="0" err="1"/>
              <a:t>uncertainty</a:t>
            </a:r>
            <a:r>
              <a:rPr lang="nl-BE" sz="2400" dirty="0"/>
              <a:t> </a:t>
            </a:r>
            <a:r>
              <a:rPr lang="nl-BE" sz="2400" dirty="0" err="1"/>
              <a:t>develops</a:t>
            </a:r>
            <a:r>
              <a:rPr lang="nl-BE" sz="2400" dirty="0"/>
              <a:t> over time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downward</a:t>
            </a:r>
            <a:r>
              <a:rPr lang="nl-BE" sz="2400" dirty="0"/>
              <a:t> and </a:t>
            </a:r>
            <a:r>
              <a:rPr lang="nl-BE" sz="2400" dirty="0" err="1"/>
              <a:t>upright</a:t>
            </a:r>
            <a:r>
              <a:rPr lang="nl-BE" sz="2400" dirty="0"/>
              <a:t> </a:t>
            </a:r>
            <a:r>
              <a:rPr lang="nl-BE" sz="2400" dirty="0" err="1"/>
              <a:t>position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316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D538-E2A6-4048-9261-8DBC02FB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3F84-5F64-4604-BC50-A88AF9C0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First </a:t>
            </a:r>
            <a:r>
              <a:rPr lang="nl-BE" sz="2000" dirty="0" err="1"/>
              <a:t>stochastic</a:t>
            </a:r>
            <a:r>
              <a:rPr lang="nl-BE" sz="2000" dirty="0"/>
              <a:t> </a:t>
            </a:r>
            <a:r>
              <a:rPr lang="nl-BE" sz="2000" dirty="0" err="1"/>
              <a:t>optimal</a:t>
            </a:r>
            <a:r>
              <a:rPr lang="nl-BE" sz="2000" dirty="0"/>
              <a:t> control </a:t>
            </a:r>
            <a:r>
              <a:rPr lang="nl-BE" sz="2000" dirty="0" err="1"/>
              <a:t>problem</a:t>
            </a:r>
            <a:r>
              <a:rPr lang="nl-BE" sz="2000" dirty="0"/>
              <a:t>!</a:t>
            </a:r>
          </a:p>
          <a:p>
            <a:r>
              <a:rPr lang="nl-BE" sz="2000" dirty="0" err="1"/>
              <a:t>Pendulum</a:t>
            </a:r>
            <a:r>
              <a:rPr lang="nl-BE" sz="2000" dirty="0"/>
              <a:t> swing-up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minimal</a:t>
            </a:r>
            <a:r>
              <a:rPr lang="nl-BE" sz="2000" dirty="0"/>
              <a:t> effort </a:t>
            </a:r>
            <a:r>
              <a:rPr lang="nl-BE" sz="2000" dirty="0" err="1"/>
              <a:t>vs</a:t>
            </a:r>
            <a:r>
              <a:rPr lang="nl-BE" sz="2000" dirty="0"/>
              <a:t> </a:t>
            </a:r>
            <a:r>
              <a:rPr lang="nl-BE" sz="2000" dirty="0" err="1"/>
              <a:t>minimal</a:t>
            </a:r>
            <a:r>
              <a:rPr lang="nl-BE" sz="2000" dirty="0"/>
              <a:t> </a:t>
            </a:r>
            <a:r>
              <a:rPr lang="nl-BE" sz="2000" dirty="0" err="1"/>
              <a:t>uncertainty</a:t>
            </a:r>
            <a:r>
              <a:rPr lang="nl-BE" sz="2000" dirty="0"/>
              <a:t> (</a:t>
            </a:r>
            <a:r>
              <a:rPr lang="nl-BE" sz="2000" dirty="0" err="1"/>
              <a:t>endpoint</a:t>
            </a:r>
            <a:r>
              <a:rPr lang="nl-BE" sz="2000" dirty="0"/>
              <a:t> </a:t>
            </a:r>
            <a:r>
              <a:rPr lang="nl-BE" sz="2000" dirty="0" err="1"/>
              <a:t>position</a:t>
            </a:r>
            <a:r>
              <a:rPr lang="nl-BE" sz="2000" dirty="0"/>
              <a:t>)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Only</a:t>
            </a:r>
            <a:r>
              <a:rPr lang="nl-BE" sz="2000" dirty="0"/>
              <a:t> </a:t>
            </a:r>
            <a:r>
              <a:rPr lang="nl-BE" sz="2000" dirty="0" err="1"/>
              <a:t>feedforward</a:t>
            </a:r>
            <a:r>
              <a:rPr lang="nl-BE" sz="2000" dirty="0"/>
              <a:t> control – additive motor </a:t>
            </a:r>
            <a:r>
              <a:rPr lang="nl-BE" sz="2000" dirty="0" err="1"/>
              <a:t>noise</a:t>
            </a:r>
            <a:endParaRPr lang="nl-BE" sz="2000" dirty="0"/>
          </a:p>
          <a:p>
            <a:r>
              <a:rPr lang="nl-BE" sz="2000" dirty="0" err="1"/>
              <a:t>Increasing</a:t>
            </a:r>
            <a:r>
              <a:rPr lang="nl-BE" sz="2000" dirty="0"/>
              <a:t> </a:t>
            </a:r>
            <a:r>
              <a:rPr lang="nl-BE" sz="2000" dirty="0" err="1"/>
              <a:t>noise</a:t>
            </a:r>
            <a:r>
              <a:rPr lang="nl-BE" sz="2000" dirty="0"/>
              <a:t>, </a:t>
            </a:r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happens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trajectory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if</a:t>
            </a:r>
            <a:r>
              <a:rPr lang="nl-BE" sz="2000" dirty="0"/>
              <a:t> we </a:t>
            </a:r>
            <a:r>
              <a:rPr lang="nl-BE" sz="2000" dirty="0" err="1"/>
              <a:t>add</a:t>
            </a:r>
            <a:r>
              <a:rPr lang="nl-BE" sz="2000" dirty="0"/>
              <a:t> feedback? (change </a:t>
            </a:r>
            <a:r>
              <a:rPr lang="nl-BE" sz="2000" dirty="0" err="1"/>
              <a:t>constraints</a:t>
            </a:r>
            <a:r>
              <a:rPr lang="nl-BE" sz="2000" dirty="0"/>
              <a:t> on feedback </a:t>
            </a:r>
            <a:r>
              <a:rPr lang="nl-BE" sz="2000" dirty="0" err="1"/>
              <a:t>gain</a:t>
            </a:r>
            <a:r>
              <a:rPr lang="nl-BE" sz="20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sz="1600" dirty="0" err="1"/>
              <a:t>Compensating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noise</a:t>
            </a:r>
            <a:r>
              <a:rPr lang="nl-BE" sz="1600" dirty="0"/>
              <a:t> (</a:t>
            </a:r>
            <a:r>
              <a:rPr lang="nl-BE" sz="1600" dirty="0" err="1"/>
              <a:t>through</a:t>
            </a:r>
            <a:r>
              <a:rPr lang="nl-BE" sz="1600" dirty="0"/>
              <a:t> feedback) is more </a:t>
            </a:r>
            <a:r>
              <a:rPr lang="nl-BE" sz="1600" dirty="0" err="1"/>
              <a:t>expensive</a:t>
            </a:r>
            <a:r>
              <a:rPr lang="nl-BE" sz="1600" dirty="0"/>
              <a:t> in </a:t>
            </a:r>
            <a:r>
              <a:rPr lang="nl-BE" sz="1600" dirty="0" err="1"/>
              <a:t>upright</a:t>
            </a:r>
            <a:r>
              <a:rPr lang="nl-BE" sz="1600" dirty="0"/>
              <a:t> </a:t>
            </a:r>
            <a:r>
              <a:rPr lang="nl-BE" sz="1600" dirty="0" err="1"/>
              <a:t>position</a:t>
            </a:r>
            <a:r>
              <a:rPr lang="nl-BE" sz="1600" dirty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658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Stochastic optimal control</vt:lpstr>
      <vt:lpstr>Revision: Simulation of linear stochastic dynamic system</vt:lpstr>
      <vt:lpstr>Simulation of non-linear stochastic dynamic system</vt:lpstr>
      <vt:lpstr>Simulation of non-linear stochastic dynamic system</vt:lpstr>
      <vt:lpstr>Example damped inverted pendulum</vt:lpstr>
      <vt:lpstr>Example 1_1</vt:lpstr>
      <vt:lpstr>Example 1_2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optimal control</dc:title>
  <dc:creator>Tom Van Wouwe</dc:creator>
  <cp:lastModifiedBy>Tom Van Wouwe</cp:lastModifiedBy>
  <cp:revision>18</cp:revision>
  <dcterms:created xsi:type="dcterms:W3CDTF">2021-11-26T09:06:39Z</dcterms:created>
  <dcterms:modified xsi:type="dcterms:W3CDTF">2021-11-30T08:18:38Z</dcterms:modified>
</cp:coreProperties>
</file>