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4809-F7E6-4512-B4D7-AA8253C18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34D1A-AFB5-4E53-B01A-F05072894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4D6F-90DD-4BDF-9B27-AD83CE9D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4B0DC-3EB0-4FA9-974E-CD48A270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63DB7-1D2B-44AC-8D17-D6A3CD96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806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060F-8B45-4A2E-88C8-079FB4C2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8D9F8-7781-4D09-810B-0805F7395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1F780-0CE0-43F2-91F0-36FFB5CE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A44A-62E3-4F06-A5F2-02EF5788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6E0F-9C76-425B-8540-0892364E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74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8D3474-4F57-4B21-B9CF-188860A8A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F95EB-BA6D-498B-A509-4E7FF287A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06014-DC05-4DA3-8B03-72E72BFC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2AAB4-28C5-4E87-BCD5-DDDD4FDE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7B2D9-1132-45DC-97F2-6785074E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3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3DE8-C81E-4C71-9DC3-7A080968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993E5-F3F7-4568-BF6E-75188EE7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8D2EE-76CB-4282-83A9-981EA197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D8F52-A604-44F8-BE13-13FF340D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79BC4-2566-4AEC-A544-832AF09C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23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6AE6-02C9-415C-8BFC-C7B2FED0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781B3-E611-44B5-B452-23B86A65E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50396-72EC-44A2-A1D5-7FEA2EB0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96A41-9EC9-4272-BF85-B08BF0B9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24BF9-1F5A-472B-BFE9-3479BDDF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675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B48F-A912-4BB9-9383-02456E93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A0B03-086E-4468-A099-E70697786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09E07-8551-4640-A107-9A8163044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64575-1E21-4604-8893-307412BE0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B4D0C-C3EB-4E07-91FE-10E5F005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E171F-5F3E-4768-8DCA-72FDDC1B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61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E292-0DF5-437B-BCB4-FF1C04AB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9D2D5-D6BC-48B4-B06E-E466C5193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9F726-A242-4363-AD6D-F70DFD97B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E3F559-C452-448A-A689-187AA8A10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97734-0989-4B31-93D5-31F18DE8D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A0D798-EB68-48A7-B413-E2C8A5AF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2B7F4-9523-4095-9452-DA01354C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8190F-4A0E-4C70-A1DE-AD4ECAEA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762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61FA-26EA-46AC-BBE0-6EFD1D39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B136D-EA3C-4423-9A42-EACECA08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8319A-D7A9-498D-A006-34724552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7C183-B220-46F2-9924-60ED3841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33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D21A8-3703-4B1C-8FA9-2B4DD0C0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28483-0CDB-4909-B61B-FAA7DA47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7E121-5BB4-401E-8FEF-EBEF8A42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82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9493-4D33-4656-B18D-4640F7EF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48DE8-0E0B-458C-9B32-D583B7979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06DEE-04F0-4F65-AC13-14D5566DF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72A45-EC64-497B-AE6A-AA0F1754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30BD5-AFA9-425E-8984-1306579C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BABFA-C35E-4B12-B253-A35BC200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704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0EE0-E2CD-413C-B0B7-B2981744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6A9B6-D4AA-4ED2-92B7-124A87269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2E833-888D-4FB9-9423-ACFFAE571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DD2FE-4C65-4925-82BF-B6D5AFF9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C6282-E374-49A5-A701-6AD6B470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2937A-FDF1-45DC-9E27-F63A2CC8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489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DF3BF-586A-4353-A909-43D51667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08DAC-F4EC-4CB2-94B0-258137DBE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976F5-D2D9-4008-BA77-F2864E9B0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45165-40C4-4B59-8A92-E41D2D7E249A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C366B-DB70-4A10-8C9E-75123F6E9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27F06-7BA7-4B69-A7FF-85A02BF57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216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0CF693-7FDA-40CC-B853-C4ECEC66A269}"/>
              </a:ext>
            </a:extLst>
          </p:cNvPr>
          <p:cNvSpPr txBox="1">
            <a:spLocks/>
          </p:cNvSpPr>
          <p:nvPr/>
        </p:nvSpPr>
        <p:spPr>
          <a:xfrm>
            <a:off x="1581150" y="11890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Stochastic optimal control</a:t>
            </a:r>
            <a:endParaRPr lang="nl-BE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13466F4-7745-44F2-82EA-D49391C1B23F}"/>
              </a:ext>
            </a:extLst>
          </p:cNvPr>
          <p:cNvSpPr txBox="1">
            <a:spLocks/>
          </p:cNvSpPr>
          <p:nvPr/>
        </p:nvSpPr>
        <p:spPr>
          <a:xfrm>
            <a:off x="1628775" y="362108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Part 3: </a:t>
            </a:r>
            <a:r>
              <a:rPr lang="nl-BE" dirty="0" err="1"/>
              <a:t>Positive</a:t>
            </a:r>
            <a:r>
              <a:rPr lang="nl-BE" dirty="0"/>
              <a:t> </a:t>
            </a:r>
            <a:r>
              <a:rPr lang="nl-BE" dirty="0" err="1"/>
              <a:t>definitesness</a:t>
            </a:r>
            <a:r>
              <a:rPr lang="nl-BE" dirty="0"/>
              <a:t> preserving </a:t>
            </a:r>
            <a:r>
              <a:rPr lang="nl-BE" dirty="0" err="1"/>
              <a:t>Lyapunov</a:t>
            </a:r>
            <a:r>
              <a:rPr lang="nl-BE" dirty="0"/>
              <a:t> </a:t>
            </a:r>
            <a:r>
              <a:rPr lang="nl-BE" dirty="0" err="1"/>
              <a:t>discretisation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668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13A4-AF4B-4D85-9653-76B1171E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</a:t>
            </a:r>
            <a:r>
              <a:rPr lang="nl-BE" dirty="0"/>
              <a:t>: Integration error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result</a:t>
            </a:r>
            <a:r>
              <a:rPr lang="nl-BE" dirty="0"/>
              <a:t> in </a:t>
            </a:r>
            <a:r>
              <a:rPr lang="nl-BE" dirty="0" err="1"/>
              <a:t>negative</a:t>
            </a:r>
            <a:r>
              <a:rPr lang="nl-BE" dirty="0"/>
              <a:t> </a:t>
            </a:r>
            <a:r>
              <a:rPr lang="nl-BE" dirty="0" err="1"/>
              <a:t>definite</a:t>
            </a:r>
            <a:r>
              <a:rPr lang="nl-BE" dirty="0"/>
              <a:t> </a:t>
            </a:r>
            <a:r>
              <a:rPr lang="nl-BE" dirty="0" err="1"/>
              <a:t>covariance</a:t>
            </a:r>
            <a:r>
              <a:rPr lang="nl-BE" dirty="0"/>
              <a:t>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69CF5-0CF4-4DE0-B589-FD9FC8732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2009775"/>
            <a:ext cx="7172325" cy="14192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A7D40D-5C50-42D0-938F-3DB2CFF7EA8F}"/>
              </a:ext>
            </a:extLst>
          </p:cNvPr>
          <p:cNvSpPr/>
          <p:nvPr/>
        </p:nvSpPr>
        <p:spPr>
          <a:xfrm>
            <a:off x="7696200" y="2952750"/>
            <a:ext cx="1607821" cy="4762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FDD22C-8B1E-43E2-81DA-151C3D57DC70}"/>
                  </a:ext>
                </a:extLst>
              </p:cNvPr>
              <p:cNvSpPr txBox="1"/>
              <p:nvPr/>
            </p:nvSpPr>
            <p:spPr>
              <a:xfrm>
                <a:off x="8183880" y="3657600"/>
                <a:ext cx="256858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dirty="0"/>
                  <a:t>Always </a:t>
                </a:r>
                <a:r>
                  <a:rPr lang="nl-BE" dirty="0" err="1"/>
                  <a:t>negative</a:t>
                </a:r>
                <a:r>
                  <a:rPr lang="nl-BE" dirty="0"/>
                  <a:t> </a:t>
                </a:r>
                <a:r>
                  <a:rPr lang="nl-BE" dirty="0" err="1"/>
                  <a:t>definite</a:t>
                </a:r>
                <a:r>
                  <a:rPr lang="nl-BE" dirty="0"/>
                  <a:t>. </a:t>
                </a:r>
              </a:p>
              <a:p>
                <a:r>
                  <a:rPr lang="nl-BE" dirty="0" err="1"/>
                  <a:t>If</a:t>
                </a:r>
                <a:r>
                  <a:rPr lang="nl-BE" dirty="0"/>
                  <a:t> large </a:t>
                </a:r>
                <a:r>
                  <a:rPr lang="nl-BE" dirty="0" err="1"/>
                  <a:t>enough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nl-BE" dirty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FDD22C-8B1E-43E2-81DA-151C3D57D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880" y="3657600"/>
                <a:ext cx="2568588" cy="923330"/>
              </a:xfrm>
              <a:prstGeom prst="rect">
                <a:avLst/>
              </a:prstGeom>
              <a:blipFill>
                <a:blip r:embed="rId3"/>
                <a:stretch>
                  <a:fillRect l="-2138" t="-3311" r="-95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B4D1A38-BBB3-4714-A79D-DE759DDD0ED9}"/>
              </a:ext>
            </a:extLst>
          </p:cNvPr>
          <p:cNvSpPr txBox="1"/>
          <p:nvPr/>
        </p:nvSpPr>
        <p:spPr>
          <a:xfrm>
            <a:off x="838200" y="4809530"/>
            <a:ext cx="9578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Negative</a:t>
            </a:r>
            <a:r>
              <a:rPr lang="nl-BE" dirty="0"/>
              <a:t> </a:t>
            </a:r>
            <a:r>
              <a:rPr lang="nl-BE" dirty="0" err="1"/>
              <a:t>definite</a:t>
            </a:r>
            <a:r>
              <a:rPr lang="nl-BE" dirty="0"/>
              <a:t> </a:t>
            </a:r>
            <a:r>
              <a:rPr lang="nl-BE" dirty="0" err="1"/>
              <a:t>covariance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negative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variances</a:t>
            </a:r>
            <a:r>
              <a:rPr lang="nl-BE" dirty="0">
                <a:sym typeface="Wingdings" panose="05000000000000000000" pitchFamily="2" charset="2"/>
              </a:rPr>
              <a:t>, </a:t>
            </a:r>
            <a:r>
              <a:rPr lang="nl-BE" dirty="0" err="1">
                <a:sym typeface="Wingdings" panose="05000000000000000000" pitchFamily="2" charset="2"/>
              </a:rPr>
              <a:t>which</a:t>
            </a:r>
            <a:r>
              <a:rPr lang="nl-BE" dirty="0">
                <a:sym typeface="Wingdings" panose="05000000000000000000" pitchFamily="2" charset="2"/>
              </a:rPr>
              <a:t> is </a:t>
            </a:r>
            <a:r>
              <a:rPr lang="nl-BE" dirty="0" err="1">
                <a:sym typeface="Wingdings" panose="05000000000000000000" pitchFamily="2" charset="2"/>
              </a:rPr>
              <a:t>impossible</a:t>
            </a:r>
            <a:endParaRPr lang="nl-BE" dirty="0">
              <a:sym typeface="Wingdings" panose="05000000000000000000" pitchFamily="2" charset="2"/>
            </a:endParaRPr>
          </a:p>
          <a:p>
            <a:endParaRPr lang="nl-B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>
                <a:sym typeface="Wingdings" panose="05000000000000000000" pitchFamily="2" charset="2"/>
              </a:rPr>
              <a:t>Optimization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algorithm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could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then</a:t>
            </a:r>
            <a:r>
              <a:rPr lang="nl-BE" dirty="0">
                <a:sym typeface="Wingdings" panose="05000000000000000000" pitchFamily="2" charset="2"/>
              </a:rPr>
              <a:t> ‘</a:t>
            </a:r>
            <a:r>
              <a:rPr lang="nl-BE" dirty="0" err="1">
                <a:sym typeface="Wingdings" panose="05000000000000000000" pitchFamily="2" charset="2"/>
              </a:rPr>
              <a:t>misuse</a:t>
            </a:r>
            <a:r>
              <a:rPr lang="nl-BE" dirty="0">
                <a:sym typeface="Wingdings" panose="05000000000000000000" pitchFamily="2" charset="2"/>
              </a:rPr>
              <a:t>’/</a:t>
            </a:r>
            <a:r>
              <a:rPr lang="nl-BE" dirty="0" err="1">
                <a:sym typeface="Wingdings" panose="05000000000000000000" pitchFamily="2" charset="2"/>
              </a:rPr>
              <a:t>optimize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integration</a:t>
            </a:r>
            <a:r>
              <a:rPr lang="nl-BE" dirty="0">
                <a:sym typeface="Wingdings" panose="05000000000000000000" pitchFamily="2" charset="2"/>
              </a:rPr>
              <a:t> error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get </a:t>
            </a:r>
            <a:r>
              <a:rPr lang="nl-BE" dirty="0" err="1">
                <a:sym typeface="Wingdings" panose="05000000000000000000" pitchFamily="2" charset="2"/>
              </a:rPr>
              <a:t>negative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uncertainty</a:t>
            </a:r>
            <a:r>
              <a:rPr lang="nl-BE" dirty="0">
                <a:sym typeface="Wingdings" panose="05000000000000000000" pitchFamily="2" charset="2"/>
              </a:rPr>
              <a:t> and </a:t>
            </a:r>
            <a:r>
              <a:rPr lang="nl-BE" dirty="0" err="1">
                <a:sym typeface="Wingdings" panose="05000000000000000000" pitchFamily="2" charset="2"/>
              </a:rPr>
              <a:t>minimize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objective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268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90EB-9AB1-4809-8300-16D2B61D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Thesis Joris Gillis: </a:t>
            </a:r>
            <a:r>
              <a:rPr lang="nl-BE" dirty="0" err="1"/>
              <a:t>positive</a:t>
            </a:r>
            <a:r>
              <a:rPr lang="nl-BE" dirty="0"/>
              <a:t> </a:t>
            </a:r>
            <a:r>
              <a:rPr lang="nl-BE" dirty="0" err="1"/>
              <a:t>definiteness</a:t>
            </a:r>
            <a:r>
              <a:rPr lang="nl-BE" dirty="0"/>
              <a:t> preserving </a:t>
            </a:r>
            <a:r>
              <a:rPr lang="nl-BE" dirty="0" err="1"/>
              <a:t>Lyapunov</a:t>
            </a:r>
            <a:r>
              <a:rPr lang="nl-BE" dirty="0"/>
              <a:t> </a:t>
            </a:r>
            <a:r>
              <a:rPr lang="nl-BE" dirty="0" err="1"/>
              <a:t>discretisation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D8C6C-B901-4552-BD63-DA81000B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1687"/>
            <a:ext cx="5391150" cy="2714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0A3985-FECC-40C8-A317-2C49757800E2}"/>
              </a:ext>
            </a:extLst>
          </p:cNvPr>
          <p:cNvSpPr txBox="1"/>
          <p:nvPr/>
        </p:nvSpPr>
        <p:spPr>
          <a:xfrm>
            <a:off x="4008120" y="2567940"/>
            <a:ext cx="4148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Implicit</a:t>
            </a:r>
            <a:r>
              <a:rPr lang="nl-BE" dirty="0"/>
              <a:t> </a:t>
            </a:r>
            <a:r>
              <a:rPr lang="nl-BE" dirty="0" err="1"/>
              <a:t>formulation</a:t>
            </a:r>
            <a:r>
              <a:rPr lang="nl-BE" dirty="0"/>
              <a:t> of </a:t>
            </a:r>
            <a:r>
              <a:rPr lang="nl-BE" dirty="0" err="1"/>
              <a:t>integration</a:t>
            </a:r>
            <a:r>
              <a:rPr lang="nl-BE" dirty="0"/>
              <a:t> </a:t>
            </a:r>
            <a:r>
              <a:rPr lang="nl-BE" dirty="0" err="1"/>
              <a:t>scheme</a:t>
            </a:r>
            <a:endParaRPr lang="nl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2AE80-66D3-45DA-9744-E3E39AF06C60}"/>
              </a:ext>
            </a:extLst>
          </p:cNvPr>
          <p:cNvSpPr txBox="1"/>
          <p:nvPr/>
        </p:nvSpPr>
        <p:spPr>
          <a:xfrm>
            <a:off x="4008119" y="2061210"/>
            <a:ext cx="609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Helper variables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implicit</a:t>
            </a:r>
            <a:r>
              <a:rPr lang="nl-BE" dirty="0"/>
              <a:t> </a:t>
            </a:r>
            <a:r>
              <a:rPr lang="nl-BE" dirty="0" err="1"/>
              <a:t>integration</a:t>
            </a:r>
            <a:r>
              <a:rPr lang="nl-BE" dirty="0"/>
              <a:t> (e.g. </a:t>
            </a:r>
            <a:r>
              <a:rPr lang="nl-BE" dirty="0" err="1"/>
              <a:t>collocation</a:t>
            </a:r>
            <a:r>
              <a:rPr lang="nl-BE" dirty="0"/>
              <a:t> points)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77A526-038E-4147-B504-FFB14F688B8E}"/>
                  </a:ext>
                </a:extLst>
              </p:cNvPr>
              <p:cNvSpPr txBox="1"/>
              <p:nvPr/>
            </p:nvSpPr>
            <p:spPr>
              <a:xfrm>
                <a:off x="4119879" y="4155281"/>
                <a:ext cx="3655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nl-BE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nl-BE" dirty="0"/>
                  <a:t> helper </a:t>
                </a:r>
                <a:r>
                  <a:rPr lang="nl-BE" dirty="0" err="1"/>
                  <a:t>variable</a:t>
                </a:r>
                <a:r>
                  <a:rPr lang="nl-BE" dirty="0"/>
                  <a:t> </a:t>
                </a:r>
                <a:r>
                  <a:rPr lang="nl-BE" dirty="0" err="1"/>
                  <a:t>to</a:t>
                </a:r>
                <a:r>
                  <a:rPr lang="nl-BE" dirty="0"/>
                  <a:t> </a:t>
                </a:r>
                <a:r>
                  <a:rPr lang="nl-BE" dirty="0" err="1"/>
                  <a:t>avoid</a:t>
                </a:r>
                <a:r>
                  <a:rPr lang="nl-BE" dirty="0"/>
                  <a:t> </a:t>
                </a:r>
                <a:r>
                  <a:rPr lang="nl-BE" dirty="0" err="1"/>
                  <a:t>inversion</a:t>
                </a:r>
                <a:endParaRPr lang="nl-B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77A526-038E-4147-B504-FFB14F688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879" y="4155281"/>
                <a:ext cx="3655296" cy="369332"/>
              </a:xfrm>
              <a:prstGeom prst="rect">
                <a:avLst/>
              </a:prstGeom>
              <a:blipFill>
                <a:blip r:embed="rId3"/>
                <a:stretch>
                  <a:fillRect t="-10000" r="-835" b="-2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79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257B-2919-4635-BDB3-D90FFE17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: forward Euler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6BF1E-E9A2-45E3-9FB7-F07AD5409F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nl-B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nl-BE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nl-BE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nl-BE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nl-BE" sz="20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nl-BE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nl-BE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nl-BE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nl-BE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nl-BE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nl-BE" sz="2000" dirty="0"/>
              </a:p>
              <a:p>
                <a:endParaRPr lang="nl-BE" dirty="0"/>
              </a:p>
              <a:p>
                <a:endParaRPr lang="nl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6BF1E-E9A2-45E3-9FB7-F07AD5409F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84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52A40C6-EA54-4A32-A347-8F1ADA85A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03"/>
          <a:stretch/>
        </p:blipFill>
        <p:spPr>
          <a:xfrm>
            <a:off x="7975043" y="0"/>
            <a:ext cx="4216957" cy="231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9ED5-C8A5-492E-A468-F889CC777335}"/>
                  </a:ext>
                </a:extLst>
              </p:cNvPr>
              <p:cNvSpPr txBox="1"/>
              <p:nvPr/>
            </p:nvSpPr>
            <p:spPr>
              <a:xfrm>
                <a:off x="6867701" y="2611664"/>
                <a:ext cx="3393440" cy="536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d>
                        <m:dPr>
                          <m:ctrlPr>
                            <a:rPr lang="nl-BE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nl-BE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nl-BE" sz="1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  <m:d>
                                <m:dPr>
                                  <m:ctrlPr>
                                    <a:rPr lang="nl-BE" sz="1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  <m:d>
                                <m:dPr>
                                  <m:ctrlPr>
                                    <a:rPr lang="nl-BE" sz="1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nl-BE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9ED5-C8A5-492E-A468-F889CC777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701" y="2611664"/>
                <a:ext cx="3393440" cy="5368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1E1DAA-BF2A-4C17-849F-47562BD128F7}"/>
                  </a:ext>
                </a:extLst>
              </p:cNvPr>
              <p:cNvSpPr txBox="1"/>
              <p:nvPr/>
            </p:nvSpPr>
            <p:spPr>
              <a:xfrm>
                <a:off x="6727825" y="3104122"/>
                <a:ext cx="3708400" cy="536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𝑪</m:t>
                      </m:r>
                      <m:d>
                        <m:dPr>
                          <m:ctrlPr>
                            <a:rPr lang="nl-BE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nl-BE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nl-BE" sz="1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  <m:d>
                                <m:dPr>
                                  <m:ctrlPr>
                                    <a:rPr lang="nl-BE" sz="1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  <m:d>
                                <m:dPr>
                                  <m:ctrlPr>
                                    <a:rPr lang="nl-BE" sz="1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nl-BE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1E1DAA-BF2A-4C17-849F-47562BD12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825" y="3104122"/>
                <a:ext cx="3708400" cy="5368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AA69803-E01C-4EF2-B469-454478B41896}"/>
              </a:ext>
            </a:extLst>
          </p:cNvPr>
          <p:cNvSpPr txBox="1"/>
          <p:nvPr/>
        </p:nvSpPr>
        <p:spPr>
          <a:xfrm>
            <a:off x="7016291" y="2161630"/>
            <a:ext cx="1408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>
                <a:solidFill>
                  <a:srgbClr val="C00000"/>
                </a:solidFill>
              </a:rPr>
              <a:t>Remember</a:t>
            </a:r>
            <a:r>
              <a:rPr lang="nl-BE" sz="2000" dirty="0">
                <a:solidFill>
                  <a:srgbClr val="C0000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9EF11B-3689-4C6B-BFC6-93779E2FE7DE}"/>
                  </a:ext>
                </a:extLst>
              </p:cNvPr>
              <p:cNvSpPr txBox="1"/>
              <p:nvPr/>
            </p:nvSpPr>
            <p:spPr>
              <a:xfrm>
                <a:off x="870234" y="4931719"/>
                <a:ext cx="77352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l-BE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m:rPr>
                        <m:nor/>
                      </m:rPr>
                      <a:rPr lang="nl-BE" sz="2400" dirty="0">
                        <a:ea typeface="Cambria Math" panose="02040503050406030204" pitchFamily="18" charset="0"/>
                      </a:rPr>
                      <m:t> </m:t>
                    </m:r>
                    <m:r>
                      <a:rPr lang="nl-B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nl-B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nl-BE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B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nl-BE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l-B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m:rPr>
                                <m:nor/>
                              </m:rPr>
                              <a:rPr lang="nl-BE" sz="2400" dirty="0"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l-B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nl-B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nl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nl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nl-BE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nl-BE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sSubSup>
                      <m:sSubSupPr>
                        <m:ctrlPr>
                          <a:rPr lang="nl-BE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sty m:val="p"/>
                      </m:rPr>
                      <a:rPr lang="nl-BE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nl-BE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nl-BE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9EF11B-3689-4C6B-BFC6-93779E2FE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34" y="4931719"/>
                <a:ext cx="7735285" cy="461665"/>
              </a:xfrm>
              <a:prstGeom prst="rect">
                <a:avLst/>
              </a:prstGeom>
              <a:blipFill>
                <a:blip r:embed="rId6"/>
                <a:stretch>
                  <a:fillRect l="-1103" t="-6579" b="-23684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A46D8B-787C-4EC0-86FA-CB553B9CE28F}"/>
                  </a:ext>
                </a:extLst>
              </p:cNvPr>
              <p:cNvSpPr txBox="1"/>
              <p:nvPr/>
            </p:nvSpPr>
            <p:spPr>
              <a:xfrm>
                <a:off x="2082800" y="4001611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nl-B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A46D8B-787C-4EC0-86FA-CB553B9CE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800" y="4001611"/>
                <a:ext cx="11996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533BDFA6-0D65-4B56-B548-5F821FCF443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8503"/>
          <a:stretch/>
        </p:blipFill>
        <p:spPr>
          <a:xfrm>
            <a:off x="-80963" y="6030994"/>
            <a:ext cx="7172325" cy="447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759C3F-22BC-4CCF-85CD-D69BBF7F9194}"/>
                  </a:ext>
                </a:extLst>
              </p:cNvPr>
              <p:cNvSpPr txBox="1"/>
              <p:nvPr/>
            </p:nvSpPr>
            <p:spPr>
              <a:xfrm>
                <a:off x="842820" y="5661662"/>
                <a:ext cx="9223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u="sng" dirty="0" err="1">
                    <a:solidFill>
                      <a:srgbClr val="C00000"/>
                    </a:solidFill>
                  </a:rPr>
                  <a:t>Compare</a:t>
                </a:r>
                <a:r>
                  <a:rPr lang="nl-BE" u="sng" dirty="0">
                    <a:solidFill>
                      <a:srgbClr val="C00000"/>
                    </a:solidFill>
                  </a:rPr>
                  <a:t> </a:t>
                </a:r>
                <a:r>
                  <a:rPr lang="nl-BE" u="sng" dirty="0" err="1">
                    <a:solidFill>
                      <a:srgbClr val="C00000"/>
                    </a:solidFill>
                  </a:rPr>
                  <a:t>to</a:t>
                </a:r>
                <a:r>
                  <a:rPr lang="nl-BE" u="sng" dirty="0">
                    <a:solidFill>
                      <a:srgbClr val="C00000"/>
                    </a:solidFill>
                  </a:rPr>
                  <a:t> </a:t>
                </a:r>
                <a:r>
                  <a:rPr lang="nl-BE" u="sng" dirty="0" err="1">
                    <a:solidFill>
                      <a:srgbClr val="C00000"/>
                    </a:solidFill>
                  </a:rPr>
                  <a:t>original</a:t>
                </a:r>
                <a:r>
                  <a:rPr lang="nl-BE" u="sng" dirty="0">
                    <a:solidFill>
                      <a:srgbClr val="C00000"/>
                    </a:solidFill>
                  </a:rPr>
                  <a:t> </a:t>
                </a:r>
                <a:r>
                  <a:rPr lang="nl-BE" u="sng" dirty="0" err="1">
                    <a:solidFill>
                      <a:srgbClr val="C00000"/>
                    </a:solidFill>
                  </a:rPr>
                  <a:t>integration</a:t>
                </a:r>
                <a:r>
                  <a:rPr lang="nl-BE" u="sng" dirty="0">
                    <a:solidFill>
                      <a:srgbClr val="C00000"/>
                    </a:solidFill>
                  </a:rPr>
                  <a:t> </a:t>
                </a:r>
                <a:r>
                  <a:rPr lang="nl-BE" u="sng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nl-BE" u="sng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the</a:t>
                </a:r>
                <a:r>
                  <a:rPr lang="nl-BE" u="sng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nl-BE" u="sng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negative</a:t>
                </a:r>
                <a:r>
                  <a:rPr lang="nl-BE" u="sng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nl-BE" u="sng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definit</a:t>
                </a:r>
                <a:r>
                  <a:rPr lang="nl-BE" u="sng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term is </a:t>
                </a:r>
                <a:r>
                  <a:rPr lang="nl-BE" u="sng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added</a:t>
                </a:r>
                <a:r>
                  <a:rPr lang="nl-BE" u="sng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(</a:t>
                </a:r>
                <a:r>
                  <a:rPr lang="nl-BE" u="sng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always</a:t>
                </a:r>
                <a:r>
                  <a:rPr lang="nl-BE" u="sng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nl-BE" u="sng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overestimate</a:t>
                </a:r>
                <a:r>
                  <a:rPr lang="nl-BE" u="sng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BE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l-BE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nl-BE" u="sng" dirty="0">
                    <a:solidFill>
                      <a:srgbClr val="C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759C3F-22BC-4CCF-85CD-D69BBF7F9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20" y="5661662"/>
                <a:ext cx="9223807" cy="369332"/>
              </a:xfrm>
              <a:prstGeom prst="rect">
                <a:avLst/>
              </a:prstGeom>
              <a:blipFill>
                <a:blip r:embed="rId9"/>
                <a:stretch>
                  <a:fillRect l="-529" t="-11667" b="-2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88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257B-2919-4635-BDB3-D90FFE17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9" y="196613"/>
            <a:ext cx="10515600" cy="1325563"/>
          </a:xfrm>
        </p:spPr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: </a:t>
            </a:r>
            <a:r>
              <a:rPr lang="nl-BE" dirty="0" err="1"/>
              <a:t>trapezoidal</a:t>
            </a:r>
            <a:r>
              <a:rPr lang="nl-BE" dirty="0"/>
              <a:t> </a:t>
            </a:r>
            <a:r>
              <a:rPr lang="nl-BE" dirty="0" err="1"/>
              <a:t>integration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6BF1E-E9A2-45E3-9FB7-F07AD5409F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nl-BE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nl-BE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nl-BE" sz="2000" b="0" dirty="0"/>
                      <m:t> 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nl-BE" sz="2000" b="0" dirty="0"/>
              </a:p>
              <a:p>
                <a:r>
                  <a:rPr lang="nl-BE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nl-BE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nl-BE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BE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nl-BE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nl-BE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nl-BE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nl-BE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nl-BE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nl-BE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nl-BE" sz="2000" dirty="0"/>
              </a:p>
              <a:p>
                <a:endParaRPr lang="nl-BE" dirty="0"/>
              </a:p>
              <a:p>
                <a:endParaRPr lang="nl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6BF1E-E9A2-45E3-9FB7-F07AD5409F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84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52A40C6-EA54-4A32-A347-8F1ADA85A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03"/>
          <a:stretch/>
        </p:blipFill>
        <p:spPr>
          <a:xfrm>
            <a:off x="8011882" y="-1"/>
            <a:ext cx="4180118" cy="22904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9EF11B-3689-4C6B-BFC6-93779E2FE7DE}"/>
                  </a:ext>
                </a:extLst>
              </p:cNvPr>
              <p:cNvSpPr txBox="1"/>
              <p:nvPr/>
            </p:nvSpPr>
            <p:spPr>
              <a:xfrm>
                <a:off x="870234" y="4931719"/>
                <a:ext cx="77352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l-BE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𝑚𝑜𝑟𝑒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𝑐𝑜𝑚𝑝𝑙𝑒𝑥</m:t>
                    </m:r>
                  </m:oMath>
                </a14:m>
                <a:r>
                  <a:rPr lang="nl-BE" sz="2400" dirty="0"/>
                  <a:t> </a:t>
                </a:r>
                <a:r>
                  <a:rPr lang="nl-BE" sz="2400" dirty="0">
                    <a:sym typeface="Wingdings" panose="05000000000000000000" pitchFamily="2" charset="2"/>
                  </a:rPr>
                  <a:t></a:t>
                </a:r>
                <a:endParaRPr lang="nl-BE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9EF11B-3689-4C6B-BFC6-93779E2FE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34" y="4931719"/>
                <a:ext cx="7735285" cy="461665"/>
              </a:xfrm>
              <a:prstGeom prst="rect">
                <a:avLst/>
              </a:prstGeom>
              <a:blipFill>
                <a:blip r:embed="rId4"/>
                <a:stretch>
                  <a:fillRect l="-1103" t="-11842" b="-2763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F0F6620-7F69-4817-ADCA-46F17DFEFD89}"/>
              </a:ext>
            </a:extLst>
          </p:cNvPr>
          <p:cNvSpPr txBox="1"/>
          <p:nvPr/>
        </p:nvSpPr>
        <p:spPr>
          <a:xfrm>
            <a:off x="2328590" y="5600507"/>
            <a:ext cx="769569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C00000"/>
                </a:solidFill>
              </a:rPr>
              <a:t>Always </a:t>
            </a:r>
            <a:r>
              <a:rPr lang="nl-BE" b="1" dirty="0" err="1">
                <a:solidFill>
                  <a:srgbClr val="C00000"/>
                </a:solidFill>
              </a:rPr>
              <a:t>use</a:t>
            </a:r>
            <a:r>
              <a:rPr lang="nl-BE" b="1" dirty="0">
                <a:solidFill>
                  <a:srgbClr val="C00000"/>
                </a:solidFill>
              </a:rPr>
              <a:t> a </a:t>
            </a:r>
            <a:r>
              <a:rPr lang="nl-BE" b="1" dirty="0" err="1">
                <a:solidFill>
                  <a:srgbClr val="C00000"/>
                </a:solidFill>
              </a:rPr>
              <a:t>trapezoidal</a:t>
            </a:r>
            <a:r>
              <a:rPr lang="nl-BE" b="1" dirty="0">
                <a:solidFill>
                  <a:srgbClr val="C00000"/>
                </a:solidFill>
              </a:rPr>
              <a:t> </a:t>
            </a:r>
            <a:r>
              <a:rPr lang="nl-BE" b="1" dirty="0" err="1">
                <a:solidFill>
                  <a:srgbClr val="C00000"/>
                </a:solidFill>
              </a:rPr>
              <a:t>scheme</a:t>
            </a:r>
            <a:r>
              <a:rPr lang="nl-BE" b="1" dirty="0">
                <a:solidFill>
                  <a:srgbClr val="C00000"/>
                </a:solidFill>
              </a:rPr>
              <a:t>! (last part of </a:t>
            </a:r>
            <a:r>
              <a:rPr lang="nl-BE" b="1" dirty="0" err="1">
                <a:solidFill>
                  <a:srgbClr val="C00000"/>
                </a:solidFill>
              </a:rPr>
              <a:t>the</a:t>
            </a:r>
            <a:r>
              <a:rPr lang="nl-BE" b="1" dirty="0">
                <a:solidFill>
                  <a:srgbClr val="C00000"/>
                </a:solidFill>
              </a:rPr>
              <a:t> </a:t>
            </a:r>
            <a:r>
              <a:rPr lang="nl-BE" b="1" dirty="0" err="1">
                <a:solidFill>
                  <a:srgbClr val="C00000"/>
                </a:solidFill>
              </a:rPr>
              <a:t>supplementary</a:t>
            </a:r>
            <a:r>
              <a:rPr lang="nl-BE" b="1" dirty="0">
                <a:solidFill>
                  <a:srgbClr val="C00000"/>
                </a:solidFill>
              </a:rPr>
              <a:t> of </a:t>
            </a:r>
            <a:r>
              <a:rPr lang="nl-BE" b="1" dirty="0" err="1">
                <a:solidFill>
                  <a:srgbClr val="C00000"/>
                </a:solidFill>
              </a:rPr>
              <a:t>my</a:t>
            </a:r>
            <a:r>
              <a:rPr lang="nl-BE" b="1" dirty="0">
                <a:solidFill>
                  <a:srgbClr val="C00000"/>
                </a:solidFill>
              </a:rPr>
              <a:t> paper)</a:t>
            </a:r>
          </a:p>
        </p:txBody>
      </p:sp>
    </p:spTree>
    <p:extLst>
      <p:ext uri="{BB962C8B-B14F-4D97-AF65-F5344CB8AC3E}">
        <p14:creationId xmlns:p14="http://schemas.microsoft.com/office/powerpoint/2010/main" val="322208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662F-6709-4CE4-8FA7-1F154626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Revisit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pendulum</a:t>
            </a:r>
            <a:r>
              <a:rPr lang="nl-BE" dirty="0"/>
              <a:t> swing-up </a:t>
            </a:r>
            <a:r>
              <a:rPr lang="nl-BE" dirty="0" err="1"/>
              <a:t>problem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52DF3-F7A4-4345-80A8-FB2BCB518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Check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propagation</a:t>
            </a:r>
            <a:r>
              <a:rPr lang="nl-BE" sz="2400" dirty="0"/>
              <a:t> of P</a:t>
            </a:r>
          </a:p>
          <a:p>
            <a:endParaRPr lang="nl-BE" sz="2400" dirty="0"/>
          </a:p>
          <a:p>
            <a:r>
              <a:rPr lang="nl-BE" sz="2400" dirty="0"/>
              <a:t>We </a:t>
            </a:r>
            <a:r>
              <a:rPr lang="nl-BE" sz="2400" dirty="0" err="1"/>
              <a:t>can</a:t>
            </a:r>
            <a:r>
              <a:rPr lang="nl-BE" sz="2400" dirty="0"/>
              <a:t> take large time steps without </a:t>
            </a:r>
            <a:r>
              <a:rPr lang="nl-BE" sz="2400" dirty="0" err="1"/>
              <a:t>risking</a:t>
            </a:r>
            <a:r>
              <a:rPr lang="nl-BE" sz="2400" dirty="0"/>
              <a:t> </a:t>
            </a:r>
            <a:r>
              <a:rPr lang="nl-BE" sz="2400" dirty="0" err="1"/>
              <a:t>to</a:t>
            </a:r>
            <a:r>
              <a:rPr lang="nl-BE" sz="2400" dirty="0"/>
              <a:t> get </a:t>
            </a:r>
            <a:r>
              <a:rPr lang="nl-BE" sz="2400" dirty="0" err="1"/>
              <a:t>negative</a:t>
            </a:r>
            <a:r>
              <a:rPr lang="nl-BE" sz="2400" dirty="0"/>
              <a:t> </a:t>
            </a:r>
            <a:r>
              <a:rPr lang="nl-BE" sz="2400" dirty="0" err="1"/>
              <a:t>definite</a:t>
            </a:r>
            <a:r>
              <a:rPr lang="nl-BE" sz="2400" dirty="0"/>
              <a:t> P; </a:t>
            </a:r>
            <a:br>
              <a:rPr lang="nl-BE" sz="2400" dirty="0"/>
            </a:br>
            <a:r>
              <a:rPr lang="nl-BE" sz="2400" dirty="0" err="1"/>
              <a:t>useful</a:t>
            </a:r>
            <a:r>
              <a:rPr lang="nl-BE" sz="2400" dirty="0"/>
              <a:t> </a:t>
            </a:r>
            <a:r>
              <a:rPr lang="nl-BE" sz="2400" dirty="0" err="1"/>
              <a:t>to</a:t>
            </a:r>
            <a:r>
              <a:rPr lang="nl-BE" sz="2400" dirty="0"/>
              <a:t> do </a:t>
            </a:r>
            <a:r>
              <a:rPr lang="nl-BE" sz="2400" dirty="0" err="1"/>
              <a:t>testruns</a:t>
            </a:r>
            <a:r>
              <a:rPr lang="nl-BE" sz="2400" dirty="0"/>
              <a:t> of </a:t>
            </a:r>
            <a:r>
              <a:rPr lang="nl-BE" sz="2400" dirty="0" err="1"/>
              <a:t>stochastic</a:t>
            </a:r>
            <a:r>
              <a:rPr lang="nl-BE" sz="2400" dirty="0"/>
              <a:t> </a:t>
            </a:r>
            <a:r>
              <a:rPr lang="nl-BE" sz="2400" dirty="0" err="1"/>
              <a:t>OCPs</a:t>
            </a:r>
            <a:endParaRPr lang="nl-BE" sz="2400" dirty="0"/>
          </a:p>
          <a:p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17060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Problem: Integration error can result in negative definite covariance matrix</vt:lpstr>
      <vt:lpstr>Thesis Joris Gillis: positive definiteness preserving Lyapunov discretisation</vt:lpstr>
      <vt:lpstr>Example: forward Euler</vt:lpstr>
      <vt:lpstr>Example: trapezoidal integration</vt:lpstr>
      <vt:lpstr>Revisit the pendulum swing-up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Van Wouwe</dc:creator>
  <cp:lastModifiedBy>Tom Van Wouwe</cp:lastModifiedBy>
  <cp:revision>12</cp:revision>
  <dcterms:created xsi:type="dcterms:W3CDTF">2021-11-27T16:39:32Z</dcterms:created>
  <dcterms:modified xsi:type="dcterms:W3CDTF">2021-11-30T14:30:39Z</dcterms:modified>
</cp:coreProperties>
</file>