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1B91-3864-45F7-8FCB-7D7F022A6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4361C-237D-4AAD-B8DD-11AFF9A27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D8285-3ECE-42A5-A4FE-231B984C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0310-27C9-4095-9477-9E43AAAC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B19F-E067-432E-9C56-B586DD9D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060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1C39-EAE1-4F20-B4B4-6E8543CB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2D2F7-A232-4707-AC09-A534632CB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29D89-99C1-4F78-9C19-E5093321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6727-7506-486D-B25E-E8AF482B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F7C2-C35F-48E0-BABD-33AE8C3C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797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43FB5-D8EB-4A1E-880E-1662BDCCA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991D5-F86D-4D7D-B40E-F4D20D3B9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1E2A6-6408-47EA-B1DE-233610F3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DF15-D768-472A-9696-C0FD7D34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C82D-2975-461A-B51F-1B592EE0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46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46D8-BC00-43D8-9105-32B19796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CEFE-B79E-41B6-9150-3DA5FCE8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D8D78-DD9A-4B4D-A116-AB34B606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F54F-FD56-42F7-8D60-2D3FCDFE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00D9-0423-4065-B638-D0492A71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057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580A-0001-44D5-AFDD-8A3ADB27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1B352-8E46-46B9-A446-2E41C743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F167C-2102-4571-AB7E-D96DA664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78F5-6893-49C1-8491-90317715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F43B-98B8-4F49-8782-62DB5B20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414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0C76-D580-43BD-B469-C40B376A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3FA8-2C93-466E-8FAA-45DE91848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2C04B-EE9D-4605-8298-80A912A6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42A40-9209-43E7-BEA0-D6595D7C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3CA33-1883-4A6A-84F0-283C71AC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F9A44-656A-4B38-BF58-069F3240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24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65F2-5083-4835-B1E2-00143DE4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E1A5-2858-43F4-80A3-C534A51D7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F495A-1A63-4E35-8913-B2FA51A5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C81EE-1306-425E-9F90-D13F076C6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AFFFC-62CB-47C6-890C-D5B61628A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AF9A9-BFAB-43D5-A3DD-D4519A48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A69F1-D25F-41EF-AFB6-55AAA349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1F85A-1D9E-4251-B097-5E28B27C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838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77DC-DF8F-44D9-B778-393070B7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AED37-3694-43F4-8B5C-C0C6E6FF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CFFE1-C12B-44AE-8381-5C9EA615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31583-9F07-4F89-9291-68881119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027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C21EC-F177-482E-97E5-99B1D48F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B3E99-3134-4287-BDCF-86AA3FED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025EA-D344-44EA-A821-161C530E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59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F07D-16A0-4CEA-82E2-2EBD5992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5D46-196C-4DA9-AB49-C710BD88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DD9F9-B73E-44E1-897B-4C596F3A3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B6AA2-B9FB-4F34-875C-AF8929B6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3E526-CFA8-4B60-83E9-9D95E885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CADB7-623B-44A1-9466-8CE810A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136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BF4C-019C-45BA-8D01-E6634EC3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01DA2-1FA7-476B-B240-193FE31C5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3D46D-F608-4357-8DC9-1AE372D2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3B540-92DF-4581-ACE8-958A621E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C950-78A8-4762-B08B-7928440B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CDA0E-19B8-44A5-8FE6-77F5EBE2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554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5EDC4-DAA1-4F1A-B7F3-2F776698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E0FFE-3ECD-4DA1-8AED-5241237D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09DFD-6BF0-4808-81D6-44FE61C7B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4362-4323-4B31-93C8-EBEA3775FDBB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45FC-CD17-47D2-9051-BD3A85B48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07821-796F-43E8-9EF9-BD6426B82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39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0CF693-7FDA-40CC-B853-C4ECEC66A269}"/>
              </a:ext>
            </a:extLst>
          </p:cNvPr>
          <p:cNvSpPr txBox="1">
            <a:spLocks/>
          </p:cNvSpPr>
          <p:nvPr/>
        </p:nvSpPr>
        <p:spPr>
          <a:xfrm>
            <a:off x="1581150" y="11890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Stochastic optimal control</a:t>
            </a:r>
            <a:endParaRPr lang="nl-B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3466F4-7745-44F2-82EA-D49391C1B23F}"/>
              </a:ext>
            </a:extLst>
          </p:cNvPr>
          <p:cNvSpPr txBox="1">
            <a:spLocks/>
          </p:cNvSpPr>
          <p:nvPr/>
        </p:nvSpPr>
        <p:spPr>
          <a:xfrm>
            <a:off x="1628775" y="36210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Part 3: Different </a:t>
            </a:r>
            <a:r>
              <a:rPr lang="nl-BE" dirty="0" err="1"/>
              <a:t>formulations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approximate</a:t>
            </a:r>
            <a:r>
              <a:rPr lang="nl-BE" dirty="0"/>
              <a:t> SOC </a:t>
            </a:r>
            <a:r>
              <a:rPr lang="nl-BE" dirty="0" err="1"/>
              <a:t>framework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66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E803-7AB9-4954-8F80-60C5981D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28"/>
            <a:ext cx="10515600" cy="1325563"/>
          </a:xfrm>
        </p:spPr>
        <p:txBody>
          <a:bodyPr/>
          <a:lstStyle/>
          <a:p>
            <a:r>
              <a:rPr lang="nl-BE" dirty="0"/>
              <a:t>Explicit &amp; </a:t>
            </a:r>
            <a:r>
              <a:rPr lang="nl-BE" dirty="0" err="1"/>
              <a:t>implicit</a:t>
            </a:r>
            <a:r>
              <a:rPr lang="nl-BE" dirty="0"/>
              <a:t> system </a:t>
            </a:r>
            <a:r>
              <a:rPr lang="nl-BE" dirty="0" err="1"/>
              <a:t>dynamics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11180-7C3B-4A21-A9F5-8EC3881D2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991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nl-BE" sz="2000" dirty="0"/>
                  <a:t>Up </a:t>
                </a:r>
                <a:r>
                  <a:rPr lang="nl-BE" sz="2000" dirty="0" err="1"/>
                  <a:t>to</a:t>
                </a:r>
                <a:r>
                  <a:rPr lang="nl-BE" sz="2000" dirty="0"/>
                  <a:t> </a:t>
                </a:r>
                <a:r>
                  <a:rPr lang="nl-BE" sz="2000" dirty="0" err="1"/>
                  <a:t>now</a:t>
                </a:r>
                <a:r>
                  <a:rPr lang="nl-BE" sz="2000" dirty="0"/>
                  <a:t>, </a:t>
                </a:r>
                <a:r>
                  <a:rPr lang="nl-BE" sz="2000" b="1" dirty="0"/>
                  <a:t>explicit </a:t>
                </a:r>
                <a:r>
                  <a:rPr lang="nl-BE" sz="2000" b="1" dirty="0" err="1"/>
                  <a:t>dynamics</a:t>
                </a:r>
                <a:endParaRPr lang="nl-BE" sz="2000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nl-BE" sz="1800" dirty="0"/>
                  <a:t>We </a:t>
                </a:r>
                <a:r>
                  <a:rPr lang="nl-BE" sz="1800" dirty="0" err="1"/>
                  <a:t>could</a:t>
                </a:r>
                <a:r>
                  <a:rPr lang="nl-BE" sz="1800" dirty="0"/>
                  <a:t> </a:t>
                </a:r>
                <a:r>
                  <a:rPr lang="nl-BE" sz="1800" dirty="0" err="1"/>
                  <a:t>compute</a:t>
                </a:r>
                <a:r>
                  <a:rPr lang="nl-BE" sz="1800" dirty="0"/>
                  <a:t> </a:t>
                </a:r>
                <a14:m>
                  <m:oMath xmlns:m="http://schemas.openxmlformats.org/officeDocument/2006/math">
                    <m:r>
                      <a:rPr lang="nl-BE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BE" sz="1800" dirty="0"/>
                  <a:t> and </a:t>
                </a:r>
                <a14:m>
                  <m:oMath xmlns:m="http://schemas.openxmlformats.org/officeDocument/2006/math">
                    <m:r>
                      <a:rPr lang="nl-BE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nl-BE" sz="1800" dirty="0"/>
                  <a:t> directly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𝑗𝑎𝑐𝑜𝑏𝑖𝑎𝑛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sz="16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𝑗𝑎𝑐𝑜𝑏𝑖𝑎𝑛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sz="16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nl-BE" sz="1600" dirty="0"/>
              </a:p>
              <a:p>
                <a:r>
                  <a:rPr lang="nl-BE" sz="2000" b="1" dirty="0" err="1"/>
                  <a:t>Implicit</a:t>
                </a:r>
                <a:r>
                  <a:rPr lang="nl-BE" sz="2000" b="1" dirty="0"/>
                  <a:t> </a:t>
                </a:r>
                <a:r>
                  <a:rPr lang="nl-BE" sz="2000" b="1" dirty="0" err="1"/>
                  <a:t>dynamics</a:t>
                </a:r>
                <a:endParaRPr lang="nl-BE" sz="2000" b="1" dirty="0"/>
              </a:p>
              <a:p>
                <a:pPr lvl="1"/>
                <a14:m>
                  <m:oMath xmlns:m="http://schemas.openxmlformats.org/officeDocument/2006/math"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nl-BE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nl-BE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1800" b="0" i="0" smtClean="0">
                        <a:latin typeface="Cambria Math" panose="02040503050406030204" pitchFamily="18" charset="0"/>
                      </a:rPr>
                      <m:t>?;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nl-BE" sz="1800" dirty="0"/>
              </a:p>
              <a:p>
                <a:pPr lvl="1"/>
                <a:r>
                  <a:rPr lang="nl-BE" sz="1800" dirty="0"/>
                  <a:t>Chain-</a:t>
                </a:r>
                <a:r>
                  <a:rPr lang="nl-BE" sz="1800" dirty="0" err="1"/>
                  <a:t>rule</a:t>
                </a:r>
                <a:r>
                  <a:rPr lang="nl-BE" sz="1800" dirty="0"/>
                  <a:t>:</a:t>
                </a:r>
              </a:p>
              <a:p>
                <a:pPr marL="1257300" lvl="2" indent="-3429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nl-B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nl-BE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nl-BE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nl-B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r>
                  <a:rPr lang="nl-BE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𝑠𝑜𝑙𝑣𝑒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nl-BE" sz="1400" dirty="0"/>
              </a:p>
              <a:p>
                <a:pPr marL="1257300" lvl="2" indent="-3429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nl-B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nl-BE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nl-BE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nl-B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r>
                  <a:rPr lang="nl-BE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𝑠𝑜𝑙𝑣𝑒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nl-BE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nl-B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BE" sz="1800" dirty="0"/>
                  <a:t> and </a:t>
                </a:r>
                <a14:m>
                  <m:oMath xmlns:m="http://schemas.openxmlformats.org/officeDocument/2006/math"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nl-BE" sz="1800" dirty="0"/>
                  <a:t> are </a:t>
                </a:r>
                <a:r>
                  <a:rPr lang="nl-BE" sz="1800" dirty="0" err="1"/>
                  <a:t>additional</a:t>
                </a:r>
                <a:r>
                  <a:rPr lang="nl-BE" sz="1800" dirty="0"/>
                  <a:t> variables (at </a:t>
                </a:r>
                <a:r>
                  <a:rPr lang="nl-BE" sz="1800" dirty="0" err="1"/>
                  <a:t>every</a:t>
                </a:r>
                <a:r>
                  <a:rPr lang="nl-BE" sz="1800" dirty="0"/>
                  <a:t> </a:t>
                </a:r>
                <a:r>
                  <a:rPr lang="nl-BE" sz="1800" dirty="0" err="1"/>
                  <a:t>mesh</a:t>
                </a:r>
                <a:r>
                  <a:rPr lang="nl-BE" sz="1800" dirty="0"/>
                  <a:t> point) and (1) &amp; (2) are </a:t>
                </a:r>
                <a:r>
                  <a:rPr lang="nl-BE" sz="1800" dirty="0" err="1"/>
                  <a:t>added</a:t>
                </a:r>
                <a:r>
                  <a:rPr lang="nl-BE" sz="1800" dirty="0"/>
                  <a:t> as </a:t>
                </a:r>
                <a:r>
                  <a:rPr lang="nl-BE" sz="1800" dirty="0" err="1"/>
                  <a:t>constraints</a:t>
                </a:r>
                <a:endParaRPr lang="nl-BE" sz="1800" dirty="0"/>
              </a:p>
              <a:p>
                <a:pPr lvl="1"/>
                <a:endParaRPr lang="nl-BE" sz="1800" dirty="0"/>
              </a:p>
              <a:p>
                <a:r>
                  <a:rPr lang="nl-BE" sz="2200" dirty="0"/>
                  <a:t>Integration of P </a:t>
                </a:r>
                <a:r>
                  <a:rPr lang="nl-BE" sz="2200" dirty="0" err="1"/>
                  <a:t>remains</a:t>
                </a:r>
                <a:r>
                  <a:rPr lang="nl-BE" sz="2200" dirty="0"/>
                  <a:t> </a:t>
                </a:r>
                <a:r>
                  <a:rPr lang="nl-BE" sz="2200" dirty="0" err="1"/>
                  <a:t>the</a:t>
                </a:r>
                <a:r>
                  <a:rPr lang="nl-BE" sz="2200" dirty="0"/>
                  <a:t> </a:t>
                </a:r>
                <a:r>
                  <a:rPr lang="nl-BE" sz="2200" dirty="0" err="1"/>
                  <a:t>same</a:t>
                </a:r>
                <a:r>
                  <a:rPr lang="nl-BE" sz="2200" dirty="0"/>
                  <a:t>!</a:t>
                </a:r>
              </a:p>
              <a:p>
                <a:pPr lvl="2"/>
                <a:endParaRPr lang="nl-BE" sz="1400" dirty="0"/>
              </a:p>
              <a:p>
                <a:pPr lvl="1"/>
                <a:endParaRPr lang="nl-BE" sz="18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nl-BE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11180-7C3B-4A21-A9F5-8EC3881D2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991"/>
                <a:ext cx="10515600" cy="4351338"/>
              </a:xfrm>
              <a:blipFill>
                <a:blip r:embed="rId2"/>
                <a:stretch>
                  <a:fillRect l="-522" t="-1821" b="-238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40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E803-7AB9-4954-8F80-60C5981D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125428"/>
            <a:ext cx="10515600" cy="1325563"/>
          </a:xfrm>
        </p:spPr>
        <p:txBody>
          <a:bodyPr/>
          <a:lstStyle/>
          <a:p>
            <a:r>
              <a:rPr lang="nl-BE" dirty="0"/>
              <a:t>Explicit &amp; </a:t>
            </a:r>
            <a:r>
              <a:rPr lang="nl-BE" dirty="0" err="1"/>
              <a:t>implicit</a:t>
            </a:r>
            <a:r>
              <a:rPr lang="nl-BE" dirty="0"/>
              <a:t> system </a:t>
            </a:r>
            <a:r>
              <a:rPr lang="nl-BE" dirty="0" err="1"/>
              <a:t>dynamics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1180-7C3B-4A21-A9F5-8EC3881D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991"/>
            <a:ext cx="10515600" cy="4351338"/>
          </a:xfrm>
        </p:spPr>
        <p:txBody>
          <a:bodyPr>
            <a:normAutofit/>
          </a:bodyPr>
          <a:lstStyle/>
          <a:p>
            <a:r>
              <a:rPr lang="nl-BE" sz="2000" dirty="0" err="1"/>
              <a:t>Note</a:t>
            </a:r>
            <a:r>
              <a:rPr lang="nl-BE" sz="2000" dirty="0"/>
              <a:t> </a:t>
            </a:r>
            <a:r>
              <a:rPr lang="nl-BE" sz="2000" dirty="0" err="1"/>
              <a:t>that</a:t>
            </a:r>
            <a:r>
              <a:rPr lang="nl-BE" sz="2000" dirty="0"/>
              <a:t> </a:t>
            </a:r>
            <a:r>
              <a:rPr lang="nl-BE" sz="2000" dirty="0" err="1"/>
              <a:t>now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integration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mean</a:t>
            </a:r>
            <a:r>
              <a:rPr lang="nl-BE" sz="2000" dirty="0"/>
              <a:t> state is different (as we are </a:t>
            </a:r>
            <a:r>
              <a:rPr lang="nl-BE" sz="2000" dirty="0" err="1"/>
              <a:t>used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)</a:t>
            </a:r>
          </a:p>
          <a:p>
            <a:pPr lvl="1"/>
            <a:r>
              <a:rPr lang="nl-BE" sz="1800" dirty="0"/>
              <a:t>Introduce ‘</a:t>
            </a:r>
            <a:r>
              <a:rPr lang="nl-BE" sz="1800" dirty="0" err="1"/>
              <a:t>slack</a:t>
            </a:r>
            <a:r>
              <a:rPr lang="nl-BE" sz="1800" dirty="0"/>
              <a:t>’ variables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derivatives</a:t>
            </a:r>
            <a:r>
              <a:rPr lang="nl-BE" sz="1800" dirty="0"/>
              <a:t> of </a:t>
            </a:r>
            <a:r>
              <a:rPr lang="nl-BE" sz="1800" dirty="0" err="1"/>
              <a:t>the</a:t>
            </a:r>
            <a:r>
              <a:rPr lang="nl-BE" sz="1800" dirty="0"/>
              <a:t> state</a:t>
            </a:r>
          </a:p>
          <a:p>
            <a:pPr lvl="1"/>
            <a:r>
              <a:rPr lang="nl-BE" sz="1800" dirty="0" err="1"/>
              <a:t>Add</a:t>
            </a:r>
            <a:r>
              <a:rPr lang="nl-BE" sz="1800" dirty="0"/>
              <a:t> </a:t>
            </a:r>
            <a:r>
              <a:rPr lang="nl-BE" sz="1800" dirty="0" err="1"/>
              <a:t>constraints</a:t>
            </a:r>
            <a:r>
              <a:rPr lang="nl-BE" sz="1800" dirty="0"/>
              <a:t> </a:t>
            </a:r>
            <a:r>
              <a:rPr lang="nl-BE" sz="1800" dirty="0" err="1"/>
              <a:t>to</a:t>
            </a:r>
            <a:r>
              <a:rPr lang="nl-BE" sz="1800" dirty="0"/>
              <a:t> </a:t>
            </a:r>
            <a:r>
              <a:rPr lang="nl-BE" sz="1800" dirty="0" err="1"/>
              <a:t>determine</a:t>
            </a:r>
            <a:r>
              <a:rPr lang="nl-BE" sz="1800" dirty="0"/>
              <a:t> these </a:t>
            </a:r>
            <a:r>
              <a:rPr lang="nl-BE" sz="1800" dirty="0" err="1"/>
              <a:t>slack</a:t>
            </a:r>
            <a:r>
              <a:rPr lang="nl-BE" sz="1800" dirty="0"/>
              <a:t> variables</a:t>
            </a:r>
          </a:p>
          <a:p>
            <a:pPr lvl="1"/>
            <a:r>
              <a:rPr lang="nl-BE" sz="1800" dirty="0"/>
              <a:t>Integration of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mean</a:t>
            </a:r>
            <a:r>
              <a:rPr lang="nl-BE" sz="1800" dirty="0"/>
              <a:t> state </a:t>
            </a:r>
            <a:r>
              <a:rPr lang="nl-BE" sz="1800" dirty="0" err="1"/>
              <a:t>by</a:t>
            </a:r>
            <a:r>
              <a:rPr lang="nl-BE" sz="1800" dirty="0"/>
              <a:t> </a:t>
            </a:r>
            <a:r>
              <a:rPr lang="nl-BE" sz="1800" dirty="0" err="1"/>
              <a:t>use</a:t>
            </a:r>
            <a:r>
              <a:rPr lang="nl-BE" sz="1800" dirty="0"/>
              <a:t> of these </a:t>
            </a:r>
            <a:r>
              <a:rPr lang="nl-BE" sz="1800" dirty="0" err="1"/>
              <a:t>slack</a:t>
            </a:r>
            <a:r>
              <a:rPr lang="nl-BE" sz="1800" dirty="0"/>
              <a:t> variables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Try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re-</a:t>
            </a:r>
            <a:r>
              <a:rPr lang="nl-BE" sz="2000" dirty="0" err="1"/>
              <a:t>write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pendulum</a:t>
            </a:r>
            <a:r>
              <a:rPr lang="nl-BE" sz="2000" dirty="0"/>
              <a:t> swing-up </a:t>
            </a:r>
            <a:r>
              <a:rPr lang="nl-BE" sz="2000" dirty="0" err="1"/>
              <a:t>problem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implicit</a:t>
            </a:r>
            <a:r>
              <a:rPr lang="nl-BE" sz="2000" dirty="0"/>
              <a:t> </a:t>
            </a:r>
            <a:r>
              <a:rPr lang="nl-BE" sz="2000" dirty="0" err="1"/>
              <a:t>dynamics</a:t>
            </a:r>
            <a:endParaRPr lang="nl-BE" sz="2000" dirty="0"/>
          </a:p>
          <a:p>
            <a:r>
              <a:rPr lang="nl-BE" sz="2000" dirty="0"/>
              <a:t>Make a </a:t>
            </a:r>
            <a:r>
              <a:rPr lang="nl-BE" sz="2000" dirty="0" err="1"/>
              <a:t>comparison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number</a:t>
            </a:r>
            <a:r>
              <a:rPr lang="nl-BE" sz="2000" dirty="0"/>
              <a:t> of variables; non-</a:t>
            </a:r>
            <a:r>
              <a:rPr lang="nl-BE" sz="2000" dirty="0" err="1"/>
              <a:t>zeros</a:t>
            </a:r>
            <a:r>
              <a:rPr lang="nl-BE" sz="2000" dirty="0"/>
              <a:t> in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jacobian</a:t>
            </a:r>
            <a:r>
              <a:rPr lang="nl-BE" sz="2000" dirty="0"/>
              <a:t> etc. (start </a:t>
            </a:r>
            <a:r>
              <a:rPr lang="nl-BE" sz="2000" dirty="0" err="1"/>
              <a:t>from</a:t>
            </a:r>
            <a:r>
              <a:rPr lang="nl-BE" sz="2000" dirty="0"/>
              <a:t> </a:t>
            </a:r>
            <a:r>
              <a:rPr lang="nl-BE" sz="2000" dirty="0" err="1"/>
              <a:t>example</a:t>
            </a:r>
            <a:r>
              <a:rPr lang="nl-BE" sz="2000" dirty="0"/>
              <a:t> 4_1)</a:t>
            </a:r>
          </a:p>
          <a:p>
            <a:pPr lvl="2"/>
            <a:endParaRPr lang="nl-BE" sz="1400" dirty="0"/>
          </a:p>
          <a:p>
            <a:pPr lvl="1"/>
            <a:endParaRPr lang="nl-BE" sz="1800" dirty="0"/>
          </a:p>
          <a:p>
            <a:pPr lvl="2">
              <a:buFont typeface="Wingdings" panose="05000000000000000000" pitchFamily="2" charset="2"/>
              <a:buChar char="Ø"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57638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48B6-9BB3-486C-8251-D6B2050D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Shooting</a:t>
            </a:r>
            <a:r>
              <a:rPr lang="nl-BE" dirty="0"/>
              <a:t> or ‘</a:t>
            </a:r>
            <a:r>
              <a:rPr lang="nl-BE" dirty="0" err="1"/>
              <a:t>collocating</a:t>
            </a:r>
            <a:r>
              <a:rPr lang="nl-BE" dirty="0"/>
              <a:t>’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F9FC-15BC-41C5-8DC7-2A694C4B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Assumption</a:t>
            </a:r>
            <a:r>
              <a:rPr lang="nl-BE" sz="2400" dirty="0"/>
              <a:t> is </a:t>
            </a:r>
            <a:r>
              <a:rPr lang="nl-BE" sz="2400" dirty="0" err="1"/>
              <a:t>that</a:t>
            </a:r>
            <a:r>
              <a:rPr lang="nl-BE" sz="2400" dirty="0"/>
              <a:t> we </a:t>
            </a:r>
            <a:r>
              <a:rPr lang="nl-BE" sz="2400" dirty="0" err="1"/>
              <a:t>always</a:t>
            </a:r>
            <a:r>
              <a:rPr lang="nl-BE" sz="2400" dirty="0"/>
              <a:t> </a:t>
            </a:r>
            <a:r>
              <a:rPr lang="nl-BE" sz="2400" dirty="0" err="1"/>
              <a:t>use</a:t>
            </a:r>
            <a:r>
              <a:rPr lang="nl-BE" sz="2400" dirty="0"/>
              <a:t> </a:t>
            </a:r>
            <a:r>
              <a:rPr lang="nl-BE" sz="2400" dirty="0" err="1"/>
              <a:t>collocation</a:t>
            </a:r>
            <a:r>
              <a:rPr lang="nl-BE" sz="2400" dirty="0"/>
              <a:t> 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mean</a:t>
            </a:r>
            <a:r>
              <a:rPr lang="nl-BE" sz="2400" dirty="0"/>
              <a:t> state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 err="1"/>
              <a:t>Mean</a:t>
            </a:r>
            <a:r>
              <a:rPr lang="nl-BE" sz="2000" dirty="0"/>
              <a:t> state at </a:t>
            </a:r>
            <a:r>
              <a:rPr lang="nl-BE" sz="2000" dirty="0" err="1"/>
              <a:t>every</a:t>
            </a:r>
            <a:r>
              <a:rPr lang="nl-BE" sz="2000" dirty="0"/>
              <a:t> </a:t>
            </a:r>
            <a:r>
              <a:rPr lang="nl-BE" sz="2000" dirty="0" err="1"/>
              <a:t>mesh</a:t>
            </a:r>
            <a:r>
              <a:rPr lang="nl-BE" sz="2000" dirty="0"/>
              <a:t> point is a </a:t>
            </a:r>
            <a:r>
              <a:rPr lang="nl-BE" sz="2000" dirty="0" err="1"/>
              <a:t>variable</a:t>
            </a:r>
            <a:r>
              <a:rPr lang="nl-BE" sz="2000" dirty="0"/>
              <a:t> (as in </a:t>
            </a:r>
            <a:r>
              <a:rPr lang="nl-BE" sz="2000" dirty="0" err="1"/>
              <a:t>our</a:t>
            </a:r>
            <a:r>
              <a:rPr lang="nl-BE" sz="2000" dirty="0"/>
              <a:t> </a:t>
            </a:r>
            <a:r>
              <a:rPr lang="nl-BE" sz="2000" dirty="0" err="1"/>
              <a:t>examples</a:t>
            </a:r>
            <a:r>
              <a:rPr lang="nl-BE" sz="20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/>
          </a:p>
          <a:p>
            <a:r>
              <a:rPr lang="nl-BE" sz="2400" dirty="0"/>
              <a:t>In </a:t>
            </a:r>
            <a:r>
              <a:rPr lang="nl-BE" sz="2400" dirty="0" err="1"/>
              <a:t>examples</a:t>
            </a:r>
            <a:r>
              <a:rPr lang="nl-BE" sz="2400" dirty="0"/>
              <a:t> of </a:t>
            </a:r>
            <a:r>
              <a:rPr lang="nl-BE" sz="2400" dirty="0" err="1"/>
              <a:t>session</a:t>
            </a:r>
            <a:r>
              <a:rPr lang="nl-BE" sz="2400" dirty="0"/>
              <a:t> 2 and 3, </a:t>
            </a:r>
            <a:r>
              <a:rPr lang="nl-BE" sz="2400" b="1" dirty="0" err="1"/>
              <a:t>shooting</a:t>
            </a:r>
            <a:r>
              <a:rPr lang="nl-BE" sz="2400" dirty="0"/>
              <a:t> is </a:t>
            </a:r>
            <a:r>
              <a:rPr lang="nl-BE" sz="2400" dirty="0" err="1"/>
              <a:t>used</a:t>
            </a:r>
            <a:r>
              <a:rPr lang="nl-BE" sz="2400" dirty="0"/>
              <a:t>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dirty="0" err="1"/>
              <a:t>propagate</a:t>
            </a:r>
            <a:r>
              <a:rPr lang="nl-BE" sz="2400" dirty="0"/>
              <a:t> 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 err="1"/>
              <a:t>There</a:t>
            </a:r>
            <a:r>
              <a:rPr lang="nl-BE" sz="2000" dirty="0"/>
              <a:t> is a </a:t>
            </a:r>
            <a:r>
              <a:rPr lang="nl-BE" sz="2000" dirty="0" err="1"/>
              <a:t>variable</a:t>
            </a:r>
            <a:r>
              <a:rPr lang="nl-BE" sz="2000" dirty="0"/>
              <a:t> P (</a:t>
            </a:r>
            <a:r>
              <a:rPr lang="nl-BE" sz="2000" dirty="0" err="1"/>
              <a:t>Pvar</a:t>
            </a:r>
            <a:r>
              <a:rPr lang="nl-BE" sz="2000" dirty="0"/>
              <a:t>), </a:t>
            </a:r>
            <a:r>
              <a:rPr lang="nl-BE" sz="2000" dirty="0" err="1"/>
              <a:t>discretized</a:t>
            </a:r>
            <a:r>
              <a:rPr lang="nl-BE" sz="2000" dirty="0"/>
              <a:t> at </a:t>
            </a:r>
            <a:r>
              <a:rPr lang="nl-BE" sz="2000" dirty="0" err="1"/>
              <a:t>every</a:t>
            </a:r>
            <a:r>
              <a:rPr lang="nl-BE" sz="2000" dirty="0"/>
              <a:t> time point.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 err="1"/>
              <a:t>This</a:t>
            </a:r>
            <a:r>
              <a:rPr lang="nl-BE" sz="2000" dirty="0"/>
              <a:t> is </a:t>
            </a:r>
            <a:r>
              <a:rPr lang="nl-BE" sz="2000" dirty="0" err="1"/>
              <a:t>just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extract P </a:t>
            </a:r>
            <a:r>
              <a:rPr lang="nl-BE" sz="2000" dirty="0" err="1"/>
              <a:t>easily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solution and plot </a:t>
            </a:r>
            <a:r>
              <a:rPr lang="nl-BE" sz="2000" dirty="0" err="1"/>
              <a:t>it</a:t>
            </a:r>
            <a:r>
              <a:rPr lang="nl-BE" sz="2000" dirty="0"/>
              <a:t>; we </a:t>
            </a:r>
            <a:r>
              <a:rPr lang="nl-BE" sz="2000" dirty="0" err="1"/>
              <a:t>can</a:t>
            </a:r>
            <a:r>
              <a:rPr lang="nl-BE" sz="2000" dirty="0"/>
              <a:t> </a:t>
            </a:r>
            <a:r>
              <a:rPr lang="nl-BE" sz="2000" dirty="0" err="1"/>
              <a:t>remove</a:t>
            </a:r>
            <a:r>
              <a:rPr lang="nl-BE" sz="2000" dirty="0"/>
              <a:t> </a:t>
            </a:r>
            <a:r>
              <a:rPr lang="nl-BE" sz="2000" dirty="0" err="1"/>
              <a:t>it</a:t>
            </a:r>
            <a:r>
              <a:rPr lang="nl-BE" sz="2000" dirty="0"/>
              <a:t> </a:t>
            </a:r>
            <a:r>
              <a:rPr lang="nl-BE" sz="2000" dirty="0" err="1"/>
              <a:t>directly</a:t>
            </a:r>
            <a:r>
              <a:rPr lang="nl-BE" sz="2000" dirty="0"/>
              <a:t>!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/>
          </a:p>
          <a:p>
            <a:r>
              <a:rPr lang="nl-BE" sz="2400" dirty="0"/>
              <a:t>P at </a:t>
            </a:r>
            <a:r>
              <a:rPr lang="nl-BE" sz="2400" dirty="0" err="1"/>
              <a:t>the</a:t>
            </a:r>
            <a:r>
              <a:rPr lang="nl-BE" sz="2400" dirty="0"/>
              <a:t> end </a:t>
            </a:r>
            <a:r>
              <a:rPr lang="nl-BE" sz="2400" dirty="0" err="1"/>
              <a:t>thus</a:t>
            </a:r>
            <a:r>
              <a:rPr lang="nl-BE" sz="2400" dirty="0"/>
              <a:t> </a:t>
            </a:r>
            <a:r>
              <a:rPr lang="nl-BE" sz="2400" dirty="0" err="1"/>
              <a:t>depends</a:t>
            </a:r>
            <a:r>
              <a:rPr lang="nl-BE" sz="2400" dirty="0"/>
              <a:t> on </a:t>
            </a:r>
            <a:r>
              <a:rPr lang="nl-BE" sz="2400" dirty="0" err="1"/>
              <a:t>all</a:t>
            </a:r>
            <a:r>
              <a:rPr lang="nl-BE" sz="2400" dirty="0"/>
              <a:t> </a:t>
            </a:r>
            <a:r>
              <a:rPr lang="nl-BE" sz="2400" dirty="0" err="1"/>
              <a:t>previous</a:t>
            </a:r>
            <a:r>
              <a:rPr lang="nl-BE" sz="2400" dirty="0"/>
              <a:t> P’s and </a:t>
            </a:r>
            <a:r>
              <a:rPr lang="nl-BE" sz="2400" dirty="0" err="1"/>
              <a:t>all</a:t>
            </a:r>
            <a:r>
              <a:rPr lang="nl-BE" sz="2400" dirty="0"/>
              <a:t> </a:t>
            </a:r>
            <a:r>
              <a:rPr lang="nl-BE" sz="2400" dirty="0" err="1"/>
              <a:t>previous</a:t>
            </a:r>
            <a:r>
              <a:rPr lang="nl-BE" sz="2400" dirty="0"/>
              <a:t> </a:t>
            </a:r>
            <a:r>
              <a:rPr lang="nl-BE" sz="2400" dirty="0" err="1"/>
              <a:t>x_mean’s</a:t>
            </a:r>
            <a:r>
              <a:rPr lang="nl-BE" sz="2400" dirty="0"/>
              <a:t>. </a:t>
            </a:r>
          </a:p>
          <a:p>
            <a:endParaRPr lang="nl-BE" sz="2400" dirty="0"/>
          </a:p>
          <a:p>
            <a:r>
              <a:rPr lang="nl-BE" sz="2400" dirty="0" err="1"/>
              <a:t>Example</a:t>
            </a:r>
            <a:r>
              <a:rPr lang="nl-BE" sz="2400" dirty="0"/>
              <a:t> 4_2 is a </a:t>
            </a:r>
            <a:r>
              <a:rPr lang="nl-BE" sz="2400" dirty="0" err="1"/>
              <a:t>collocation</a:t>
            </a:r>
            <a:r>
              <a:rPr lang="nl-BE" sz="2400" dirty="0"/>
              <a:t> </a:t>
            </a:r>
            <a:r>
              <a:rPr lang="nl-BE" sz="2400" dirty="0" err="1"/>
              <a:t>version</a:t>
            </a:r>
            <a:r>
              <a:rPr lang="nl-BE" sz="2400" dirty="0"/>
              <a:t>. </a:t>
            </a:r>
            <a:r>
              <a:rPr lang="nl-BE" sz="2400" dirty="0" err="1"/>
              <a:t>Decouple</a:t>
            </a:r>
            <a:r>
              <a:rPr lang="nl-BE" sz="2400" dirty="0"/>
              <a:t> P </a:t>
            </a:r>
            <a:r>
              <a:rPr lang="nl-BE" sz="2400" dirty="0" err="1"/>
              <a:t>from</a:t>
            </a:r>
            <a:r>
              <a:rPr lang="nl-BE" sz="2400" dirty="0"/>
              <a:t> </a:t>
            </a:r>
            <a:r>
              <a:rPr lang="nl-BE" sz="2400" dirty="0" err="1"/>
              <a:t>previous</a:t>
            </a:r>
            <a:r>
              <a:rPr lang="nl-BE" sz="2400" dirty="0"/>
              <a:t> P’s and </a:t>
            </a:r>
            <a:r>
              <a:rPr lang="nl-BE" sz="2400" dirty="0" err="1"/>
              <a:t>x_mean’s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324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BC50-7429-425A-BB68-34406CEB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things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do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improve</a:t>
            </a:r>
            <a:r>
              <a:rPr lang="nl-BE" dirty="0"/>
              <a:t> </a:t>
            </a:r>
            <a:r>
              <a:rPr lang="nl-BE" dirty="0" err="1"/>
              <a:t>convergence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collocating</a:t>
            </a:r>
            <a:r>
              <a:rPr lang="nl-BE" dirty="0"/>
              <a:t> 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ABA51-6FA4-4F59-B490-4A2D20153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A </a:t>
            </a:r>
            <a:r>
              <a:rPr lang="nl-BE" sz="2400" dirty="0" err="1"/>
              <a:t>problem</a:t>
            </a:r>
            <a:r>
              <a:rPr lang="nl-BE" sz="2400" dirty="0"/>
              <a:t> </a:t>
            </a:r>
            <a:r>
              <a:rPr lang="nl-BE" sz="2400" dirty="0" err="1"/>
              <a:t>when</a:t>
            </a:r>
            <a:r>
              <a:rPr lang="nl-BE" sz="2400" dirty="0"/>
              <a:t> </a:t>
            </a:r>
            <a:r>
              <a:rPr lang="nl-BE" sz="2400" dirty="0" err="1"/>
              <a:t>collocating</a:t>
            </a:r>
            <a:r>
              <a:rPr lang="nl-BE" sz="2400" dirty="0"/>
              <a:t> P is </a:t>
            </a:r>
            <a:r>
              <a:rPr lang="nl-BE" sz="2400" dirty="0" err="1"/>
              <a:t>that</a:t>
            </a:r>
            <a:r>
              <a:rPr lang="nl-BE" sz="2400" dirty="0"/>
              <a:t> </a:t>
            </a:r>
            <a:r>
              <a:rPr lang="nl-BE" sz="2400" dirty="0" err="1"/>
              <a:t>it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be</a:t>
            </a:r>
            <a:r>
              <a:rPr lang="nl-BE" sz="2400" dirty="0"/>
              <a:t> </a:t>
            </a:r>
            <a:r>
              <a:rPr lang="nl-BE" sz="2400" dirty="0" err="1"/>
              <a:t>negative</a:t>
            </a:r>
            <a:r>
              <a:rPr lang="nl-BE" sz="2400" dirty="0"/>
              <a:t> </a:t>
            </a:r>
            <a:r>
              <a:rPr lang="nl-BE" sz="2400" dirty="0" err="1"/>
              <a:t>definite</a:t>
            </a:r>
            <a:r>
              <a:rPr lang="nl-BE" sz="2400" dirty="0"/>
              <a:t> </a:t>
            </a:r>
            <a:r>
              <a:rPr lang="nl-BE" sz="2400" dirty="0" err="1"/>
              <a:t>throughout</a:t>
            </a:r>
            <a:r>
              <a:rPr lang="nl-BE" sz="2400" dirty="0"/>
              <a:t> </a:t>
            </a:r>
            <a:r>
              <a:rPr lang="nl-BE" sz="2400" dirty="0" err="1"/>
              <a:t>iterations</a:t>
            </a:r>
            <a:r>
              <a:rPr lang="nl-BE" sz="2400" dirty="0"/>
              <a:t> (</a:t>
            </a:r>
            <a:r>
              <a:rPr lang="nl-BE" sz="2400" dirty="0" err="1"/>
              <a:t>this</a:t>
            </a:r>
            <a:r>
              <a:rPr lang="nl-BE" sz="2400" dirty="0"/>
              <a:t> </a:t>
            </a:r>
            <a:r>
              <a:rPr lang="nl-BE" sz="2400" dirty="0" err="1"/>
              <a:t>can’t</a:t>
            </a:r>
            <a:r>
              <a:rPr lang="nl-BE" sz="2400" dirty="0"/>
              <a:t> happen </a:t>
            </a:r>
            <a:r>
              <a:rPr lang="nl-BE" sz="2400" dirty="0" err="1"/>
              <a:t>when</a:t>
            </a:r>
            <a:r>
              <a:rPr lang="nl-BE" sz="2400" dirty="0"/>
              <a:t> </a:t>
            </a:r>
            <a:r>
              <a:rPr lang="nl-BE" sz="2400" dirty="0" err="1"/>
              <a:t>shooting</a:t>
            </a:r>
            <a:r>
              <a:rPr lang="nl-BE" sz="2400" dirty="0"/>
              <a:t>). </a:t>
            </a:r>
            <a:r>
              <a:rPr lang="nl-BE" sz="2400" dirty="0" err="1"/>
              <a:t>This</a:t>
            </a:r>
            <a:r>
              <a:rPr lang="nl-BE" sz="2400" dirty="0"/>
              <a:t> is bad 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convergence</a:t>
            </a:r>
            <a:r>
              <a:rPr lang="nl-BE" sz="2400" dirty="0"/>
              <a:t>!!</a:t>
            </a:r>
          </a:p>
          <a:p>
            <a:r>
              <a:rPr lang="nl-BE" sz="2400" dirty="0" err="1"/>
              <a:t>If</a:t>
            </a:r>
            <a:r>
              <a:rPr lang="nl-BE" sz="2400" dirty="0"/>
              <a:t> </a:t>
            </a:r>
            <a:r>
              <a:rPr lang="nl-BE" sz="2400" dirty="0" err="1"/>
              <a:t>you</a:t>
            </a:r>
            <a:r>
              <a:rPr lang="nl-BE" sz="2400" dirty="0"/>
              <a:t> have P </a:t>
            </a:r>
            <a:r>
              <a:rPr lang="nl-BE" sz="2400" dirty="0" err="1"/>
              <a:t>collocation</a:t>
            </a:r>
            <a:r>
              <a:rPr lang="nl-BE" sz="2400" dirty="0"/>
              <a:t>, </a:t>
            </a:r>
            <a:r>
              <a:rPr lang="nl-BE" sz="2400" dirty="0" err="1"/>
              <a:t>impose</a:t>
            </a:r>
            <a:r>
              <a:rPr lang="nl-BE" sz="2400" dirty="0"/>
              <a:t> </a:t>
            </a:r>
            <a:r>
              <a:rPr lang="nl-BE" sz="2400" dirty="0" err="1"/>
              <a:t>that</a:t>
            </a:r>
            <a:r>
              <a:rPr lang="nl-BE" sz="2400" dirty="0"/>
              <a:t> </a:t>
            </a:r>
            <a:r>
              <a:rPr lang="nl-BE" sz="2400" dirty="0" err="1"/>
              <a:t>diagonal</a:t>
            </a:r>
            <a:r>
              <a:rPr lang="nl-BE" sz="2400" dirty="0"/>
              <a:t> </a:t>
            </a:r>
            <a:r>
              <a:rPr lang="nl-BE" sz="2400" dirty="0" err="1"/>
              <a:t>elements</a:t>
            </a:r>
            <a:r>
              <a:rPr lang="nl-BE" sz="2400" dirty="0"/>
              <a:t> are </a:t>
            </a:r>
            <a:r>
              <a:rPr lang="nl-BE" sz="2400" dirty="0" err="1"/>
              <a:t>positive</a:t>
            </a:r>
            <a:endParaRPr lang="nl-BE" sz="2400" dirty="0"/>
          </a:p>
          <a:p>
            <a:pPr lvl="1"/>
            <a:r>
              <a:rPr lang="nl-BE" sz="2000" dirty="0" err="1"/>
              <a:t>opti.subject_to</a:t>
            </a:r>
            <a:r>
              <a:rPr lang="nl-BE" sz="2000" dirty="0"/>
              <a:t>( P(1,1,:) &gt; 1</a:t>
            </a:r>
            <a:r>
              <a:rPr lang="nl-BE" sz="2000" baseline="30000" dirty="0"/>
              <a:t>e</a:t>
            </a:r>
            <a:r>
              <a:rPr lang="nl-BE" sz="2000" dirty="0"/>
              <a:t>-8)</a:t>
            </a:r>
          </a:p>
          <a:p>
            <a:pPr lvl="1"/>
            <a:r>
              <a:rPr lang="nl-BE" sz="2000" dirty="0" err="1"/>
              <a:t>This</a:t>
            </a:r>
            <a:r>
              <a:rPr lang="nl-BE" sz="2000" dirty="0"/>
              <a:t> </a:t>
            </a:r>
            <a:r>
              <a:rPr lang="nl-BE" sz="2000" dirty="0" err="1"/>
              <a:t>avoids</a:t>
            </a:r>
            <a:r>
              <a:rPr lang="nl-BE" sz="2000" dirty="0"/>
              <a:t> </a:t>
            </a:r>
            <a:r>
              <a:rPr lang="nl-BE" sz="2000" dirty="0" err="1"/>
              <a:t>solve</a:t>
            </a:r>
            <a:r>
              <a:rPr lang="nl-BE" sz="2000" dirty="0"/>
              <a:t> </a:t>
            </a:r>
            <a:r>
              <a:rPr lang="nl-BE" sz="2000" dirty="0" err="1"/>
              <a:t>trying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make </a:t>
            </a:r>
            <a:r>
              <a:rPr lang="nl-BE" sz="2000" dirty="0" err="1"/>
              <a:t>those</a:t>
            </a:r>
            <a:r>
              <a:rPr lang="nl-BE" sz="2000" dirty="0"/>
              <a:t> </a:t>
            </a:r>
            <a:r>
              <a:rPr lang="nl-BE" sz="2000" dirty="0" err="1"/>
              <a:t>values</a:t>
            </a:r>
            <a:r>
              <a:rPr lang="nl-BE" sz="2000" dirty="0"/>
              <a:t> </a:t>
            </a:r>
            <a:r>
              <a:rPr lang="nl-BE" sz="2000" dirty="0" err="1"/>
              <a:t>negative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minimize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objective</a:t>
            </a:r>
            <a:endParaRPr lang="nl-BE" sz="2000" dirty="0"/>
          </a:p>
          <a:p>
            <a:pPr lvl="1"/>
            <a:endParaRPr lang="nl-BE" sz="2000" dirty="0"/>
          </a:p>
          <a:p>
            <a:r>
              <a:rPr lang="nl-BE" sz="2400" dirty="0" err="1"/>
              <a:t>Another</a:t>
            </a:r>
            <a:r>
              <a:rPr lang="nl-BE" sz="2400" dirty="0"/>
              <a:t> way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dirty="0" err="1"/>
              <a:t>avoid</a:t>
            </a:r>
            <a:r>
              <a:rPr lang="nl-BE" sz="2400" dirty="0"/>
              <a:t> </a:t>
            </a:r>
            <a:r>
              <a:rPr lang="nl-BE" sz="2400" dirty="0" err="1"/>
              <a:t>this</a:t>
            </a:r>
            <a:r>
              <a:rPr lang="nl-BE" sz="2400" dirty="0"/>
              <a:t> is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dirty="0" err="1"/>
              <a:t>decompose</a:t>
            </a:r>
            <a:r>
              <a:rPr lang="nl-BE" sz="2400" dirty="0"/>
              <a:t> P</a:t>
            </a:r>
          </a:p>
          <a:p>
            <a:pPr lvl="1"/>
            <a:r>
              <a:rPr lang="nl-BE" sz="2000" dirty="0"/>
              <a:t>P = L*L’; </a:t>
            </a:r>
            <a:r>
              <a:rPr lang="nl-BE" sz="2000" dirty="0" err="1"/>
              <a:t>with</a:t>
            </a:r>
            <a:r>
              <a:rPr lang="nl-BE" sz="2000" dirty="0"/>
              <a:t> L a </a:t>
            </a:r>
            <a:r>
              <a:rPr lang="nl-BE" sz="2000" dirty="0" err="1"/>
              <a:t>lower</a:t>
            </a:r>
            <a:r>
              <a:rPr lang="nl-BE" sz="2000" dirty="0"/>
              <a:t> </a:t>
            </a:r>
            <a:r>
              <a:rPr lang="nl-BE" sz="2000" dirty="0" err="1"/>
              <a:t>triangular</a:t>
            </a:r>
            <a:r>
              <a:rPr lang="nl-BE" sz="2000" dirty="0"/>
              <a:t> matrix. </a:t>
            </a:r>
            <a:r>
              <a:rPr lang="nl-BE" sz="2000" dirty="0" err="1"/>
              <a:t>This</a:t>
            </a:r>
            <a:r>
              <a:rPr lang="nl-BE" sz="2000" dirty="0"/>
              <a:t> </a:t>
            </a:r>
            <a:r>
              <a:rPr lang="nl-BE" sz="2000" dirty="0" err="1"/>
              <a:t>guarantees</a:t>
            </a:r>
            <a:r>
              <a:rPr lang="nl-BE" sz="2000" dirty="0"/>
              <a:t> P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positive</a:t>
            </a:r>
            <a:r>
              <a:rPr lang="nl-BE" sz="2000" dirty="0"/>
              <a:t> </a:t>
            </a:r>
            <a:r>
              <a:rPr lang="nl-BE" sz="2000" dirty="0" err="1"/>
              <a:t>definite</a:t>
            </a:r>
            <a:endParaRPr lang="nl-BE" sz="2000" dirty="0"/>
          </a:p>
          <a:p>
            <a:pPr lvl="1"/>
            <a:r>
              <a:rPr lang="nl-BE" sz="2000" dirty="0"/>
              <a:t>L are </a:t>
            </a:r>
            <a:r>
              <a:rPr lang="nl-BE" sz="2000" dirty="0" err="1"/>
              <a:t>the</a:t>
            </a:r>
            <a:r>
              <a:rPr lang="nl-BE" sz="2000" dirty="0"/>
              <a:t> variables </a:t>
            </a:r>
            <a:r>
              <a:rPr lang="nl-BE" sz="2000" dirty="0" err="1"/>
              <a:t>instead</a:t>
            </a:r>
            <a:r>
              <a:rPr lang="nl-BE" sz="2000" dirty="0"/>
              <a:t> of P. </a:t>
            </a:r>
            <a:r>
              <a:rPr lang="nl-BE" sz="2000" dirty="0" err="1"/>
              <a:t>Compute</a:t>
            </a:r>
            <a:r>
              <a:rPr lang="nl-BE" sz="2000" dirty="0"/>
              <a:t> P at </a:t>
            </a:r>
            <a:r>
              <a:rPr lang="nl-BE" sz="2000" dirty="0" err="1"/>
              <a:t>each</a:t>
            </a:r>
            <a:r>
              <a:rPr lang="nl-BE" sz="2000" dirty="0"/>
              <a:t> </a:t>
            </a:r>
            <a:r>
              <a:rPr lang="nl-BE" sz="2000" dirty="0" err="1"/>
              <a:t>meshpoint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L.</a:t>
            </a:r>
          </a:p>
          <a:p>
            <a:pPr lvl="1"/>
            <a:endParaRPr lang="nl-BE" sz="2000" dirty="0"/>
          </a:p>
          <a:p>
            <a:r>
              <a:rPr lang="nl-BE" sz="2400" dirty="0"/>
              <a:t>Re-</a:t>
            </a:r>
            <a:r>
              <a:rPr lang="nl-BE" sz="2400" dirty="0" err="1"/>
              <a:t>write</a:t>
            </a:r>
            <a:r>
              <a:rPr lang="nl-BE" sz="2400" dirty="0"/>
              <a:t> </a:t>
            </a:r>
            <a:r>
              <a:rPr lang="nl-BE" sz="2400" dirty="0" err="1"/>
              <a:t>example</a:t>
            </a:r>
            <a:r>
              <a:rPr lang="nl-BE" sz="2400" dirty="0"/>
              <a:t> 4_2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decomposition</a:t>
            </a:r>
            <a:r>
              <a:rPr lang="nl-BE" sz="2400" dirty="0"/>
              <a:t> of P.</a:t>
            </a:r>
          </a:p>
        </p:txBody>
      </p:sp>
    </p:spTree>
    <p:extLst>
      <p:ext uri="{BB962C8B-B14F-4D97-AF65-F5344CB8AC3E}">
        <p14:creationId xmlns:p14="http://schemas.microsoft.com/office/powerpoint/2010/main" val="252409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Explicit &amp; implicit system dynamics</vt:lpstr>
      <vt:lpstr>Explicit &amp; implicit system dynamics</vt:lpstr>
      <vt:lpstr>Shooting or ‘collocating’ P</vt:lpstr>
      <vt:lpstr>Some things you can do to improve convergence when collocating 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Van Wouwe</dc:creator>
  <cp:lastModifiedBy>Tom Van Wouwe</cp:lastModifiedBy>
  <cp:revision>6</cp:revision>
  <dcterms:created xsi:type="dcterms:W3CDTF">2021-11-28T09:22:26Z</dcterms:created>
  <dcterms:modified xsi:type="dcterms:W3CDTF">2021-11-30T14:30:28Z</dcterms:modified>
</cp:coreProperties>
</file>