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5" r:id="rId5"/>
    <p:sldId id="266" r:id="rId6"/>
    <p:sldId id="267" r:id="rId7"/>
    <p:sldId id="268" r:id="rId8"/>
    <p:sldId id="261" r:id="rId9"/>
    <p:sldId id="259" r:id="rId10"/>
    <p:sldId id="260" r:id="rId11"/>
    <p:sldId id="270" r:id="rId12"/>
    <p:sldId id="262" r:id="rId13"/>
    <p:sldId id="271" r:id="rId14"/>
    <p:sldId id="272" r:id="rId15"/>
    <p:sldId id="273" r:id="rId16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606" autoAdjust="0"/>
    <p:restoredTop sz="94660"/>
  </p:normalViewPr>
  <p:slideViewPr>
    <p:cSldViewPr snapToGrid="0">
      <p:cViewPr varScale="1">
        <p:scale>
          <a:sx n="86" d="100"/>
          <a:sy n="86" d="100"/>
        </p:scale>
        <p:origin x="76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5B64B-E601-49C6-BB22-C3B688CB8A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EDAFB2-CB82-4862-A009-0F6F2939BB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BC89B5-1C1A-4D8E-A650-F6640DE75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7A4AC-B505-4320-A2BA-FB43C0225452}" type="datetimeFigureOut">
              <a:rPr lang="nl-BE" smtClean="0"/>
              <a:t>3/11/2021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C9B028-4F34-4E9A-A5D2-1DBBF8956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0C74A1-C9EB-4984-80F4-88D00F018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B58BF-6BCD-43C1-B320-92AEC84FFC3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55497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82CEB-F687-4F59-8759-7A9CB789E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0D0CA3-8A47-490F-B91A-B95CD4A673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E119F-6A54-4981-8335-88BA4D36C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7A4AC-B505-4320-A2BA-FB43C0225452}" type="datetimeFigureOut">
              <a:rPr lang="nl-BE" smtClean="0"/>
              <a:t>3/11/2021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C0004B-E21E-436B-B1E3-6B5F19292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021CF7-118E-4CB7-B4BF-03B6D87F8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B58BF-6BCD-43C1-B320-92AEC84FFC3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77278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9D1117-9528-458A-B357-946D705D7E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060F2C-41D0-492F-82BD-7188DEDEFD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514D1E-67A4-4E6F-9A80-159C12396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7A4AC-B505-4320-A2BA-FB43C0225452}" type="datetimeFigureOut">
              <a:rPr lang="nl-BE" smtClean="0"/>
              <a:t>3/11/2021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5A36A0-10AC-4AF9-A8FF-A1BF2D388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6EAD5C-BB1B-47F3-9216-7E478BF80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B58BF-6BCD-43C1-B320-92AEC84FFC3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5697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B1936-5771-4ED4-9A9F-2E7E37988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51F37F-5900-45FF-BCC6-AF307F4AC7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2F7F13-2DE9-4D4A-9076-2BFBE7927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7A4AC-B505-4320-A2BA-FB43C0225452}" type="datetimeFigureOut">
              <a:rPr lang="nl-BE" smtClean="0"/>
              <a:t>3/11/2021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3227C3-A9E7-44B6-8CB5-DC9B54831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8D0ABC-C4E3-4A45-B2EB-EF2C326F0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B58BF-6BCD-43C1-B320-92AEC84FFC3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97086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111AE-6005-479C-BDFD-B7B851A02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1A32B3-1DC5-48DE-AB33-39E1DA5AC6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6F2EEC-DEF7-41A2-8298-10B6855C9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7A4AC-B505-4320-A2BA-FB43C0225452}" type="datetimeFigureOut">
              <a:rPr lang="nl-BE" smtClean="0"/>
              <a:t>3/11/2021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FC5D72-0DC6-435D-A3A1-F6918DE34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B7910C-90A3-4685-BF7E-CC50BE5A0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B58BF-6BCD-43C1-B320-92AEC84FFC3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1264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4E3A2-2C6F-43B8-BD50-6CB77FD08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128C3C-3A40-48CB-B166-602DE930F9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2F3374-3F5E-40DB-89BF-706BA7A21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3B66DD-79E6-4A6B-AF9A-FF508E3DE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7A4AC-B505-4320-A2BA-FB43C0225452}" type="datetimeFigureOut">
              <a:rPr lang="nl-BE" smtClean="0"/>
              <a:t>3/11/2021</a:t>
            </a:fld>
            <a:endParaRPr lang="nl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4F3B08-DFBA-4C13-ADD5-BE1B7E158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0DCB1F-BEA5-49A1-BE99-A8D070F76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B58BF-6BCD-43C1-B320-92AEC84FFC3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88474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1693A-BA21-4050-869A-0497C47B6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EC5195-E4BD-4779-B206-698E3F21B1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488812-310F-4158-8C8B-D03C4F5ABF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FDB700-6847-4952-A228-F049BBED60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241A23-F1E5-4C78-8F5B-7C38A98719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38DCC6-C165-4A63-ABD7-6868F4E26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7A4AC-B505-4320-A2BA-FB43C0225452}" type="datetimeFigureOut">
              <a:rPr lang="nl-BE" smtClean="0"/>
              <a:t>3/11/2021</a:t>
            </a:fld>
            <a:endParaRPr lang="nl-B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ED610A-4F3F-49B0-8ED5-85D6C0735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9475F1-B880-4CDC-8451-14AC43CFF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B58BF-6BCD-43C1-B320-92AEC84FFC3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98337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257C5-0D45-406E-90EB-D3B6375D1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4B843-D783-4360-BC2A-2DC91277D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7A4AC-B505-4320-A2BA-FB43C0225452}" type="datetimeFigureOut">
              <a:rPr lang="nl-BE" smtClean="0"/>
              <a:t>3/11/2021</a:t>
            </a:fld>
            <a:endParaRPr lang="nl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C2F727-514E-43EC-9B17-EC803B36C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1BEEAF-6D44-48E7-AD4C-CE6495A88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B58BF-6BCD-43C1-B320-92AEC84FFC3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63156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43BC90-2C09-48CF-8ED9-4A6663C96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7A4AC-B505-4320-A2BA-FB43C0225452}" type="datetimeFigureOut">
              <a:rPr lang="nl-BE" smtClean="0"/>
              <a:t>3/11/2021</a:t>
            </a:fld>
            <a:endParaRPr lang="nl-B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CF0942-15D0-4376-A633-377B80584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0F32DA-A948-4B18-B9C4-BFE5DDF46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B58BF-6BCD-43C1-B320-92AEC84FFC3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73711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0F0FF-64E4-4A8F-B0F3-3B258CE81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3F3D73-38FA-4B03-9C87-0937268B3F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402F4A-2E6E-40C5-A686-2A2B9B3947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64728A-D97E-4769-8C96-ED9F16572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7A4AC-B505-4320-A2BA-FB43C0225452}" type="datetimeFigureOut">
              <a:rPr lang="nl-BE" smtClean="0"/>
              <a:t>3/11/2021</a:t>
            </a:fld>
            <a:endParaRPr lang="nl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32EED3-B945-4CB7-A8F0-1A2E2E112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CDF32-45BA-404A-882F-44C0B59B4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B58BF-6BCD-43C1-B320-92AEC84FFC3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92750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8A977-5FE0-456B-8D3C-46AE7A4D8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9FD08C-9650-4750-B762-3D60CEC2A7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42E523-1F88-462F-9A61-5FA7A05396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BAD98D-525D-41F8-A92A-CC7ED2998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7A4AC-B505-4320-A2BA-FB43C0225452}" type="datetimeFigureOut">
              <a:rPr lang="nl-BE" smtClean="0"/>
              <a:t>3/11/2021</a:t>
            </a:fld>
            <a:endParaRPr lang="nl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2E349A-BDA1-4897-BEA5-6D3CDA48B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F749D-92B4-4C17-8AF7-27E714F0E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B58BF-6BCD-43C1-B320-92AEC84FFC3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94737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B384A9-FF7F-4CCE-85B1-75E1ABC2A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1F8014-0590-424C-BA20-302BABCD96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580644-49D4-4BC7-8730-B5C11ECF96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F7A4AC-B505-4320-A2BA-FB43C0225452}" type="datetimeFigureOut">
              <a:rPr lang="nl-BE" smtClean="0"/>
              <a:t>3/11/2021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8E9D6F-2E35-4D71-88C1-E8DA7ECD60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7F6B2F-C15B-4CB1-9141-C3DE109614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EB58BF-6BCD-43C1-B320-92AEC84FFC3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1468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4.png"/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4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0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0.png"/><Relationship Id="rId4" Type="http://schemas.openxmlformats.org/officeDocument/2006/relationships/image" Target="../media/image18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97B5B-CE5D-4F6C-B1F9-6025661D9F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err="1"/>
              <a:t>Stochastic</a:t>
            </a:r>
            <a:r>
              <a:rPr lang="nl-BE" dirty="0"/>
              <a:t> </a:t>
            </a:r>
            <a:r>
              <a:rPr lang="nl-BE" dirty="0" err="1"/>
              <a:t>optimal</a:t>
            </a:r>
            <a:r>
              <a:rPr lang="nl-BE" dirty="0"/>
              <a:t> control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CCAC49-BC1A-4D17-8302-FC073395B5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/>
              <a:t>Part 1: </a:t>
            </a:r>
            <a:r>
              <a:rPr lang="nl-BE" dirty="0" err="1"/>
              <a:t>Simulation</a:t>
            </a:r>
            <a:r>
              <a:rPr lang="nl-BE" dirty="0"/>
              <a:t> of a </a:t>
            </a:r>
            <a:r>
              <a:rPr lang="nl-BE" dirty="0" err="1"/>
              <a:t>linear</a:t>
            </a:r>
            <a:r>
              <a:rPr lang="nl-BE" dirty="0"/>
              <a:t> </a:t>
            </a:r>
            <a:r>
              <a:rPr lang="nl-BE" dirty="0" err="1"/>
              <a:t>stochastic</a:t>
            </a:r>
            <a:r>
              <a:rPr lang="nl-BE" dirty="0"/>
              <a:t> system</a:t>
            </a:r>
          </a:p>
        </p:txBody>
      </p:sp>
    </p:spTree>
    <p:extLst>
      <p:ext uri="{BB962C8B-B14F-4D97-AF65-F5344CB8AC3E}">
        <p14:creationId xmlns:p14="http://schemas.microsoft.com/office/powerpoint/2010/main" val="18173756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3E4A9-D6E4-4EA8-BA2A-C8F820F33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9815"/>
            <a:ext cx="10515600" cy="1325563"/>
          </a:xfrm>
        </p:spPr>
        <p:txBody>
          <a:bodyPr>
            <a:normAutofit/>
          </a:bodyPr>
          <a:lstStyle/>
          <a:p>
            <a:r>
              <a:rPr lang="nl-BE" sz="4000" dirty="0" err="1"/>
              <a:t>Simulation</a:t>
            </a:r>
            <a:r>
              <a:rPr lang="nl-BE" sz="4000" dirty="0"/>
              <a:t> of </a:t>
            </a:r>
            <a:r>
              <a:rPr lang="nl-BE" sz="4000" dirty="0" err="1"/>
              <a:t>linear</a:t>
            </a:r>
            <a:r>
              <a:rPr lang="nl-BE" sz="4000" dirty="0"/>
              <a:t> </a:t>
            </a:r>
            <a:r>
              <a:rPr lang="nl-BE" sz="4000" b="1" dirty="0" err="1"/>
              <a:t>stochastic</a:t>
            </a:r>
            <a:r>
              <a:rPr lang="nl-BE" sz="4000" dirty="0"/>
              <a:t> </a:t>
            </a:r>
            <a:r>
              <a:rPr lang="nl-BE" sz="4000" dirty="0" err="1"/>
              <a:t>dynamic</a:t>
            </a:r>
            <a:r>
              <a:rPr lang="nl-BE" sz="4000" dirty="0"/>
              <a:t> system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FE2AC29-8B13-4B15-8C99-B6E3DF6C2270}"/>
                  </a:ext>
                </a:extLst>
              </p:cNvPr>
              <p:cNvSpPr txBox="1"/>
              <p:nvPr/>
            </p:nvSpPr>
            <p:spPr>
              <a:xfrm>
                <a:off x="1798320" y="2270760"/>
                <a:ext cx="1615058" cy="3808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nl-BE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nl-BE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nl-BE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nl-BE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nl-BE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nl-BE" sz="24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nl-BE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nl-BE" sz="2400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nl-BE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nl-BE" sz="2400" i="1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FE2AC29-8B13-4B15-8C99-B6E3DF6C22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8320" y="2270760"/>
                <a:ext cx="1615058" cy="380873"/>
              </a:xfrm>
              <a:prstGeom prst="rect">
                <a:avLst/>
              </a:prstGeom>
              <a:blipFill>
                <a:blip r:embed="rId2"/>
                <a:stretch>
                  <a:fillRect l="-3774" t="-17742" r="-6038" b="-33871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81211C2A-2EB1-4D87-9783-5409EB3DA993}"/>
              </a:ext>
            </a:extLst>
          </p:cNvPr>
          <p:cNvSpPr txBox="1"/>
          <p:nvPr/>
        </p:nvSpPr>
        <p:spPr>
          <a:xfrm>
            <a:off x="538480" y="1690688"/>
            <a:ext cx="4591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b="1" dirty="0"/>
              <a:t>First-order ODE </a:t>
            </a:r>
            <a:r>
              <a:rPr lang="nl-BE" dirty="0"/>
              <a:t>(</a:t>
            </a:r>
            <a:r>
              <a:rPr lang="nl-BE" dirty="0" err="1"/>
              <a:t>ordinary</a:t>
            </a:r>
            <a:r>
              <a:rPr lang="nl-BE" dirty="0"/>
              <a:t> </a:t>
            </a:r>
            <a:r>
              <a:rPr lang="nl-BE" dirty="0" err="1"/>
              <a:t>differential</a:t>
            </a:r>
            <a:r>
              <a:rPr lang="nl-BE" dirty="0"/>
              <a:t> </a:t>
            </a:r>
            <a:r>
              <a:rPr lang="nl-BE" dirty="0" err="1"/>
              <a:t>equation</a:t>
            </a:r>
            <a:r>
              <a:rPr lang="nl-BE" dirty="0"/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5A229B-2C9E-4CCA-A227-D93789C02234}"/>
              </a:ext>
            </a:extLst>
          </p:cNvPr>
          <p:cNvSpPr txBox="1"/>
          <p:nvPr/>
        </p:nvSpPr>
        <p:spPr>
          <a:xfrm>
            <a:off x="8158480" y="1690688"/>
            <a:ext cx="1814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err="1"/>
              <a:t>Linear</a:t>
            </a:r>
            <a:r>
              <a:rPr lang="nl-BE" dirty="0"/>
              <a:t> </a:t>
            </a:r>
            <a:r>
              <a:rPr lang="nl-BE" dirty="0" err="1"/>
              <a:t>dynamics</a:t>
            </a:r>
            <a:r>
              <a:rPr lang="nl-BE" dirty="0"/>
              <a:t>: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271D406-54F6-4521-A858-2FF0B40A5BBE}"/>
                  </a:ext>
                </a:extLst>
              </p:cNvPr>
              <p:cNvSpPr txBox="1"/>
              <p:nvPr/>
            </p:nvSpPr>
            <p:spPr>
              <a:xfrm>
                <a:off x="7529012" y="2405634"/>
                <a:ext cx="3165417" cy="31752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nl-BE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nl-BE" sz="2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nl-BE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nl-BE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nl-BE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l-BE" sz="2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nl-BE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nl-BE" sz="20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nl-BE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↔</m:t>
                      </m:r>
                      <m:acc>
                        <m:accPr>
                          <m:chr m:val="̇"/>
                          <m:ctrlPr>
                            <a:rPr lang="nl-BE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nl-BE" sz="2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nl-BE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nl-BE" sz="2000" b="0" i="1" smtClean="0">
                          <a:latin typeface="Cambria Math" panose="02040503050406030204" pitchFamily="18" charset="0"/>
                        </a:rPr>
                        <m:t>𝐴𝑋</m:t>
                      </m:r>
                      <m:r>
                        <a:rPr lang="nl-BE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nl-BE" sz="2000" b="0" i="1" smtClean="0">
                          <a:latin typeface="Cambria Math" panose="02040503050406030204" pitchFamily="18" charset="0"/>
                        </a:rPr>
                        <m:t>𝐵𝑢</m:t>
                      </m:r>
                    </m:oMath>
                  </m:oMathPara>
                </a14:m>
                <a:endParaRPr lang="nl-BE" sz="2000" i="1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271D406-54F6-4521-A858-2FF0B40A5B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9012" y="2405634"/>
                <a:ext cx="3165417" cy="317523"/>
              </a:xfrm>
              <a:prstGeom prst="rect">
                <a:avLst/>
              </a:prstGeom>
              <a:blipFill>
                <a:blip r:embed="rId3"/>
                <a:stretch>
                  <a:fillRect l="-1734" t="-15385" r="-1927" b="-32692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DB31515-F902-4FDE-8115-A0498C111D3C}"/>
                  </a:ext>
                </a:extLst>
              </p:cNvPr>
              <p:cNvSpPr txBox="1"/>
              <p:nvPr/>
            </p:nvSpPr>
            <p:spPr>
              <a:xfrm>
                <a:off x="795628" y="4593875"/>
                <a:ext cx="12152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nl-B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nl-BE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Ε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nl-BE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nl-BE" dirty="0"/>
                  <a:t>]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DB31515-F902-4FDE-8115-A0498C111D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628" y="4593875"/>
                <a:ext cx="1215204" cy="369332"/>
              </a:xfrm>
              <a:prstGeom prst="rect">
                <a:avLst/>
              </a:prstGeom>
              <a:blipFill>
                <a:blip r:embed="rId4"/>
                <a:stretch>
                  <a:fillRect t="-10000" r="-3518" b="-26667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492A66C-B928-4983-9EA2-723442CDE500}"/>
                  </a:ext>
                </a:extLst>
              </p:cNvPr>
              <p:cNvSpPr txBox="1"/>
              <p:nvPr/>
            </p:nvSpPr>
            <p:spPr>
              <a:xfrm>
                <a:off x="706120" y="4928293"/>
                <a:ext cx="28621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BE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Ε</m:t>
                      </m:r>
                      <m:r>
                        <a:rPr lang="nl-B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[(</m:t>
                      </m:r>
                      <m:r>
                        <a:rPr lang="nl-B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  <m:r>
                        <a:rPr lang="nl-B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nl-B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m:rPr>
                          <m:nor/>
                        </m:rPr>
                        <a:rPr lang="nl-BE" b="0" i="0" smtClean="0">
                          <a:latin typeface="Cambria Math" panose="02040503050406030204" pitchFamily="18" charset="0"/>
                        </a:rPr>
                        <m:t>)(</m:t>
                      </m:r>
                      <m:r>
                        <a:rPr lang="nl-B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  <m:r>
                        <a:rPr lang="nl-B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nl-B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m:rPr>
                          <m:nor/>
                        </m:rPr>
                        <a:rPr lang="nl-BE" b="0" i="0" smtClean="0">
                          <a:latin typeface="Cambria Math" panose="02040503050406030204" pitchFamily="18" charset="0"/>
                        </a:rPr>
                        <m:t>)′]</m:t>
                      </m:r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492A66C-B928-4983-9EA2-723442CDE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120" y="4928293"/>
                <a:ext cx="2862130" cy="369332"/>
              </a:xfrm>
              <a:prstGeom prst="rect">
                <a:avLst/>
              </a:prstGeom>
              <a:blipFill>
                <a:blip r:embed="rId5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FEC04C4-D59D-45D1-95BD-3A7D470C24C0}"/>
                  </a:ext>
                </a:extLst>
              </p:cNvPr>
              <p:cNvSpPr txBox="1"/>
              <p:nvPr/>
            </p:nvSpPr>
            <p:spPr>
              <a:xfrm>
                <a:off x="4691944" y="4002054"/>
                <a:ext cx="7398500" cy="6182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B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nl-BE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nl-B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nl-B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l-B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nl-B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nl-B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nl-B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l-B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nl-B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Ε</m:t>
                      </m:r>
                      <m:d>
                        <m:dPr>
                          <m:begChr m:val="["/>
                          <m:endChr m:val="]"/>
                          <m:ctrlPr>
                            <a:rPr lang="nl-B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̇"/>
                              <m:ctrlPr>
                                <a:rPr lang="nl-B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nl-B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</m:e>
                      </m:d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nl-B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l-BE" i="1">
                              <a:latin typeface="Cambria Math" panose="02040503050406030204" pitchFamily="18" charset="0"/>
                            </a:rPr>
                            <m:t>𝐴𝑋</m:t>
                          </m:r>
                          <m:r>
                            <a:rPr lang="nl-BE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nl-BE" i="1">
                              <a:latin typeface="Cambria Math" panose="02040503050406030204" pitchFamily="18" charset="0"/>
                            </a:rPr>
                            <m:t>𝐵𝑢</m:t>
                          </m:r>
                        </m:e>
                      </m:d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nl-B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nl-B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nl-B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l-B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nl-B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nl-B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𝐵𝑢</m:t>
                      </m:r>
                      <m:r>
                        <a:rPr lang="nl-BE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↔</m:t>
                      </m:r>
                      <m:sSub>
                        <m:sSubPr>
                          <m:ctrlPr>
                            <a:rPr lang="nl-B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nl-BE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nl-B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𝐴</m:t>
                      </m:r>
                      <m:sSub>
                        <m:sSubPr>
                          <m:ctrlPr>
                            <a:rPr lang="nl-B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nl-B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nl-B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𝐵𝑢</m:t>
                      </m:r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FEC04C4-D59D-45D1-95BD-3A7D470C24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1944" y="4002054"/>
                <a:ext cx="7398500" cy="61824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45DEA7C-7B80-4803-AEEF-5D8593118D08}"/>
                  </a:ext>
                </a:extLst>
              </p:cNvPr>
              <p:cNvSpPr txBox="1"/>
              <p:nvPr/>
            </p:nvSpPr>
            <p:spPr>
              <a:xfrm>
                <a:off x="4623382" y="5358351"/>
                <a:ext cx="6978860" cy="6182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nl-B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l-B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nl-B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d>
                        <m:dPr>
                          <m:ctrlPr>
                            <a:rPr lang="nl-B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l-B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  <m:r>
                            <a:rPr lang="nl-B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nl-BE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l-B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nl-BE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nl-BE" b="0" i="0" smtClean="0">
                              <a:latin typeface="Cambria Math" panose="02040503050406030204" pitchFamily="18" charset="0"/>
                            </a:rPr>
                            <m:t>)(</m:t>
                          </m:r>
                          <m:r>
                            <a:rPr lang="nl-B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  <m:r>
                            <a:rPr lang="nl-B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nl-BE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l-B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nl-BE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nl-BE" b="0" i="0" smtClean="0">
                              <a:latin typeface="Cambria Math" panose="02040503050406030204" pitchFamily="18" charset="0"/>
                            </a:rPr>
                            <m:t>)′=(</m:t>
                          </m:r>
                          <m:acc>
                            <m:accPr>
                              <m:chr m:val="̇"/>
                              <m:ctrlPr>
                                <a:rPr lang="nl-B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nl-B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  <m:sSub>
                            <m:sSubPr>
                              <m:ctrlPr>
                                <a:rPr lang="nl-B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l-BE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̇"/>
                                  <m:ctrlPr>
                                    <a:rPr lang="nl-B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nl-BE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nl-BE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nl-B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l-B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  <m:r>
                            <a:rPr lang="nl-B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nl-BE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l-B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nl-BE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′+(</m:t>
                      </m:r>
                      <m:r>
                        <a:rPr lang="nl-B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  <m:r>
                        <a:rPr lang="nl-B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nl-B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)(</m:t>
                      </m:r>
                      <m:acc>
                        <m:accPr>
                          <m:chr m:val="̇"/>
                          <m:ctrlPr>
                            <a:rPr lang="nl-B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nl-B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sSub>
                        <m:sSubPr>
                          <m:ctrlPr>
                            <a:rPr lang="nl-B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̇"/>
                              <m:ctrlPr>
                                <a:rPr lang="nl-BE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nl-B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)′</m:t>
                      </m:r>
                    </m:oMath>
                  </m:oMathPara>
                </a14:m>
                <a:endParaRPr lang="nl-BE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45DEA7C-7B80-4803-AEEF-5D8593118D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3382" y="5358351"/>
                <a:ext cx="6978860" cy="61824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F9C6289-1E97-4544-BD69-C4E77EB211E1}"/>
                  </a:ext>
                </a:extLst>
              </p:cNvPr>
              <p:cNvSpPr txBox="1"/>
              <p:nvPr/>
            </p:nvSpPr>
            <p:spPr>
              <a:xfrm>
                <a:off x="7533073" y="5956143"/>
                <a:ext cx="4851400" cy="37798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nl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nl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</m:acc>
                    <m:sSub>
                      <m:sSubPr>
                        <m:ctrlPr>
                          <a:rPr lang="nl-B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̇"/>
                            <m:ctrlPr>
                              <a:rPr lang="nl-BE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nl-BE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nl-BE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nl-BE" b="0" dirty="0"/>
                  <a:t> </a:t>
                </a:r>
                <a14:m>
                  <m:oMath xmlns:m="http://schemas.openxmlformats.org/officeDocument/2006/math">
                    <m:r>
                      <a:rPr lang="nl-BE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nl-BE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𝐵𝑢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nl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sSub>
                          <m:sSubPr>
                            <m:ctrlPr>
                              <a:rPr lang="nl-BE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BE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nl-BE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nl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nl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𝐵𝑢</m:t>
                        </m:r>
                      </m:e>
                    </m:d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nl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nl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nl-BE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BE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nl-BE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endParaRPr lang="nl-BE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F9C6289-1E97-4544-BD69-C4E77EB211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3073" y="5956143"/>
                <a:ext cx="4851400" cy="37798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4B86436-D28A-4CC6-B32C-5412E270BB30}"/>
                  </a:ext>
                </a:extLst>
              </p:cNvPr>
              <p:cNvSpPr txBox="1"/>
              <p:nvPr/>
            </p:nvSpPr>
            <p:spPr>
              <a:xfrm>
                <a:off x="3611205" y="4803836"/>
                <a:ext cx="5175460" cy="6182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nl-BE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acc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nl-B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l-B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nl-B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m:rPr>
                          <m:sty m:val="p"/>
                        </m:rPr>
                        <a:rPr lang="el-G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Ε</m:t>
                      </m:r>
                      <m:r>
                        <a:rPr lang="nl-B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[(</m:t>
                      </m:r>
                      <m:r>
                        <a:rPr lang="nl-B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  <m:r>
                        <a:rPr lang="nl-B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nl-B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m:rPr>
                          <m:nor/>
                        </m:rPr>
                        <a:rPr lang="nl-BE" b="0" i="0" smtClean="0">
                          <a:latin typeface="Cambria Math" panose="02040503050406030204" pitchFamily="18" charset="0"/>
                        </a:rPr>
                        <m:t>)(</m:t>
                      </m:r>
                      <m:r>
                        <a:rPr lang="nl-B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  <m:r>
                        <a:rPr lang="nl-B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nl-B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m:rPr>
                          <m:nor/>
                        </m:rPr>
                        <a:rPr lang="nl-BE" b="0" i="0" smtClean="0">
                          <a:latin typeface="Cambria Math" panose="02040503050406030204" pitchFamily="18" charset="0"/>
                        </a:rPr>
                        <m:t>)′]</m:t>
                      </m:r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4B86436-D28A-4CC6-B32C-5412E270BB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1205" y="4803836"/>
                <a:ext cx="5175460" cy="61824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A163CD8-D02A-4AC8-8060-25D64BB52820}"/>
                  </a:ext>
                </a:extLst>
              </p:cNvPr>
              <p:cNvSpPr txBox="1"/>
              <p:nvPr/>
            </p:nvSpPr>
            <p:spPr>
              <a:xfrm>
                <a:off x="3654094" y="3204831"/>
                <a:ext cx="4737100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nl-BE" sz="18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nl-BE" dirty="0"/>
                  <a:t> is </a:t>
                </a:r>
                <a:r>
                  <a:rPr lang="nl-BE" dirty="0" err="1"/>
                  <a:t>described</a:t>
                </a:r>
                <a:r>
                  <a:rPr lang="nl-BE" dirty="0"/>
                  <a:t> </a:t>
                </a:r>
                <a:r>
                  <a:rPr lang="nl-BE" dirty="0" err="1"/>
                  <a:t>by</a:t>
                </a:r>
                <a:r>
                  <a:rPr lang="nl-BE" dirty="0"/>
                  <a:t> a </a:t>
                </a:r>
                <a:r>
                  <a:rPr lang="nl-BE" dirty="0" err="1"/>
                  <a:t>Gaussian</a:t>
                </a:r>
                <a:r>
                  <a:rPr lang="nl-BE" dirty="0"/>
                  <a:t> </a:t>
                </a:r>
                <a:r>
                  <a:rPr lang="nl-BE" dirty="0" err="1"/>
                  <a:t>distribution</a:t>
                </a:r>
                <a:r>
                  <a:rPr lang="nl-BE" dirty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B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nl-BE" dirty="0"/>
                  <a:t>, </a:t>
                </a:r>
                <a14:m>
                  <m:oMath xmlns:m="http://schemas.openxmlformats.org/officeDocument/2006/math">
                    <m:r>
                      <a:rPr lang="nl-BE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nl-BE" dirty="0"/>
                  <a:t>)</a:t>
                </a: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A163CD8-D02A-4AC8-8060-25D64BB528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4094" y="3204831"/>
                <a:ext cx="4737100" cy="369332"/>
              </a:xfrm>
              <a:prstGeom prst="rect">
                <a:avLst/>
              </a:prstGeom>
              <a:blipFill>
                <a:blip r:embed="rId10"/>
                <a:stretch>
                  <a:fillRect t="-8065" b="-2419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Rectangle 28">
            <a:extLst>
              <a:ext uri="{FF2B5EF4-FFF2-40B4-BE49-F238E27FC236}">
                <a16:creationId xmlns:a16="http://schemas.microsoft.com/office/drawing/2014/main" id="{1A84EA82-E3B7-4F2C-8C38-5548E4139236}"/>
              </a:ext>
            </a:extLst>
          </p:cNvPr>
          <p:cNvSpPr/>
          <p:nvPr/>
        </p:nvSpPr>
        <p:spPr>
          <a:xfrm>
            <a:off x="795628" y="4558444"/>
            <a:ext cx="2862130" cy="764387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774B8AF-8E88-454B-A020-32DE778B3AE4}"/>
              </a:ext>
            </a:extLst>
          </p:cNvPr>
          <p:cNvSpPr txBox="1"/>
          <p:nvPr/>
        </p:nvSpPr>
        <p:spPr>
          <a:xfrm>
            <a:off x="706120" y="4094859"/>
            <a:ext cx="1371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err="1"/>
              <a:t>By</a:t>
            </a:r>
            <a:r>
              <a:rPr lang="nl-BE" dirty="0"/>
              <a:t> </a:t>
            </a:r>
            <a:r>
              <a:rPr lang="nl-BE" dirty="0" err="1"/>
              <a:t>definition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6D6F8E04-5DA6-40FE-ACA0-EDEB9F46CEF7}"/>
                  </a:ext>
                </a:extLst>
              </p:cNvPr>
              <p:cNvSpPr txBox="1"/>
              <p:nvPr/>
            </p:nvSpPr>
            <p:spPr>
              <a:xfrm>
                <a:off x="4054037" y="6478708"/>
                <a:ext cx="3035152" cy="37798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nl-BE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acc>
                      <m:r>
                        <m:rPr>
                          <m:nor/>
                        </m:rPr>
                        <a:rPr lang="nl-BE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nl-BE" b="0" i="0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nl-B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nl-B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nl-B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nl-B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nl-B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m:rPr>
                          <m:sty m:val="p"/>
                        </m:rPr>
                        <a:rPr lang="nl-BE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</m:t>
                      </m:r>
                      <m:r>
                        <a:rPr lang="nl-BE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6D6F8E04-5DA6-40FE-ACA0-EDEB9F46CE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4037" y="6478708"/>
                <a:ext cx="3035152" cy="37798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27A431EF-E16C-4312-9B73-345D1B47FFF5}"/>
              </a:ext>
            </a:extLst>
          </p:cNvPr>
          <p:cNvSpPr txBox="1"/>
          <p:nvPr/>
        </p:nvSpPr>
        <p:spPr>
          <a:xfrm>
            <a:off x="10248608" y="2930959"/>
            <a:ext cx="1648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200" i="1" dirty="0"/>
              <a:t>No random </a:t>
            </a:r>
            <a:r>
              <a:rPr lang="nl-BE" sz="1200" i="1" dirty="0" err="1"/>
              <a:t>disturbance</a:t>
            </a:r>
            <a:endParaRPr lang="nl-BE" sz="1200" i="1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4C6534BC-E5C6-4D52-9B6D-F17F8111DDF7}"/>
              </a:ext>
            </a:extLst>
          </p:cNvPr>
          <p:cNvSpPr/>
          <p:nvPr/>
        </p:nvSpPr>
        <p:spPr>
          <a:xfrm>
            <a:off x="9179511" y="2805344"/>
            <a:ext cx="1056442" cy="266330"/>
          </a:xfrm>
          <a:custGeom>
            <a:avLst/>
            <a:gdLst>
              <a:gd name="connsiteX0" fmla="*/ 0 w 1056442"/>
              <a:gd name="connsiteY0" fmla="*/ 0 h 266330"/>
              <a:gd name="connsiteX1" fmla="*/ 461639 w 1056442"/>
              <a:gd name="connsiteY1" fmla="*/ 204186 h 266330"/>
              <a:gd name="connsiteX2" fmla="*/ 1056442 w 1056442"/>
              <a:gd name="connsiteY2" fmla="*/ 266330 h 266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56442" h="266330">
                <a:moveTo>
                  <a:pt x="0" y="0"/>
                </a:moveTo>
                <a:cubicBezTo>
                  <a:pt x="142782" y="79899"/>
                  <a:pt x="285565" y="159798"/>
                  <a:pt x="461639" y="204186"/>
                </a:cubicBezTo>
                <a:cubicBezTo>
                  <a:pt x="637713" y="248574"/>
                  <a:pt x="847077" y="257452"/>
                  <a:pt x="1056442" y="266330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E9244F-9A03-4FD6-8556-8702A204EA4A}"/>
              </a:ext>
            </a:extLst>
          </p:cNvPr>
          <p:cNvSpPr txBox="1"/>
          <p:nvPr/>
        </p:nvSpPr>
        <p:spPr>
          <a:xfrm>
            <a:off x="4958440" y="614946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451696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3E4A9-D6E4-4EA8-BA2A-C8F820F33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789" y="5722"/>
            <a:ext cx="11798422" cy="1325563"/>
          </a:xfrm>
        </p:spPr>
        <p:txBody>
          <a:bodyPr>
            <a:normAutofit/>
          </a:bodyPr>
          <a:lstStyle/>
          <a:p>
            <a:r>
              <a:rPr lang="nl-BE" sz="3600" dirty="0" err="1"/>
              <a:t>Simulation</a:t>
            </a:r>
            <a:r>
              <a:rPr lang="nl-BE" sz="3600" dirty="0"/>
              <a:t> of </a:t>
            </a:r>
            <a:r>
              <a:rPr lang="nl-BE" sz="3600" dirty="0" err="1"/>
              <a:t>linear</a:t>
            </a:r>
            <a:r>
              <a:rPr lang="nl-BE" sz="3600" dirty="0"/>
              <a:t> </a:t>
            </a:r>
            <a:r>
              <a:rPr lang="nl-BE" sz="3600" dirty="0" err="1"/>
              <a:t>stochastic</a:t>
            </a:r>
            <a:r>
              <a:rPr lang="nl-BE" sz="3600" dirty="0"/>
              <a:t> </a:t>
            </a:r>
            <a:r>
              <a:rPr lang="nl-BE" sz="3600" dirty="0" err="1"/>
              <a:t>dynamic</a:t>
            </a:r>
            <a:r>
              <a:rPr lang="nl-BE" sz="3600" dirty="0"/>
              <a:t> system </a:t>
            </a:r>
            <a:r>
              <a:rPr lang="nl-BE" sz="3600" b="1" dirty="0" err="1"/>
              <a:t>with</a:t>
            </a:r>
            <a:r>
              <a:rPr lang="nl-BE" sz="3600" b="1" dirty="0"/>
              <a:t> input </a:t>
            </a:r>
            <a:r>
              <a:rPr lang="nl-BE" sz="3600" b="1" dirty="0" err="1"/>
              <a:t>noise</a:t>
            </a:r>
            <a:r>
              <a:rPr lang="nl-BE" sz="3600" b="1" dirty="0"/>
              <a:t>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CCC5B7E-B83C-4BEF-AD3D-15CB2BC82C7A}"/>
              </a:ext>
            </a:extLst>
          </p:cNvPr>
          <p:cNvSpPr txBox="1"/>
          <p:nvPr/>
        </p:nvSpPr>
        <p:spPr>
          <a:xfrm>
            <a:off x="538480" y="1690688"/>
            <a:ext cx="4706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b="1" dirty="0"/>
              <a:t>First-order SDE </a:t>
            </a:r>
            <a:r>
              <a:rPr lang="nl-BE" dirty="0"/>
              <a:t>(</a:t>
            </a:r>
            <a:r>
              <a:rPr lang="nl-BE" dirty="0" err="1"/>
              <a:t>stochastic</a:t>
            </a:r>
            <a:r>
              <a:rPr lang="nl-BE" dirty="0"/>
              <a:t> </a:t>
            </a:r>
            <a:r>
              <a:rPr lang="nl-BE" dirty="0" err="1"/>
              <a:t>differential</a:t>
            </a:r>
            <a:r>
              <a:rPr lang="nl-BE" dirty="0"/>
              <a:t> </a:t>
            </a:r>
            <a:r>
              <a:rPr lang="nl-BE" dirty="0" err="1"/>
              <a:t>equation</a:t>
            </a:r>
            <a:r>
              <a:rPr lang="nl-BE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740425D6-666B-45CC-B85D-C2BB1E1A362C}"/>
                  </a:ext>
                </a:extLst>
              </p:cNvPr>
              <p:cNvSpPr txBox="1"/>
              <p:nvPr/>
            </p:nvSpPr>
            <p:spPr>
              <a:xfrm>
                <a:off x="1798320" y="2270760"/>
                <a:ext cx="2595647" cy="38087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nl-BE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nl-BE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nl-BE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nl-BE" sz="2400" b="0" i="1" smtClean="0">
                          <a:latin typeface="Cambria Math" panose="02040503050406030204" pitchFamily="18" charset="0"/>
                        </a:rPr>
                        <m:t>𝐴𝑋</m:t>
                      </m:r>
                      <m:r>
                        <a:rPr lang="nl-BE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nl-BE" sz="2400" b="0" i="1" smtClean="0">
                          <a:latin typeface="Cambria Math" panose="02040503050406030204" pitchFamily="18" charset="0"/>
                        </a:rPr>
                        <m:t>𝐵𝑢</m:t>
                      </m:r>
                      <m:r>
                        <a:rPr lang="nl-BE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nl-BE" sz="2400" b="0" i="1" smtClean="0">
                          <a:latin typeface="Cambria Math" panose="02040503050406030204" pitchFamily="18" charset="0"/>
                        </a:rPr>
                        <m:t>𝐶𝑤</m:t>
                      </m:r>
                    </m:oMath>
                  </m:oMathPara>
                </a14:m>
                <a:endParaRPr lang="nl-BE" sz="2400" i="1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740425D6-666B-45CC-B85D-C2BB1E1A36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8320" y="2270760"/>
                <a:ext cx="2595647" cy="380873"/>
              </a:xfrm>
              <a:prstGeom prst="rect">
                <a:avLst/>
              </a:prstGeom>
              <a:blipFill>
                <a:blip r:embed="rId2"/>
                <a:stretch>
                  <a:fillRect l="-2582" t="-17742" r="-939" b="-6452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4E0C320-A894-4962-A7E1-D8D82220CCBA}"/>
                  </a:ext>
                </a:extLst>
              </p:cNvPr>
              <p:cNvSpPr txBox="1"/>
              <p:nvPr/>
            </p:nvSpPr>
            <p:spPr>
              <a:xfrm>
                <a:off x="-1013460" y="3789279"/>
                <a:ext cx="6395720" cy="37798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nl-BE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acc>
                      <m:r>
                        <m:rPr>
                          <m:nor/>
                        </m:rPr>
                        <a:rPr lang="nl-BE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nl-BE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nl-BE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nl-BE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nl-BE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nl-BE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nl-BE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nl-BE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nl-BE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A</m:t>
                          </m:r>
                        </m:e>
                        <m:sup>
                          <m:r>
                            <a:rPr lang="nl-BE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nl-BE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nl-BE" b="0" i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</m:t>
                      </m:r>
                      <m:sSub>
                        <m:sSubPr>
                          <m:ctrlPr>
                            <a:rPr lang="nl-BE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nl-BE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nl-BE" b="0" i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</m:t>
                      </m:r>
                      <m:r>
                        <a:rPr lang="nl-BE" b="0" i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4E0C320-A894-4962-A7E1-D8D82220CC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13460" y="3789279"/>
                <a:ext cx="6395720" cy="37798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841A58F-54EF-4B68-B1DF-EAAE84FA3ADC}"/>
                  </a:ext>
                </a:extLst>
              </p:cNvPr>
              <p:cNvSpPr txBox="1"/>
              <p:nvPr/>
            </p:nvSpPr>
            <p:spPr>
              <a:xfrm>
                <a:off x="838200" y="3197666"/>
                <a:ext cx="7556684" cy="4049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B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nl-BE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nl-B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Ε</m:t>
                      </m:r>
                      <m:d>
                        <m:dPr>
                          <m:begChr m:val="["/>
                          <m:endChr m:val="]"/>
                          <m:ctrlPr>
                            <a:rPr lang="nl-B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̇"/>
                              <m:ctrlPr>
                                <a:rPr lang="nl-B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nl-B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</m:e>
                      </m:d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nl-B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l-BE" i="1">
                              <a:latin typeface="Cambria Math" panose="02040503050406030204" pitchFamily="18" charset="0"/>
                            </a:rPr>
                            <m:t>𝐴𝑋</m:t>
                          </m:r>
                          <m:r>
                            <a:rPr lang="nl-BE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nl-BE" i="1">
                              <a:latin typeface="Cambria Math" panose="02040503050406030204" pitchFamily="18" charset="0"/>
                            </a:rPr>
                            <m:t>𝐵𝑢</m:t>
                          </m:r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nl-B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nl-B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nl-B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l-B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nl-B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nl-B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𝐵𝑢</m:t>
                      </m:r>
                      <m:r>
                        <a:rPr lang="nl-B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nl-B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nl-B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l-B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nl-BE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↔</m:t>
                      </m:r>
                      <m:sSub>
                        <m:sSubPr>
                          <m:ctrlPr>
                            <a:rPr lang="nl-B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nl-BE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nl-B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𝐴</m:t>
                      </m:r>
                      <m:sSub>
                        <m:sSubPr>
                          <m:ctrlPr>
                            <a:rPr lang="nl-B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nl-B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nl-B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𝐵𝑢</m:t>
                      </m:r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841A58F-54EF-4B68-B1DF-EAAE84FA3A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197666"/>
                <a:ext cx="7556684" cy="40498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35D4C94D-F647-4437-BA53-005A2C98AC9E}"/>
              </a:ext>
            </a:extLst>
          </p:cNvPr>
          <p:cNvSpPr txBox="1"/>
          <p:nvPr/>
        </p:nvSpPr>
        <p:spPr>
          <a:xfrm>
            <a:off x="1136375" y="4196226"/>
            <a:ext cx="1323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err="1">
                <a:solidFill>
                  <a:srgbClr val="C00000"/>
                </a:solidFill>
              </a:rPr>
              <a:t>propagation</a:t>
            </a:r>
            <a:endParaRPr lang="nl-BE" dirty="0">
              <a:solidFill>
                <a:srgbClr val="C0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95EAEDD-E91C-43CE-BF19-4060F516C7E1}"/>
              </a:ext>
            </a:extLst>
          </p:cNvPr>
          <p:cNvSpPr txBox="1"/>
          <p:nvPr/>
        </p:nvSpPr>
        <p:spPr>
          <a:xfrm>
            <a:off x="2595845" y="4196226"/>
            <a:ext cx="1000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err="1">
                <a:solidFill>
                  <a:schemeClr val="accent6">
                    <a:lumMod val="75000"/>
                  </a:schemeClr>
                </a:solidFill>
              </a:rPr>
              <a:t>injection</a:t>
            </a:r>
            <a:endParaRPr lang="nl-BE" dirty="0">
              <a:solidFill>
                <a:schemeClr val="accent6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CA9673B0-EBDA-4234-95F6-BB4DECC991B6}"/>
                  </a:ext>
                </a:extLst>
              </p:cNvPr>
              <p:cNvSpPr txBox="1"/>
              <p:nvPr/>
            </p:nvSpPr>
            <p:spPr>
              <a:xfrm>
                <a:off x="2992154" y="4555629"/>
                <a:ext cx="708656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nl-BE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nl-BE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sub>
                    </m:sSub>
                  </m:oMath>
                </a14:m>
                <a:r>
                  <a:rPr lang="nl-BE" dirty="0"/>
                  <a:t> - </a:t>
                </a:r>
                <a:r>
                  <a:rPr lang="nl-BE" dirty="0" err="1"/>
                  <a:t>spectral</a:t>
                </a:r>
                <a:r>
                  <a:rPr lang="nl-BE" dirty="0"/>
                  <a:t> </a:t>
                </a:r>
                <a:r>
                  <a:rPr lang="nl-BE" dirty="0" err="1"/>
                  <a:t>density</a:t>
                </a:r>
                <a:r>
                  <a:rPr lang="nl-BE" dirty="0"/>
                  <a:t> of </a:t>
                </a:r>
                <a:r>
                  <a:rPr lang="nl-BE" dirty="0" err="1"/>
                  <a:t>noise</a:t>
                </a:r>
                <a:r>
                  <a:rPr lang="nl-BE" dirty="0"/>
                  <a:t> sources</a:t>
                </a: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CA9673B0-EBDA-4234-95F6-BB4DECC991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2154" y="4555629"/>
                <a:ext cx="7086565" cy="369332"/>
              </a:xfrm>
              <a:prstGeom prst="rect">
                <a:avLst/>
              </a:prstGeom>
              <a:blipFill>
                <a:blip r:embed="rId5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4B148ACF-30FA-4A6D-9F29-249CD0C475ED}"/>
              </a:ext>
            </a:extLst>
          </p:cNvPr>
          <p:cNvSpPr txBox="1"/>
          <p:nvPr/>
        </p:nvSpPr>
        <p:spPr>
          <a:xfrm>
            <a:off x="3391270" y="3780886"/>
            <a:ext cx="2248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>
                <a:sym typeface="Wingdings" panose="05000000000000000000" pitchFamily="2" charset="2"/>
              </a:rPr>
              <a:t> </a:t>
            </a:r>
            <a:r>
              <a:rPr lang="nl-BE" dirty="0" err="1"/>
              <a:t>Lyapunov</a:t>
            </a:r>
            <a:r>
              <a:rPr lang="nl-BE" dirty="0"/>
              <a:t> </a:t>
            </a:r>
            <a:r>
              <a:rPr lang="nl-BE" dirty="0" err="1"/>
              <a:t>equation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6303530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3E4A9-D6E4-4EA8-BA2A-C8F820F33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480" y="45451"/>
            <a:ext cx="10515600" cy="1325563"/>
          </a:xfrm>
        </p:spPr>
        <p:txBody>
          <a:bodyPr>
            <a:normAutofit/>
          </a:bodyPr>
          <a:lstStyle/>
          <a:p>
            <a:r>
              <a:rPr lang="nl-BE" sz="4000" dirty="0" err="1"/>
              <a:t>Simulation</a:t>
            </a:r>
            <a:r>
              <a:rPr lang="nl-BE" sz="4000" dirty="0"/>
              <a:t> of </a:t>
            </a:r>
            <a:r>
              <a:rPr lang="nl-BE" sz="4000" dirty="0" err="1"/>
              <a:t>linear</a:t>
            </a:r>
            <a:r>
              <a:rPr lang="nl-BE" sz="4000" dirty="0"/>
              <a:t> </a:t>
            </a:r>
            <a:r>
              <a:rPr lang="nl-BE" sz="4000" b="1" dirty="0" err="1"/>
              <a:t>stochastic</a:t>
            </a:r>
            <a:r>
              <a:rPr lang="nl-BE" sz="4000" dirty="0"/>
              <a:t> </a:t>
            </a:r>
            <a:r>
              <a:rPr lang="nl-BE" sz="4000" dirty="0" err="1"/>
              <a:t>dynamic</a:t>
            </a:r>
            <a:r>
              <a:rPr lang="nl-BE" sz="4000" dirty="0"/>
              <a:t> system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CCC5B7E-B83C-4BEF-AD3D-15CB2BC82C7A}"/>
              </a:ext>
            </a:extLst>
          </p:cNvPr>
          <p:cNvSpPr txBox="1"/>
          <p:nvPr/>
        </p:nvSpPr>
        <p:spPr>
          <a:xfrm>
            <a:off x="538480" y="1690688"/>
            <a:ext cx="4706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b="1" dirty="0"/>
              <a:t>First-order SDE </a:t>
            </a:r>
            <a:r>
              <a:rPr lang="nl-BE" dirty="0"/>
              <a:t>(</a:t>
            </a:r>
            <a:r>
              <a:rPr lang="nl-BE" dirty="0" err="1"/>
              <a:t>stochastic</a:t>
            </a:r>
            <a:r>
              <a:rPr lang="nl-BE" dirty="0"/>
              <a:t> </a:t>
            </a:r>
            <a:r>
              <a:rPr lang="nl-BE" dirty="0" err="1"/>
              <a:t>differential</a:t>
            </a:r>
            <a:r>
              <a:rPr lang="nl-BE" dirty="0"/>
              <a:t> </a:t>
            </a:r>
            <a:r>
              <a:rPr lang="nl-BE" dirty="0" err="1"/>
              <a:t>equation</a:t>
            </a:r>
            <a:r>
              <a:rPr lang="nl-BE" dirty="0"/>
              <a:t>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CCD9393-BAA6-40A6-BE4D-47F0D9FEE1DE}"/>
              </a:ext>
            </a:extLst>
          </p:cNvPr>
          <p:cNvSpPr txBox="1"/>
          <p:nvPr/>
        </p:nvSpPr>
        <p:spPr>
          <a:xfrm>
            <a:off x="6197600" y="1875354"/>
            <a:ext cx="65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3600" dirty="0"/>
              <a:t>+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43601EB-5CF4-41FF-BD6E-BD5565624072}"/>
              </a:ext>
            </a:extLst>
          </p:cNvPr>
          <p:cNvSpPr txBox="1"/>
          <p:nvPr/>
        </p:nvSpPr>
        <p:spPr>
          <a:xfrm>
            <a:off x="7496957" y="1690688"/>
            <a:ext cx="4606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b="1" dirty="0" err="1"/>
              <a:t>Numerical</a:t>
            </a:r>
            <a:r>
              <a:rPr lang="nl-BE" b="1" dirty="0"/>
              <a:t> integrator </a:t>
            </a:r>
            <a:r>
              <a:rPr lang="nl-BE" sz="1400" dirty="0"/>
              <a:t>(</a:t>
            </a:r>
            <a:r>
              <a:rPr lang="nl-BE" sz="1400" dirty="0" err="1"/>
              <a:t>problem</a:t>
            </a:r>
            <a:r>
              <a:rPr lang="nl-BE" sz="1400" dirty="0"/>
              <a:t>/</a:t>
            </a:r>
            <a:r>
              <a:rPr lang="nl-BE" sz="1400" dirty="0" err="1"/>
              <a:t>simulation</a:t>
            </a:r>
            <a:r>
              <a:rPr lang="nl-BE" sz="1400" dirty="0"/>
              <a:t> </a:t>
            </a:r>
            <a:r>
              <a:rPr lang="nl-BE" sz="1400" dirty="0" err="1"/>
              <a:t>discretized</a:t>
            </a:r>
            <a:r>
              <a:rPr lang="nl-BE" sz="1400" dirty="0"/>
              <a:t>)</a:t>
            </a:r>
            <a:endParaRPr lang="nl-BE" dirty="0"/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27A9961B-39F3-47BD-88CF-89655ED99A7B}"/>
              </a:ext>
            </a:extLst>
          </p:cNvPr>
          <p:cNvSpPr/>
          <p:nvPr/>
        </p:nvSpPr>
        <p:spPr>
          <a:xfrm>
            <a:off x="6063996" y="3521339"/>
            <a:ext cx="978408" cy="184651"/>
          </a:xfrm>
          <a:prstGeom prst="rightArrow">
            <a:avLst>
              <a:gd name="adj1" fmla="val 37024"/>
              <a:gd name="adj2" fmla="val 5209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94C65AC-6E58-408A-8298-CC8A8F84061A}"/>
                  </a:ext>
                </a:extLst>
              </p:cNvPr>
              <p:cNvSpPr txBox="1"/>
              <p:nvPr/>
            </p:nvSpPr>
            <p:spPr>
              <a:xfrm>
                <a:off x="7435999" y="3120952"/>
                <a:ext cx="4155440" cy="3815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B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nl-BE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nl-B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r>
                            <a:rPr lang="nl-B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=(1+</m:t>
                      </m:r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nl-B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nl-B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r>
                        <a:rPr lang="nl-B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nl-B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nl-B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nl-BE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nl-B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nl-BE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nl-BE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nl-B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r>
                        <a:rPr lang="nl-B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sSub>
                        <m:sSubPr>
                          <m:ctrlPr>
                            <a:rPr lang="nl-B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nl-BE" b="0" i="0" smtClean="0">
                              <a:latin typeface="Cambria Math" panose="02040503050406030204" pitchFamily="18" charset="0"/>
                            </a:rPr>
                            <m:t>u</m:t>
                          </m:r>
                        </m:e>
                        <m:sub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94C65AC-6E58-408A-8298-CC8A8F8406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5999" y="3120952"/>
                <a:ext cx="4155440" cy="381515"/>
              </a:xfrm>
              <a:prstGeom prst="rect">
                <a:avLst/>
              </a:prstGeom>
              <a:blipFill>
                <a:blip r:embed="rId2"/>
                <a:stretch>
                  <a:fillRect b="-9524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B372936-FAD4-4BA7-8A8E-C41F9C790909}"/>
                  </a:ext>
                </a:extLst>
              </p:cNvPr>
              <p:cNvSpPr txBox="1"/>
              <p:nvPr/>
            </p:nvSpPr>
            <p:spPr>
              <a:xfrm>
                <a:off x="1706880" y="3232662"/>
                <a:ext cx="183896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B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nl-BE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nl-B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𝐴</m:t>
                      </m:r>
                      <m:sSub>
                        <m:sSubPr>
                          <m:ctrlPr>
                            <a:rPr lang="nl-B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nl-B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nl-B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𝐵𝑢</m:t>
                      </m:r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B372936-FAD4-4BA7-8A8E-C41F9C7909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6880" y="3232662"/>
                <a:ext cx="183896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7EE2F681-333C-4238-82C4-7996E62C0951}"/>
                  </a:ext>
                </a:extLst>
              </p:cNvPr>
              <p:cNvSpPr txBox="1"/>
              <p:nvPr/>
            </p:nvSpPr>
            <p:spPr>
              <a:xfrm>
                <a:off x="1706880" y="3613664"/>
                <a:ext cx="2630829" cy="37798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nl-BE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acc>
                    <m:r>
                      <m:rPr>
                        <m:nor/>
                      </m:rPr>
                      <a:rPr lang="nl-BE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nl-BE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m:rPr>
                        <m:sty m:val="p"/>
                      </m:rPr>
                      <a:rPr lang="nl-BE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</m:t>
                    </m:r>
                    <m:r>
                      <a:rPr lang="nl-BE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nl-BE" dirty="0"/>
                  <a:t> </a:t>
                </a:r>
                <a14:m>
                  <m:oMath xmlns:m="http://schemas.openxmlformats.org/officeDocument/2006/math">
                    <m:r>
                      <a:rPr lang="nl-BE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nl-BE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</m:t>
                    </m:r>
                    <m:sSub>
                      <m:sSubPr>
                        <m:ctrlPr>
                          <a:rPr lang="nl-B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nl-B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m:rPr>
                        <m:sty m:val="p"/>
                      </m:rPr>
                      <a:rPr lang="nl-BE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</m:t>
                    </m:r>
                    <m:r>
                      <a:rPr lang="nl-BE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</m:oMath>
                </a14:m>
                <a:endParaRPr lang="nl-BE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7EE2F681-333C-4238-82C4-7996E62C09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6880" y="3613664"/>
                <a:ext cx="2630829" cy="37798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0C0A7183-8125-40BF-A391-4FA807907E8A}"/>
                  </a:ext>
                </a:extLst>
              </p:cNvPr>
              <p:cNvSpPr txBox="1"/>
              <p:nvPr/>
            </p:nvSpPr>
            <p:spPr>
              <a:xfrm>
                <a:off x="7518402" y="3601994"/>
                <a:ext cx="2630829" cy="37798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B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nl-BE" b="0" i="0" smtClean="0">
                              <a:latin typeface="Cambria Math" panose="02040503050406030204" pitchFamily="18" charset="0"/>
                            </a:rPr>
                            <m:t>P</m:t>
                          </m:r>
                        </m:e>
                        <m:sub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nl-B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r>
                            <a:rPr lang="nl-B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nl-B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nl-B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nl-BE" b="0" i="0" smtClean="0">
                              <a:latin typeface="Cambria Math" panose="02040503050406030204" pitchFamily="18" charset="0"/>
                            </a:rPr>
                            <m:t>P</m:t>
                          </m:r>
                        </m:e>
                        <m:sub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nl-B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nl-B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nl-B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nl-BE" b="0" i="0" smtClean="0"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</m:e>
                          </m:acc>
                        </m:e>
                        <m:sub>
                          <m:r>
                            <a:rPr lang="nl-B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nl-BE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nl-B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r>
                        <a:rPr lang="nl-B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0C0A7183-8125-40BF-A391-4FA807907E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8402" y="3601994"/>
                <a:ext cx="2630829" cy="377989"/>
              </a:xfrm>
              <a:prstGeom prst="rect">
                <a:avLst/>
              </a:prstGeom>
              <a:blipFill>
                <a:blip r:embed="rId6"/>
                <a:stretch>
                  <a:fillRect b="-1613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B626107-8F05-4097-914A-8ACAC1A02E77}"/>
                  </a:ext>
                </a:extLst>
              </p:cNvPr>
              <p:cNvSpPr txBox="1"/>
              <p:nvPr/>
            </p:nvSpPr>
            <p:spPr>
              <a:xfrm>
                <a:off x="1706880" y="2353219"/>
                <a:ext cx="2595647" cy="38087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nl-BE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nl-BE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nl-BE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nl-BE" sz="2400" b="0" i="1" smtClean="0">
                          <a:latin typeface="Cambria Math" panose="02040503050406030204" pitchFamily="18" charset="0"/>
                        </a:rPr>
                        <m:t>𝐴𝑋</m:t>
                      </m:r>
                      <m:r>
                        <a:rPr lang="nl-BE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nl-BE" sz="2400" b="0" i="1" smtClean="0">
                          <a:latin typeface="Cambria Math" panose="02040503050406030204" pitchFamily="18" charset="0"/>
                        </a:rPr>
                        <m:t>𝐵𝑢</m:t>
                      </m:r>
                      <m:r>
                        <a:rPr lang="nl-BE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nl-BE" sz="2400" b="0" i="1" smtClean="0">
                          <a:latin typeface="Cambria Math" panose="02040503050406030204" pitchFamily="18" charset="0"/>
                        </a:rPr>
                        <m:t>𝐶𝑤</m:t>
                      </m:r>
                    </m:oMath>
                  </m:oMathPara>
                </a14:m>
                <a:endParaRPr lang="nl-BE" sz="2400" i="1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B626107-8F05-4097-914A-8ACAC1A02E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6880" y="2353219"/>
                <a:ext cx="2595647" cy="380873"/>
              </a:xfrm>
              <a:prstGeom prst="rect">
                <a:avLst/>
              </a:prstGeom>
              <a:blipFill>
                <a:blip r:embed="rId7"/>
                <a:stretch>
                  <a:fillRect l="-2582" t="-15873" r="-2113" b="-6349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0A4E3FAE-3AF5-4183-A955-398C40511008}"/>
              </a:ext>
            </a:extLst>
          </p:cNvPr>
          <p:cNvSpPr txBox="1"/>
          <p:nvPr/>
        </p:nvSpPr>
        <p:spPr>
          <a:xfrm>
            <a:off x="458680" y="4859555"/>
            <a:ext cx="1113275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nl-BE" b="1" dirty="0"/>
              <a:t>Example2_1: </a:t>
            </a:r>
            <a:r>
              <a:rPr lang="nl-BE" b="1" dirty="0" err="1"/>
              <a:t>randomly</a:t>
            </a:r>
            <a:r>
              <a:rPr lang="nl-BE" b="1" dirty="0"/>
              <a:t> </a:t>
            </a:r>
            <a:r>
              <a:rPr lang="nl-BE" b="1" dirty="0" err="1"/>
              <a:t>perturbed</a:t>
            </a:r>
            <a:r>
              <a:rPr lang="nl-BE" b="1" dirty="0"/>
              <a:t> 1D spring - </a:t>
            </a:r>
            <a:r>
              <a:rPr lang="nl-BE" b="1" dirty="0" err="1"/>
              <a:t>mass</a:t>
            </a:r>
            <a:r>
              <a:rPr lang="nl-BE" b="1" dirty="0"/>
              <a:t> – damper</a:t>
            </a:r>
          </a:p>
          <a:p>
            <a:pPr marL="0" indent="0">
              <a:buNone/>
            </a:pPr>
            <a:r>
              <a:rPr lang="nl-BE" dirty="0" err="1"/>
              <a:t>Compare</a:t>
            </a:r>
            <a:r>
              <a:rPr lang="nl-BE" dirty="0"/>
              <a:t> </a:t>
            </a:r>
            <a:r>
              <a:rPr lang="nl-BE" dirty="0" err="1"/>
              <a:t>Lyapunov</a:t>
            </a:r>
            <a:r>
              <a:rPr lang="nl-BE" dirty="0"/>
              <a:t> </a:t>
            </a:r>
            <a:r>
              <a:rPr lang="nl-BE" dirty="0" err="1"/>
              <a:t>equations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Monte Carlo </a:t>
            </a:r>
            <a:r>
              <a:rPr lang="nl-BE" dirty="0" err="1"/>
              <a:t>simulations</a:t>
            </a:r>
            <a:r>
              <a:rPr lang="nl-BE" dirty="0"/>
              <a:t>!</a:t>
            </a:r>
          </a:p>
          <a:p>
            <a:pPr marL="0" indent="0">
              <a:buNone/>
            </a:pPr>
            <a:endParaRPr lang="nl-BE" dirty="0"/>
          </a:p>
          <a:p>
            <a:pPr marL="0" indent="0">
              <a:buNone/>
            </a:pPr>
            <a:r>
              <a:rPr lang="nl-BE" dirty="0" err="1"/>
              <a:t>What</a:t>
            </a:r>
            <a:r>
              <a:rPr lang="nl-BE" dirty="0"/>
              <a:t> </a:t>
            </a:r>
            <a:r>
              <a:rPr lang="nl-BE" dirty="0" err="1"/>
              <a:t>about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correlation</a:t>
            </a:r>
            <a:r>
              <a:rPr lang="nl-BE" dirty="0"/>
              <a:t> </a:t>
            </a:r>
            <a:r>
              <a:rPr lang="nl-BE" dirty="0" err="1"/>
              <a:t>between</a:t>
            </a:r>
            <a:r>
              <a:rPr lang="nl-BE" dirty="0"/>
              <a:t> </a:t>
            </a:r>
            <a:r>
              <a:rPr lang="nl-BE" dirty="0" err="1"/>
              <a:t>position</a:t>
            </a:r>
            <a:r>
              <a:rPr lang="nl-BE" dirty="0"/>
              <a:t> and </a:t>
            </a:r>
            <a:r>
              <a:rPr lang="nl-BE" dirty="0" err="1"/>
              <a:t>velocity</a:t>
            </a:r>
            <a:r>
              <a:rPr lang="nl-BE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6031330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3E4A9-D6E4-4EA8-BA2A-C8F820F33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480" y="45451"/>
            <a:ext cx="10515600" cy="1325563"/>
          </a:xfrm>
        </p:spPr>
        <p:txBody>
          <a:bodyPr>
            <a:normAutofit/>
          </a:bodyPr>
          <a:lstStyle/>
          <a:p>
            <a:r>
              <a:rPr lang="nl-BE" sz="4000" dirty="0"/>
              <a:t>Application: </a:t>
            </a:r>
            <a:r>
              <a:rPr lang="nl-BE" sz="4000" dirty="0" err="1"/>
              <a:t>Identify</a:t>
            </a:r>
            <a:r>
              <a:rPr lang="nl-BE" sz="4000" dirty="0"/>
              <a:t> </a:t>
            </a:r>
            <a:r>
              <a:rPr lang="nl-BE" sz="4000" dirty="0" err="1"/>
              <a:t>the</a:t>
            </a:r>
            <a:r>
              <a:rPr lang="nl-BE" sz="4000" dirty="0"/>
              <a:t> feedback </a:t>
            </a:r>
            <a:r>
              <a:rPr lang="nl-BE" sz="4000" dirty="0" err="1"/>
              <a:t>gains</a:t>
            </a:r>
            <a:r>
              <a:rPr lang="nl-BE" sz="4000" dirty="0"/>
              <a:t> </a:t>
            </a:r>
            <a:r>
              <a:rPr lang="nl-BE" sz="4000" dirty="0" err="1"/>
              <a:t>that</a:t>
            </a:r>
            <a:r>
              <a:rPr lang="nl-BE" sz="4000" dirty="0"/>
              <a:t> </a:t>
            </a:r>
            <a:r>
              <a:rPr lang="nl-BE" sz="4000" dirty="0" err="1"/>
              <a:t>generate</a:t>
            </a:r>
            <a:r>
              <a:rPr lang="nl-BE" sz="4000" dirty="0"/>
              <a:t> </a:t>
            </a:r>
            <a:r>
              <a:rPr lang="nl-BE" sz="4000" dirty="0" err="1"/>
              <a:t>some</a:t>
            </a:r>
            <a:r>
              <a:rPr lang="nl-BE" sz="4000" dirty="0"/>
              <a:t> </a:t>
            </a:r>
            <a:r>
              <a:rPr lang="nl-BE" sz="4000" dirty="0" err="1"/>
              <a:t>observed</a:t>
            </a:r>
            <a:r>
              <a:rPr lang="nl-BE" sz="4000" dirty="0"/>
              <a:t> </a:t>
            </a:r>
            <a:r>
              <a:rPr lang="nl-BE" sz="4000" dirty="0" err="1"/>
              <a:t>behavior</a:t>
            </a:r>
            <a:endParaRPr lang="nl-BE" sz="4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B2F0A4-81E3-4B65-912D-A485E1530B3C}"/>
              </a:ext>
            </a:extLst>
          </p:cNvPr>
          <p:cNvSpPr txBox="1"/>
          <p:nvPr/>
        </p:nvSpPr>
        <p:spPr>
          <a:xfrm>
            <a:off x="408373" y="1757778"/>
            <a:ext cx="1144188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nl-BE" dirty="0"/>
              <a:t>A 1D </a:t>
            </a:r>
            <a:r>
              <a:rPr lang="nl-BE" dirty="0" err="1"/>
              <a:t>particle</a:t>
            </a:r>
            <a:r>
              <a:rPr lang="nl-BE" dirty="0"/>
              <a:t> is in </a:t>
            </a:r>
            <a:r>
              <a:rPr lang="nl-BE" dirty="0" err="1"/>
              <a:t>some</a:t>
            </a:r>
            <a:r>
              <a:rPr lang="nl-BE" dirty="0"/>
              <a:t> kind of </a:t>
            </a:r>
            <a:r>
              <a:rPr lang="nl-BE" dirty="0" err="1"/>
              <a:t>visco-elastic</a:t>
            </a:r>
            <a:r>
              <a:rPr lang="nl-BE" dirty="0"/>
              <a:t> environment (Kelvin-</a:t>
            </a:r>
            <a:r>
              <a:rPr lang="nl-BE" dirty="0" err="1"/>
              <a:t>Voigt</a:t>
            </a:r>
            <a:r>
              <a:rPr lang="nl-BE" dirty="0"/>
              <a:t>: spring-damper in parallel). </a:t>
            </a:r>
          </a:p>
          <a:p>
            <a:pPr marL="285750" indent="-285750">
              <a:buFontTx/>
              <a:buChar char="-"/>
            </a:pPr>
            <a:r>
              <a:rPr lang="nl-BE" dirty="0"/>
              <a:t>We want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identify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properties</a:t>
            </a:r>
            <a:r>
              <a:rPr lang="nl-BE" dirty="0"/>
              <a:t> of </a:t>
            </a:r>
            <a:r>
              <a:rPr lang="nl-BE" dirty="0" err="1"/>
              <a:t>this</a:t>
            </a:r>
            <a:r>
              <a:rPr lang="nl-BE" dirty="0"/>
              <a:t> environment</a:t>
            </a:r>
          </a:p>
          <a:p>
            <a:pPr marL="285750" indent="-285750">
              <a:buFontTx/>
              <a:buChar char="-"/>
            </a:pPr>
            <a:r>
              <a:rPr lang="nl-BE" dirty="0"/>
              <a:t>We </a:t>
            </a:r>
            <a:r>
              <a:rPr lang="nl-BE" dirty="0" err="1"/>
              <a:t>observed</a:t>
            </a:r>
            <a:r>
              <a:rPr lang="nl-BE" dirty="0"/>
              <a:t> a </a:t>
            </a:r>
            <a:r>
              <a:rPr lang="nl-BE" dirty="0" err="1"/>
              <a:t>particle</a:t>
            </a:r>
            <a:r>
              <a:rPr lang="nl-BE" dirty="0"/>
              <a:t> in 1D </a:t>
            </a:r>
            <a:r>
              <a:rPr lang="nl-BE" dirty="0" err="1"/>
              <a:t>for</a:t>
            </a:r>
            <a:r>
              <a:rPr lang="nl-BE" dirty="0"/>
              <a:t> a </a:t>
            </a:r>
            <a:r>
              <a:rPr lang="nl-BE" dirty="0" err="1"/>
              <a:t>very</a:t>
            </a:r>
            <a:r>
              <a:rPr lang="nl-BE" dirty="0"/>
              <a:t> long time and </a:t>
            </a:r>
            <a:r>
              <a:rPr lang="nl-BE" dirty="0" err="1"/>
              <a:t>took</a:t>
            </a:r>
            <a:r>
              <a:rPr lang="nl-BE" dirty="0"/>
              <a:t> </a:t>
            </a:r>
            <a:r>
              <a:rPr lang="nl-BE" dirty="0" err="1"/>
              <a:t>measurements</a:t>
            </a:r>
            <a:r>
              <a:rPr lang="nl-BE" dirty="0"/>
              <a:t> of </a:t>
            </a:r>
            <a:r>
              <a:rPr lang="nl-BE" dirty="0" err="1"/>
              <a:t>its</a:t>
            </a:r>
            <a:r>
              <a:rPr lang="nl-BE" dirty="0"/>
              <a:t> </a:t>
            </a:r>
            <a:r>
              <a:rPr lang="nl-BE" dirty="0" err="1"/>
              <a:t>position</a:t>
            </a:r>
            <a:r>
              <a:rPr lang="nl-BE" dirty="0"/>
              <a:t> and </a:t>
            </a:r>
            <a:r>
              <a:rPr lang="nl-BE" dirty="0" err="1"/>
              <a:t>velocity</a:t>
            </a:r>
            <a:r>
              <a:rPr lang="nl-BE" dirty="0"/>
              <a:t> </a:t>
            </a:r>
            <a:r>
              <a:rPr lang="nl-BE" dirty="0" err="1"/>
              <a:t>while</a:t>
            </a:r>
            <a:r>
              <a:rPr lang="nl-BE" dirty="0"/>
              <a:t> </a:t>
            </a:r>
            <a:r>
              <a:rPr lang="nl-BE" dirty="0" err="1"/>
              <a:t>perturbing</a:t>
            </a:r>
            <a:r>
              <a:rPr lang="nl-BE" dirty="0"/>
              <a:t> </a:t>
            </a:r>
            <a:r>
              <a:rPr lang="nl-BE" dirty="0" err="1"/>
              <a:t>by</a:t>
            </a:r>
            <a:r>
              <a:rPr lang="nl-BE" dirty="0"/>
              <a:t> a </a:t>
            </a:r>
            <a:r>
              <a:rPr lang="nl-BE" dirty="0" err="1"/>
              <a:t>Gaussian</a:t>
            </a:r>
            <a:r>
              <a:rPr lang="nl-BE" dirty="0"/>
              <a:t> force </a:t>
            </a:r>
            <a:r>
              <a:rPr lang="nl-BE" dirty="0" err="1"/>
              <a:t>with</a:t>
            </a:r>
            <a:r>
              <a:rPr lang="nl-BE" dirty="0"/>
              <a:t> </a:t>
            </a:r>
            <a:r>
              <a:rPr lang="nl-BE" dirty="0" err="1"/>
              <a:t>spectral</a:t>
            </a:r>
            <a:r>
              <a:rPr lang="nl-BE" dirty="0"/>
              <a:t> </a:t>
            </a:r>
            <a:r>
              <a:rPr lang="nl-BE" dirty="0" err="1"/>
              <a:t>density</a:t>
            </a:r>
            <a:r>
              <a:rPr lang="nl-BE" dirty="0"/>
              <a:t> of 7.2 N².t</a:t>
            </a:r>
          </a:p>
          <a:p>
            <a:pPr marL="285750" indent="-285750">
              <a:buFontTx/>
              <a:buChar char="-"/>
            </a:pPr>
            <a:endParaRPr lang="nl-BE" dirty="0"/>
          </a:p>
          <a:p>
            <a:pPr marL="285750" indent="-285750">
              <a:buFontTx/>
              <a:buChar char="-"/>
            </a:pPr>
            <a:r>
              <a:rPr lang="nl-BE" dirty="0"/>
              <a:t>The </a:t>
            </a:r>
            <a:r>
              <a:rPr lang="nl-BE" dirty="0" err="1"/>
              <a:t>particle</a:t>
            </a:r>
            <a:r>
              <a:rPr lang="nl-BE" dirty="0"/>
              <a:t> </a:t>
            </a:r>
            <a:r>
              <a:rPr lang="nl-BE" dirty="0" err="1"/>
              <a:t>seems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present </a:t>
            </a:r>
            <a:r>
              <a:rPr lang="nl-BE" dirty="0" err="1"/>
              <a:t>some</a:t>
            </a:r>
            <a:r>
              <a:rPr lang="nl-BE" dirty="0"/>
              <a:t> constant/</a:t>
            </a:r>
            <a:r>
              <a:rPr lang="nl-BE" dirty="0" err="1"/>
              <a:t>stable</a:t>
            </a:r>
            <a:r>
              <a:rPr lang="nl-BE" dirty="0"/>
              <a:t> </a:t>
            </a:r>
            <a:r>
              <a:rPr lang="nl-BE" dirty="0" err="1"/>
              <a:t>behavior</a:t>
            </a:r>
            <a:endParaRPr lang="nl-BE" dirty="0"/>
          </a:p>
          <a:p>
            <a:pPr marL="285750" indent="-285750">
              <a:buFontTx/>
              <a:buChar char="-"/>
            </a:pPr>
            <a:r>
              <a:rPr lang="nl-BE" dirty="0" err="1"/>
              <a:t>From</a:t>
            </a:r>
            <a:r>
              <a:rPr lang="nl-BE" dirty="0"/>
              <a:t> </a:t>
            </a:r>
            <a:r>
              <a:rPr lang="nl-BE" dirty="0" err="1"/>
              <a:t>our</a:t>
            </a:r>
            <a:r>
              <a:rPr lang="nl-BE" dirty="0"/>
              <a:t> </a:t>
            </a:r>
            <a:r>
              <a:rPr lang="nl-BE" dirty="0" err="1"/>
              <a:t>measurements</a:t>
            </a:r>
            <a:r>
              <a:rPr lang="nl-BE" dirty="0"/>
              <a:t> we </a:t>
            </a:r>
            <a:r>
              <a:rPr lang="nl-BE" dirty="0" err="1"/>
              <a:t>computed</a:t>
            </a:r>
            <a:r>
              <a:rPr lang="nl-BE" dirty="0"/>
              <a:t> a </a:t>
            </a:r>
            <a:r>
              <a:rPr lang="nl-BE" dirty="0" err="1"/>
              <a:t>covariance</a:t>
            </a:r>
            <a:r>
              <a:rPr lang="nl-BE" dirty="0"/>
              <a:t> matrix </a:t>
            </a:r>
            <a:r>
              <a:rPr lang="nl-BE" dirty="0" err="1"/>
              <a:t>that</a:t>
            </a:r>
            <a:r>
              <a:rPr lang="nl-BE" dirty="0"/>
              <a:t> </a:t>
            </a:r>
            <a:r>
              <a:rPr lang="nl-BE" dirty="0" err="1"/>
              <a:t>seems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remain</a:t>
            </a:r>
            <a:r>
              <a:rPr lang="nl-BE" dirty="0"/>
              <a:t> constant in time</a:t>
            </a:r>
          </a:p>
          <a:p>
            <a:r>
              <a:rPr lang="nl-BE" dirty="0"/>
              <a:t>P =[ 0.2651    0.0000</a:t>
            </a:r>
          </a:p>
          <a:p>
            <a:r>
              <a:rPr lang="nl-BE" dirty="0"/>
              <a:t>        0.0000    1.6514]</a:t>
            </a:r>
          </a:p>
          <a:p>
            <a:endParaRPr lang="nl-BE" b="1" dirty="0"/>
          </a:p>
          <a:p>
            <a:pPr marL="285750" indent="-285750">
              <a:buFontTx/>
              <a:buChar char="-"/>
            </a:pPr>
            <a:r>
              <a:rPr lang="nl-BE" b="1" dirty="0" err="1"/>
              <a:t>Identify</a:t>
            </a:r>
            <a:r>
              <a:rPr lang="nl-BE" b="1" dirty="0"/>
              <a:t> K,D?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F910ECB-B66F-43E2-BFB1-DD8FCABD79AC}"/>
                  </a:ext>
                </a:extLst>
              </p:cNvPr>
              <p:cNvSpPr txBox="1"/>
              <p:nvPr/>
            </p:nvSpPr>
            <p:spPr>
              <a:xfrm>
                <a:off x="538480" y="5283863"/>
                <a:ext cx="6395720" cy="37798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nl-BE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acc>
                      <m:r>
                        <m:rPr>
                          <m:nor/>
                        </m:rPr>
                        <a:rPr lang="nl-BE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nl-BE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nl-BE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nl-BE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nl-BE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nl-BE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nl-BE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nl-BE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nl-BE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A</m:t>
                          </m:r>
                        </m:e>
                        <m:sup>
                          <m:r>
                            <a:rPr lang="nl-BE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nl-BE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nl-BE" b="0" i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</m:t>
                      </m:r>
                      <m:sSub>
                        <m:sSubPr>
                          <m:ctrlPr>
                            <a:rPr lang="nl-BE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nl-BE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nl-BE" b="0" i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</m:t>
                      </m:r>
                      <m:r>
                        <a:rPr lang="nl-BE" b="0" i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nl-BE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F910ECB-B66F-43E2-BFB1-DD8FCABD79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480" y="5283863"/>
                <a:ext cx="6395720" cy="37798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4E796E14-7599-44B6-8235-3DF3D55FCED8}"/>
              </a:ext>
            </a:extLst>
          </p:cNvPr>
          <p:cNvSpPr txBox="1"/>
          <p:nvPr/>
        </p:nvSpPr>
        <p:spPr>
          <a:xfrm>
            <a:off x="2532355" y="4444150"/>
            <a:ext cx="60945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BE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A = [0 1; </a:t>
            </a:r>
          </a:p>
          <a:p>
            <a:r>
              <a:rPr lang="nl-BE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 K/m D/m];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3B26EF-7B4E-4942-B744-2D7A6C8C8118}"/>
              </a:ext>
            </a:extLst>
          </p:cNvPr>
          <p:cNvSpPr txBox="1"/>
          <p:nvPr/>
        </p:nvSpPr>
        <p:spPr>
          <a:xfrm>
            <a:off x="5293310" y="4582649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BE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C = [0; 1/m];</a:t>
            </a:r>
          </a:p>
        </p:txBody>
      </p:sp>
    </p:spTree>
    <p:extLst>
      <p:ext uri="{BB962C8B-B14F-4D97-AF65-F5344CB8AC3E}">
        <p14:creationId xmlns:p14="http://schemas.microsoft.com/office/powerpoint/2010/main" val="18384053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97B5B-CE5D-4F6C-B1F9-6025661D9F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err="1"/>
              <a:t>Stochastic</a:t>
            </a:r>
            <a:r>
              <a:rPr lang="nl-BE" dirty="0"/>
              <a:t> </a:t>
            </a:r>
            <a:r>
              <a:rPr lang="nl-BE" dirty="0" err="1"/>
              <a:t>optimal</a:t>
            </a:r>
            <a:r>
              <a:rPr lang="nl-BE" dirty="0"/>
              <a:t> control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CCAC49-BC1A-4D17-8302-FC073395B5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/>
              <a:t>Part 2: </a:t>
            </a:r>
            <a:r>
              <a:rPr lang="nl-BE" dirty="0" err="1"/>
              <a:t>Simulation</a:t>
            </a:r>
            <a:r>
              <a:rPr lang="nl-BE" dirty="0"/>
              <a:t> of a non-</a:t>
            </a:r>
            <a:r>
              <a:rPr lang="nl-BE" dirty="0" err="1"/>
              <a:t>linear</a:t>
            </a:r>
            <a:r>
              <a:rPr lang="nl-BE" dirty="0"/>
              <a:t> </a:t>
            </a:r>
            <a:r>
              <a:rPr lang="nl-BE" dirty="0" err="1"/>
              <a:t>stochastic</a:t>
            </a:r>
            <a:r>
              <a:rPr lang="nl-BE" dirty="0"/>
              <a:t> system</a:t>
            </a:r>
          </a:p>
        </p:txBody>
      </p:sp>
    </p:spTree>
    <p:extLst>
      <p:ext uri="{BB962C8B-B14F-4D97-AF65-F5344CB8AC3E}">
        <p14:creationId xmlns:p14="http://schemas.microsoft.com/office/powerpoint/2010/main" val="12035045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C2283-EE9E-4069-8CDE-D59C37609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5417C-9EAB-4699-9A4B-C1A7D35AC9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04081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D8AAAE1-FB80-4B54-84F6-54C2D3105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Deterministic</a:t>
            </a:r>
            <a:r>
              <a:rPr lang="nl-BE" dirty="0"/>
              <a:t> </a:t>
            </a:r>
            <a:r>
              <a:rPr lang="nl-BE" dirty="0" err="1"/>
              <a:t>vs</a:t>
            </a:r>
            <a:r>
              <a:rPr lang="nl-BE" dirty="0"/>
              <a:t> </a:t>
            </a:r>
            <a:r>
              <a:rPr lang="nl-BE" dirty="0" err="1"/>
              <a:t>stochastic</a:t>
            </a:r>
            <a:r>
              <a:rPr lang="nl-BE" dirty="0"/>
              <a:t> </a:t>
            </a:r>
            <a:r>
              <a:rPr lang="nl-BE" dirty="0" err="1"/>
              <a:t>variable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A5C9FE8-4EA9-4B61-A3AD-C50BE7669109}"/>
                  </a:ext>
                </a:extLst>
              </p:cNvPr>
              <p:cNvSpPr txBox="1"/>
              <p:nvPr/>
            </p:nvSpPr>
            <p:spPr>
              <a:xfrm>
                <a:off x="2611514" y="2209135"/>
                <a:ext cx="33021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BE" sz="3200" b="1" i="1" smtClean="0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nl-BE" sz="3200" b="1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A5C9FE8-4EA9-4B61-A3AD-C50BE76691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1514" y="2209135"/>
                <a:ext cx="330219" cy="4924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D4F17E4-B319-404F-919F-FCC0EB18902C}"/>
                  </a:ext>
                </a:extLst>
              </p:cNvPr>
              <p:cNvSpPr txBox="1"/>
              <p:nvPr/>
            </p:nvSpPr>
            <p:spPr>
              <a:xfrm>
                <a:off x="8321335" y="2209134"/>
                <a:ext cx="376705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BE" sz="3200" b="1" i="1" smtClean="0">
                          <a:latin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lang="nl-BE" sz="3200" b="1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D4F17E4-B319-404F-919F-FCC0EB1890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1335" y="2209134"/>
                <a:ext cx="376705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A0749440-687E-43C6-8847-49A6717DD913}"/>
              </a:ext>
            </a:extLst>
          </p:cNvPr>
          <p:cNvSpPr txBox="1"/>
          <p:nvPr/>
        </p:nvSpPr>
        <p:spPr>
          <a:xfrm>
            <a:off x="1658400" y="1690688"/>
            <a:ext cx="2236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err="1"/>
              <a:t>deterministic</a:t>
            </a:r>
            <a:r>
              <a:rPr lang="nl-BE" dirty="0"/>
              <a:t> </a:t>
            </a:r>
            <a:r>
              <a:rPr lang="nl-BE" dirty="0" err="1"/>
              <a:t>variable</a:t>
            </a:r>
            <a:endParaRPr lang="nl-B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4C637A-2456-4CBC-ADD1-A78C123293E3}"/>
              </a:ext>
            </a:extLst>
          </p:cNvPr>
          <p:cNvSpPr txBox="1"/>
          <p:nvPr/>
        </p:nvSpPr>
        <p:spPr>
          <a:xfrm>
            <a:off x="7067123" y="1690688"/>
            <a:ext cx="2755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err="1"/>
              <a:t>Stochastic</a:t>
            </a:r>
            <a:r>
              <a:rPr lang="nl-BE" dirty="0"/>
              <a:t>/random </a:t>
            </a:r>
            <a:r>
              <a:rPr lang="nl-BE" dirty="0" err="1"/>
              <a:t>variable</a:t>
            </a:r>
            <a:endParaRPr lang="nl-BE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1922196-8E8A-45DE-A768-50293D66C778}"/>
              </a:ext>
            </a:extLst>
          </p:cNvPr>
          <p:cNvCxnSpPr>
            <a:cxnSpLocks/>
          </p:cNvCxnSpPr>
          <p:nvPr/>
        </p:nvCxnSpPr>
        <p:spPr>
          <a:xfrm>
            <a:off x="8065408" y="5089538"/>
            <a:ext cx="18993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09B8F74-BF52-4003-AD33-BC2147DB70E7}"/>
              </a:ext>
            </a:extLst>
          </p:cNvPr>
          <p:cNvCxnSpPr>
            <a:cxnSpLocks/>
          </p:cNvCxnSpPr>
          <p:nvPr/>
        </p:nvCxnSpPr>
        <p:spPr>
          <a:xfrm flipV="1">
            <a:off x="8059489" y="3686868"/>
            <a:ext cx="0" cy="14026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7BDD505-BC39-4A6F-B46F-5F1592B24B3F}"/>
                  </a:ext>
                </a:extLst>
              </p:cNvPr>
              <p:cNvSpPr txBox="1"/>
              <p:nvPr/>
            </p:nvSpPr>
            <p:spPr>
              <a:xfrm>
                <a:off x="10021166" y="4960315"/>
                <a:ext cx="18594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BE" b="1" i="1" smtClean="0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nl-BE" b="1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7BDD505-BC39-4A6F-B46F-5F1592B24B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21166" y="4960315"/>
                <a:ext cx="185948" cy="276999"/>
              </a:xfrm>
              <a:prstGeom prst="rect">
                <a:avLst/>
              </a:prstGeom>
              <a:blipFill>
                <a:blip r:embed="rId4"/>
                <a:stretch>
                  <a:fillRect l="-20000" r="-20000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FAA3E88-D6A1-4275-9060-07CAE33943C0}"/>
                  </a:ext>
                </a:extLst>
              </p:cNvPr>
              <p:cNvSpPr txBox="1"/>
              <p:nvPr/>
            </p:nvSpPr>
            <p:spPr>
              <a:xfrm>
                <a:off x="7297201" y="3429000"/>
                <a:ext cx="1270348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BE" sz="1400" b="1" i="1" smtClean="0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nl-BE" sz="1400" b="1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nl-BE" sz="1400" b="1" i="1" smtClean="0">
                          <a:latin typeface="Cambria Math" panose="02040503050406030204" pitchFamily="18" charset="0"/>
                        </a:rPr>
                        <m:t>𝑷𝒓</m:t>
                      </m:r>
                      <m:r>
                        <a:rPr lang="nl-BE" sz="14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nl-BE" sz="1400" b="1" i="1" smtClean="0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nl-BE" sz="1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nl-BE" sz="14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nl-BE" sz="14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nl-BE" sz="1400" b="1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FAA3E88-D6A1-4275-9060-07CAE33943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7201" y="3429000"/>
                <a:ext cx="1270348" cy="215444"/>
              </a:xfrm>
              <a:prstGeom prst="rect">
                <a:avLst/>
              </a:prstGeom>
              <a:blipFill>
                <a:blip r:embed="rId5"/>
                <a:stretch>
                  <a:fillRect l="-2885" r="-4808" b="-31429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FCB5D330-1EF2-4DBA-83CE-57FFF4746663}"/>
              </a:ext>
            </a:extLst>
          </p:cNvPr>
          <p:cNvSpPr/>
          <p:nvPr/>
        </p:nvSpPr>
        <p:spPr>
          <a:xfrm>
            <a:off x="8087557" y="4218151"/>
            <a:ext cx="2241791" cy="844756"/>
          </a:xfrm>
          <a:custGeom>
            <a:avLst/>
            <a:gdLst>
              <a:gd name="connsiteX0" fmla="*/ 0 w 2241791"/>
              <a:gd name="connsiteY0" fmla="*/ 773734 h 844756"/>
              <a:gd name="connsiteX1" fmla="*/ 301841 w 2241791"/>
              <a:gd name="connsiteY1" fmla="*/ 667202 h 844756"/>
              <a:gd name="connsiteX2" fmla="*/ 435006 w 2241791"/>
              <a:gd name="connsiteY2" fmla="*/ 241074 h 844756"/>
              <a:gd name="connsiteX3" fmla="*/ 594804 w 2241791"/>
              <a:gd name="connsiteY3" fmla="*/ 1377 h 844756"/>
              <a:gd name="connsiteX4" fmla="*/ 905523 w 2241791"/>
              <a:gd name="connsiteY4" fmla="*/ 152297 h 844756"/>
              <a:gd name="connsiteX5" fmla="*/ 1189608 w 2241791"/>
              <a:gd name="connsiteY5" fmla="*/ 347606 h 844756"/>
              <a:gd name="connsiteX6" fmla="*/ 1393794 w 2241791"/>
              <a:gd name="connsiteY6" fmla="*/ 178930 h 844756"/>
              <a:gd name="connsiteX7" fmla="*/ 1615736 w 2241791"/>
              <a:gd name="connsiteY7" fmla="*/ 161175 h 844756"/>
              <a:gd name="connsiteX8" fmla="*/ 1713391 w 2241791"/>
              <a:gd name="connsiteY8" fmla="*/ 383117 h 844756"/>
              <a:gd name="connsiteX9" fmla="*/ 1793290 w 2241791"/>
              <a:gd name="connsiteY9" fmla="*/ 622814 h 844756"/>
              <a:gd name="connsiteX10" fmla="*/ 1917577 w 2241791"/>
              <a:gd name="connsiteY10" fmla="*/ 800367 h 844756"/>
              <a:gd name="connsiteX11" fmla="*/ 2210540 w 2241791"/>
              <a:gd name="connsiteY11" fmla="*/ 835878 h 844756"/>
              <a:gd name="connsiteX12" fmla="*/ 2219418 w 2241791"/>
              <a:gd name="connsiteY12" fmla="*/ 844756 h 844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241791" h="844756">
                <a:moveTo>
                  <a:pt x="0" y="773734"/>
                </a:moveTo>
                <a:cubicBezTo>
                  <a:pt x="114670" y="764856"/>
                  <a:pt x="229340" y="755979"/>
                  <a:pt x="301841" y="667202"/>
                </a:cubicBezTo>
                <a:cubicBezTo>
                  <a:pt x="374342" y="578425"/>
                  <a:pt x="386179" y="352045"/>
                  <a:pt x="435006" y="241074"/>
                </a:cubicBezTo>
                <a:cubicBezTo>
                  <a:pt x="483833" y="130103"/>
                  <a:pt x="516385" y="16173"/>
                  <a:pt x="594804" y="1377"/>
                </a:cubicBezTo>
                <a:cubicBezTo>
                  <a:pt x="673223" y="-13419"/>
                  <a:pt x="806389" y="94592"/>
                  <a:pt x="905523" y="152297"/>
                </a:cubicBezTo>
                <a:cubicBezTo>
                  <a:pt x="1004657" y="210002"/>
                  <a:pt x="1108230" y="343167"/>
                  <a:pt x="1189608" y="347606"/>
                </a:cubicBezTo>
                <a:cubicBezTo>
                  <a:pt x="1270986" y="352045"/>
                  <a:pt x="1322773" y="210002"/>
                  <a:pt x="1393794" y="178930"/>
                </a:cubicBezTo>
                <a:cubicBezTo>
                  <a:pt x="1464815" y="147858"/>
                  <a:pt x="1562470" y="127144"/>
                  <a:pt x="1615736" y="161175"/>
                </a:cubicBezTo>
                <a:cubicBezTo>
                  <a:pt x="1669002" y="195206"/>
                  <a:pt x="1683799" y="306177"/>
                  <a:pt x="1713391" y="383117"/>
                </a:cubicBezTo>
                <a:cubicBezTo>
                  <a:pt x="1742983" y="460057"/>
                  <a:pt x="1759259" y="553272"/>
                  <a:pt x="1793290" y="622814"/>
                </a:cubicBezTo>
                <a:cubicBezTo>
                  <a:pt x="1827321" y="692356"/>
                  <a:pt x="1848035" y="764856"/>
                  <a:pt x="1917577" y="800367"/>
                </a:cubicBezTo>
                <a:cubicBezTo>
                  <a:pt x="1987119" y="835878"/>
                  <a:pt x="2210540" y="835878"/>
                  <a:pt x="2210540" y="835878"/>
                </a:cubicBezTo>
                <a:cubicBezTo>
                  <a:pt x="2260847" y="843276"/>
                  <a:pt x="2240132" y="844016"/>
                  <a:pt x="2219418" y="844756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solidFill>
                <a:schemeClr val="tx1">
                  <a:lumMod val="95000"/>
                  <a:lumOff val="5000"/>
                </a:schemeClr>
              </a:solidFill>
              <a:highlight>
                <a:srgbClr val="000000"/>
              </a:highlight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D2FF745-D472-4FC0-A1F3-97B64D14FF34}"/>
              </a:ext>
            </a:extLst>
          </p:cNvPr>
          <p:cNvSpPr txBox="1"/>
          <p:nvPr/>
        </p:nvSpPr>
        <p:spPr>
          <a:xfrm>
            <a:off x="7057135" y="2850691"/>
            <a:ext cx="2901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has a </a:t>
            </a:r>
            <a:r>
              <a:rPr lang="nl-BE" dirty="0" err="1"/>
              <a:t>probability</a:t>
            </a:r>
            <a:r>
              <a:rPr lang="nl-BE" dirty="0"/>
              <a:t> </a:t>
            </a:r>
            <a:r>
              <a:rPr lang="nl-BE" dirty="0" err="1"/>
              <a:t>distribution</a:t>
            </a:r>
            <a:endParaRPr lang="nl-BE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CF55995-0DC2-4610-8747-B6F4EC10BFC6}"/>
              </a:ext>
            </a:extLst>
          </p:cNvPr>
          <p:cNvSpPr txBox="1"/>
          <p:nvPr/>
        </p:nvSpPr>
        <p:spPr>
          <a:xfrm>
            <a:off x="1681675" y="2831585"/>
            <a:ext cx="2189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is </a:t>
            </a:r>
            <a:r>
              <a:rPr lang="nl-BE" dirty="0" err="1"/>
              <a:t>exactly</a:t>
            </a:r>
            <a:r>
              <a:rPr lang="nl-BE" dirty="0"/>
              <a:t> </a:t>
            </a:r>
            <a:r>
              <a:rPr lang="nl-BE" dirty="0" err="1"/>
              <a:t>determined</a:t>
            </a:r>
            <a:endParaRPr lang="nl-BE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690DF1A-6DEF-4987-81C7-FDEC703AD901}"/>
              </a:ext>
            </a:extLst>
          </p:cNvPr>
          <p:cNvCxnSpPr>
            <a:cxnSpLocks/>
          </p:cNvCxnSpPr>
          <p:nvPr/>
        </p:nvCxnSpPr>
        <p:spPr>
          <a:xfrm>
            <a:off x="2305279" y="5089538"/>
            <a:ext cx="18993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EDB5DF5-76A2-4F9E-9A9E-0F90821C8123}"/>
              </a:ext>
            </a:extLst>
          </p:cNvPr>
          <p:cNvCxnSpPr>
            <a:cxnSpLocks/>
          </p:cNvCxnSpPr>
          <p:nvPr/>
        </p:nvCxnSpPr>
        <p:spPr>
          <a:xfrm flipV="1">
            <a:off x="2299360" y="3686868"/>
            <a:ext cx="0" cy="14026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AD3B9EF-563C-4299-A36F-16F96A3BCA43}"/>
                  </a:ext>
                </a:extLst>
              </p:cNvPr>
              <p:cNvSpPr txBox="1"/>
              <p:nvPr/>
            </p:nvSpPr>
            <p:spPr>
              <a:xfrm>
                <a:off x="4261037" y="4960315"/>
                <a:ext cx="18594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BE" b="1" i="1" smtClean="0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nl-BE" b="1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AD3B9EF-563C-4299-A36F-16F96A3BCA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1037" y="4960315"/>
                <a:ext cx="185948" cy="276999"/>
              </a:xfrm>
              <a:prstGeom prst="rect">
                <a:avLst/>
              </a:prstGeom>
              <a:blipFill>
                <a:blip r:embed="rId6"/>
                <a:stretch>
                  <a:fillRect l="-20000" r="-20000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918A7CF-7148-4238-98F9-BF42EFB8EFE1}"/>
                  </a:ext>
                </a:extLst>
              </p:cNvPr>
              <p:cNvSpPr txBox="1"/>
              <p:nvPr/>
            </p:nvSpPr>
            <p:spPr>
              <a:xfrm>
                <a:off x="1537072" y="3429000"/>
                <a:ext cx="84997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BE" sz="1400" b="1" i="1" smtClean="0">
                          <a:latin typeface="Cambria Math" panose="02040503050406030204" pitchFamily="18" charset="0"/>
                        </a:rPr>
                        <m:t>𝑷𝒓</m:t>
                      </m:r>
                      <m:r>
                        <a:rPr lang="nl-BE" sz="14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nl-BE" sz="14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nl-BE" sz="1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nl-BE" sz="14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nl-BE" sz="14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nl-BE" sz="1400" b="1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918A7CF-7148-4238-98F9-BF42EFB8EF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7072" y="3429000"/>
                <a:ext cx="849976" cy="215444"/>
              </a:xfrm>
              <a:prstGeom prst="rect">
                <a:avLst/>
              </a:prstGeom>
              <a:blipFill>
                <a:blip r:embed="rId7"/>
                <a:stretch>
                  <a:fillRect l="-4286" r="-7143" b="-31429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Oval 27">
            <a:extLst>
              <a:ext uri="{FF2B5EF4-FFF2-40B4-BE49-F238E27FC236}">
                <a16:creationId xmlns:a16="http://schemas.microsoft.com/office/drawing/2014/main" id="{0567791B-E1FA-4BA8-AF11-83731A81DCD4}"/>
              </a:ext>
            </a:extLst>
          </p:cNvPr>
          <p:cNvSpPr/>
          <p:nvPr/>
        </p:nvSpPr>
        <p:spPr>
          <a:xfrm>
            <a:off x="2991776" y="3923932"/>
            <a:ext cx="45719" cy="4571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solidFill>
                <a:schemeClr val="tx1">
                  <a:lumMod val="95000"/>
                  <a:lumOff val="5000"/>
                </a:schemeClr>
              </a:solidFill>
              <a:highlight>
                <a:srgbClr val="000000"/>
              </a:highlight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B948210-2E26-4C24-9F68-A6E02D3B1B7E}"/>
              </a:ext>
            </a:extLst>
          </p:cNvPr>
          <p:cNvSpPr txBox="1"/>
          <p:nvPr/>
        </p:nvSpPr>
        <p:spPr>
          <a:xfrm>
            <a:off x="1537072" y="3762125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100%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68BC42B-D4A1-4498-9071-EF3817E6FE27}"/>
              </a:ext>
            </a:extLst>
          </p:cNvPr>
          <p:cNvCxnSpPr>
            <a:cxnSpLocks/>
            <a:stCxn id="28" idx="2"/>
          </p:cNvCxnSpPr>
          <p:nvPr/>
        </p:nvCxnSpPr>
        <p:spPr>
          <a:xfrm flipH="1">
            <a:off x="2299360" y="3946792"/>
            <a:ext cx="692416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45B4E3-5BFB-4C12-A4C1-779D3B7681A6}"/>
              </a:ext>
            </a:extLst>
          </p:cNvPr>
          <p:cNvCxnSpPr>
            <a:cxnSpLocks/>
            <a:stCxn id="28" idx="4"/>
          </p:cNvCxnSpPr>
          <p:nvPr/>
        </p:nvCxnSpPr>
        <p:spPr>
          <a:xfrm>
            <a:off x="3014636" y="3969651"/>
            <a:ext cx="0" cy="1119887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C76319E7-13F1-42B2-9945-F2B718ADAEE6}"/>
              </a:ext>
            </a:extLst>
          </p:cNvPr>
          <p:cNvSpPr txBox="1"/>
          <p:nvPr/>
        </p:nvSpPr>
        <p:spPr>
          <a:xfrm>
            <a:off x="521100" y="5466082"/>
            <a:ext cx="4987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- </a:t>
            </a:r>
            <a:r>
              <a:rPr lang="nl-BE" dirty="0" err="1"/>
              <a:t>Coordinates</a:t>
            </a:r>
            <a:r>
              <a:rPr lang="nl-BE" dirty="0"/>
              <a:t> of point-</a:t>
            </a:r>
            <a:r>
              <a:rPr lang="nl-BE" dirty="0" err="1"/>
              <a:t>mass</a:t>
            </a:r>
            <a:r>
              <a:rPr lang="nl-BE" dirty="0"/>
              <a:t> are </a:t>
            </a:r>
            <a:r>
              <a:rPr lang="nl-BE" dirty="0" err="1"/>
              <a:t>exactly</a:t>
            </a:r>
            <a:r>
              <a:rPr lang="nl-BE" dirty="0"/>
              <a:t> </a:t>
            </a:r>
            <a:r>
              <a:rPr lang="nl-BE" dirty="0" err="1"/>
              <a:t>determined</a:t>
            </a:r>
            <a:endParaRPr lang="nl-BE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518AF41-BCFE-4E47-AA1A-902DB352EA3C}"/>
              </a:ext>
            </a:extLst>
          </p:cNvPr>
          <p:cNvSpPr txBox="1"/>
          <p:nvPr/>
        </p:nvSpPr>
        <p:spPr>
          <a:xfrm>
            <a:off x="5792136" y="5466082"/>
            <a:ext cx="644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- </a:t>
            </a:r>
            <a:r>
              <a:rPr lang="nl-BE" dirty="0" err="1"/>
              <a:t>Coordinates</a:t>
            </a:r>
            <a:r>
              <a:rPr lang="nl-BE" dirty="0"/>
              <a:t> of point-</a:t>
            </a:r>
            <a:r>
              <a:rPr lang="nl-BE" dirty="0" err="1"/>
              <a:t>mass</a:t>
            </a:r>
            <a:r>
              <a:rPr lang="nl-BE" dirty="0"/>
              <a:t> are </a:t>
            </a:r>
            <a:r>
              <a:rPr lang="nl-BE" dirty="0" err="1"/>
              <a:t>described</a:t>
            </a:r>
            <a:r>
              <a:rPr lang="nl-BE" dirty="0"/>
              <a:t> </a:t>
            </a:r>
            <a:r>
              <a:rPr lang="nl-BE" dirty="0" err="1"/>
              <a:t>by</a:t>
            </a:r>
            <a:r>
              <a:rPr lang="nl-BE" dirty="0"/>
              <a:t> a </a:t>
            </a:r>
            <a:r>
              <a:rPr lang="nl-BE" dirty="0" err="1"/>
              <a:t>probability</a:t>
            </a:r>
            <a:r>
              <a:rPr lang="nl-BE" dirty="0"/>
              <a:t> </a:t>
            </a:r>
            <a:r>
              <a:rPr lang="nl-BE" dirty="0" err="1"/>
              <a:t>function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533689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783F6-2748-4F02-A9D7-0D3E2C86F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4832" y="124535"/>
            <a:ext cx="11038781" cy="1325563"/>
          </a:xfrm>
        </p:spPr>
        <p:txBody>
          <a:bodyPr/>
          <a:lstStyle/>
          <a:p>
            <a:r>
              <a:rPr lang="nl-BE" dirty="0" err="1"/>
              <a:t>Deterministic</a:t>
            </a:r>
            <a:r>
              <a:rPr lang="nl-BE" dirty="0"/>
              <a:t> and </a:t>
            </a:r>
            <a:r>
              <a:rPr lang="nl-BE" dirty="0" err="1"/>
              <a:t>stochastic</a:t>
            </a:r>
            <a:r>
              <a:rPr lang="nl-BE" dirty="0"/>
              <a:t> variables over time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5E4B38D-8D83-4421-AF00-0224424EE2C9}"/>
              </a:ext>
            </a:extLst>
          </p:cNvPr>
          <p:cNvCxnSpPr>
            <a:cxnSpLocks/>
          </p:cNvCxnSpPr>
          <p:nvPr/>
        </p:nvCxnSpPr>
        <p:spPr>
          <a:xfrm>
            <a:off x="1473429" y="5150711"/>
            <a:ext cx="18993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214AF7C-A710-4CA0-B734-FA1FC41CCC59}"/>
              </a:ext>
            </a:extLst>
          </p:cNvPr>
          <p:cNvCxnSpPr>
            <a:cxnSpLocks/>
          </p:cNvCxnSpPr>
          <p:nvPr/>
        </p:nvCxnSpPr>
        <p:spPr>
          <a:xfrm flipV="1">
            <a:off x="1467510" y="3748041"/>
            <a:ext cx="0" cy="14026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8B96445-9AE8-46AB-8189-1DA0EBEAB26E}"/>
                  </a:ext>
                </a:extLst>
              </p:cNvPr>
              <p:cNvSpPr txBox="1"/>
              <p:nvPr/>
            </p:nvSpPr>
            <p:spPr>
              <a:xfrm>
                <a:off x="3429187" y="5021488"/>
                <a:ext cx="14908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8B96445-9AE8-46AB-8189-1DA0EBEAB2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187" y="5021488"/>
                <a:ext cx="149080" cy="276999"/>
              </a:xfrm>
              <a:prstGeom prst="rect">
                <a:avLst/>
              </a:prstGeom>
              <a:blipFill>
                <a:blip r:embed="rId2"/>
                <a:stretch>
                  <a:fillRect l="-37500" r="-29167" b="-4444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val 6">
            <a:extLst>
              <a:ext uri="{FF2B5EF4-FFF2-40B4-BE49-F238E27FC236}">
                <a16:creationId xmlns:a16="http://schemas.microsoft.com/office/drawing/2014/main" id="{AF3231B3-CC48-458C-A9A6-B045A4BBC670}"/>
              </a:ext>
            </a:extLst>
          </p:cNvPr>
          <p:cNvSpPr/>
          <p:nvPr/>
        </p:nvSpPr>
        <p:spPr>
          <a:xfrm>
            <a:off x="1641766" y="4099405"/>
            <a:ext cx="45719" cy="4571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solidFill>
                <a:schemeClr val="tx1">
                  <a:lumMod val="95000"/>
                  <a:lumOff val="5000"/>
                </a:schemeClr>
              </a:solidFill>
              <a:highlight>
                <a:srgbClr val="000000"/>
              </a:highligh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547F985-937E-47DF-99C1-58FA4C8B452A}"/>
                  </a:ext>
                </a:extLst>
              </p:cNvPr>
              <p:cNvSpPr txBox="1"/>
              <p:nvPr/>
            </p:nvSpPr>
            <p:spPr>
              <a:xfrm>
                <a:off x="1101750" y="3563375"/>
                <a:ext cx="36576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BE" sz="1800" b="1" i="1" smtClean="0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547F985-937E-47DF-99C1-58FA4C8B45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1750" y="3563375"/>
                <a:ext cx="36576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Oval 12">
            <a:extLst>
              <a:ext uri="{FF2B5EF4-FFF2-40B4-BE49-F238E27FC236}">
                <a16:creationId xmlns:a16="http://schemas.microsoft.com/office/drawing/2014/main" id="{BF485238-4497-4C11-AE2F-094D5835CFE0}"/>
              </a:ext>
            </a:extLst>
          </p:cNvPr>
          <p:cNvSpPr/>
          <p:nvPr/>
        </p:nvSpPr>
        <p:spPr>
          <a:xfrm>
            <a:off x="1794166" y="4251805"/>
            <a:ext cx="45719" cy="4571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solidFill>
                <a:schemeClr val="tx1">
                  <a:lumMod val="95000"/>
                  <a:lumOff val="5000"/>
                </a:schemeClr>
              </a:solidFill>
              <a:highlight>
                <a:srgbClr val="000000"/>
              </a:highlight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4C261B7-EC36-433D-8376-8A801A1948B8}"/>
              </a:ext>
            </a:extLst>
          </p:cNvPr>
          <p:cNvSpPr/>
          <p:nvPr/>
        </p:nvSpPr>
        <p:spPr>
          <a:xfrm>
            <a:off x="1946566" y="4343245"/>
            <a:ext cx="45719" cy="4571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solidFill>
                <a:schemeClr val="tx1">
                  <a:lumMod val="95000"/>
                  <a:lumOff val="5000"/>
                </a:schemeClr>
              </a:solidFill>
              <a:highlight>
                <a:srgbClr val="000000"/>
              </a:highlight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DCDE28B-086E-41A3-B34D-6B385B5EAFCB}"/>
              </a:ext>
            </a:extLst>
          </p:cNvPr>
          <p:cNvSpPr/>
          <p:nvPr/>
        </p:nvSpPr>
        <p:spPr>
          <a:xfrm>
            <a:off x="2121826" y="4400395"/>
            <a:ext cx="45719" cy="4571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solidFill>
                <a:schemeClr val="tx1">
                  <a:lumMod val="95000"/>
                  <a:lumOff val="5000"/>
                </a:schemeClr>
              </a:solidFill>
              <a:highlight>
                <a:srgbClr val="000000"/>
              </a:highlight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98AF70E-9CAF-460D-9BC2-F7EC1C3585C7}"/>
              </a:ext>
            </a:extLst>
          </p:cNvPr>
          <p:cNvSpPr/>
          <p:nvPr/>
        </p:nvSpPr>
        <p:spPr>
          <a:xfrm>
            <a:off x="2304706" y="4484215"/>
            <a:ext cx="45719" cy="4571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solidFill>
                <a:schemeClr val="tx1">
                  <a:lumMod val="95000"/>
                  <a:lumOff val="5000"/>
                </a:schemeClr>
              </a:solidFill>
              <a:highlight>
                <a:srgbClr val="000000"/>
              </a:highlight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0CBACF6-FC87-4602-83ED-3A9312B93C50}"/>
              </a:ext>
            </a:extLst>
          </p:cNvPr>
          <p:cNvSpPr/>
          <p:nvPr/>
        </p:nvSpPr>
        <p:spPr>
          <a:xfrm>
            <a:off x="2449486" y="4526125"/>
            <a:ext cx="45719" cy="4571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solidFill>
                <a:schemeClr val="tx1">
                  <a:lumMod val="95000"/>
                  <a:lumOff val="5000"/>
                </a:schemeClr>
              </a:solidFill>
              <a:highlight>
                <a:srgbClr val="000000"/>
              </a:highlight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659DFAE-57E9-48D2-BB2A-41B21899A78A}"/>
              </a:ext>
            </a:extLst>
          </p:cNvPr>
          <p:cNvSpPr/>
          <p:nvPr/>
        </p:nvSpPr>
        <p:spPr>
          <a:xfrm>
            <a:off x="2601886" y="4449925"/>
            <a:ext cx="45719" cy="4571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solidFill>
                <a:schemeClr val="tx1">
                  <a:lumMod val="95000"/>
                  <a:lumOff val="5000"/>
                </a:schemeClr>
              </a:solidFill>
              <a:highlight>
                <a:srgbClr val="000000"/>
              </a:highlight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80974A7-685E-41AE-8B78-3ACB49CB6D66}"/>
              </a:ext>
            </a:extLst>
          </p:cNvPr>
          <p:cNvSpPr/>
          <p:nvPr/>
        </p:nvSpPr>
        <p:spPr>
          <a:xfrm>
            <a:off x="2754286" y="4316205"/>
            <a:ext cx="45719" cy="4571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solidFill>
                <a:schemeClr val="tx1">
                  <a:lumMod val="95000"/>
                  <a:lumOff val="5000"/>
                </a:schemeClr>
              </a:solidFill>
              <a:highlight>
                <a:srgbClr val="000000"/>
              </a:highlight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1D93C00-3314-4F70-959C-BB93FAD89FEA}"/>
              </a:ext>
            </a:extLst>
          </p:cNvPr>
          <p:cNvSpPr/>
          <p:nvPr/>
        </p:nvSpPr>
        <p:spPr>
          <a:xfrm>
            <a:off x="2906686" y="4190475"/>
            <a:ext cx="45719" cy="4571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solidFill>
                <a:schemeClr val="tx1">
                  <a:lumMod val="95000"/>
                  <a:lumOff val="5000"/>
                </a:schemeClr>
              </a:solidFill>
              <a:highlight>
                <a:srgbClr val="000000"/>
              </a:highlight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1C654D4-38EA-4D9B-8CCD-E72B4F38E350}"/>
              </a:ext>
            </a:extLst>
          </p:cNvPr>
          <p:cNvCxnSpPr>
            <a:cxnSpLocks/>
          </p:cNvCxnSpPr>
          <p:nvPr/>
        </p:nvCxnSpPr>
        <p:spPr>
          <a:xfrm>
            <a:off x="6191286" y="4939392"/>
            <a:ext cx="2296124" cy="1065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2242945-2AD1-4232-B4DD-D9870FCD9C0D}"/>
              </a:ext>
            </a:extLst>
          </p:cNvPr>
          <p:cNvCxnSpPr>
            <a:cxnSpLocks/>
          </p:cNvCxnSpPr>
          <p:nvPr/>
        </p:nvCxnSpPr>
        <p:spPr>
          <a:xfrm flipV="1">
            <a:off x="6185367" y="3536722"/>
            <a:ext cx="0" cy="14026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4B7129F-2116-4B04-8A72-3515A1E1155A}"/>
                  </a:ext>
                </a:extLst>
              </p:cNvPr>
              <p:cNvSpPr txBox="1"/>
              <p:nvPr/>
            </p:nvSpPr>
            <p:spPr>
              <a:xfrm>
                <a:off x="8397311" y="6002729"/>
                <a:ext cx="18019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4B7129F-2116-4B04-8A72-3515A1E115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7311" y="6002729"/>
                <a:ext cx="180198" cy="276999"/>
              </a:xfrm>
              <a:prstGeom prst="rect">
                <a:avLst/>
              </a:prstGeom>
              <a:blipFill>
                <a:blip r:embed="rId4"/>
                <a:stretch>
                  <a:fillRect l="-20690" r="-17241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E60E11D-81E3-451B-A99B-E5F3C6932938}"/>
                  </a:ext>
                </a:extLst>
              </p:cNvPr>
              <p:cNvSpPr txBox="1"/>
              <p:nvPr/>
            </p:nvSpPr>
            <p:spPr>
              <a:xfrm>
                <a:off x="4700472" y="3429000"/>
                <a:ext cx="1395527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BE" sz="1400" b="1" i="1" smtClean="0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nl-BE" sz="1400" b="1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nl-BE" sz="1400" b="1" i="1" smtClean="0">
                          <a:latin typeface="Cambria Math" panose="02040503050406030204" pitchFamily="18" charset="0"/>
                        </a:rPr>
                        <m:t>𝑷𝒓</m:t>
                      </m:r>
                      <m:r>
                        <a:rPr lang="nl-BE" sz="14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nl-BE" sz="1400" b="1" i="1" smtClean="0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nl-BE" sz="1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nl-BE" sz="14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nl-BE" sz="14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nl-BE" sz="1400" b="1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E60E11D-81E3-451B-A99B-E5F3C69329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0472" y="3429000"/>
                <a:ext cx="1395527" cy="215444"/>
              </a:xfrm>
              <a:prstGeom prst="rect">
                <a:avLst/>
              </a:prstGeom>
              <a:blipFill>
                <a:blip r:embed="rId5"/>
                <a:stretch>
                  <a:fillRect b="-31429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DC959B5-8570-4A5C-9351-306F3A798AD5}"/>
              </a:ext>
            </a:extLst>
          </p:cNvPr>
          <p:cNvCxnSpPr>
            <a:cxnSpLocks/>
          </p:cNvCxnSpPr>
          <p:nvPr/>
        </p:nvCxnSpPr>
        <p:spPr>
          <a:xfrm flipV="1">
            <a:off x="6185367" y="2690889"/>
            <a:ext cx="3558693" cy="22485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4B8C90BA-759E-41A3-8224-BF863574E952}"/>
                  </a:ext>
                </a:extLst>
              </p:cNvPr>
              <p:cNvSpPr txBox="1"/>
              <p:nvPr/>
            </p:nvSpPr>
            <p:spPr>
              <a:xfrm>
                <a:off x="9669520" y="2364202"/>
                <a:ext cx="14908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4B8C90BA-759E-41A3-8224-BF863574E9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69520" y="2364202"/>
                <a:ext cx="149080" cy="276999"/>
              </a:xfrm>
              <a:prstGeom prst="rect">
                <a:avLst/>
              </a:prstGeom>
              <a:blipFill>
                <a:blip r:embed="rId6"/>
                <a:stretch>
                  <a:fillRect l="-32000" r="-28000" b="-4444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1D9C8F45-2A3E-415A-9A1B-B3FB613A7ADC}"/>
              </a:ext>
            </a:extLst>
          </p:cNvPr>
          <p:cNvSpPr/>
          <p:nvPr/>
        </p:nvSpPr>
        <p:spPr>
          <a:xfrm rot="1376320">
            <a:off x="6213903" y="4725698"/>
            <a:ext cx="2349295" cy="749615"/>
          </a:xfrm>
          <a:custGeom>
            <a:avLst/>
            <a:gdLst>
              <a:gd name="connsiteX0" fmla="*/ 0 w 2241791"/>
              <a:gd name="connsiteY0" fmla="*/ 773734 h 844756"/>
              <a:gd name="connsiteX1" fmla="*/ 301841 w 2241791"/>
              <a:gd name="connsiteY1" fmla="*/ 667202 h 844756"/>
              <a:gd name="connsiteX2" fmla="*/ 435006 w 2241791"/>
              <a:gd name="connsiteY2" fmla="*/ 241074 h 844756"/>
              <a:gd name="connsiteX3" fmla="*/ 594804 w 2241791"/>
              <a:gd name="connsiteY3" fmla="*/ 1377 h 844756"/>
              <a:gd name="connsiteX4" fmla="*/ 905523 w 2241791"/>
              <a:gd name="connsiteY4" fmla="*/ 152297 h 844756"/>
              <a:gd name="connsiteX5" fmla="*/ 1189608 w 2241791"/>
              <a:gd name="connsiteY5" fmla="*/ 347606 h 844756"/>
              <a:gd name="connsiteX6" fmla="*/ 1393794 w 2241791"/>
              <a:gd name="connsiteY6" fmla="*/ 178930 h 844756"/>
              <a:gd name="connsiteX7" fmla="*/ 1615736 w 2241791"/>
              <a:gd name="connsiteY7" fmla="*/ 161175 h 844756"/>
              <a:gd name="connsiteX8" fmla="*/ 1713391 w 2241791"/>
              <a:gd name="connsiteY8" fmla="*/ 383117 h 844756"/>
              <a:gd name="connsiteX9" fmla="*/ 1793290 w 2241791"/>
              <a:gd name="connsiteY9" fmla="*/ 622814 h 844756"/>
              <a:gd name="connsiteX10" fmla="*/ 1917577 w 2241791"/>
              <a:gd name="connsiteY10" fmla="*/ 800367 h 844756"/>
              <a:gd name="connsiteX11" fmla="*/ 2210540 w 2241791"/>
              <a:gd name="connsiteY11" fmla="*/ 835878 h 844756"/>
              <a:gd name="connsiteX12" fmla="*/ 2219418 w 2241791"/>
              <a:gd name="connsiteY12" fmla="*/ 844756 h 844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241791" h="844756">
                <a:moveTo>
                  <a:pt x="0" y="773734"/>
                </a:moveTo>
                <a:cubicBezTo>
                  <a:pt x="114670" y="764856"/>
                  <a:pt x="229340" y="755979"/>
                  <a:pt x="301841" y="667202"/>
                </a:cubicBezTo>
                <a:cubicBezTo>
                  <a:pt x="374342" y="578425"/>
                  <a:pt x="386179" y="352045"/>
                  <a:pt x="435006" y="241074"/>
                </a:cubicBezTo>
                <a:cubicBezTo>
                  <a:pt x="483833" y="130103"/>
                  <a:pt x="516385" y="16173"/>
                  <a:pt x="594804" y="1377"/>
                </a:cubicBezTo>
                <a:cubicBezTo>
                  <a:pt x="673223" y="-13419"/>
                  <a:pt x="806389" y="94592"/>
                  <a:pt x="905523" y="152297"/>
                </a:cubicBezTo>
                <a:cubicBezTo>
                  <a:pt x="1004657" y="210002"/>
                  <a:pt x="1108230" y="343167"/>
                  <a:pt x="1189608" y="347606"/>
                </a:cubicBezTo>
                <a:cubicBezTo>
                  <a:pt x="1270986" y="352045"/>
                  <a:pt x="1322773" y="210002"/>
                  <a:pt x="1393794" y="178930"/>
                </a:cubicBezTo>
                <a:cubicBezTo>
                  <a:pt x="1464815" y="147858"/>
                  <a:pt x="1562470" y="127144"/>
                  <a:pt x="1615736" y="161175"/>
                </a:cubicBezTo>
                <a:cubicBezTo>
                  <a:pt x="1669002" y="195206"/>
                  <a:pt x="1683799" y="306177"/>
                  <a:pt x="1713391" y="383117"/>
                </a:cubicBezTo>
                <a:cubicBezTo>
                  <a:pt x="1742983" y="460057"/>
                  <a:pt x="1759259" y="553272"/>
                  <a:pt x="1793290" y="622814"/>
                </a:cubicBezTo>
                <a:cubicBezTo>
                  <a:pt x="1827321" y="692356"/>
                  <a:pt x="1848035" y="764856"/>
                  <a:pt x="1917577" y="800367"/>
                </a:cubicBezTo>
                <a:cubicBezTo>
                  <a:pt x="1987119" y="835878"/>
                  <a:pt x="2210540" y="835878"/>
                  <a:pt x="2210540" y="835878"/>
                </a:cubicBezTo>
                <a:cubicBezTo>
                  <a:pt x="2260847" y="843276"/>
                  <a:pt x="2240132" y="844016"/>
                  <a:pt x="2219418" y="844756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solidFill>
                <a:schemeClr val="tx1">
                  <a:lumMod val="95000"/>
                  <a:lumOff val="5000"/>
                </a:schemeClr>
              </a:solidFill>
              <a:highlight>
                <a:srgbClr val="000000"/>
              </a:highlight>
            </a:endParaRP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C88AB5C-F592-427B-AC9E-58323426B479}"/>
              </a:ext>
            </a:extLst>
          </p:cNvPr>
          <p:cNvCxnSpPr>
            <a:cxnSpLocks/>
          </p:cNvCxnSpPr>
          <p:nvPr/>
        </p:nvCxnSpPr>
        <p:spPr>
          <a:xfrm flipV="1">
            <a:off x="6727190" y="4777953"/>
            <a:ext cx="0" cy="409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74F079F-F7BE-4EEF-9A9B-C3144F53C068}"/>
              </a:ext>
            </a:extLst>
          </p:cNvPr>
          <p:cNvCxnSpPr>
            <a:cxnSpLocks/>
          </p:cNvCxnSpPr>
          <p:nvPr/>
        </p:nvCxnSpPr>
        <p:spPr>
          <a:xfrm flipV="1">
            <a:off x="6986270" y="4535163"/>
            <a:ext cx="0" cy="763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A94DFD3-3B16-4831-A08F-BFC7CB323C96}"/>
              </a:ext>
            </a:extLst>
          </p:cNvPr>
          <p:cNvCxnSpPr>
            <a:cxnSpLocks/>
          </p:cNvCxnSpPr>
          <p:nvPr/>
        </p:nvCxnSpPr>
        <p:spPr>
          <a:xfrm flipV="1">
            <a:off x="7199630" y="4710118"/>
            <a:ext cx="0" cy="6907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FD7F28A-19E3-494E-886B-A4DB145946A1}"/>
              </a:ext>
            </a:extLst>
          </p:cNvPr>
          <p:cNvCxnSpPr>
            <a:cxnSpLocks/>
          </p:cNvCxnSpPr>
          <p:nvPr/>
        </p:nvCxnSpPr>
        <p:spPr>
          <a:xfrm flipV="1">
            <a:off x="7480935" y="5076554"/>
            <a:ext cx="0" cy="460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55840902-5FD2-4089-A62F-D9293B1501A0}"/>
              </a:ext>
            </a:extLst>
          </p:cNvPr>
          <p:cNvCxnSpPr>
            <a:cxnSpLocks/>
          </p:cNvCxnSpPr>
          <p:nvPr/>
        </p:nvCxnSpPr>
        <p:spPr>
          <a:xfrm flipV="1">
            <a:off x="7849870" y="5021488"/>
            <a:ext cx="0" cy="6907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A187B5A2-2A36-4761-96AC-A4B204B6FBFF}"/>
              </a:ext>
            </a:extLst>
          </p:cNvPr>
          <p:cNvCxnSpPr/>
          <p:nvPr/>
        </p:nvCxnSpPr>
        <p:spPr>
          <a:xfrm>
            <a:off x="7091373" y="4358249"/>
            <a:ext cx="2103120" cy="9812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8A5A52C6-496E-47D9-BB26-49E7BB9C65A7}"/>
              </a:ext>
            </a:extLst>
          </p:cNvPr>
          <p:cNvCxnSpPr/>
          <p:nvPr/>
        </p:nvCxnSpPr>
        <p:spPr>
          <a:xfrm>
            <a:off x="7884218" y="3863258"/>
            <a:ext cx="2103120" cy="9812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C11F0182-25A5-46E0-877A-D6C88E32AF92}"/>
              </a:ext>
            </a:extLst>
          </p:cNvPr>
          <p:cNvCxnSpPr/>
          <p:nvPr/>
        </p:nvCxnSpPr>
        <p:spPr>
          <a:xfrm>
            <a:off x="8692500" y="3365017"/>
            <a:ext cx="2103120" cy="9812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E670EEAD-0FB3-4047-8DCC-13C2FE179DEE}"/>
              </a:ext>
            </a:extLst>
          </p:cNvPr>
          <p:cNvSpPr/>
          <p:nvPr/>
        </p:nvSpPr>
        <p:spPr>
          <a:xfrm>
            <a:off x="7092950" y="3939453"/>
            <a:ext cx="1996440" cy="1356660"/>
          </a:xfrm>
          <a:custGeom>
            <a:avLst/>
            <a:gdLst>
              <a:gd name="connsiteX0" fmla="*/ 0 w 1996440"/>
              <a:gd name="connsiteY0" fmla="*/ 427020 h 1356660"/>
              <a:gd name="connsiteX1" fmla="*/ 320040 w 1996440"/>
              <a:gd name="connsiteY1" fmla="*/ 76500 h 1356660"/>
              <a:gd name="connsiteX2" fmla="*/ 655320 w 1996440"/>
              <a:gd name="connsiteY2" fmla="*/ 23160 h 1356660"/>
              <a:gd name="connsiteX3" fmla="*/ 967740 w 1996440"/>
              <a:gd name="connsiteY3" fmla="*/ 373680 h 1356660"/>
              <a:gd name="connsiteX4" fmla="*/ 1211580 w 1996440"/>
              <a:gd name="connsiteY4" fmla="*/ 564180 h 1356660"/>
              <a:gd name="connsiteX5" fmla="*/ 1325880 w 1996440"/>
              <a:gd name="connsiteY5" fmla="*/ 762300 h 1356660"/>
              <a:gd name="connsiteX6" fmla="*/ 1562100 w 1996440"/>
              <a:gd name="connsiteY6" fmla="*/ 952800 h 1356660"/>
              <a:gd name="connsiteX7" fmla="*/ 1866900 w 1996440"/>
              <a:gd name="connsiteY7" fmla="*/ 1120440 h 1356660"/>
              <a:gd name="connsiteX8" fmla="*/ 1912620 w 1996440"/>
              <a:gd name="connsiteY8" fmla="*/ 1249980 h 1356660"/>
              <a:gd name="connsiteX9" fmla="*/ 1996440 w 1996440"/>
              <a:gd name="connsiteY9" fmla="*/ 1356660 h 1356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96440" h="1356660">
                <a:moveTo>
                  <a:pt x="0" y="427020"/>
                </a:moveTo>
                <a:cubicBezTo>
                  <a:pt x="105410" y="285415"/>
                  <a:pt x="210820" y="143810"/>
                  <a:pt x="320040" y="76500"/>
                </a:cubicBezTo>
                <a:cubicBezTo>
                  <a:pt x="429260" y="9190"/>
                  <a:pt x="547370" y="-26370"/>
                  <a:pt x="655320" y="23160"/>
                </a:cubicBezTo>
                <a:cubicBezTo>
                  <a:pt x="763270" y="72690"/>
                  <a:pt x="875030" y="283510"/>
                  <a:pt x="967740" y="373680"/>
                </a:cubicBezTo>
                <a:cubicBezTo>
                  <a:pt x="1060450" y="463850"/>
                  <a:pt x="1151890" y="499410"/>
                  <a:pt x="1211580" y="564180"/>
                </a:cubicBezTo>
                <a:cubicBezTo>
                  <a:pt x="1271270" y="628950"/>
                  <a:pt x="1267460" y="697530"/>
                  <a:pt x="1325880" y="762300"/>
                </a:cubicBezTo>
                <a:cubicBezTo>
                  <a:pt x="1384300" y="827070"/>
                  <a:pt x="1471930" y="893110"/>
                  <a:pt x="1562100" y="952800"/>
                </a:cubicBezTo>
                <a:cubicBezTo>
                  <a:pt x="1652270" y="1012490"/>
                  <a:pt x="1808480" y="1070910"/>
                  <a:pt x="1866900" y="1120440"/>
                </a:cubicBezTo>
                <a:cubicBezTo>
                  <a:pt x="1925320" y="1169970"/>
                  <a:pt x="1891030" y="1210610"/>
                  <a:pt x="1912620" y="1249980"/>
                </a:cubicBezTo>
                <a:cubicBezTo>
                  <a:pt x="1934210" y="1289350"/>
                  <a:pt x="1965325" y="1323005"/>
                  <a:pt x="1996440" y="135666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EF8D13FE-A0DC-4DDD-9AC5-1FA52AC2C5A7}"/>
              </a:ext>
            </a:extLst>
          </p:cNvPr>
          <p:cNvCxnSpPr>
            <a:cxnSpLocks/>
          </p:cNvCxnSpPr>
          <p:nvPr/>
        </p:nvCxnSpPr>
        <p:spPr>
          <a:xfrm flipV="1">
            <a:off x="7346968" y="4047017"/>
            <a:ext cx="0" cy="409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78AC7E0B-122D-4195-BE6A-40F864A118E5}"/>
              </a:ext>
            </a:extLst>
          </p:cNvPr>
          <p:cNvCxnSpPr>
            <a:cxnSpLocks/>
          </p:cNvCxnSpPr>
          <p:nvPr/>
        </p:nvCxnSpPr>
        <p:spPr>
          <a:xfrm flipV="1">
            <a:off x="7735588" y="3978438"/>
            <a:ext cx="0" cy="685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212B50CF-B888-43C9-806B-02A3CA4A9705}"/>
              </a:ext>
            </a:extLst>
          </p:cNvPr>
          <p:cNvCxnSpPr>
            <a:cxnSpLocks/>
          </p:cNvCxnSpPr>
          <p:nvPr/>
        </p:nvCxnSpPr>
        <p:spPr>
          <a:xfrm flipV="1">
            <a:off x="8078488" y="4344279"/>
            <a:ext cx="0" cy="471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51D7FFC9-2A85-4977-B586-7EBF4C49897E}"/>
              </a:ext>
            </a:extLst>
          </p:cNvPr>
          <p:cNvCxnSpPr>
            <a:cxnSpLocks/>
          </p:cNvCxnSpPr>
          <p:nvPr/>
        </p:nvCxnSpPr>
        <p:spPr>
          <a:xfrm flipV="1">
            <a:off x="8448058" y="4746853"/>
            <a:ext cx="0" cy="2358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25C3DCB0-689D-478F-A675-AFC4F9BD492C}"/>
              </a:ext>
            </a:extLst>
          </p:cNvPr>
          <p:cNvCxnSpPr>
            <a:cxnSpLocks/>
          </p:cNvCxnSpPr>
          <p:nvPr/>
        </p:nvCxnSpPr>
        <p:spPr>
          <a:xfrm flipV="1">
            <a:off x="8813818" y="4973065"/>
            <a:ext cx="0" cy="177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F208E717-04B0-4756-A87A-3517E5FA31D3}"/>
              </a:ext>
            </a:extLst>
          </p:cNvPr>
          <p:cNvSpPr/>
          <p:nvPr/>
        </p:nvSpPr>
        <p:spPr>
          <a:xfrm>
            <a:off x="7877810" y="3596816"/>
            <a:ext cx="1851660" cy="1143037"/>
          </a:xfrm>
          <a:custGeom>
            <a:avLst/>
            <a:gdLst>
              <a:gd name="connsiteX0" fmla="*/ 0 w 1851660"/>
              <a:gd name="connsiteY0" fmla="*/ 259117 h 1143037"/>
              <a:gd name="connsiteX1" fmla="*/ 312420 w 1851660"/>
              <a:gd name="connsiteY1" fmla="*/ 320077 h 1143037"/>
              <a:gd name="connsiteX2" fmla="*/ 792480 w 1851660"/>
              <a:gd name="connsiteY2" fmla="*/ 129577 h 1143037"/>
              <a:gd name="connsiteX3" fmla="*/ 998220 w 1851660"/>
              <a:gd name="connsiteY3" fmla="*/ 37 h 1143037"/>
              <a:gd name="connsiteX4" fmla="*/ 1158240 w 1851660"/>
              <a:gd name="connsiteY4" fmla="*/ 121957 h 1143037"/>
              <a:gd name="connsiteX5" fmla="*/ 1150620 w 1851660"/>
              <a:gd name="connsiteY5" fmla="*/ 556297 h 1143037"/>
              <a:gd name="connsiteX6" fmla="*/ 1310640 w 1851660"/>
              <a:gd name="connsiteY6" fmla="*/ 525817 h 1143037"/>
              <a:gd name="connsiteX7" fmla="*/ 1440180 w 1851660"/>
              <a:gd name="connsiteY7" fmla="*/ 784897 h 1143037"/>
              <a:gd name="connsiteX8" fmla="*/ 1699260 w 1851660"/>
              <a:gd name="connsiteY8" fmla="*/ 868717 h 1143037"/>
              <a:gd name="connsiteX9" fmla="*/ 1775460 w 1851660"/>
              <a:gd name="connsiteY9" fmla="*/ 1028737 h 1143037"/>
              <a:gd name="connsiteX10" fmla="*/ 1851660 w 1851660"/>
              <a:gd name="connsiteY10" fmla="*/ 1143037 h 1143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51660" h="1143037">
                <a:moveTo>
                  <a:pt x="0" y="259117"/>
                </a:moveTo>
                <a:cubicBezTo>
                  <a:pt x="90170" y="300392"/>
                  <a:pt x="180340" y="341667"/>
                  <a:pt x="312420" y="320077"/>
                </a:cubicBezTo>
                <a:cubicBezTo>
                  <a:pt x="444500" y="298487"/>
                  <a:pt x="678180" y="182917"/>
                  <a:pt x="792480" y="129577"/>
                </a:cubicBezTo>
                <a:cubicBezTo>
                  <a:pt x="906780" y="76237"/>
                  <a:pt x="937260" y="1307"/>
                  <a:pt x="998220" y="37"/>
                </a:cubicBezTo>
                <a:cubicBezTo>
                  <a:pt x="1059180" y="-1233"/>
                  <a:pt x="1132840" y="29247"/>
                  <a:pt x="1158240" y="121957"/>
                </a:cubicBezTo>
                <a:cubicBezTo>
                  <a:pt x="1183640" y="214667"/>
                  <a:pt x="1125220" y="488987"/>
                  <a:pt x="1150620" y="556297"/>
                </a:cubicBezTo>
                <a:cubicBezTo>
                  <a:pt x="1176020" y="623607"/>
                  <a:pt x="1262380" y="487717"/>
                  <a:pt x="1310640" y="525817"/>
                </a:cubicBezTo>
                <a:cubicBezTo>
                  <a:pt x="1358900" y="563917"/>
                  <a:pt x="1375410" y="727747"/>
                  <a:pt x="1440180" y="784897"/>
                </a:cubicBezTo>
                <a:cubicBezTo>
                  <a:pt x="1504950" y="842047"/>
                  <a:pt x="1643380" y="828077"/>
                  <a:pt x="1699260" y="868717"/>
                </a:cubicBezTo>
                <a:cubicBezTo>
                  <a:pt x="1755140" y="909357"/>
                  <a:pt x="1750060" y="983017"/>
                  <a:pt x="1775460" y="1028737"/>
                </a:cubicBezTo>
                <a:cubicBezTo>
                  <a:pt x="1800860" y="1074457"/>
                  <a:pt x="1826260" y="1108747"/>
                  <a:pt x="1851660" y="1143037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73E85953-2A13-417B-B18F-321C355070E8}"/>
              </a:ext>
            </a:extLst>
          </p:cNvPr>
          <p:cNvCxnSpPr>
            <a:cxnSpLocks/>
          </p:cNvCxnSpPr>
          <p:nvPr/>
        </p:nvCxnSpPr>
        <p:spPr>
          <a:xfrm flipV="1">
            <a:off x="8377009" y="3865090"/>
            <a:ext cx="0" cy="234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BE3DA232-45E3-41C8-B137-C49DB91FEE25}"/>
              </a:ext>
            </a:extLst>
          </p:cNvPr>
          <p:cNvCxnSpPr>
            <a:cxnSpLocks/>
          </p:cNvCxnSpPr>
          <p:nvPr/>
        </p:nvCxnSpPr>
        <p:spPr>
          <a:xfrm flipV="1">
            <a:off x="8692500" y="3715181"/>
            <a:ext cx="0" cy="521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F35E60EE-F0B1-441E-BA30-39E060AA9FE9}"/>
              </a:ext>
            </a:extLst>
          </p:cNvPr>
          <p:cNvCxnSpPr>
            <a:cxnSpLocks/>
          </p:cNvCxnSpPr>
          <p:nvPr/>
        </p:nvCxnSpPr>
        <p:spPr>
          <a:xfrm flipV="1">
            <a:off x="9130048" y="4129144"/>
            <a:ext cx="0" cy="3169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18344D99-231F-44CD-B228-24CB3261FAC5}"/>
              </a:ext>
            </a:extLst>
          </p:cNvPr>
          <p:cNvCxnSpPr>
            <a:cxnSpLocks/>
          </p:cNvCxnSpPr>
          <p:nvPr/>
        </p:nvCxnSpPr>
        <p:spPr>
          <a:xfrm flipV="1">
            <a:off x="9347218" y="4395966"/>
            <a:ext cx="0" cy="1530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C95FEC11-7A58-47E2-91C2-092CB2159EF3}"/>
              </a:ext>
            </a:extLst>
          </p:cNvPr>
          <p:cNvCxnSpPr>
            <a:cxnSpLocks/>
          </p:cNvCxnSpPr>
          <p:nvPr/>
        </p:nvCxnSpPr>
        <p:spPr>
          <a:xfrm flipV="1">
            <a:off x="9568198" y="4469776"/>
            <a:ext cx="0" cy="177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Freeform: Shape 83">
            <a:extLst>
              <a:ext uri="{FF2B5EF4-FFF2-40B4-BE49-F238E27FC236}">
                <a16:creationId xmlns:a16="http://schemas.microsoft.com/office/drawing/2014/main" id="{211290E1-E9E4-4902-A05C-25993BB35388}"/>
              </a:ext>
            </a:extLst>
          </p:cNvPr>
          <p:cNvSpPr/>
          <p:nvPr/>
        </p:nvSpPr>
        <p:spPr>
          <a:xfrm>
            <a:off x="8698230" y="2924697"/>
            <a:ext cx="1950720" cy="1347796"/>
          </a:xfrm>
          <a:custGeom>
            <a:avLst/>
            <a:gdLst>
              <a:gd name="connsiteX0" fmla="*/ 0 w 1950720"/>
              <a:gd name="connsiteY0" fmla="*/ 433396 h 1347796"/>
              <a:gd name="connsiteX1" fmla="*/ 457200 w 1950720"/>
              <a:gd name="connsiteY1" fmla="*/ 448636 h 1347796"/>
              <a:gd name="connsiteX2" fmla="*/ 828040 w 1950720"/>
              <a:gd name="connsiteY2" fmla="*/ 265756 h 1347796"/>
              <a:gd name="connsiteX3" fmla="*/ 1143000 w 1950720"/>
              <a:gd name="connsiteY3" fmla="*/ 1596 h 1347796"/>
              <a:gd name="connsiteX4" fmla="*/ 1315720 w 1950720"/>
              <a:gd name="connsiteY4" fmla="*/ 397836 h 1347796"/>
              <a:gd name="connsiteX5" fmla="*/ 1513840 w 1950720"/>
              <a:gd name="connsiteY5" fmla="*/ 692476 h 1347796"/>
              <a:gd name="connsiteX6" fmla="*/ 1529080 w 1950720"/>
              <a:gd name="connsiteY6" fmla="*/ 987116 h 1347796"/>
              <a:gd name="connsiteX7" fmla="*/ 1950720 w 1950720"/>
              <a:gd name="connsiteY7" fmla="*/ 1347796 h 13477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50720" h="1347796">
                <a:moveTo>
                  <a:pt x="0" y="433396"/>
                </a:moveTo>
                <a:cubicBezTo>
                  <a:pt x="159596" y="454986"/>
                  <a:pt x="319193" y="476576"/>
                  <a:pt x="457200" y="448636"/>
                </a:cubicBezTo>
                <a:cubicBezTo>
                  <a:pt x="595207" y="420696"/>
                  <a:pt x="713740" y="340263"/>
                  <a:pt x="828040" y="265756"/>
                </a:cubicBezTo>
                <a:cubicBezTo>
                  <a:pt x="942340" y="191249"/>
                  <a:pt x="1061720" y="-20417"/>
                  <a:pt x="1143000" y="1596"/>
                </a:cubicBezTo>
                <a:cubicBezTo>
                  <a:pt x="1224280" y="23609"/>
                  <a:pt x="1253913" y="282690"/>
                  <a:pt x="1315720" y="397836"/>
                </a:cubicBezTo>
                <a:cubicBezTo>
                  <a:pt x="1377527" y="512982"/>
                  <a:pt x="1478280" y="594263"/>
                  <a:pt x="1513840" y="692476"/>
                </a:cubicBezTo>
                <a:cubicBezTo>
                  <a:pt x="1549400" y="790689"/>
                  <a:pt x="1456267" y="877896"/>
                  <a:pt x="1529080" y="987116"/>
                </a:cubicBezTo>
                <a:cubicBezTo>
                  <a:pt x="1601893" y="1096336"/>
                  <a:pt x="1776306" y="1222066"/>
                  <a:pt x="1950720" y="1347796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480BCEB4-1E64-4228-B417-FDC82CD9EDF3}"/>
              </a:ext>
            </a:extLst>
          </p:cNvPr>
          <p:cNvCxnSpPr>
            <a:cxnSpLocks/>
          </p:cNvCxnSpPr>
          <p:nvPr/>
        </p:nvCxnSpPr>
        <p:spPr>
          <a:xfrm flipV="1">
            <a:off x="8935778" y="3605431"/>
            <a:ext cx="0" cy="7408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E93F62E0-E78A-4E9F-B43F-F02A4485C844}"/>
              </a:ext>
            </a:extLst>
          </p:cNvPr>
          <p:cNvCxnSpPr>
            <a:cxnSpLocks/>
          </p:cNvCxnSpPr>
          <p:nvPr/>
        </p:nvCxnSpPr>
        <p:spPr>
          <a:xfrm flipV="1">
            <a:off x="9664440" y="3074313"/>
            <a:ext cx="0" cy="7408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5DA7D4D1-CEA4-45F8-9F3A-19D4F9489348}"/>
              </a:ext>
            </a:extLst>
          </p:cNvPr>
          <p:cNvCxnSpPr>
            <a:cxnSpLocks/>
          </p:cNvCxnSpPr>
          <p:nvPr/>
        </p:nvCxnSpPr>
        <p:spPr>
          <a:xfrm flipV="1">
            <a:off x="9903200" y="3058587"/>
            <a:ext cx="0" cy="8808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5D1EE44B-2BB9-4600-A387-61E5E8C39547}"/>
              </a:ext>
            </a:extLst>
          </p:cNvPr>
          <p:cNvCxnSpPr>
            <a:cxnSpLocks/>
          </p:cNvCxnSpPr>
          <p:nvPr/>
        </p:nvCxnSpPr>
        <p:spPr>
          <a:xfrm flipV="1">
            <a:off x="10147040" y="3508098"/>
            <a:ext cx="0" cy="5389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03B8654E-696C-4B67-AA7C-1FFB2CA8ABAF}"/>
              </a:ext>
            </a:extLst>
          </p:cNvPr>
          <p:cNvCxnSpPr>
            <a:cxnSpLocks/>
          </p:cNvCxnSpPr>
          <p:nvPr/>
        </p:nvCxnSpPr>
        <p:spPr>
          <a:xfrm flipV="1">
            <a:off x="9440920" y="3252023"/>
            <a:ext cx="0" cy="463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629C2735-C921-4E0A-87F8-D3454E163EEB}"/>
              </a:ext>
            </a:extLst>
          </p:cNvPr>
          <p:cNvCxnSpPr>
            <a:cxnSpLocks/>
          </p:cNvCxnSpPr>
          <p:nvPr/>
        </p:nvCxnSpPr>
        <p:spPr>
          <a:xfrm flipH="1" flipV="1">
            <a:off x="9120898" y="3373852"/>
            <a:ext cx="9150" cy="1895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3CF2FA83-E675-4441-9B3B-623728697560}"/>
              </a:ext>
            </a:extLst>
          </p:cNvPr>
          <p:cNvSpPr txBox="1"/>
          <p:nvPr/>
        </p:nvSpPr>
        <p:spPr>
          <a:xfrm>
            <a:off x="2756615" y="1182995"/>
            <a:ext cx="58421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BE" dirty="0"/>
              <a:t>1D case</a:t>
            </a:r>
          </a:p>
          <a:p>
            <a:pPr algn="ctr"/>
            <a:r>
              <a:rPr lang="nl-BE" dirty="0"/>
              <a:t>(</a:t>
            </a:r>
            <a:r>
              <a:rPr lang="nl-BE" dirty="0" err="1"/>
              <a:t>example</a:t>
            </a:r>
            <a:r>
              <a:rPr lang="nl-BE" dirty="0"/>
              <a:t> of 1D system: point-</a:t>
            </a:r>
            <a:r>
              <a:rPr lang="nl-BE" dirty="0" err="1"/>
              <a:t>mass</a:t>
            </a:r>
            <a:r>
              <a:rPr lang="nl-BE" dirty="0"/>
              <a:t> </a:t>
            </a:r>
            <a:r>
              <a:rPr lang="nl-BE" dirty="0" err="1"/>
              <a:t>moving</a:t>
            </a:r>
            <a:r>
              <a:rPr lang="nl-BE" dirty="0"/>
              <a:t> on a straight line)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60F4BA-1A32-4FA0-A33E-84D3014626FF}"/>
              </a:ext>
            </a:extLst>
          </p:cNvPr>
          <p:cNvSpPr txBox="1"/>
          <p:nvPr/>
        </p:nvSpPr>
        <p:spPr>
          <a:xfrm>
            <a:off x="1664625" y="2129192"/>
            <a:ext cx="1438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err="1"/>
              <a:t>Deterministic</a:t>
            </a:r>
            <a:endParaRPr lang="nl-BE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2ED0A65-3CF6-4F74-980D-988A43313620}"/>
              </a:ext>
            </a:extLst>
          </p:cNvPr>
          <p:cNvSpPr txBox="1"/>
          <p:nvPr/>
        </p:nvSpPr>
        <p:spPr>
          <a:xfrm>
            <a:off x="7354240" y="2129026"/>
            <a:ext cx="1132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err="1"/>
              <a:t>Stochastic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6F40AF6-DBF9-4D32-839F-9D24C10986DD}"/>
                  </a:ext>
                </a:extLst>
              </p:cNvPr>
              <p:cNvSpPr txBox="1"/>
              <p:nvPr/>
            </p:nvSpPr>
            <p:spPr>
              <a:xfrm>
                <a:off x="1101749" y="5700194"/>
                <a:ext cx="29819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l-BE" dirty="0"/>
                  <a:t>State </a:t>
                </a:r>
                <a:r>
                  <a:rPr lang="nl-BE" b="1" dirty="0"/>
                  <a:t>vector</a:t>
                </a:r>
                <a:r>
                  <a:rPr lang="nl-BE" dirty="0"/>
                  <a:t> </a:t>
                </a:r>
                <a14:m>
                  <m:oMath xmlns:m="http://schemas.openxmlformats.org/officeDocument/2006/math">
                    <m:r>
                      <a:rPr lang="nl-BE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nl-BE" dirty="0"/>
                  <a:t> defined at </a:t>
                </a:r>
                <a14:m>
                  <m:oMath xmlns:m="http://schemas.openxmlformats.org/officeDocument/2006/math">
                    <m:r>
                      <a:rPr lang="nl-BE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nl-BE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6F40AF6-DBF9-4D32-839F-9D24C10986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1749" y="5700194"/>
                <a:ext cx="2981977" cy="369332"/>
              </a:xfrm>
              <a:prstGeom prst="rect">
                <a:avLst/>
              </a:prstGeom>
              <a:blipFill>
                <a:blip r:embed="rId7"/>
                <a:stretch>
                  <a:fillRect l="-1840" t="-8197" b="-24590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F86E2A84-B041-4E52-943A-514081D1E059}"/>
                  </a:ext>
                </a:extLst>
              </p:cNvPr>
              <p:cNvSpPr txBox="1"/>
              <p:nvPr/>
            </p:nvSpPr>
            <p:spPr>
              <a:xfrm>
                <a:off x="6986270" y="6322284"/>
                <a:ext cx="32434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l-BE" dirty="0"/>
                  <a:t>State </a:t>
                </a:r>
                <a:r>
                  <a:rPr lang="nl-BE" dirty="0" err="1"/>
                  <a:t>distribution</a:t>
                </a:r>
                <a:r>
                  <a:rPr lang="nl-BE" dirty="0"/>
                  <a:t> </a:t>
                </a:r>
                <a14:m>
                  <m:oMath xmlns:m="http://schemas.openxmlformats.org/officeDocument/2006/math">
                    <m:r>
                      <a:rPr lang="nl-BE" b="1" i="1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nl-BE" dirty="0"/>
                  <a:t> defined at </a:t>
                </a:r>
                <a14:m>
                  <m:oMath xmlns:m="http://schemas.openxmlformats.org/officeDocument/2006/math">
                    <m:r>
                      <a:rPr lang="nl-BE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nl-BE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F86E2A84-B041-4E52-943A-514081D1E0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6270" y="6322284"/>
                <a:ext cx="3243413" cy="369332"/>
              </a:xfrm>
              <a:prstGeom prst="rect">
                <a:avLst/>
              </a:prstGeom>
              <a:blipFill>
                <a:blip r:embed="rId8"/>
                <a:stretch>
                  <a:fillRect l="-1504" t="-8197" b="-24590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6099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E26BE-B133-4DE9-BA47-29709D08D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4813"/>
            <a:ext cx="10515600" cy="1325563"/>
          </a:xfrm>
        </p:spPr>
        <p:txBody>
          <a:bodyPr>
            <a:normAutofit/>
          </a:bodyPr>
          <a:lstStyle/>
          <a:p>
            <a:r>
              <a:rPr lang="nl-BE" sz="3600" dirty="0"/>
              <a:t>Monte Carlo approach </a:t>
            </a:r>
            <a:r>
              <a:rPr lang="nl-BE" sz="3600" dirty="0" err="1"/>
              <a:t>to</a:t>
            </a:r>
            <a:r>
              <a:rPr lang="nl-BE" sz="3600" dirty="0"/>
              <a:t> </a:t>
            </a:r>
            <a:r>
              <a:rPr lang="nl-BE" sz="3600" dirty="0" err="1"/>
              <a:t>simulate</a:t>
            </a:r>
            <a:r>
              <a:rPr lang="nl-BE" sz="3600" dirty="0"/>
              <a:t> </a:t>
            </a:r>
            <a:r>
              <a:rPr lang="nl-BE" sz="3600" dirty="0" err="1"/>
              <a:t>stochastic</a:t>
            </a:r>
            <a:r>
              <a:rPr lang="nl-BE" sz="3600" dirty="0"/>
              <a:t> system (1)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50C829A6-3A54-49A3-8D98-B8E701CCAE5C}"/>
                  </a:ext>
                </a:extLst>
              </p:cNvPr>
              <p:cNvSpPr txBox="1">
                <a:spLocks noGrp="1"/>
              </p:cNvSpPr>
              <p:nvPr>
                <p:ph idx="1"/>
              </p:nvPr>
            </p:nvSpPr>
            <p:spPr>
              <a:xfrm>
                <a:off x="838200" y="1301842"/>
                <a:ext cx="11111144" cy="513589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nl-BE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nl-BE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nl-BE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nl-BE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nl-BE" sz="2400" b="0" i="1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nl-BE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nl-BE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BE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nl-BE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nl-BE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nl-BE" sz="2400" b="0" i="1" smtClean="0">
                            <a:latin typeface="Cambria Math" panose="02040503050406030204" pitchFamily="18" charset="0"/>
                          </a:rPr>
                          <m:t>),</m:t>
                        </m:r>
                        <m:r>
                          <a:rPr lang="nl-BE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nl-BE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nl-BE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nl-BE" sz="2400" b="0" i="1" smtClean="0">
                            <a:latin typeface="Cambria Math" panose="02040503050406030204" pitchFamily="18" charset="0"/>
                          </a:rPr>
                          <m:t>),</m:t>
                        </m:r>
                        <m:r>
                          <a:rPr lang="nl-BE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nl-BE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nl-BE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nl-BE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nl-BE" sz="2400" b="0" i="1" dirty="0"/>
                  <a:t>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BE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BE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nl-BE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nl-BE" sz="2400" b="0" i="1" dirty="0"/>
                  <a:t> </a:t>
                </a:r>
                <a:r>
                  <a:rPr lang="nl-BE" sz="2400" b="0" dirty="0"/>
                  <a:t>is a </a:t>
                </a:r>
                <a:r>
                  <a:rPr lang="nl-BE" sz="2400" b="0" dirty="0" err="1"/>
                  <a:t>given</a:t>
                </a:r>
                <a:r>
                  <a:rPr lang="nl-BE" sz="2400" b="0" dirty="0"/>
                  <a:t> </a:t>
                </a:r>
                <a:r>
                  <a:rPr lang="nl-BE" sz="2400" b="0" dirty="0" err="1"/>
                  <a:t>distribution</a:t>
                </a:r>
                <a:endParaRPr lang="nl-BE" sz="2400" b="0" dirty="0"/>
              </a:p>
              <a:p>
                <a:pPr lvl="1"/>
                <a14:m>
                  <m:oMath xmlns:m="http://schemas.openxmlformats.org/officeDocument/2006/math">
                    <m:r>
                      <a:rPr lang="nl-BE" sz="20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nl-BE" sz="2000" i="1" dirty="0"/>
                  <a:t> </a:t>
                </a:r>
                <a:r>
                  <a:rPr lang="nl-BE" sz="2000" i="1" dirty="0" err="1"/>
                  <a:t>stochastic</a:t>
                </a:r>
                <a:r>
                  <a:rPr lang="nl-BE" sz="2000" i="1" dirty="0"/>
                  <a:t> state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nl-BE" sz="2000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nl-BE" sz="2000" i="1" dirty="0"/>
                  <a:t> </a:t>
                </a:r>
                <a:r>
                  <a:rPr lang="nl-BE" sz="2000" i="1" dirty="0" err="1"/>
                  <a:t>deterministic</a:t>
                </a:r>
                <a:r>
                  <a:rPr lang="nl-BE" sz="2000" i="1" dirty="0"/>
                  <a:t> </a:t>
                </a:r>
                <a:r>
                  <a:rPr lang="nl-BE" sz="2000" i="1" dirty="0" err="1"/>
                  <a:t>controls</a:t>
                </a:r>
                <a:endParaRPr lang="nl-BE" sz="2000" i="1" dirty="0"/>
              </a:p>
              <a:p>
                <a:pPr lvl="1"/>
                <a14:m>
                  <m:oMath xmlns:m="http://schemas.openxmlformats.org/officeDocument/2006/math">
                    <m:r>
                      <a:rPr lang="nl-BE" sz="2000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nl-BE" sz="2000" i="1" dirty="0"/>
                  <a:t> random </a:t>
                </a:r>
                <a:r>
                  <a:rPr lang="nl-BE" sz="2000" i="1" dirty="0" err="1"/>
                  <a:t>disturbance</a:t>
                </a:r>
                <a:endParaRPr lang="nl-BE" sz="2000" i="1" dirty="0"/>
              </a:p>
              <a:p>
                <a:pPr marL="457200" lvl="1" indent="0">
                  <a:buNone/>
                </a:pPr>
                <a:endParaRPr lang="nl-BE" sz="2000" i="1" dirty="0"/>
              </a:p>
              <a:p>
                <a:r>
                  <a:rPr lang="nl-BE" sz="2400" dirty="0" err="1"/>
                  <a:t>Observe</a:t>
                </a:r>
                <a:r>
                  <a:rPr lang="nl-BE" sz="2400" dirty="0"/>
                  <a:t> </a:t>
                </a:r>
                <a14:m>
                  <m:oMath xmlns:m="http://schemas.openxmlformats.org/officeDocument/2006/math">
                    <m:r>
                      <a:rPr lang="nl-BE" sz="24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nl-BE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nl-BE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nl-BE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nl-BE" sz="2400" i="1" dirty="0"/>
                  <a:t> </a:t>
                </a:r>
                <a:r>
                  <a:rPr lang="nl-BE" sz="2400" dirty="0" err="1"/>
                  <a:t>by</a:t>
                </a:r>
                <a:r>
                  <a:rPr lang="nl-BE" sz="2400" dirty="0"/>
                  <a:t> </a:t>
                </a:r>
                <a:r>
                  <a:rPr lang="nl-BE" sz="2400" dirty="0" err="1"/>
                  <a:t>performing</a:t>
                </a:r>
                <a:r>
                  <a:rPr lang="nl-BE" sz="2400" dirty="0"/>
                  <a:t> </a:t>
                </a:r>
                <a:r>
                  <a:rPr lang="nl-BE" sz="2400" dirty="0" err="1"/>
                  <a:t>many</a:t>
                </a:r>
                <a:r>
                  <a:rPr lang="nl-BE" sz="2400" dirty="0"/>
                  <a:t> </a:t>
                </a:r>
                <a:r>
                  <a:rPr lang="nl-BE" sz="2400" b="1" dirty="0"/>
                  <a:t>sample</a:t>
                </a:r>
                <a:r>
                  <a:rPr lang="nl-BE" sz="2400" dirty="0"/>
                  <a:t> </a:t>
                </a:r>
                <a:r>
                  <a:rPr lang="nl-BE" sz="2400" dirty="0" err="1"/>
                  <a:t>simulations</a:t>
                </a:r>
                <a:r>
                  <a:rPr lang="nl-BE" sz="2400" dirty="0"/>
                  <a:t> over time T</a:t>
                </a:r>
                <a:r>
                  <a:rPr lang="nl-BE" sz="2000" dirty="0"/>
                  <a:t>:</a:t>
                </a:r>
              </a:p>
              <a:p>
                <a:pPr lvl="1"/>
                <a:r>
                  <a:rPr lang="nl-BE" sz="2000" dirty="0"/>
                  <a:t>Sample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BE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BE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nl-BE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nl-BE" sz="2000" dirty="0"/>
                  <a:t>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BE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BE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nl-BE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nl-BE" sz="2000" dirty="0"/>
              </a:p>
              <a:p>
                <a:pPr lvl="1"/>
                <a:r>
                  <a:rPr lang="nl-BE" sz="2000" dirty="0" err="1"/>
                  <a:t>Discretize</a:t>
                </a:r>
                <a:r>
                  <a:rPr lang="nl-BE" sz="2000" dirty="0"/>
                  <a:t> T </a:t>
                </a:r>
                <a:r>
                  <a:rPr lang="nl-BE" sz="2000" dirty="0" err="1"/>
                  <a:t>into</a:t>
                </a:r>
                <a:r>
                  <a:rPr lang="nl-BE" sz="2000" dirty="0"/>
                  <a:t> N </a:t>
                </a:r>
                <a:r>
                  <a:rPr lang="nl-BE" sz="2000" dirty="0" err="1"/>
                  <a:t>intervals</a:t>
                </a:r>
                <a:r>
                  <a:rPr lang="nl-BE" sz="20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BE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BE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nl-BE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nl-BE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nl-BE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BE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nl-BE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nl-BE" sz="2000" b="0" i="1" smtClean="0">
                        <a:latin typeface="Cambria Math" panose="02040503050406030204" pitchFamily="18" charset="0"/>
                      </a:rPr>
                      <m:t>,…</m:t>
                    </m:r>
                    <m:sSub>
                      <m:sSubPr>
                        <m:ctrlPr>
                          <a:rPr lang="nl-BE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BE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nl-BE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nl-BE" sz="2000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nl-BE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BE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nl-BE" sz="2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nl-BE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nl-BE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nl-BE" sz="20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nl-BE" sz="2000" b="0" i="0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nl-BE" sz="2000" dirty="0"/>
                  <a:t> </a:t>
                </a:r>
              </a:p>
              <a:p>
                <a:pPr lvl="1"/>
                <a:r>
                  <a:rPr lang="nl-BE" sz="2000" dirty="0"/>
                  <a:t>discretize </a:t>
                </a:r>
                <a14:m>
                  <m:oMath xmlns:m="http://schemas.openxmlformats.org/officeDocument/2006/math">
                    <m:r>
                      <a:rPr lang="nl-BE" sz="2000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nl-BE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nl-BE" sz="20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nl-BE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nl-BE" sz="2000" dirty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BE" sz="20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nl-BE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𝑢</m:t>
                        </m:r>
                      </m:e>
                      <m:sub>
                        <m:r>
                          <a:rPr lang="nl-BE" sz="20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nl-BE" sz="2000" dirty="0"/>
                  <a:t>; </a:t>
                </a:r>
              </a:p>
              <a:p>
                <a:pPr lvl="1"/>
                <a:r>
                  <a:rPr lang="nl-BE" sz="2000" dirty="0"/>
                  <a:t>sample random </a:t>
                </a:r>
                <a:r>
                  <a:rPr lang="nl-BE" sz="2000" dirty="0" err="1"/>
                  <a:t>variable</a:t>
                </a:r>
                <a:r>
                  <a:rPr lang="nl-BE" sz="2000" dirty="0"/>
                  <a:t> </a:t>
                </a:r>
                <a:r>
                  <a:rPr lang="nl-BE" sz="2000" dirty="0" err="1"/>
                  <a:t>for</a:t>
                </a:r>
                <a:r>
                  <a:rPr lang="nl-BE" sz="2000" dirty="0"/>
                  <a:t> </a:t>
                </a:r>
                <a:r>
                  <a:rPr lang="nl-BE" sz="2000" dirty="0" err="1"/>
                  <a:t>each</a:t>
                </a:r>
                <a:r>
                  <a:rPr lang="nl-BE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BE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BE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nl-BE" sz="20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nl-BE" sz="2000" dirty="0"/>
                  <a:t> </a:t>
                </a:r>
                <a:r>
                  <a:rPr lang="nl-BE" sz="2000" dirty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BE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nl-BE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𝑤</m:t>
                        </m:r>
                      </m:e>
                      <m:sub>
                        <m:r>
                          <a:rPr lang="nl-BE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𝑘</m:t>
                        </m:r>
                      </m:sub>
                    </m:sSub>
                  </m:oMath>
                </a14:m>
                <a:endParaRPr lang="nl-BE" sz="2000" dirty="0"/>
              </a:p>
              <a:p>
                <a:pPr lvl="1"/>
                <a:r>
                  <a:rPr lang="nl-BE" sz="2000" dirty="0" err="1"/>
                  <a:t>Simulate</a:t>
                </a:r>
                <a:r>
                  <a:rPr lang="nl-BE" sz="2000" dirty="0"/>
                  <a:t> sample </a:t>
                </a:r>
                <a:r>
                  <a:rPr lang="nl-BE" sz="2000" dirty="0" err="1"/>
                  <a:t>using</a:t>
                </a:r>
                <a:r>
                  <a:rPr lang="nl-BE" sz="2000" dirty="0"/>
                  <a:t> </a:t>
                </a:r>
                <a:r>
                  <a:rPr lang="nl-BE" sz="2000" dirty="0" err="1"/>
                  <a:t>f.e</a:t>
                </a:r>
                <a:r>
                  <a:rPr lang="nl-BE" sz="2000" dirty="0"/>
                  <a:t>. Euler </a:t>
                </a:r>
                <a:r>
                  <a:rPr lang="nl-BE" sz="2000" dirty="0" err="1"/>
                  <a:t>integration</a:t>
                </a:r>
                <a:r>
                  <a:rPr lang="nl-BE" sz="2000" dirty="0"/>
                  <a:t> </a:t>
                </a:r>
                <a:r>
                  <a:rPr lang="nl-BE" sz="2000" dirty="0" err="1"/>
                  <a:t>for</a:t>
                </a:r>
                <a:r>
                  <a:rPr lang="nl-BE" sz="2000" dirty="0"/>
                  <a:t> k = 0…N+1 </a:t>
                </a:r>
                <a:r>
                  <a:rPr lang="nl-BE" sz="2000" dirty="0">
                    <a:sym typeface="Wingdings" panose="05000000000000000000" pitchFamily="2" charset="2"/>
                  </a:rPr>
                  <a:t></a:t>
                </a:r>
                <a:r>
                  <a:rPr lang="nl-BE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BE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nl-BE" sz="20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nl-BE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nl-BE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nl-BE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nl-BE" sz="20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nl-BE" sz="20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nl-BE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BE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nl-BE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nl-BE" sz="20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nl-BE" sz="2000" dirty="0"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BE" sz="20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nl-BE" sz="20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𝑢</m:t>
                        </m:r>
                      </m:e>
                      <m:sub>
                        <m:r>
                          <a:rPr lang="nl-BE" sz="20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nl-BE" sz="2000" dirty="0"/>
                  <a:t>,</a:t>
                </a:r>
                <a:r>
                  <a:rPr lang="nl-BE" sz="2000" dirty="0"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BE" sz="20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nl-BE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𝑤</m:t>
                        </m:r>
                      </m:e>
                      <m:sub>
                        <m:r>
                          <a:rPr lang="nl-BE" sz="20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𝑘</m:t>
                        </m:r>
                      </m:sub>
                    </m:sSub>
                    <m:r>
                      <a:rPr lang="nl-BE" sz="20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endParaRPr lang="nl-BE" sz="2000" dirty="0"/>
              </a:p>
              <a:p>
                <a:pPr marL="457200" lvl="1" indent="0">
                  <a:buNone/>
                </a:pPr>
                <a:endParaRPr lang="nl-BE" sz="2000" dirty="0"/>
              </a:p>
              <a:p>
                <a:r>
                  <a:rPr lang="nl-BE" sz="2400" dirty="0" err="1"/>
                  <a:t>Visualize</a:t>
                </a:r>
                <a:r>
                  <a:rPr lang="nl-BE" sz="2400" dirty="0"/>
                  <a:t> </a:t>
                </a:r>
                <a:r>
                  <a:rPr lang="nl-BE" sz="2400" dirty="0" err="1"/>
                  <a:t>the</a:t>
                </a:r>
                <a:r>
                  <a:rPr lang="nl-BE" sz="2400" dirty="0"/>
                  <a:t> separate </a:t>
                </a:r>
                <a:r>
                  <a:rPr lang="nl-BE" sz="2400" dirty="0" err="1"/>
                  <a:t>simulations</a:t>
                </a:r>
                <a:r>
                  <a:rPr lang="nl-BE" sz="2400" dirty="0"/>
                  <a:t> </a:t>
                </a:r>
              </a:p>
              <a:p>
                <a:r>
                  <a:rPr lang="nl-BE" sz="2400" dirty="0" err="1"/>
                  <a:t>Describe</a:t>
                </a:r>
                <a:r>
                  <a:rPr lang="nl-BE" sz="2400" dirty="0"/>
                  <a:t> </a:t>
                </a:r>
                <a:r>
                  <a:rPr lang="nl-BE" sz="2400" dirty="0" err="1"/>
                  <a:t>simulation</a:t>
                </a:r>
                <a:r>
                  <a:rPr lang="nl-BE" sz="2400" dirty="0"/>
                  <a:t> of </a:t>
                </a:r>
                <a:r>
                  <a:rPr lang="nl-BE" sz="2400" dirty="0" err="1"/>
                  <a:t>the</a:t>
                </a:r>
                <a:r>
                  <a:rPr lang="nl-BE" sz="2400" dirty="0"/>
                  <a:t> </a:t>
                </a:r>
                <a:r>
                  <a:rPr lang="nl-BE" sz="2400" dirty="0" err="1"/>
                  <a:t>stochastic</a:t>
                </a:r>
                <a:r>
                  <a:rPr lang="nl-BE" sz="2400" dirty="0"/>
                  <a:t> system </a:t>
                </a:r>
                <a:r>
                  <a:rPr lang="nl-BE" sz="2400" dirty="0" err="1"/>
                  <a:t>based</a:t>
                </a:r>
                <a:r>
                  <a:rPr lang="nl-BE" sz="2400" dirty="0"/>
                  <a:t> on </a:t>
                </a:r>
                <a:r>
                  <a:rPr lang="nl-BE" sz="2400" dirty="0" err="1"/>
                  <a:t>mean</a:t>
                </a:r>
                <a:r>
                  <a:rPr lang="nl-BE" sz="2400" dirty="0"/>
                  <a:t>, </a:t>
                </a:r>
                <a:r>
                  <a:rPr lang="nl-BE" sz="2400" dirty="0" err="1"/>
                  <a:t>variance</a:t>
                </a:r>
                <a:r>
                  <a:rPr lang="nl-BE" sz="2400" dirty="0"/>
                  <a:t>, </a:t>
                </a:r>
                <a:r>
                  <a:rPr lang="nl-BE" sz="2400" dirty="0" err="1"/>
                  <a:t>skewness</a:t>
                </a:r>
                <a:r>
                  <a:rPr lang="nl-BE" sz="2400" dirty="0"/>
                  <a:t>,…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50C829A6-3A54-49A3-8D98-B8E701CCAE5C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01842"/>
                <a:ext cx="11111144" cy="5135893"/>
              </a:xfrm>
              <a:prstGeom prst="rect">
                <a:avLst/>
              </a:prstGeom>
              <a:blipFill>
                <a:blip r:embed="rId2"/>
                <a:stretch>
                  <a:fillRect l="-1592" t="-2375" b="-2613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AutoShape 2" descr="f_{X}(x)">
            <a:extLst>
              <a:ext uri="{FF2B5EF4-FFF2-40B4-BE49-F238E27FC236}">
                <a16:creationId xmlns:a16="http://schemas.microsoft.com/office/drawing/2014/main" id="{720BBBFE-CCAE-43E4-93FB-F4D1F40ED70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49227"/>
            <a:ext cx="304800" cy="332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85637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94833FE-8090-4739-9955-42E2B85948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nl-BE" b="1" dirty="0"/>
                  <a:t>Example1_1: </a:t>
                </a:r>
                <a:r>
                  <a:rPr lang="nl-BE" b="1" dirty="0" err="1"/>
                  <a:t>randomly</a:t>
                </a:r>
                <a:r>
                  <a:rPr lang="nl-BE" b="1" dirty="0"/>
                  <a:t> </a:t>
                </a:r>
                <a:r>
                  <a:rPr lang="nl-BE" b="1" dirty="0" err="1"/>
                  <a:t>perturbed</a:t>
                </a:r>
                <a:r>
                  <a:rPr lang="nl-BE" b="1" dirty="0"/>
                  <a:t> 1D point </a:t>
                </a:r>
                <a:r>
                  <a:rPr lang="nl-BE" b="1" dirty="0" err="1"/>
                  <a:t>mass</a:t>
                </a:r>
                <a:endParaRPr lang="nl-BE" b="1" dirty="0"/>
              </a:p>
              <a:p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nl-BE" sz="2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nl-BE" sz="2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d>
                      <m:dPr>
                        <m:ctrlPr>
                          <a:rPr lang="nl-BE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BE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nl-BE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nl-BE" sz="28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nl-BE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BE" sz="2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d>
                          <m:dPr>
                            <m:ctrlPr>
                              <a:rPr lang="nl-BE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nl-BE" sz="2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nl-BE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nl-BE" sz="28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d>
                          <m:dPr>
                            <m:ctrlPr>
                              <a:rPr lang="nl-BE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nl-BE" sz="2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nl-BE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nl-BE" sz="2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d>
                          <m:dPr>
                            <m:ctrlPr>
                              <a:rPr lang="nl-BE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nl-BE" sz="2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</m:oMath>
                </a14:m>
                <a:r>
                  <a:rPr lang="nl-BE" sz="2800" b="0" dirty="0"/>
                  <a:t>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BE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BE" sz="2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nl-BE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nl-BE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nl-BE" sz="2800" b="1" i="1" smtClean="0">
                        <a:latin typeface="Cambria Math" panose="02040503050406030204" pitchFamily="18" charset="0"/>
                      </a:rPr>
                      <m:t>𝑵</m:t>
                    </m:r>
                    <m:r>
                      <a:rPr lang="nl-BE" sz="2800" b="0" i="1" smtClean="0">
                        <a:latin typeface="Cambria Math" panose="02040503050406030204" pitchFamily="18" charset="0"/>
                      </a:rPr>
                      <m:t>(0,0)</m:t>
                    </m:r>
                  </m:oMath>
                </a14:m>
                <a:endParaRPr lang="nl-BE" sz="2800" b="0" dirty="0"/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nl-BE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l-BE" b="0" i="1" dirty="0" smtClean="0">
                            <a:latin typeface="Cambria Math" panose="02040503050406030204" pitchFamily="18" charset="0"/>
                          </a:rPr>
                          <m:t>𝑑𝑥</m:t>
                        </m:r>
                      </m:num>
                      <m:den>
                        <m:r>
                          <a:rPr lang="nl-BE" b="0" i="1" dirty="0" err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nl-BE" b="0" i="1" dirty="0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̇"/>
                        <m:ctrlPr>
                          <a:rPr lang="nl-BE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nl-BE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endParaRPr lang="nl-BE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nl-BE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l-BE" i="1" dirty="0">
                            <a:latin typeface="Cambria Math" panose="02040503050406030204" pitchFamily="18" charset="0"/>
                          </a:rPr>
                          <m:t>𝑑</m:t>
                        </m:r>
                        <m:acc>
                          <m:accPr>
                            <m:chr m:val="̇"/>
                            <m:ctrlPr>
                              <a:rPr lang="nl-BE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nl-BE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num>
                      <m:den>
                        <m:r>
                          <a:rPr lang="nl-BE" i="1" dirty="0" err="1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nl-BE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nl-BE" b="0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nl-BE" b="0" i="1" dirty="0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nl-BE" b="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nl-BE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nl-BE" sz="2000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nl-BE" sz="2000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nl-BE" sz="2000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nl-BE" sz="2000" i="1" dirty="0" smtClean="0">
                        <a:latin typeface="Cambria Math" panose="02040503050406030204" pitchFamily="18" charset="0"/>
                      </a:rPr>
                      <m:t>(0,1) </m:t>
                    </m:r>
                  </m:oMath>
                </a14:m>
                <a:r>
                  <a:rPr lang="nl-BE" sz="2000" dirty="0" err="1"/>
                  <a:t>normal</a:t>
                </a:r>
                <a:r>
                  <a:rPr lang="nl-BE" sz="2000" dirty="0"/>
                  <a:t> </a:t>
                </a:r>
                <a:r>
                  <a:rPr lang="nl-BE" sz="2000" dirty="0" err="1"/>
                  <a:t>distribution</a:t>
                </a:r>
                <a:r>
                  <a:rPr lang="nl-BE" sz="2000" dirty="0"/>
                  <a:t> </a:t>
                </a:r>
                <a:r>
                  <a:rPr lang="nl-BE" sz="2000" dirty="0" err="1"/>
                  <a:t>with</a:t>
                </a:r>
                <a:r>
                  <a:rPr lang="nl-BE" sz="2000" dirty="0"/>
                  <a:t> </a:t>
                </a:r>
                <a:r>
                  <a:rPr lang="nl-BE" sz="2000" dirty="0" err="1"/>
                  <a:t>variance</a:t>
                </a:r>
                <a:r>
                  <a:rPr lang="nl-BE" sz="2000" dirty="0"/>
                  <a:t> 1 N².t (</a:t>
                </a:r>
                <a:r>
                  <a:rPr lang="nl-BE" sz="2000" dirty="0" err="1"/>
                  <a:t>ignore</a:t>
                </a:r>
                <a:r>
                  <a:rPr lang="nl-BE" sz="2000" dirty="0"/>
                  <a:t> units of </a:t>
                </a:r>
                <a:r>
                  <a:rPr lang="nl-BE" sz="2000" dirty="0" err="1"/>
                  <a:t>variance</a:t>
                </a:r>
                <a:r>
                  <a:rPr lang="nl-BE" sz="2000" dirty="0"/>
                  <a:t> </a:t>
                </a:r>
                <a:r>
                  <a:rPr lang="nl-BE" sz="2000" dirty="0" err="1"/>
                  <a:t>for</a:t>
                </a:r>
                <a:r>
                  <a:rPr lang="nl-BE" sz="2000" dirty="0"/>
                  <a:t> </a:t>
                </a:r>
                <a:r>
                  <a:rPr lang="nl-BE" sz="2000" dirty="0" err="1"/>
                  <a:t>now</a:t>
                </a:r>
                <a:r>
                  <a:rPr lang="nl-BE" sz="2000" dirty="0"/>
                  <a:t>)</a:t>
                </a:r>
              </a:p>
              <a:p>
                <a:pPr lvl="1"/>
                <a:endParaRPr lang="nl-BE" dirty="0"/>
              </a:p>
              <a:p>
                <a:r>
                  <a:rPr lang="nl-BE" dirty="0"/>
                  <a:t>We </a:t>
                </a:r>
                <a:r>
                  <a:rPr lang="nl-BE" dirty="0" err="1"/>
                  <a:t>simulate</a:t>
                </a:r>
                <a:r>
                  <a:rPr lang="nl-BE" dirty="0"/>
                  <a:t> 10 000 samples</a:t>
                </a:r>
              </a:p>
              <a:p>
                <a:pPr lvl="1"/>
                <a:r>
                  <a:rPr lang="nl-BE" dirty="0" err="1"/>
                  <a:t>What</a:t>
                </a:r>
                <a:r>
                  <a:rPr lang="nl-BE" dirty="0"/>
                  <a:t> </a:t>
                </a:r>
                <a:r>
                  <a:rPr lang="nl-BE" dirty="0" err="1"/>
                  <a:t>happens</a:t>
                </a:r>
                <a:r>
                  <a:rPr lang="nl-BE" dirty="0"/>
                  <a:t> </a:t>
                </a:r>
                <a:r>
                  <a:rPr lang="nl-BE" dirty="0" err="1"/>
                  <a:t>with</a:t>
                </a:r>
                <a:r>
                  <a:rPr lang="nl-BE" dirty="0"/>
                  <a:t> </a:t>
                </a:r>
                <a:r>
                  <a:rPr lang="nl-BE" dirty="0" err="1"/>
                  <a:t>the</a:t>
                </a:r>
                <a:r>
                  <a:rPr lang="nl-BE" dirty="0"/>
                  <a:t> </a:t>
                </a:r>
                <a:r>
                  <a:rPr lang="nl-BE" dirty="0" err="1"/>
                  <a:t>mean</a:t>
                </a:r>
                <a:r>
                  <a:rPr lang="nl-BE" dirty="0"/>
                  <a:t> </a:t>
                </a:r>
                <a:r>
                  <a:rPr lang="nl-BE" dirty="0" err="1"/>
                  <a:t>position</a:t>
                </a:r>
                <a:r>
                  <a:rPr lang="nl-BE" dirty="0"/>
                  <a:t> and </a:t>
                </a:r>
                <a:r>
                  <a:rPr lang="nl-BE" dirty="0" err="1"/>
                  <a:t>mean</a:t>
                </a:r>
                <a:r>
                  <a:rPr lang="nl-BE" dirty="0"/>
                  <a:t> </a:t>
                </a:r>
                <a:r>
                  <a:rPr lang="nl-BE" dirty="0" err="1"/>
                  <a:t>velocity</a:t>
                </a:r>
                <a:r>
                  <a:rPr lang="nl-BE" dirty="0"/>
                  <a:t>?</a:t>
                </a:r>
              </a:p>
              <a:p>
                <a:pPr lvl="1"/>
                <a:r>
                  <a:rPr lang="nl-BE" dirty="0" err="1"/>
                  <a:t>What</a:t>
                </a:r>
                <a:r>
                  <a:rPr lang="nl-BE" dirty="0"/>
                  <a:t> </a:t>
                </a:r>
                <a:r>
                  <a:rPr lang="nl-BE" dirty="0" err="1"/>
                  <a:t>happens</a:t>
                </a:r>
                <a:r>
                  <a:rPr lang="nl-BE" dirty="0"/>
                  <a:t> </a:t>
                </a:r>
                <a:r>
                  <a:rPr lang="nl-BE" dirty="0" err="1"/>
                  <a:t>with</a:t>
                </a:r>
                <a:r>
                  <a:rPr lang="nl-BE" dirty="0"/>
                  <a:t> </a:t>
                </a:r>
                <a:r>
                  <a:rPr lang="nl-BE" dirty="0" err="1"/>
                  <a:t>the</a:t>
                </a:r>
                <a:r>
                  <a:rPr lang="nl-BE" dirty="0"/>
                  <a:t> standard </a:t>
                </a:r>
                <a:r>
                  <a:rPr lang="nl-BE" dirty="0" err="1"/>
                  <a:t>deviation</a:t>
                </a:r>
                <a:r>
                  <a:rPr lang="nl-BE" dirty="0"/>
                  <a:t> </a:t>
                </a:r>
                <a:r>
                  <a:rPr lang="nl-BE" dirty="0" err="1"/>
                  <a:t>for</a:t>
                </a:r>
                <a:r>
                  <a:rPr lang="nl-BE" dirty="0"/>
                  <a:t> </a:t>
                </a:r>
                <a:r>
                  <a:rPr lang="nl-BE" dirty="0" err="1"/>
                  <a:t>position</a:t>
                </a:r>
                <a:r>
                  <a:rPr lang="nl-BE" dirty="0"/>
                  <a:t> and </a:t>
                </a:r>
                <a:r>
                  <a:rPr lang="nl-BE" dirty="0" err="1"/>
                  <a:t>velocity</a:t>
                </a:r>
                <a:r>
                  <a:rPr lang="nl-BE" dirty="0"/>
                  <a:t>?</a:t>
                </a:r>
              </a:p>
              <a:p>
                <a:pPr marL="457200" lvl="1" indent="0">
                  <a:buNone/>
                </a:pPr>
                <a:endParaRPr lang="nl-BE" dirty="0"/>
              </a:p>
              <a:p>
                <a:r>
                  <a:rPr lang="nl-BE" dirty="0"/>
                  <a:t>Experiment </a:t>
                </a:r>
                <a:r>
                  <a:rPr lang="nl-BE" dirty="0" err="1"/>
                  <a:t>with</a:t>
                </a:r>
                <a:r>
                  <a:rPr lang="nl-BE" dirty="0"/>
                  <a:t> </a:t>
                </a:r>
                <a:r>
                  <a:rPr lang="nl-BE" dirty="0" err="1"/>
                  <a:t>changing</a:t>
                </a:r>
                <a:r>
                  <a:rPr lang="nl-BE" dirty="0"/>
                  <a:t> </a:t>
                </a:r>
                <a:r>
                  <a:rPr lang="nl-BE" dirty="0" err="1"/>
                  <a:t>simulation</a:t>
                </a:r>
                <a:r>
                  <a:rPr lang="nl-BE" dirty="0"/>
                  <a:t> time, </a:t>
                </a:r>
                <a:r>
                  <a:rPr lang="nl-BE" dirty="0" err="1"/>
                  <a:t>nr</a:t>
                </a:r>
                <a:r>
                  <a:rPr lang="nl-BE" dirty="0"/>
                  <a:t> samples, …</a:t>
                </a:r>
              </a:p>
              <a:p>
                <a:pPr lvl="1"/>
                <a:endParaRPr lang="nl-B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94833FE-8090-4739-9955-42E2B85948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501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AAF54DAD-63A2-4830-BD13-6AD00285DF66}"/>
              </a:ext>
            </a:extLst>
          </p:cNvPr>
          <p:cNvSpPr txBox="1">
            <a:spLocks/>
          </p:cNvSpPr>
          <p:nvPr/>
        </p:nvSpPr>
        <p:spPr>
          <a:xfrm>
            <a:off x="724271" y="30446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z="3600" dirty="0"/>
              <a:t>Monte Carlo approach </a:t>
            </a:r>
            <a:r>
              <a:rPr lang="nl-BE" sz="3600" dirty="0" err="1"/>
              <a:t>to</a:t>
            </a:r>
            <a:r>
              <a:rPr lang="nl-BE" sz="3600" dirty="0"/>
              <a:t> </a:t>
            </a:r>
            <a:r>
              <a:rPr lang="nl-BE" sz="3600" dirty="0" err="1"/>
              <a:t>simulate</a:t>
            </a:r>
            <a:r>
              <a:rPr lang="nl-BE" sz="3600" dirty="0"/>
              <a:t> </a:t>
            </a:r>
            <a:r>
              <a:rPr lang="nl-BE" sz="3600" dirty="0" err="1"/>
              <a:t>stochastic</a:t>
            </a:r>
            <a:r>
              <a:rPr lang="nl-BE" sz="3600" dirty="0"/>
              <a:t> system (2)</a:t>
            </a:r>
          </a:p>
        </p:txBody>
      </p:sp>
    </p:spTree>
    <p:extLst>
      <p:ext uri="{BB962C8B-B14F-4D97-AF65-F5344CB8AC3E}">
        <p14:creationId xmlns:p14="http://schemas.microsoft.com/office/powerpoint/2010/main" val="311121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94833FE-8090-4739-9955-42E2B85948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24271" y="1452763"/>
                <a:ext cx="11136296" cy="5294266"/>
              </a:xfrm>
            </p:spPr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:r>
                  <a:rPr lang="nl-BE" b="1" dirty="0"/>
                  <a:t>Example1_2: </a:t>
                </a:r>
                <a:r>
                  <a:rPr lang="nl-BE" b="1" dirty="0" err="1"/>
                  <a:t>randomly</a:t>
                </a:r>
                <a:r>
                  <a:rPr lang="nl-BE" b="1" dirty="0"/>
                  <a:t> </a:t>
                </a:r>
                <a:r>
                  <a:rPr lang="nl-BE" b="1" dirty="0" err="1"/>
                  <a:t>perturbed</a:t>
                </a:r>
                <a:r>
                  <a:rPr lang="nl-BE" b="1" dirty="0"/>
                  <a:t> 1D spring - </a:t>
                </a:r>
                <a:r>
                  <a:rPr lang="nl-BE" b="1" dirty="0" err="1"/>
                  <a:t>mass</a:t>
                </a:r>
                <a:r>
                  <a:rPr lang="nl-BE" b="1" dirty="0"/>
                  <a:t> - damper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nl-BE" sz="2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nl-BE" sz="2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d>
                      <m:dPr>
                        <m:ctrlPr>
                          <a:rPr lang="nl-BE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BE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nl-BE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nl-BE" sz="28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nl-BE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BE" sz="2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d>
                          <m:dPr>
                            <m:ctrlPr>
                              <a:rPr lang="nl-BE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nl-BE" sz="2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nl-BE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nl-BE" sz="28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d>
                          <m:dPr>
                            <m:ctrlPr>
                              <a:rPr lang="nl-BE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nl-BE" sz="2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nl-BE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nl-BE" sz="2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d>
                          <m:dPr>
                            <m:ctrlPr>
                              <a:rPr lang="nl-BE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nl-BE" sz="2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</m:oMath>
                </a14:m>
                <a:r>
                  <a:rPr lang="nl-BE" sz="2800" b="0" dirty="0"/>
                  <a:t>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BE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BE" sz="2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nl-BE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nl-BE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nl-BE" sz="2800" b="1" i="1" smtClean="0">
                        <a:latin typeface="Cambria Math" panose="02040503050406030204" pitchFamily="18" charset="0"/>
                      </a:rPr>
                      <m:t>𝑵</m:t>
                    </m:r>
                    <m:r>
                      <a:rPr lang="nl-BE" sz="2800" b="0" i="1" smtClean="0">
                        <a:latin typeface="Cambria Math" panose="02040503050406030204" pitchFamily="18" charset="0"/>
                      </a:rPr>
                      <m:t>(0,0)</m:t>
                    </m:r>
                  </m:oMath>
                </a14:m>
                <a:endParaRPr lang="nl-BE" sz="2800" b="0" dirty="0"/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nl-BE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l-BE" b="0" i="1" dirty="0" smtClean="0">
                            <a:latin typeface="Cambria Math" panose="02040503050406030204" pitchFamily="18" charset="0"/>
                          </a:rPr>
                          <m:t>𝑑𝑥</m:t>
                        </m:r>
                      </m:num>
                      <m:den>
                        <m:r>
                          <a:rPr lang="nl-BE" b="0" i="1" dirty="0" err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nl-BE" b="0" i="1" dirty="0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̇"/>
                        <m:ctrlPr>
                          <a:rPr lang="nl-BE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nl-BE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endParaRPr lang="nl-BE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nl-BE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l-BE" i="1" dirty="0">
                            <a:latin typeface="Cambria Math" panose="02040503050406030204" pitchFamily="18" charset="0"/>
                          </a:rPr>
                          <m:t>𝑑</m:t>
                        </m:r>
                        <m:acc>
                          <m:accPr>
                            <m:chr m:val="̇"/>
                            <m:ctrlPr>
                              <a:rPr lang="nl-BE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nl-BE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num>
                      <m:den>
                        <m:r>
                          <a:rPr lang="nl-BE" i="1" dirty="0" err="1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nl-BE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nl-BE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nl-BE" b="0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nl-BE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nl-BE" b="0" i="1" dirty="0" smtClean="0">
                        <a:latin typeface="Cambria Math" panose="02040503050406030204" pitchFamily="18" charset="0"/>
                      </a:rPr>
                      <m:t>𝐾𝑥</m:t>
                    </m:r>
                    <m:r>
                      <a:rPr lang="nl-BE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nl-BE" b="0" i="1" dirty="0" smtClean="0">
                        <a:latin typeface="Cambria Math" panose="02040503050406030204" pitchFamily="18" charset="0"/>
                      </a:rPr>
                      <m:t>𝐷</m:t>
                    </m:r>
                    <m:acc>
                      <m:accPr>
                        <m:chr m:val="̇"/>
                        <m:ctrlPr>
                          <a:rPr lang="nl-BE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nl-BE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nl-BE" b="0" i="1" dirty="0" smtClean="0">
                        <a:latin typeface="Cambria Math" panose="02040503050406030204" pitchFamily="18" charset="0"/>
                      </a:rPr>
                      <m:t>)/</m:t>
                    </m:r>
                    <m:r>
                      <a:rPr lang="nl-BE" b="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nl-BE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nl-BE" sz="2000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nl-BE" sz="2000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nl-BE" sz="2000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nl-BE" sz="2000" i="1" dirty="0" smtClean="0">
                        <a:latin typeface="Cambria Math" panose="02040503050406030204" pitchFamily="18" charset="0"/>
                      </a:rPr>
                      <m:t>(0,1) </m:t>
                    </m:r>
                  </m:oMath>
                </a14:m>
                <a:r>
                  <a:rPr lang="nl-BE" sz="2000" dirty="0" err="1"/>
                  <a:t>normal</a:t>
                </a:r>
                <a:r>
                  <a:rPr lang="nl-BE" sz="2000" dirty="0"/>
                  <a:t> </a:t>
                </a:r>
                <a:r>
                  <a:rPr lang="nl-BE" sz="2000" dirty="0" err="1"/>
                  <a:t>distribution</a:t>
                </a:r>
                <a:r>
                  <a:rPr lang="nl-BE" sz="2000" dirty="0"/>
                  <a:t> </a:t>
                </a:r>
                <a:r>
                  <a:rPr lang="nl-BE" sz="2000" dirty="0" err="1"/>
                  <a:t>with</a:t>
                </a:r>
                <a:r>
                  <a:rPr lang="nl-BE" sz="2000" dirty="0"/>
                  <a:t> </a:t>
                </a:r>
                <a:r>
                  <a:rPr lang="nl-BE" sz="2000" dirty="0" err="1"/>
                  <a:t>variance</a:t>
                </a:r>
                <a:r>
                  <a:rPr lang="nl-BE" sz="2000" dirty="0"/>
                  <a:t> 1 N².t (</a:t>
                </a:r>
                <a:r>
                  <a:rPr lang="nl-BE" sz="2000" dirty="0" err="1"/>
                  <a:t>ignore</a:t>
                </a:r>
                <a:r>
                  <a:rPr lang="nl-BE" sz="2000" dirty="0"/>
                  <a:t> units of </a:t>
                </a:r>
                <a:r>
                  <a:rPr lang="nl-BE" sz="2000" dirty="0" err="1"/>
                  <a:t>variance</a:t>
                </a:r>
                <a:r>
                  <a:rPr lang="nl-BE" sz="2000" dirty="0"/>
                  <a:t> </a:t>
                </a:r>
                <a:r>
                  <a:rPr lang="nl-BE" sz="2000" dirty="0" err="1"/>
                  <a:t>for</a:t>
                </a:r>
                <a:r>
                  <a:rPr lang="nl-BE" sz="2000" dirty="0"/>
                  <a:t> </a:t>
                </a:r>
                <a:r>
                  <a:rPr lang="nl-BE" sz="2000" dirty="0" err="1"/>
                  <a:t>now</a:t>
                </a:r>
                <a:r>
                  <a:rPr lang="nl-BE" sz="2000" dirty="0"/>
                  <a:t>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nl-BE" sz="2400" b="0" i="1" dirty="0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nl-BE" sz="2400" b="0" i="0" dirty="0" smtClean="0">
                        <a:latin typeface="Cambria Math" panose="02040503050406030204" pitchFamily="18" charset="0"/>
                      </a:rPr>
                      <m:t>&lt;0;</m:t>
                    </m:r>
                    <m:r>
                      <m:rPr>
                        <m:sty m:val="p"/>
                      </m:rPr>
                      <a:rPr lang="nl-BE" sz="2400" b="0" i="0" dirty="0" smtClean="0">
                        <a:latin typeface="Cambria Math" panose="02040503050406030204" pitchFamily="18" charset="0"/>
                      </a:rPr>
                      <m:t>D</m:t>
                    </m:r>
                    <m:r>
                      <a:rPr lang="nl-BE" sz="2400" b="0" i="0" dirty="0" smtClean="0">
                        <a:latin typeface="Cambria Math" panose="02040503050406030204" pitchFamily="18" charset="0"/>
                      </a:rPr>
                      <m:t>=−2</m:t>
                    </m:r>
                    <m:rad>
                      <m:radPr>
                        <m:degHide m:val="on"/>
                        <m:ctrlPr>
                          <a:rPr lang="nl-BE" sz="2400" b="0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nl-BE" sz="2400" b="0" i="1" dirty="0" smtClean="0">
                            <a:latin typeface="Cambria Math" panose="02040503050406030204" pitchFamily="18" charset="0"/>
                          </a:rPr>
                          <m:t>𝑎𝑏𝑠</m:t>
                        </m:r>
                        <m:r>
                          <a:rPr lang="nl-BE" sz="24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nl-BE" sz="2400" b="0" i="1" dirty="0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nl-BE" sz="24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rad>
                  </m:oMath>
                </a14:m>
                <a:r>
                  <a:rPr lang="nl-BE" dirty="0"/>
                  <a:t> (</a:t>
                </a:r>
                <a:r>
                  <a:rPr lang="nl-BE" dirty="0" err="1"/>
                  <a:t>critical</a:t>
                </a:r>
                <a:r>
                  <a:rPr lang="nl-BE" dirty="0"/>
                  <a:t> </a:t>
                </a:r>
                <a:r>
                  <a:rPr lang="nl-BE" dirty="0" err="1"/>
                  <a:t>damping</a:t>
                </a:r>
                <a:r>
                  <a:rPr lang="nl-BE" dirty="0"/>
                  <a:t>)</a:t>
                </a:r>
              </a:p>
              <a:p>
                <a:r>
                  <a:rPr lang="nl-BE" dirty="0"/>
                  <a:t>We </a:t>
                </a:r>
                <a:r>
                  <a:rPr lang="nl-BE" dirty="0" err="1"/>
                  <a:t>simulate</a:t>
                </a:r>
                <a:r>
                  <a:rPr lang="nl-BE" dirty="0"/>
                  <a:t> 10 000 samples</a:t>
                </a:r>
              </a:p>
              <a:p>
                <a:pPr lvl="1"/>
                <a:r>
                  <a:rPr lang="nl-BE" dirty="0" err="1"/>
                  <a:t>What</a:t>
                </a:r>
                <a:r>
                  <a:rPr lang="nl-BE" dirty="0"/>
                  <a:t> </a:t>
                </a:r>
                <a:r>
                  <a:rPr lang="nl-BE" dirty="0" err="1"/>
                  <a:t>happens</a:t>
                </a:r>
                <a:r>
                  <a:rPr lang="nl-BE" dirty="0"/>
                  <a:t> </a:t>
                </a:r>
                <a:r>
                  <a:rPr lang="nl-BE" dirty="0" err="1"/>
                  <a:t>with</a:t>
                </a:r>
                <a:r>
                  <a:rPr lang="nl-BE" dirty="0"/>
                  <a:t> </a:t>
                </a:r>
                <a:r>
                  <a:rPr lang="nl-BE" dirty="0" err="1"/>
                  <a:t>the</a:t>
                </a:r>
                <a:r>
                  <a:rPr lang="nl-BE" dirty="0"/>
                  <a:t> </a:t>
                </a:r>
                <a:r>
                  <a:rPr lang="nl-BE" dirty="0" err="1"/>
                  <a:t>mean</a:t>
                </a:r>
                <a:r>
                  <a:rPr lang="nl-BE" dirty="0"/>
                  <a:t> </a:t>
                </a:r>
                <a:r>
                  <a:rPr lang="nl-BE" dirty="0" err="1"/>
                  <a:t>position</a:t>
                </a:r>
                <a:r>
                  <a:rPr lang="nl-BE" dirty="0"/>
                  <a:t> and </a:t>
                </a:r>
                <a:r>
                  <a:rPr lang="nl-BE" dirty="0" err="1"/>
                  <a:t>mean</a:t>
                </a:r>
                <a:r>
                  <a:rPr lang="nl-BE" dirty="0"/>
                  <a:t> </a:t>
                </a:r>
                <a:r>
                  <a:rPr lang="nl-BE" dirty="0" err="1"/>
                  <a:t>velocity</a:t>
                </a:r>
                <a:r>
                  <a:rPr lang="nl-BE" dirty="0"/>
                  <a:t>?</a:t>
                </a:r>
              </a:p>
              <a:p>
                <a:pPr lvl="1"/>
                <a:r>
                  <a:rPr lang="nl-BE" dirty="0" err="1"/>
                  <a:t>What</a:t>
                </a:r>
                <a:r>
                  <a:rPr lang="nl-BE" dirty="0"/>
                  <a:t> </a:t>
                </a:r>
                <a:r>
                  <a:rPr lang="nl-BE" dirty="0" err="1"/>
                  <a:t>happens</a:t>
                </a:r>
                <a:r>
                  <a:rPr lang="nl-BE" dirty="0"/>
                  <a:t> </a:t>
                </a:r>
                <a:r>
                  <a:rPr lang="nl-BE" dirty="0" err="1"/>
                  <a:t>with</a:t>
                </a:r>
                <a:r>
                  <a:rPr lang="nl-BE" dirty="0"/>
                  <a:t> </a:t>
                </a:r>
                <a:r>
                  <a:rPr lang="nl-BE" dirty="0" err="1"/>
                  <a:t>the</a:t>
                </a:r>
                <a:r>
                  <a:rPr lang="nl-BE" dirty="0"/>
                  <a:t> standard </a:t>
                </a:r>
                <a:r>
                  <a:rPr lang="nl-BE" dirty="0" err="1"/>
                  <a:t>deviation</a:t>
                </a:r>
                <a:r>
                  <a:rPr lang="nl-BE" dirty="0"/>
                  <a:t> </a:t>
                </a:r>
                <a:r>
                  <a:rPr lang="nl-BE" dirty="0" err="1"/>
                  <a:t>for</a:t>
                </a:r>
                <a:r>
                  <a:rPr lang="nl-BE" dirty="0"/>
                  <a:t> </a:t>
                </a:r>
                <a:r>
                  <a:rPr lang="nl-BE" dirty="0" err="1"/>
                  <a:t>position</a:t>
                </a:r>
                <a:r>
                  <a:rPr lang="nl-BE" dirty="0"/>
                  <a:t> and </a:t>
                </a:r>
                <a:r>
                  <a:rPr lang="nl-BE" dirty="0" err="1"/>
                  <a:t>velocity</a:t>
                </a:r>
                <a:r>
                  <a:rPr lang="nl-BE" dirty="0"/>
                  <a:t>?</a:t>
                </a:r>
              </a:p>
              <a:p>
                <a:pPr marL="457200" lvl="1" indent="0">
                  <a:buNone/>
                </a:pPr>
                <a:endParaRPr lang="nl-BE" dirty="0"/>
              </a:p>
              <a:p>
                <a:r>
                  <a:rPr lang="nl-BE" dirty="0" err="1"/>
                  <a:t>What</a:t>
                </a:r>
                <a:r>
                  <a:rPr lang="nl-BE" dirty="0"/>
                  <a:t> </a:t>
                </a:r>
                <a:r>
                  <a:rPr lang="nl-BE" dirty="0" err="1"/>
                  <a:t>will</a:t>
                </a:r>
                <a:r>
                  <a:rPr lang="nl-BE" dirty="0"/>
                  <a:t> happen </a:t>
                </a:r>
                <a:r>
                  <a:rPr lang="nl-BE" dirty="0" err="1"/>
                  <a:t>when</a:t>
                </a:r>
                <a:r>
                  <a:rPr lang="nl-BE" dirty="0"/>
                  <a:t> we </a:t>
                </a:r>
                <a:r>
                  <a:rPr lang="nl-BE" dirty="0" err="1"/>
                  <a:t>increase</a:t>
                </a:r>
                <a:r>
                  <a:rPr lang="nl-BE" dirty="0"/>
                  <a:t> K? </a:t>
                </a:r>
                <a:r>
                  <a:rPr lang="nl-BE" dirty="0" err="1"/>
                  <a:t>decrease</a:t>
                </a:r>
                <a:r>
                  <a:rPr lang="nl-BE" dirty="0"/>
                  <a:t> K? </a:t>
                </a:r>
              </a:p>
              <a:p>
                <a:endParaRPr lang="nl-BE" dirty="0"/>
              </a:p>
              <a:p>
                <a:pPr marL="0" indent="0">
                  <a:buNone/>
                </a:pPr>
                <a:r>
                  <a:rPr lang="nl-BE" b="1" dirty="0"/>
                  <a:t>Example1_3: </a:t>
                </a:r>
                <a:r>
                  <a:rPr lang="nl-BE" b="1" dirty="0" err="1"/>
                  <a:t>randomly</a:t>
                </a:r>
                <a:r>
                  <a:rPr lang="nl-BE" b="1" dirty="0"/>
                  <a:t> </a:t>
                </a:r>
                <a:r>
                  <a:rPr lang="nl-BE" b="1" dirty="0" err="1"/>
                  <a:t>perturbed</a:t>
                </a:r>
                <a:r>
                  <a:rPr lang="nl-BE" b="1" dirty="0"/>
                  <a:t> 1D </a:t>
                </a:r>
                <a:r>
                  <a:rPr lang="nl-BE" b="1" dirty="0" err="1"/>
                  <a:t>unstable</a:t>
                </a:r>
                <a:r>
                  <a:rPr lang="nl-BE" b="1" dirty="0"/>
                  <a:t> spring - </a:t>
                </a:r>
                <a:r>
                  <a:rPr lang="nl-BE" b="1" dirty="0" err="1"/>
                  <a:t>mass</a:t>
                </a:r>
                <a:r>
                  <a:rPr lang="nl-BE" b="1" dirty="0"/>
                  <a:t> – damper</a:t>
                </a:r>
              </a:p>
              <a:p>
                <a:pPr marL="0" indent="0">
                  <a:buNone/>
                </a:pPr>
                <a:endParaRPr lang="nl-BE" b="1" dirty="0"/>
              </a:p>
              <a:p>
                <a:pPr marL="0" indent="0">
                  <a:buNone/>
                </a:pPr>
                <a:r>
                  <a:rPr lang="nl-BE" i="1" dirty="0"/>
                  <a:t>We </a:t>
                </a:r>
                <a:r>
                  <a:rPr lang="nl-BE" i="1" dirty="0" err="1"/>
                  <a:t>could</a:t>
                </a:r>
                <a:r>
                  <a:rPr lang="nl-BE" i="1" dirty="0"/>
                  <a:t> </a:t>
                </a:r>
                <a:r>
                  <a:rPr lang="nl-BE" i="1" dirty="0" err="1"/>
                  <a:t>predict</a:t>
                </a:r>
                <a:r>
                  <a:rPr lang="nl-BE" i="1" dirty="0"/>
                  <a:t> </a:t>
                </a:r>
                <a:r>
                  <a:rPr lang="nl-BE" i="1" dirty="0" err="1"/>
                  <a:t>the</a:t>
                </a:r>
                <a:r>
                  <a:rPr lang="nl-BE" i="1" dirty="0"/>
                  <a:t> </a:t>
                </a:r>
                <a:r>
                  <a:rPr lang="nl-BE" i="1" dirty="0" err="1"/>
                  <a:t>behavior</a:t>
                </a:r>
                <a:r>
                  <a:rPr lang="nl-BE" i="1" dirty="0"/>
                  <a:t> </a:t>
                </a:r>
                <a:r>
                  <a:rPr lang="nl-BE" i="1" dirty="0" err="1"/>
                  <a:t>from</a:t>
                </a:r>
                <a:r>
                  <a:rPr lang="nl-BE" i="1" dirty="0"/>
                  <a:t> </a:t>
                </a:r>
                <a:r>
                  <a:rPr lang="nl-BE" i="1" dirty="0" err="1"/>
                  <a:t>analyzing</a:t>
                </a:r>
                <a:r>
                  <a:rPr lang="nl-BE" i="1" dirty="0"/>
                  <a:t> </a:t>
                </a:r>
                <a:r>
                  <a:rPr lang="nl-BE" i="1" dirty="0" err="1"/>
                  <a:t>the</a:t>
                </a:r>
                <a:r>
                  <a:rPr lang="nl-BE" i="1" dirty="0"/>
                  <a:t> </a:t>
                </a:r>
                <a:r>
                  <a:rPr lang="nl-BE" i="1" dirty="0" err="1"/>
                  <a:t>eigenvalues</a:t>
                </a:r>
                <a:r>
                  <a:rPr lang="nl-BE" i="1" dirty="0"/>
                  <a:t> of these </a:t>
                </a:r>
                <a:r>
                  <a:rPr lang="nl-BE" i="1" dirty="0" err="1"/>
                  <a:t>linear</a:t>
                </a:r>
                <a:r>
                  <a:rPr lang="nl-BE" i="1" dirty="0"/>
                  <a:t> systems.</a:t>
                </a:r>
              </a:p>
              <a:p>
                <a:endParaRPr lang="nl-BE" dirty="0"/>
              </a:p>
              <a:p>
                <a:pPr lvl="1"/>
                <a:endParaRPr lang="nl-B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94833FE-8090-4739-9955-42E2B85948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24271" y="1452763"/>
                <a:ext cx="11136296" cy="5294266"/>
              </a:xfrm>
              <a:blipFill>
                <a:blip r:embed="rId2"/>
                <a:stretch>
                  <a:fillRect l="-712" t="-2301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AAF54DAD-63A2-4830-BD13-6AD00285DF66}"/>
              </a:ext>
            </a:extLst>
          </p:cNvPr>
          <p:cNvSpPr txBox="1">
            <a:spLocks/>
          </p:cNvSpPr>
          <p:nvPr/>
        </p:nvSpPr>
        <p:spPr>
          <a:xfrm>
            <a:off x="724271" y="30446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z="3600" dirty="0"/>
              <a:t>Monte Carlo approach </a:t>
            </a:r>
            <a:r>
              <a:rPr lang="nl-BE" sz="3600" dirty="0" err="1"/>
              <a:t>to</a:t>
            </a:r>
            <a:r>
              <a:rPr lang="nl-BE" sz="3600" dirty="0"/>
              <a:t> </a:t>
            </a:r>
            <a:r>
              <a:rPr lang="nl-BE" sz="3600" dirty="0" err="1"/>
              <a:t>simulate</a:t>
            </a:r>
            <a:r>
              <a:rPr lang="nl-BE" sz="3600" dirty="0"/>
              <a:t> </a:t>
            </a:r>
            <a:r>
              <a:rPr lang="nl-BE" sz="3600" dirty="0" err="1"/>
              <a:t>stochastic</a:t>
            </a:r>
            <a:r>
              <a:rPr lang="nl-BE" sz="3600" dirty="0"/>
              <a:t> system (3)</a:t>
            </a:r>
          </a:p>
        </p:txBody>
      </p:sp>
    </p:spTree>
    <p:extLst>
      <p:ext uri="{BB962C8B-B14F-4D97-AF65-F5344CB8AC3E}">
        <p14:creationId xmlns:p14="http://schemas.microsoft.com/office/powerpoint/2010/main" val="875464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7A0A4-492E-4EDA-8B39-A3800588E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Approximating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simulation</a:t>
            </a:r>
            <a:r>
              <a:rPr lang="nl-BE" dirty="0"/>
              <a:t> of a </a:t>
            </a:r>
            <a:r>
              <a:rPr lang="nl-BE" dirty="0" err="1"/>
              <a:t>stochastic</a:t>
            </a:r>
            <a:r>
              <a:rPr lang="nl-BE" dirty="0"/>
              <a:t>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3F2505-7B42-4690-8A12-6969A03FCA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98080" cy="4351338"/>
          </a:xfrm>
        </p:spPr>
        <p:txBody>
          <a:bodyPr>
            <a:normAutofit/>
          </a:bodyPr>
          <a:lstStyle/>
          <a:p>
            <a:r>
              <a:rPr lang="nl-BE" dirty="0"/>
              <a:t>For high-</a:t>
            </a:r>
            <a:r>
              <a:rPr lang="nl-BE" dirty="0" err="1"/>
              <a:t>dimensional</a:t>
            </a:r>
            <a:r>
              <a:rPr lang="nl-BE" dirty="0"/>
              <a:t> systems, Monte Carlo </a:t>
            </a:r>
            <a:r>
              <a:rPr lang="nl-BE" dirty="0" err="1"/>
              <a:t>simulations</a:t>
            </a:r>
            <a:r>
              <a:rPr lang="nl-BE" dirty="0"/>
              <a:t> are </a:t>
            </a:r>
            <a:r>
              <a:rPr lang="nl-BE" dirty="0" err="1"/>
              <a:t>not</a:t>
            </a:r>
            <a:r>
              <a:rPr lang="nl-BE" dirty="0"/>
              <a:t> practical.</a:t>
            </a:r>
          </a:p>
          <a:p>
            <a:pPr lvl="1"/>
            <a:r>
              <a:rPr lang="nl-BE" dirty="0"/>
              <a:t>How </a:t>
            </a:r>
            <a:r>
              <a:rPr lang="nl-BE" dirty="0" err="1"/>
              <a:t>many</a:t>
            </a:r>
            <a:r>
              <a:rPr lang="nl-BE" dirty="0"/>
              <a:t> are </a:t>
            </a:r>
            <a:r>
              <a:rPr lang="nl-BE" dirty="0" err="1"/>
              <a:t>necessary</a:t>
            </a:r>
            <a:r>
              <a:rPr lang="nl-BE" dirty="0"/>
              <a:t>?</a:t>
            </a:r>
          </a:p>
          <a:p>
            <a:pPr lvl="1"/>
            <a:r>
              <a:rPr lang="nl-BE" dirty="0" err="1"/>
              <a:t>Computational</a:t>
            </a:r>
            <a:r>
              <a:rPr lang="nl-BE" dirty="0"/>
              <a:t> effort</a:t>
            </a:r>
          </a:p>
          <a:p>
            <a:pPr lvl="1"/>
            <a:endParaRPr lang="nl-BE" dirty="0"/>
          </a:p>
          <a:p>
            <a:r>
              <a:rPr lang="nl-BE" dirty="0"/>
              <a:t>We </a:t>
            </a:r>
            <a:r>
              <a:rPr lang="nl-BE" dirty="0" err="1"/>
              <a:t>can</a:t>
            </a:r>
            <a:r>
              <a:rPr lang="nl-BE" dirty="0"/>
              <a:t> </a:t>
            </a:r>
            <a:r>
              <a:rPr lang="nl-BE" dirty="0" err="1"/>
              <a:t>approximate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evolution</a:t>
            </a:r>
            <a:r>
              <a:rPr lang="nl-BE" dirty="0"/>
              <a:t> of a </a:t>
            </a:r>
            <a:r>
              <a:rPr lang="nl-BE" dirty="0" err="1"/>
              <a:t>stochastic</a:t>
            </a:r>
            <a:r>
              <a:rPr lang="nl-BE" dirty="0"/>
              <a:t> system </a:t>
            </a:r>
            <a:r>
              <a:rPr lang="nl-BE" dirty="0" err="1"/>
              <a:t>by</a:t>
            </a:r>
            <a:r>
              <a:rPr lang="nl-BE" dirty="0"/>
              <a:t> computing </a:t>
            </a:r>
            <a:r>
              <a:rPr lang="nl-BE" dirty="0" err="1"/>
              <a:t>how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mean</a:t>
            </a:r>
            <a:r>
              <a:rPr lang="nl-BE" dirty="0"/>
              <a:t> and </a:t>
            </a:r>
            <a:r>
              <a:rPr lang="nl-BE" dirty="0" err="1"/>
              <a:t>covariance</a:t>
            </a:r>
            <a:r>
              <a:rPr lang="nl-BE" dirty="0"/>
              <a:t> </a:t>
            </a:r>
            <a:r>
              <a:rPr lang="nl-BE" dirty="0" err="1"/>
              <a:t>evolve</a:t>
            </a:r>
            <a:r>
              <a:rPr lang="nl-BE" dirty="0"/>
              <a:t> over time</a:t>
            </a:r>
          </a:p>
          <a:p>
            <a:pPr marL="457200" lvl="1" indent="0">
              <a:buNone/>
            </a:pPr>
            <a:endParaRPr lang="nl-BE" dirty="0"/>
          </a:p>
          <a:p>
            <a:r>
              <a:rPr lang="nl-BE" dirty="0" err="1"/>
              <a:t>Today</a:t>
            </a:r>
            <a:r>
              <a:rPr lang="nl-BE" dirty="0"/>
              <a:t>: we </a:t>
            </a:r>
            <a:r>
              <a:rPr lang="nl-BE" dirty="0" err="1"/>
              <a:t>only</a:t>
            </a:r>
            <a:r>
              <a:rPr lang="nl-BE" dirty="0"/>
              <a:t> look at </a:t>
            </a:r>
            <a:r>
              <a:rPr lang="nl-BE" dirty="0" err="1"/>
              <a:t>linear</a:t>
            </a:r>
            <a:r>
              <a:rPr lang="nl-BE" dirty="0"/>
              <a:t> systems; no </a:t>
            </a:r>
            <a:r>
              <a:rPr lang="nl-BE" dirty="0" err="1"/>
              <a:t>approximation</a:t>
            </a:r>
            <a:r>
              <a:rPr lang="nl-BE" dirty="0"/>
              <a:t> </a:t>
            </a:r>
            <a:r>
              <a:rPr lang="nl-BE" dirty="0" err="1"/>
              <a:t>necessary</a:t>
            </a:r>
            <a:r>
              <a:rPr lang="nl-BE" dirty="0"/>
              <a:t>. Just </a:t>
            </a:r>
            <a:r>
              <a:rPr lang="nl-BE" dirty="0" err="1"/>
              <a:t>evolving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mean</a:t>
            </a:r>
            <a:r>
              <a:rPr lang="nl-BE" dirty="0"/>
              <a:t> and </a:t>
            </a:r>
            <a:r>
              <a:rPr lang="nl-BE" dirty="0" err="1"/>
              <a:t>covariance</a:t>
            </a:r>
            <a:r>
              <a:rPr lang="nl-BE" dirty="0"/>
              <a:t> over time is exact!</a:t>
            </a:r>
          </a:p>
        </p:txBody>
      </p:sp>
    </p:spTree>
    <p:extLst>
      <p:ext uri="{BB962C8B-B14F-4D97-AF65-F5344CB8AC3E}">
        <p14:creationId xmlns:p14="http://schemas.microsoft.com/office/powerpoint/2010/main" val="3498947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5764E-96F7-4D17-AD5D-73D15C98F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63160"/>
            <a:ext cx="10515600" cy="1325563"/>
          </a:xfrm>
        </p:spPr>
        <p:txBody>
          <a:bodyPr/>
          <a:lstStyle/>
          <a:p>
            <a:r>
              <a:rPr lang="nl-BE" dirty="0" err="1"/>
              <a:t>Gaussian</a:t>
            </a:r>
            <a:r>
              <a:rPr lang="nl-BE" dirty="0"/>
              <a:t> </a:t>
            </a:r>
            <a:r>
              <a:rPr lang="nl-BE" dirty="0" err="1"/>
              <a:t>assumption</a:t>
            </a:r>
            <a:r>
              <a:rPr lang="nl-BE" dirty="0"/>
              <a:t> </a:t>
            </a:r>
            <a:r>
              <a:rPr lang="nl-BE" dirty="0" err="1"/>
              <a:t>for</a:t>
            </a:r>
            <a:r>
              <a:rPr lang="nl-BE" dirty="0"/>
              <a:t> </a:t>
            </a:r>
            <a:r>
              <a:rPr lang="nl-BE" dirty="0" err="1"/>
              <a:t>stochastic</a:t>
            </a:r>
            <a:r>
              <a:rPr lang="nl-BE" dirty="0"/>
              <a:t> </a:t>
            </a:r>
            <a:r>
              <a:rPr lang="nl-BE" dirty="0" err="1"/>
              <a:t>variable</a:t>
            </a:r>
            <a:endParaRPr lang="nl-BE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A61C6D9-C950-47D9-B44E-E2EDACD72C9F}"/>
              </a:ext>
            </a:extLst>
          </p:cNvPr>
          <p:cNvCxnSpPr>
            <a:cxnSpLocks/>
          </p:cNvCxnSpPr>
          <p:nvPr/>
        </p:nvCxnSpPr>
        <p:spPr>
          <a:xfrm>
            <a:off x="1606407" y="4504572"/>
            <a:ext cx="18993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C1C5622-3FB2-4F22-9D3A-EC15CD218E0A}"/>
              </a:ext>
            </a:extLst>
          </p:cNvPr>
          <p:cNvCxnSpPr>
            <a:cxnSpLocks/>
          </p:cNvCxnSpPr>
          <p:nvPr/>
        </p:nvCxnSpPr>
        <p:spPr>
          <a:xfrm flipV="1">
            <a:off x="1600488" y="3101902"/>
            <a:ext cx="0" cy="14026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E42A4F9-F69F-4155-9DB8-60F90C19CFC2}"/>
                  </a:ext>
                </a:extLst>
              </p:cNvPr>
              <p:cNvSpPr txBox="1"/>
              <p:nvPr/>
            </p:nvSpPr>
            <p:spPr>
              <a:xfrm>
                <a:off x="3562165" y="4375349"/>
                <a:ext cx="18594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BE" b="1" i="1" smtClean="0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nl-BE" b="1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E42A4F9-F69F-4155-9DB8-60F90C19CF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2165" y="4375349"/>
                <a:ext cx="185948" cy="276999"/>
              </a:xfrm>
              <a:prstGeom prst="rect">
                <a:avLst/>
              </a:prstGeom>
              <a:blipFill>
                <a:blip r:embed="rId2"/>
                <a:stretch>
                  <a:fillRect l="-19355" r="-16129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80EFB3B-F465-493E-8E1E-470E08B87653}"/>
                  </a:ext>
                </a:extLst>
              </p:cNvPr>
              <p:cNvSpPr txBox="1"/>
              <p:nvPr/>
            </p:nvSpPr>
            <p:spPr>
              <a:xfrm>
                <a:off x="838200" y="2844034"/>
                <a:ext cx="87081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BE" sz="1400" b="1" i="1" smtClean="0">
                          <a:latin typeface="Cambria Math" panose="02040503050406030204" pitchFamily="18" charset="0"/>
                        </a:rPr>
                        <m:t>𝑷𝒓</m:t>
                      </m:r>
                      <m:r>
                        <a:rPr lang="nl-BE" sz="14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nl-BE" sz="1400" b="1" i="1" smtClean="0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nl-BE" sz="1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nl-BE" sz="14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nl-BE" sz="14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nl-BE" sz="1400" b="1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80EFB3B-F465-493E-8E1E-470E08B876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844034"/>
                <a:ext cx="870816" cy="215444"/>
              </a:xfrm>
              <a:prstGeom prst="rect">
                <a:avLst/>
              </a:prstGeom>
              <a:blipFill>
                <a:blip r:embed="rId3"/>
                <a:stretch>
                  <a:fillRect l="-4225" r="-7042" b="-31429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37B66BE-B322-40B8-A114-CD1442101806}"/>
              </a:ext>
            </a:extLst>
          </p:cNvPr>
          <p:cNvSpPr/>
          <p:nvPr/>
        </p:nvSpPr>
        <p:spPr>
          <a:xfrm>
            <a:off x="1628359" y="3398855"/>
            <a:ext cx="1605280" cy="1107866"/>
          </a:xfrm>
          <a:custGeom>
            <a:avLst/>
            <a:gdLst>
              <a:gd name="connsiteX0" fmla="*/ 0 w 1605280"/>
              <a:gd name="connsiteY0" fmla="*/ 1075859 h 1107866"/>
              <a:gd name="connsiteX1" fmla="*/ 213360 w 1605280"/>
              <a:gd name="connsiteY1" fmla="*/ 1035219 h 1107866"/>
              <a:gd name="connsiteX2" fmla="*/ 457200 w 1605280"/>
              <a:gd name="connsiteY2" fmla="*/ 598339 h 1107866"/>
              <a:gd name="connsiteX3" fmla="*/ 629920 w 1605280"/>
              <a:gd name="connsiteY3" fmla="*/ 70019 h 1107866"/>
              <a:gd name="connsiteX4" fmla="*/ 822960 w 1605280"/>
              <a:gd name="connsiteY4" fmla="*/ 49699 h 1107866"/>
              <a:gd name="connsiteX5" fmla="*/ 995680 w 1605280"/>
              <a:gd name="connsiteY5" fmla="*/ 476419 h 1107866"/>
              <a:gd name="connsiteX6" fmla="*/ 1178560 w 1605280"/>
              <a:gd name="connsiteY6" fmla="*/ 852339 h 1107866"/>
              <a:gd name="connsiteX7" fmla="*/ 1473200 w 1605280"/>
              <a:gd name="connsiteY7" fmla="*/ 1075859 h 1107866"/>
              <a:gd name="connsiteX8" fmla="*/ 1605280 w 1605280"/>
              <a:gd name="connsiteY8" fmla="*/ 1106339 h 1107866"/>
              <a:gd name="connsiteX9" fmla="*/ 1605280 w 1605280"/>
              <a:gd name="connsiteY9" fmla="*/ 1106339 h 110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05280" h="1107866">
                <a:moveTo>
                  <a:pt x="0" y="1075859"/>
                </a:moveTo>
                <a:cubicBezTo>
                  <a:pt x="68580" y="1095332"/>
                  <a:pt x="137160" y="1114806"/>
                  <a:pt x="213360" y="1035219"/>
                </a:cubicBezTo>
                <a:cubicBezTo>
                  <a:pt x="289560" y="955632"/>
                  <a:pt x="387773" y="759206"/>
                  <a:pt x="457200" y="598339"/>
                </a:cubicBezTo>
                <a:cubicBezTo>
                  <a:pt x="526627" y="437472"/>
                  <a:pt x="568960" y="161459"/>
                  <a:pt x="629920" y="70019"/>
                </a:cubicBezTo>
                <a:cubicBezTo>
                  <a:pt x="690880" y="-21421"/>
                  <a:pt x="762000" y="-18034"/>
                  <a:pt x="822960" y="49699"/>
                </a:cubicBezTo>
                <a:cubicBezTo>
                  <a:pt x="883920" y="117432"/>
                  <a:pt x="936413" y="342646"/>
                  <a:pt x="995680" y="476419"/>
                </a:cubicBezTo>
                <a:cubicBezTo>
                  <a:pt x="1054947" y="610192"/>
                  <a:pt x="1098973" y="752432"/>
                  <a:pt x="1178560" y="852339"/>
                </a:cubicBezTo>
                <a:cubicBezTo>
                  <a:pt x="1258147" y="952246"/>
                  <a:pt x="1402080" y="1033526"/>
                  <a:pt x="1473200" y="1075859"/>
                </a:cubicBezTo>
                <a:cubicBezTo>
                  <a:pt x="1544320" y="1118192"/>
                  <a:pt x="1605280" y="1106339"/>
                  <a:pt x="1605280" y="1106339"/>
                </a:cubicBezTo>
                <a:lnTo>
                  <a:pt x="1605280" y="1106339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2016426-3114-414B-A4A3-EC6355E87AE4}"/>
                  </a:ext>
                </a:extLst>
              </p:cNvPr>
              <p:cNvSpPr txBox="1"/>
              <p:nvPr/>
            </p:nvSpPr>
            <p:spPr>
              <a:xfrm>
                <a:off x="2313339" y="4528922"/>
                <a:ext cx="6571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BE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BE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𝑚𝑒𝑎𝑛</m:t>
                          </m:r>
                        </m:sub>
                      </m:sSub>
                    </m:oMath>
                  </m:oMathPara>
                </a14:m>
                <a:endParaRPr lang="nl-BE" b="1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2016426-3114-414B-A4A3-EC6355E87A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3339" y="4528922"/>
                <a:ext cx="657168" cy="276999"/>
              </a:xfrm>
              <a:prstGeom prst="rect">
                <a:avLst/>
              </a:prstGeom>
              <a:blipFill>
                <a:blip r:embed="rId4"/>
                <a:stretch>
                  <a:fillRect l="-5556" r="-1852" b="-11111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9F0F4A6-A45C-4CD3-9E18-CFC126420B33}"/>
              </a:ext>
            </a:extLst>
          </p:cNvPr>
          <p:cNvCxnSpPr/>
          <p:nvPr/>
        </p:nvCxnSpPr>
        <p:spPr>
          <a:xfrm>
            <a:off x="2359879" y="2707497"/>
            <a:ext cx="0" cy="179492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BBAAEB7-A6E1-4CED-99CA-4621648E4A13}"/>
              </a:ext>
            </a:extLst>
          </p:cNvPr>
          <p:cNvCxnSpPr>
            <a:cxnSpLocks/>
          </p:cNvCxnSpPr>
          <p:nvPr/>
        </p:nvCxnSpPr>
        <p:spPr>
          <a:xfrm>
            <a:off x="2359879" y="3952788"/>
            <a:ext cx="282044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7296418-6E49-4A0C-809E-171F40FF76F4}"/>
                  </a:ext>
                </a:extLst>
              </p:cNvPr>
              <p:cNvSpPr txBox="1"/>
              <p:nvPr/>
            </p:nvSpPr>
            <p:spPr>
              <a:xfrm>
                <a:off x="2500901" y="3597359"/>
                <a:ext cx="53745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nl-BE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rad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7296418-6E49-4A0C-809E-171F40FF76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0901" y="3597359"/>
                <a:ext cx="537455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09078B65-2981-44A9-A878-4C4161F533E2}"/>
              </a:ext>
            </a:extLst>
          </p:cNvPr>
          <p:cNvSpPr txBox="1"/>
          <p:nvPr/>
        </p:nvSpPr>
        <p:spPr>
          <a:xfrm>
            <a:off x="5425441" y="3151083"/>
            <a:ext cx="561847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err="1"/>
              <a:t>This</a:t>
            </a:r>
            <a:r>
              <a:rPr lang="nl-BE" dirty="0"/>
              <a:t> is a </a:t>
            </a:r>
            <a:r>
              <a:rPr lang="nl-BE" dirty="0" err="1"/>
              <a:t>huge</a:t>
            </a:r>
            <a:r>
              <a:rPr lang="nl-BE" dirty="0"/>
              <a:t> </a:t>
            </a:r>
            <a:r>
              <a:rPr lang="nl-BE" dirty="0" err="1"/>
              <a:t>assumption</a:t>
            </a:r>
            <a:r>
              <a:rPr lang="nl-BE" dirty="0"/>
              <a:t> </a:t>
            </a:r>
            <a:r>
              <a:rPr lang="nl-BE" dirty="0" err="1"/>
              <a:t>when</a:t>
            </a:r>
            <a:r>
              <a:rPr lang="nl-BE" dirty="0"/>
              <a:t> </a:t>
            </a:r>
            <a:r>
              <a:rPr lang="nl-BE" dirty="0" err="1"/>
              <a:t>considering</a:t>
            </a:r>
            <a:r>
              <a:rPr lang="nl-BE" dirty="0"/>
              <a:t> a complex, non-</a:t>
            </a:r>
            <a:r>
              <a:rPr lang="nl-BE" dirty="0" err="1"/>
              <a:t>linear</a:t>
            </a:r>
            <a:r>
              <a:rPr lang="nl-BE" dirty="0"/>
              <a:t> system </a:t>
            </a:r>
            <a:r>
              <a:rPr lang="nl-BE" dirty="0" err="1"/>
              <a:t>such</a:t>
            </a:r>
            <a:r>
              <a:rPr lang="nl-BE" dirty="0"/>
              <a:t> as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musculoskeletal</a:t>
            </a:r>
            <a:r>
              <a:rPr lang="nl-BE" dirty="0"/>
              <a:t> system!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E8A4110-F020-495D-8F7B-F48E91B0ADA2}"/>
              </a:ext>
            </a:extLst>
          </p:cNvPr>
          <p:cNvCxnSpPr>
            <a:stCxn id="19" idx="2"/>
          </p:cNvCxnSpPr>
          <p:nvPr/>
        </p:nvCxnSpPr>
        <p:spPr>
          <a:xfrm>
            <a:off x="8234680" y="3797414"/>
            <a:ext cx="0" cy="7315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337ED51-440B-46D0-B18E-B513E0ED95D9}"/>
              </a:ext>
            </a:extLst>
          </p:cNvPr>
          <p:cNvSpPr txBox="1"/>
          <p:nvPr/>
        </p:nvSpPr>
        <p:spPr>
          <a:xfrm>
            <a:off x="5568982" y="4667421"/>
            <a:ext cx="5331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…but </a:t>
            </a:r>
            <a:r>
              <a:rPr lang="nl-BE" dirty="0" err="1"/>
              <a:t>it</a:t>
            </a:r>
            <a:r>
              <a:rPr lang="nl-BE" dirty="0"/>
              <a:t> is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only</a:t>
            </a:r>
            <a:r>
              <a:rPr lang="nl-BE" dirty="0"/>
              <a:t> way </a:t>
            </a:r>
            <a:r>
              <a:rPr lang="nl-BE" dirty="0" err="1"/>
              <a:t>to</a:t>
            </a:r>
            <a:r>
              <a:rPr lang="nl-BE" dirty="0"/>
              <a:t> make </a:t>
            </a:r>
            <a:r>
              <a:rPr lang="nl-BE" dirty="0" err="1"/>
              <a:t>computations</a:t>
            </a:r>
            <a:r>
              <a:rPr lang="nl-BE" dirty="0"/>
              <a:t> </a:t>
            </a:r>
            <a:r>
              <a:rPr lang="nl-BE" dirty="0" err="1"/>
              <a:t>tractable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613132D-DD68-4994-9C1C-2E9A3E92C491}"/>
                  </a:ext>
                </a:extLst>
              </p:cNvPr>
              <p:cNvSpPr txBox="1"/>
              <p:nvPr/>
            </p:nvSpPr>
            <p:spPr>
              <a:xfrm>
                <a:off x="838200" y="5434499"/>
                <a:ext cx="108468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l-BE" dirty="0"/>
                  <a:t>[We </a:t>
                </a:r>
                <a:r>
                  <a:rPr lang="nl-BE" dirty="0" err="1"/>
                  <a:t>could</a:t>
                </a:r>
                <a:r>
                  <a:rPr lang="nl-BE" dirty="0"/>
                  <a:t> </a:t>
                </a:r>
                <a:r>
                  <a:rPr lang="nl-BE" dirty="0" err="1"/>
                  <a:t>think</a:t>
                </a:r>
                <a:r>
                  <a:rPr lang="nl-BE" dirty="0"/>
                  <a:t> </a:t>
                </a:r>
                <a:r>
                  <a:rPr lang="nl-BE" dirty="0" err="1"/>
                  <a:t>about</a:t>
                </a:r>
                <a:r>
                  <a:rPr lang="nl-BE" dirty="0"/>
                  <a:t> </a:t>
                </a:r>
                <a:r>
                  <a:rPr lang="nl-BE" dirty="0" err="1"/>
                  <a:t>approximating</a:t>
                </a:r>
                <a:r>
                  <a:rPr lang="nl-BE" dirty="0"/>
                  <a:t> </a:t>
                </a:r>
                <a:r>
                  <a:rPr lang="nl-BE" dirty="0" err="1"/>
                  <a:t>the</a:t>
                </a:r>
                <a:r>
                  <a:rPr lang="nl-BE" dirty="0"/>
                  <a:t> state </a:t>
                </a:r>
                <a:r>
                  <a:rPr lang="nl-BE" dirty="0" err="1"/>
                  <a:t>distribution</a:t>
                </a:r>
                <a:r>
                  <a:rPr lang="nl-BE" dirty="0"/>
                  <a:t> </a:t>
                </a:r>
                <a14:m>
                  <m:oMath xmlns:m="http://schemas.openxmlformats.org/officeDocument/2006/math">
                    <m:r>
                      <a:rPr lang="nl-BE" sz="1800" b="1" i="1" smtClean="0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nl-BE" dirty="0"/>
                  <a:t> </a:t>
                </a:r>
                <a:r>
                  <a:rPr lang="nl-BE" dirty="0" err="1"/>
                  <a:t>by</a:t>
                </a:r>
                <a:r>
                  <a:rPr lang="nl-BE" dirty="0"/>
                  <a:t> a </a:t>
                </a:r>
                <a:r>
                  <a:rPr lang="nl-BE" dirty="0" err="1"/>
                  <a:t>multimodal</a:t>
                </a:r>
                <a:r>
                  <a:rPr lang="nl-BE" dirty="0"/>
                  <a:t> </a:t>
                </a:r>
                <a:r>
                  <a:rPr lang="nl-BE" dirty="0" err="1"/>
                  <a:t>distribution</a:t>
                </a:r>
                <a:r>
                  <a:rPr lang="nl-BE" dirty="0"/>
                  <a:t> (</a:t>
                </a:r>
                <a:r>
                  <a:rPr lang="nl-BE" dirty="0" err="1"/>
                  <a:t>f.e</a:t>
                </a:r>
                <a:r>
                  <a:rPr lang="nl-BE" dirty="0"/>
                  <a:t>. </a:t>
                </a:r>
                <a:r>
                  <a:rPr lang="nl-BE" dirty="0" err="1"/>
                  <a:t>sum</a:t>
                </a:r>
                <a:r>
                  <a:rPr lang="nl-BE" dirty="0"/>
                  <a:t> of </a:t>
                </a:r>
                <a:r>
                  <a:rPr lang="nl-BE" dirty="0" err="1"/>
                  <a:t>Gaussians</a:t>
                </a:r>
                <a:r>
                  <a:rPr lang="nl-BE" dirty="0"/>
                  <a:t>).]</a:t>
                </a: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613132D-DD68-4994-9C1C-2E9A3E92C4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434499"/>
                <a:ext cx="10846816" cy="369332"/>
              </a:xfrm>
              <a:prstGeom prst="rect">
                <a:avLst/>
              </a:prstGeom>
              <a:blipFill>
                <a:blip r:embed="rId6"/>
                <a:stretch>
                  <a:fillRect l="-506" t="-8197" r="-337" b="-24590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99302C13-2F7F-4524-AEA1-1DD28A948A33}"/>
              </a:ext>
            </a:extLst>
          </p:cNvPr>
          <p:cNvSpPr txBox="1"/>
          <p:nvPr/>
        </p:nvSpPr>
        <p:spPr>
          <a:xfrm>
            <a:off x="838200" y="1042359"/>
            <a:ext cx="943405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/>
              <a:t>For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performed</a:t>
            </a:r>
            <a:r>
              <a:rPr lang="nl-BE" dirty="0"/>
              <a:t> </a:t>
            </a:r>
            <a:r>
              <a:rPr lang="nl-BE" dirty="0" err="1"/>
              <a:t>simulations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mean</a:t>
            </a:r>
            <a:r>
              <a:rPr lang="nl-BE" dirty="0"/>
              <a:t> and </a:t>
            </a:r>
            <a:r>
              <a:rPr lang="nl-BE" dirty="0" err="1"/>
              <a:t>variance</a:t>
            </a:r>
            <a:r>
              <a:rPr lang="nl-BE" dirty="0"/>
              <a:t> </a:t>
            </a:r>
            <a:r>
              <a:rPr lang="nl-BE" dirty="0" err="1"/>
              <a:t>described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distributions</a:t>
            </a:r>
            <a:r>
              <a:rPr lang="nl-BE" dirty="0"/>
              <a:t> </a:t>
            </a:r>
            <a:r>
              <a:rPr lang="nl-BE" dirty="0" err="1"/>
              <a:t>exactly</a:t>
            </a:r>
            <a:r>
              <a:rPr lang="nl-BE" dirty="0"/>
              <a:t>. </a:t>
            </a:r>
            <a:r>
              <a:rPr lang="nl-BE" dirty="0" err="1"/>
              <a:t>Why</a:t>
            </a:r>
            <a:r>
              <a:rPr lang="nl-BE" dirty="0"/>
              <a:t>?</a:t>
            </a:r>
          </a:p>
          <a:p>
            <a:r>
              <a:rPr lang="nl-BE" dirty="0">
                <a:sym typeface="Wingdings" panose="05000000000000000000" pitchFamily="2" charset="2"/>
              </a:rPr>
              <a:t>	 </a:t>
            </a:r>
            <a:r>
              <a:rPr lang="nl-BE" dirty="0" err="1"/>
              <a:t>Linear</a:t>
            </a:r>
            <a:r>
              <a:rPr lang="nl-BE" dirty="0"/>
              <a:t> system, </a:t>
            </a:r>
            <a:r>
              <a:rPr lang="nl-BE" dirty="0" err="1"/>
              <a:t>perturbed</a:t>
            </a:r>
            <a:r>
              <a:rPr lang="nl-BE" dirty="0"/>
              <a:t> </a:t>
            </a:r>
            <a:r>
              <a:rPr lang="nl-BE" dirty="0" err="1"/>
              <a:t>by</a:t>
            </a:r>
            <a:r>
              <a:rPr lang="nl-BE" dirty="0"/>
              <a:t> </a:t>
            </a:r>
            <a:r>
              <a:rPr lang="nl-BE" dirty="0" err="1"/>
              <a:t>Gaussian</a:t>
            </a:r>
            <a:r>
              <a:rPr lang="nl-BE" dirty="0"/>
              <a:t> </a:t>
            </a:r>
            <a:r>
              <a:rPr lang="nl-BE" dirty="0" err="1"/>
              <a:t>disturbance</a:t>
            </a:r>
            <a:r>
              <a:rPr lang="nl-BE" dirty="0"/>
              <a:t>, </a:t>
            </a:r>
            <a:r>
              <a:rPr lang="nl-BE" dirty="0" err="1"/>
              <a:t>Gaussian</a:t>
            </a:r>
            <a:r>
              <a:rPr lang="nl-BE" dirty="0"/>
              <a:t> </a:t>
            </a:r>
            <a:r>
              <a:rPr lang="nl-BE" dirty="0" err="1"/>
              <a:t>initial</a:t>
            </a:r>
            <a:r>
              <a:rPr lang="nl-BE" dirty="0"/>
              <a:t> </a:t>
            </a:r>
            <a:r>
              <a:rPr lang="nl-BE" dirty="0" err="1"/>
              <a:t>distribution</a:t>
            </a:r>
            <a:endParaRPr lang="nl-BE" dirty="0"/>
          </a:p>
          <a:p>
            <a:endParaRPr lang="nl-B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 err="1"/>
              <a:t>If</a:t>
            </a:r>
            <a:r>
              <a:rPr lang="nl-BE" dirty="0"/>
              <a:t> </a:t>
            </a:r>
            <a:r>
              <a:rPr lang="nl-BE" dirty="0" err="1"/>
              <a:t>any</a:t>
            </a:r>
            <a:r>
              <a:rPr lang="nl-BE" dirty="0"/>
              <a:t> of these </a:t>
            </a:r>
            <a:r>
              <a:rPr lang="nl-BE" dirty="0" err="1"/>
              <a:t>conditions</a:t>
            </a:r>
            <a:r>
              <a:rPr lang="nl-BE" dirty="0"/>
              <a:t> are </a:t>
            </a:r>
            <a:r>
              <a:rPr lang="nl-BE" dirty="0" err="1"/>
              <a:t>violated</a:t>
            </a:r>
            <a:r>
              <a:rPr lang="nl-BE" dirty="0"/>
              <a:t>, </a:t>
            </a:r>
            <a:r>
              <a:rPr lang="nl-BE" dirty="0" err="1"/>
              <a:t>mean</a:t>
            </a:r>
            <a:r>
              <a:rPr lang="nl-BE" dirty="0"/>
              <a:t> and </a:t>
            </a:r>
            <a:r>
              <a:rPr lang="nl-BE" dirty="0" err="1"/>
              <a:t>variance</a:t>
            </a:r>
            <a:r>
              <a:rPr lang="nl-BE" dirty="0"/>
              <a:t> are </a:t>
            </a:r>
            <a:r>
              <a:rPr lang="nl-BE" dirty="0" err="1"/>
              <a:t>not</a:t>
            </a:r>
            <a:r>
              <a:rPr lang="nl-BE" dirty="0"/>
              <a:t> exact </a:t>
            </a:r>
            <a:r>
              <a:rPr lang="nl-BE" dirty="0" err="1"/>
              <a:t>anymore</a:t>
            </a:r>
            <a:r>
              <a:rPr lang="nl-BE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 err="1"/>
              <a:t>Nevertheless</a:t>
            </a:r>
            <a:r>
              <a:rPr lang="nl-BE" dirty="0"/>
              <a:t> we </a:t>
            </a:r>
            <a:r>
              <a:rPr lang="nl-BE" dirty="0" err="1"/>
              <a:t>can</a:t>
            </a:r>
            <a:r>
              <a:rPr lang="nl-BE" dirty="0"/>
              <a:t> do as </a:t>
            </a:r>
            <a:r>
              <a:rPr lang="nl-BE" dirty="0" err="1"/>
              <a:t>if</a:t>
            </a:r>
            <a:r>
              <a:rPr lang="nl-BE" dirty="0"/>
              <a:t> </a:t>
            </a:r>
            <a:r>
              <a:rPr lang="nl-BE" dirty="0" err="1"/>
              <a:t>they</a:t>
            </a:r>
            <a:r>
              <a:rPr lang="nl-BE" dirty="0"/>
              <a:t> are.</a:t>
            </a:r>
          </a:p>
        </p:txBody>
      </p:sp>
    </p:spTree>
    <p:extLst>
      <p:ext uri="{BB962C8B-B14F-4D97-AF65-F5344CB8AC3E}">
        <p14:creationId xmlns:p14="http://schemas.microsoft.com/office/powerpoint/2010/main" val="36694937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3E4A9-D6E4-4EA8-BA2A-C8F820F33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480" y="87065"/>
            <a:ext cx="10515600" cy="1325563"/>
          </a:xfrm>
        </p:spPr>
        <p:txBody>
          <a:bodyPr/>
          <a:lstStyle/>
          <a:p>
            <a:r>
              <a:rPr lang="nl-BE" dirty="0" err="1"/>
              <a:t>Simulation</a:t>
            </a:r>
            <a:r>
              <a:rPr lang="nl-BE" dirty="0"/>
              <a:t> of </a:t>
            </a:r>
            <a:r>
              <a:rPr lang="nl-BE" dirty="0" err="1"/>
              <a:t>linear</a:t>
            </a:r>
            <a:r>
              <a:rPr lang="nl-BE" dirty="0"/>
              <a:t> </a:t>
            </a:r>
            <a:r>
              <a:rPr lang="nl-BE" dirty="0" err="1"/>
              <a:t>dynamic</a:t>
            </a:r>
            <a:r>
              <a:rPr lang="nl-BE" dirty="0"/>
              <a:t> system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FE2AC29-8B13-4B15-8C99-B6E3DF6C2270}"/>
                  </a:ext>
                </a:extLst>
              </p:cNvPr>
              <p:cNvSpPr txBox="1"/>
              <p:nvPr/>
            </p:nvSpPr>
            <p:spPr>
              <a:xfrm>
                <a:off x="1798320" y="2270760"/>
                <a:ext cx="154811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nl-BE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nl-BE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nl-BE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nl-BE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nl-BE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nl-BE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nl-BE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nl-BE" sz="2400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nl-BE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nl-BE" sz="2400" i="1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FE2AC29-8B13-4B15-8C99-B6E3DF6C22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8320" y="2270760"/>
                <a:ext cx="1548116" cy="369332"/>
              </a:xfrm>
              <a:prstGeom prst="rect">
                <a:avLst/>
              </a:prstGeom>
              <a:blipFill>
                <a:blip r:embed="rId2"/>
                <a:stretch>
                  <a:fillRect l="-1969" t="-5000" r="-6299" b="-35000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81211C2A-2EB1-4D87-9783-5409EB3DA993}"/>
              </a:ext>
            </a:extLst>
          </p:cNvPr>
          <p:cNvSpPr txBox="1"/>
          <p:nvPr/>
        </p:nvSpPr>
        <p:spPr>
          <a:xfrm>
            <a:off x="538480" y="1690688"/>
            <a:ext cx="4591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b="1" dirty="0"/>
              <a:t>First-order ODE </a:t>
            </a:r>
            <a:r>
              <a:rPr lang="nl-BE" dirty="0"/>
              <a:t>(</a:t>
            </a:r>
            <a:r>
              <a:rPr lang="nl-BE" dirty="0" err="1"/>
              <a:t>ordinary</a:t>
            </a:r>
            <a:r>
              <a:rPr lang="nl-BE" dirty="0"/>
              <a:t> </a:t>
            </a:r>
            <a:r>
              <a:rPr lang="nl-BE" dirty="0" err="1"/>
              <a:t>differential</a:t>
            </a:r>
            <a:r>
              <a:rPr lang="nl-BE" dirty="0"/>
              <a:t> </a:t>
            </a:r>
            <a:r>
              <a:rPr lang="nl-BE" dirty="0" err="1"/>
              <a:t>equation</a:t>
            </a:r>
            <a:r>
              <a:rPr lang="nl-BE" dirty="0"/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53DA87-B0FF-4FE0-AD04-E3EF650221CF}"/>
              </a:ext>
            </a:extLst>
          </p:cNvPr>
          <p:cNvSpPr txBox="1"/>
          <p:nvPr/>
        </p:nvSpPr>
        <p:spPr>
          <a:xfrm>
            <a:off x="6197600" y="1875354"/>
            <a:ext cx="65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3600" dirty="0"/>
              <a:t>+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C7F695-FF65-4EEE-A1A6-CF61BF739110}"/>
              </a:ext>
            </a:extLst>
          </p:cNvPr>
          <p:cNvSpPr txBox="1"/>
          <p:nvPr/>
        </p:nvSpPr>
        <p:spPr>
          <a:xfrm>
            <a:off x="7496957" y="1690688"/>
            <a:ext cx="4606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b="1" dirty="0" err="1"/>
              <a:t>Numerical</a:t>
            </a:r>
            <a:r>
              <a:rPr lang="nl-BE" b="1" dirty="0"/>
              <a:t> integrator </a:t>
            </a:r>
            <a:r>
              <a:rPr lang="nl-BE" sz="1400" dirty="0"/>
              <a:t>(</a:t>
            </a:r>
            <a:r>
              <a:rPr lang="nl-BE" sz="1400" dirty="0" err="1"/>
              <a:t>problem</a:t>
            </a:r>
            <a:r>
              <a:rPr lang="nl-BE" sz="1400" dirty="0"/>
              <a:t>/</a:t>
            </a:r>
            <a:r>
              <a:rPr lang="nl-BE" sz="1400" dirty="0" err="1"/>
              <a:t>simulation</a:t>
            </a:r>
            <a:r>
              <a:rPr lang="nl-BE" sz="1400" dirty="0"/>
              <a:t> </a:t>
            </a:r>
            <a:r>
              <a:rPr lang="nl-BE" sz="1400" dirty="0" err="1"/>
              <a:t>discretized</a:t>
            </a:r>
            <a:r>
              <a:rPr lang="nl-BE" sz="1400" dirty="0"/>
              <a:t>)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A91A59D-E7A2-4F1D-8BC2-E7E97063795A}"/>
                  </a:ext>
                </a:extLst>
              </p:cNvPr>
              <p:cNvSpPr txBox="1"/>
              <p:nvPr/>
            </p:nvSpPr>
            <p:spPr>
              <a:xfrm>
                <a:off x="7915318" y="2270760"/>
                <a:ext cx="296638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nl-BE" dirty="0"/>
                  <a:t>e.g.: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B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nl-BE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nl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nl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nl-BE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nl-B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nl-BE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nl-BE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nl-BE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nl-B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nl-BE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nl-B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nl-BE" b="0" i="0" smtClean="0">
                            <a:latin typeface="Cambria Math" panose="02040503050406030204" pitchFamily="18" charset="0"/>
                          </a:rPr>
                          <m:t>u</m:t>
                        </m:r>
                      </m:e>
                      <m:sub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nl-BE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nl-BE" i="1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A91A59D-E7A2-4F1D-8BC2-E7E9706379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5318" y="2270760"/>
                <a:ext cx="2966389" cy="276999"/>
              </a:xfrm>
              <a:prstGeom prst="rect">
                <a:avLst/>
              </a:prstGeom>
              <a:blipFill>
                <a:blip r:embed="rId3"/>
                <a:stretch>
                  <a:fillRect l="-4723" t="-28889" r="-2875" b="-51111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275A229B-2C9E-4CCA-A227-D93789C02234}"/>
              </a:ext>
            </a:extLst>
          </p:cNvPr>
          <p:cNvSpPr txBox="1"/>
          <p:nvPr/>
        </p:nvSpPr>
        <p:spPr>
          <a:xfrm>
            <a:off x="538480" y="3429000"/>
            <a:ext cx="1814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err="1"/>
              <a:t>Linear</a:t>
            </a:r>
            <a:r>
              <a:rPr lang="nl-BE" dirty="0"/>
              <a:t> </a:t>
            </a:r>
            <a:r>
              <a:rPr lang="nl-BE" dirty="0" err="1"/>
              <a:t>dynamics</a:t>
            </a:r>
            <a:r>
              <a:rPr lang="nl-BE" dirty="0"/>
              <a:t>: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271D406-54F6-4521-A858-2FF0B40A5BBE}"/>
                  </a:ext>
                </a:extLst>
              </p:cNvPr>
              <p:cNvSpPr txBox="1"/>
              <p:nvPr/>
            </p:nvSpPr>
            <p:spPr>
              <a:xfrm>
                <a:off x="2353400" y="3459777"/>
                <a:ext cx="308328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nl-BE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nl-BE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nl-BE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nl-BE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nl-BE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l-BE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nl-BE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nl-BE" sz="20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nl-BE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↔</m:t>
                      </m:r>
                      <m:acc>
                        <m:accPr>
                          <m:chr m:val="̇"/>
                          <m:ctrlPr>
                            <a:rPr lang="nl-BE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nl-BE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nl-BE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nl-BE" sz="2000" b="0" i="1" smtClean="0">
                          <a:latin typeface="Cambria Math" panose="02040503050406030204" pitchFamily="18" charset="0"/>
                        </a:rPr>
                        <m:t>𝐴𝑥</m:t>
                      </m:r>
                      <m:r>
                        <a:rPr lang="nl-BE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nl-BE" sz="2000" b="0" i="1" smtClean="0">
                          <a:latin typeface="Cambria Math" panose="02040503050406030204" pitchFamily="18" charset="0"/>
                        </a:rPr>
                        <m:t>𝐵𝑢</m:t>
                      </m:r>
                    </m:oMath>
                  </m:oMathPara>
                </a14:m>
                <a:endParaRPr lang="nl-BE" sz="2000" i="1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271D406-54F6-4521-A858-2FF0B40A5B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3400" y="3459777"/>
                <a:ext cx="3083280" cy="307777"/>
              </a:xfrm>
              <a:prstGeom prst="rect">
                <a:avLst/>
              </a:prstGeom>
              <a:blipFill>
                <a:blip r:embed="rId4"/>
                <a:stretch>
                  <a:fillRect l="-593" t="-4000" r="-1383" b="-34000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A816A57-8EBE-469E-8E53-99FABC9B48B9}"/>
                  </a:ext>
                </a:extLst>
              </p:cNvPr>
              <p:cNvSpPr txBox="1"/>
              <p:nvPr/>
            </p:nvSpPr>
            <p:spPr>
              <a:xfrm>
                <a:off x="7620000" y="3428998"/>
                <a:ext cx="358699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B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nl-BE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nl-B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r>
                            <a:rPr lang="nl-B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nl-B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nl-BE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nl-B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nl-B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r>
                        <a:rPr lang="nl-B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nl-B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∙(</m:t>
                      </m:r>
                      <m:r>
                        <a:rPr lang="nl-BE" i="1">
                          <a:latin typeface="Cambria Math" panose="02040503050406030204" pitchFamily="18" charset="0"/>
                        </a:rPr>
                        <m:t>𝐴</m:t>
                      </m:r>
                      <m:sSub>
                        <m:sSubPr>
                          <m:ctrlPr>
                            <a:rPr lang="nl-B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nl-BE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nl-BE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nl-BE" i="1"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nl-B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nl-BE" b="0" i="0" smtClean="0">
                              <a:latin typeface="Cambria Math" panose="02040503050406030204" pitchFamily="18" charset="0"/>
                            </a:rPr>
                            <m:t>u</m:t>
                          </m:r>
                        </m:e>
                        <m:sub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A816A57-8EBE-469E-8E53-99FABC9B48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0" y="3428998"/>
                <a:ext cx="3586992" cy="369332"/>
              </a:xfrm>
              <a:prstGeom prst="rect">
                <a:avLst/>
              </a:prstGeom>
              <a:blipFill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Arrow: Right 13">
            <a:extLst>
              <a:ext uri="{FF2B5EF4-FFF2-40B4-BE49-F238E27FC236}">
                <a16:creationId xmlns:a16="http://schemas.microsoft.com/office/drawing/2014/main" id="{E557E4CD-33C0-43D9-ACCB-05D61FB122EE}"/>
              </a:ext>
            </a:extLst>
          </p:cNvPr>
          <p:cNvSpPr/>
          <p:nvPr/>
        </p:nvSpPr>
        <p:spPr>
          <a:xfrm>
            <a:off x="6063996" y="3521339"/>
            <a:ext cx="978408" cy="184651"/>
          </a:xfrm>
          <a:prstGeom prst="rightArrow">
            <a:avLst>
              <a:gd name="adj1" fmla="val 37024"/>
              <a:gd name="adj2" fmla="val 5209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BC0EEE3-A42C-4784-96BF-4D80FBE10C61}"/>
              </a:ext>
            </a:extLst>
          </p:cNvPr>
          <p:cNvSpPr txBox="1"/>
          <p:nvPr/>
        </p:nvSpPr>
        <p:spPr>
          <a:xfrm>
            <a:off x="8816153" y="3957377"/>
            <a:ext cx="2024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i="1" dirty="0" err="1"/>
              <a:t>function</a:t>
            </a:r>
            <a:r>
              <a:rPr lang="nl-BE" i="1" dirty="0"/>
              <a:t> </a:t>
            </a:r>
            <a:r>
              <a:rPr lang="nl-BE" i="1" dirty="0" err="1"/>
              <a:t>linear</a:t>
            </a:r>
            <a:r>
              <a:rPr lang="nl-BE" i="1" dirty="0"/>
              <a:t> in x </a:t>
            </a:r>
          </a:p>
        </p:txBody>
      </p:sp>
      <p:sp>
        <p:nvSpPr>
          <p:cNvPr id="16" name="Right Brace 15">
            <a:extLst>
              <a:ext uri="{FF2B5EF4-FFF2-40B4-BE49-F238E27FC236}">
                <a16:creationId xmlns:a16="http://schemas.microsoft.com/office/drawing/2014/main" id="{BC826984-AD59-4CE3-8A80-4C609F8E9EB9}"/>
              </a:ext>
            </a:extLst>
          </p:cNvPr>
          <p:cNvSpPr/>
          <p:nvPr/>
        </p:nvSpPr>
        <p:spPr>
          <a:xfrm rot="5400000">
            <a:off x="9758325" y="2793356"/>
            <a:ext cx="118407" cy="2128355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30215B1-A397-481B-86D9-E75911788119}"/>
                  </a:ext>
                </a:extLst>
              </p:cNvPr>
              <p:cNvSpPr txBox="1"/>
              <p:nvPr/>
            </p:nvSpPr>
            <p:spPr>
              <a:xfrm>
                <a:off x="7479220" y="4797981"/>
                <a:ext cx="415544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B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nl-BE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nl-B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r>
                            <a:rPr lang="nl-B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=(1+</m:t>
                      </m:r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nl-B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nl-B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r>
                        <a:rPr lang="nl-B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nl-B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nl-B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nl-BE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nl-B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nl-BE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nl-BE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nl-B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r>
                        <a:rPr lang="nl-B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sSub>
                        <m:sSubPr>
                          <m:ctrlPr>
                            <a:rPr lang="nl-B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nl-BE" b="0" i="0" smtClean="0">
                              <a:latin typeface="Cambria Math" panose="02040503050406030204" pitchFamily="18" charset="0"/>
                            </a:rPr>
                            <m:t>u</m:t>
                          </m:r>
                        </m:e>
                        <m:sub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30215B1-A397-481B-86D9-E759117881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9220" y="4797981"/>
                <a:ext cx="4155440" cy="369332"/>
              </a:xfrm>
              <a:prstGeom prst="rect">
                <a:avLst/>
              </a:prstGeom>
              <a:blipFill>
                <a:blip r:embed="rId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Arrow: Right 17">
            <a:extLst>
              <a:ext uri="{FF2B5EF4-FFF2-40B4-BE49-F238E27FC236}">
                <a16:creationId xmlns:a16="http://schemas.microsoft.com/office/drawing/2014/main" id="{19DFF4F3-8230-4C11-B099-FD1D75F5C0FE}"/>
              </a:ext>
            </a:extLst>
          </p:cNvPr>
          <p:cNvSpPr/>
          <p:nvPr/>
        </p:nvSpPr>
        <p:spPr>
          <a:xfrm rot="5400000">
            <a:off x="9325897" y="4414308"/>
            <a:ext cx="462086" cy="286889"/>
          </a:xfrm>
          <a:prstGeom prst="rightArrow">
            <a:avLst>
              <a:gd name="adj1" fmla="val 37024"/>
              <a:gd name="adj2" fmla="val 5209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570417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1221</Words>
  <Application>Microsoft Office PowerPoint</Application>
  <PresentationFormat>Widescreen</PresentationFormat>
  <Paragraphs>158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Courier New</vt:lpstr>
      <vt:lpstr>Office Theme</vt:lpstr>
      <vt:lpstr>Stochastic optimal control</vt:lpstr>
      <vt:lpstr>Deterministic vs stochastic variable</vt:lpstr>
      <vt:lpstr>Deterministic and stochastic variables over time</vt:lpstr>
      <vt:lpstr>Monte Carlo approach to simulate stochastic system (1)</vt:lpstr>
      <vt:lpstr>PowerPoint Presentation</vt:lpstr>
      <vt:lpstr>PowerPoint Presentation</vt:lpstr>
      <vt:lpstr>Approximating the simulation of a stochastic system</vt:lpstr>
      <vt:lpstr>Gaussian assumption for stochastic variable</vt:lpstr>
      <vt:lpstr>Simulation of linear dynamic system</vt:lpstr>
      <vt:lpstr>Simulation of linear stochastic dynamic system</vt:lpstr>
      <vt:lpstr>Simulation of linear stochastic dynamic system with input noise </vt:lpstr>
      <vt:lpstr>Simulation of linear stochastic dynamic system</vt:lpstr>
      <vt:lpstr>Application: Identify the feedback gains that generate some observed behavior</vt:lpstr>
      <vt:lpstr>Stochastic optimal control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Stochastic optimal control</dc:title>
  <dc:creator>Tom Van Wouwe</dc:creator>
  <cp:lastModifiedBy>Tom Van Wouwe</cp:lastModifiedBy>
  <cp:revision>41</cp:revision>
  <dcterms:created xsi:type="dcterms:W3CDTF">2021-10-22T08:38:09Z</dcterms:created>
  <dcterms:modified xsi:type="dcterms:W3CDTF">2021-11-07T18:14:45Z</dcterms:modified>
</cp:coreProperties>
</file>