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809-F7E6-4512-B4D7-AA8253C1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34D1A-AFB5-4E53-B01A-F05072894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4D6F-90DD-4BDF-9B27-AD83CE9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0DC-3EB0-4FA9-974E-CD48A27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DB7-1D2B-44AC-8D17-D6A3CD96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80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060F-8B45-4A2E-88C8-079FB4C2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D9F8-7781-4D09-810B-0805F739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F780-0CE0-43F2-91F0-36FFB5C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A44A-62E3-4F06-A5F2-02EF5788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6E0F-9C76-425B-8540-0892364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74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D3474-4F57-4B21-B9CF-188860A8A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95EB-BA6D-498B-A509-4E7FF287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6014-DC05-4DA3-8B03-72E72B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AB4-28C5-4E87-BCD5-DDDD4FDE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B2D9-1132-45DC-97F2-6785074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DE8-C81E-4C71-9DC3-7A08096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93E5-F3F7-4568-BF6E-75188E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D2EE-76CB-4282-83A9-981EA19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8F52-A604-44F8-BE13-13FF340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9BC4-2566-4AEC-A544-832AF09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2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6AE6-02C9-415C-8BFC-C7B2FED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81B3-E611-44B5-B452-23B86A65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0396-72EC-44A2-A1D5-7FEA2EB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6A41-9EC9-4272-BF85-B08BF0B9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BF9-1F5A-472B-BFE9-3479BDDF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B48F-A912-4BB9-9383-02456E9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0B03-086E-4468-A099-E7069778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9E07-8551-4640-A107-9A816304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4575-1E21-4604-8893-307412BE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4D0C-C3EB-4E07-91FE-10E5F005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171F-5F3E-4768-8DCA-72FDDC1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292-0DF5-437B-BCB4-FF1C04AB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D2D5-D6BC-48B4-B06E-E466C519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F726-A242-4363-AD6D-F70DFD97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3F559-C452-448A-A689-187AA8A1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7734-0989-4B31-93D5-31F18DE8D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0D798-EB68-48A7-B413-E2C8A5A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2B7F4-9523-4095-9452-DA01354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8190F-4A0E-4C70-A1DE-AD4ECAEA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61FA-26EA-46AC-BBE0-6EFD1D3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136D-EA3C-4423-9A42-EACECA08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8319A-D7A9-498D-A006-34724552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7C183-B220-46F2-9924-60ED3841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33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D21A8-3703-4B1C-8FA9-2B4DD0C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8483-0CDB-4909-B61B-FAA7DA4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E121-5BB4-401E-8FEF-EBEF8A42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493-4D33-4656-B18D-4640F7E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8DE8-0E0B-458C-9B32-D583B797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6DEE-04F0-4F65-AC13-14D5566D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2A45-EC64-497B-AE6A-AA0F1754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0BD5-AFA9-425E-8984-1306579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ABFA-C35E-4B12-B253-A35BC200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04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0EE0-E2CD-413C-B0B7-B298174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6A9B6-D4AA-4ED2-92B7-124A8726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E833-888D-4FB9-9423-ACFFAE57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D2FE-4C65-4925-82BF-B6D5AFF9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6282-E374-49A5-A701-6AD6B47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937A-FDF1-45DC-9E27-F63A2CC8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8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DF3BF-586A-4353-A909-43D51667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8DAC-F4EC-4CB2-94B0-258137DB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76F5-D2D9-4008-BA77-F2864E9B0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5165-40C4-4B59-8A92-E41D2D7E249A}" type="datetimeFigureOut">
              <a:rPr lang="nl-BE" smtClean="0"/>
              <a:t>27/11/2021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366B-DB70-4A10-8C9E-75123F6E9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F06-7BA7-4B69-A7FF-85A02BF5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21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0CF693-7FDA-40CC-B853-C4ECEC66A269}"/>
              </a:ext>
            </a:extLst>
          </p:cNvPr>
          <p:cNvSpPr txBox="1">
            <a:spLocks/>
          </p:cNvSpPr>
          <p:nvPr/>
        </p:nvSpPr>
        <p:spPr>
          <a:xfrm>
            <a:off x="1581150" y="1189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Stochastic optimal control</a:t>
            </a:r>
            <a:endParaRPr lang="nl-B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466F4-7745-44F2-82EA-D49391C1B23F}"/>
              </a:ext>
            </a:extLst>
          </p:cNvPr>
          <p:cNvSpPr txBox="1">
            <a:spLocks/>
          </p:cNvSpPr>
          <p:nvPr/>
        </p:nvSpPr>
        <p:spPr>
          <a:xfrm>
            <a:off x="1628775" y="3621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Part 3: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definitesness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6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3A4-AF4B-4D85-9653-76B1171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Integration error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in </a:t>
            </a: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9CF5-0CF4-4DE0-B589-FD9FC873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009775"/>
            <a:ext cx="7172325" cy="1419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7D40D-5C50-42D0-938F-3DB2CFF7EA8F}"/>
              </a:ext>
            </a:extLst>
          </p:cNvPr>
          <p:cNvSpPr/>
          <p:nvPr/>
        </p:nvSpPr>
        <p:spPr>
          <a:xfrm>
            <a:off x="7696200" y="2952750"/>
            <a:ext cx="1607821" cy="476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/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Always </a:t>
                </a:r>
                <a:r>
                  <a:rPr lang="nl-BE" dirty="0" err="1"/>
                  <a:t>negative</a:t>
                </a:r>
                <a:r>
                  <a:rPr lang="nl-BE" dirty="0"/>
                  <a:t> </a:t>
                </a:r>
                <a:r>
                  <a:rPr lang="nl-BE" dirty="0" err="1"/>
                  <a:t>definite</a:t>
                </a:r>
                <a:r>
                  <a:rPr lang="nl-BE" dirty="0"/>
                  <a:t>. </a:t>
                </a:r>
              </a:p>
              <a:p>
                <a:r>
                  <a:rPr lang="nl-BE" dirty="0" err="1"/>
                  <a:t>If</a:t>
                </a:r>
                <a:r>
                  <a:rPr lang="nl-BE" dirty="0"/>
                  <a:t> large </a:t>
                </a:r>
                <a:r>
                  <a:rPr lang="nl-BE" dirty="0" err="1"/>
                  <a:t>enough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blipFill>
                <a:blip r:embed="rId3"/>
                <a:stretch>
                  <a:fillRect l="-2138" t="-3311" r="-9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4D1A38-BBB3-4714-A79D-DE759DDD0ED9}"/>
              </a:ext>
            </a:extLst>
          </p:cNvPr>
          <p:cNvSpPr txBox="1"/>
          <p:nvPr/>
        </p:nvSpPr>
        <p:spPr>
          <a:xfrm>
            <a:off x="838200" y="4809530"/>
            <a:ext cx="957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variances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is </a:t>
            </a:r>
            <a:r>
              <a:rPr lang="nl-BE" dirty="0" err="1">
                <a:sym typeface="Wingdings" panose="05000000000000000000" pitchFamily="2" charset="2"/>
              </a:rPr>
              <a:t>impossible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Optimization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algorithm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could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then</a:t>
            </a:r>
            <a:r>
              <a:rPr lang="nl-BE" dirty="0">
                <a:sym typeface="Wingdings" panose="05000000000000000000" pitchFamily="2" charset="2"/>
              </a:rPr>
              <a:t> ‘</a:t>
            </a:r>
            <a:r>
              <a:rPr lang="nl-BE" dirty="0" err="1">
                <a:sym typeface="Wingdings" panose="05000000000000000000" pitchFamily="2" charset="2"/>
              </a:rPr>
              <a:t>misuse</a:t>
            </a:r>
            <a:r>
              <a:rPr lang="nl-BE" dirty="0">
                <a:sym typeface="Wingdings" panose="05000000000000000000" pitchFamily="2" charset="2"/>
              </a:rPr>
              <a:t>’/</a:t>
            </a:r>
            <a:r>
              <a:rPr lang="nl-BE" dirty="0" err="1">
                <a:sym typeface="Wingdings" panose="05000000000000000000" pitchFamily="2" charset="2"/>
              </a:rPr>
              <a:t>optimize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integration</a:t>
            </a:r>
            <a:r>
              <a:rPr lang="nl-BE" dirty="0">
                <a:sym typeface="Wingdings" panose="05000000000000000000" pitchFamily="2" charset="2"/>
              </a:rPr>
              <a:t> error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get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uncertainty</a:t>
            </a:r>
            <a:r>
              <a:rPr lang="nl-BE" dirty="0">
                <a:sym typeface="Wingdings" panose="05000000000000000000" pitchFamily="2" charset="2"/>
              </a:rPr>
              <a:t> and </a:t>
            </a:r>
            <a:r>
              <a:rPr lang="nl-BE" dirty="0" err="1">
                <a:sym typeface="Wingdings" panose="05000000000000000000" pitchFamily="2" charset="2"/>
              </a:rPr>
              <a:t>minimize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objective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26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0EB-9AB1-4809-8300-16D2B61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Thesis Joris Gillis: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8C6C-B901-4552-BD63-DA81000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687"/>
            <a:ext cx="5391150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A3985-FECC-40C8-A317-2C49757800E2}"/>
              </a:ext>
            </a:extLst>
          </p:cNvPr>
          <p:cNvSpPr txBox="1"/>
          <p:nvPr/>
        </p:nvSpPr>
        <p:spPr>
          <a:xfrm>
            <a:off x="4008120" y="2567940"/>
            <a:ext cx="414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formulation</a:t>
            </a:r>
            <a:r>
              <a:rPr lang="nl-BE" dirty="0"/>
              <a:t> of </a:t>
            </a:r>
            <a:r>
              <a:rPr lang="nl-BE" dirty="0" err="1"/>
              <a:t>integration</a:t>
            </a:r>
            <a:r>
              <a:rPr lang="nl-BE" dirty="0"/>
              <a:t> </a:t>
            </a:r>
            <a:r>
              <a:rPr lang="nl-BE" dirty="0" err="1"/>
              <a:t>scheme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AE80-66D3-45DA-9744-E3E39AF06C60}"/>
              </a:ext>
            </a:extLst>
          </p:cNvPr>
          <p:cNvSpPr txBox="1"/>
          <p:nvPr/>
        </p:nvSpPr>
        <p:spPr>
          <a:xfrm>
            <a:off x="4008119" y="2061210"/>
            <a:ext cx="609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Helper variables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integration</a:t>
            </a:r>
            <a:r>
              <a:rPr lang="nl-BE" dirty="0"/>
              <a:t> (e.g. </a:t>
            </a:r>
            <a:r>
              <a:rPr lang="nl-BE" dirty="0" err="1"/>
              <a:t>collocation</a:t>
            </a:r>
            <a:r>
              <a:rPr lang="nl-BE" dirty="0"/>
              <a:t> points)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/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dirty="0"/>
                  <a:t> helper </a:t>
                </a:r>
                <a:r>
                  <a:rPr lang="nl-BE" dirty="0" err="1"/>
                  <a:t>variable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avoid</a:t>
                </a:r>
                <a:r>
                  <a:rPr lang="nl-BE" dirty="0"/>
                  <a:t> </a:t>
                </a:r>
                <a:r>
                  <a:rPr lang="nl-BE" dirty="0" err="1"/>
                  <a:t>inversion</a:t>
                </a:r>
                <a:endParaRPr lang="nl-B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blipFill>
                <a:blip r:embed="rId3"/>
                <a:stretch>
                  <a:fillRect t="-10000" r="-835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foward</a:t>
            </a:r>
            <a:r>
              <a:rPr lang="nl-BE" dirty="0"/>
              <a:t>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l-BE" sz="2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8680450" y="0"/>
            <a:ext cx="3511550" cy="1924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/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/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A69803-E01C-4EF2-B469-454478B41896}"/>
              </a:ext>
            </a:extLst>
          </p:cNvPr>
          <p:cNvSpPr txBox="1"/>
          <p:nvPr/>
        </p:nvSpPr>
        <p:spPr>
          <a:xfrm>
            <a:off x="7016291" y="2161630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>
                <a:solidFill>
                  <a:srgbClr val="C00000"/>
                </a:solidFill>
              </a:rPr>
              <a:t>Remember</a:t>
            </a:r>
            <a:r>
              <a:rPr lang="nl-BE" sz="2000" dirty="0">
                <a:solidFill>
                  <a:srgbClr val="C00000"/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nl-BE" sz="24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nor/>
                              </m:rPr>
                              <a:rPr lang="nl-BE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nl-B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nl-B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6"/>
                <a:stretch>
                  <a:fillRect l="-1103" t="-6579" b="-236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/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33BDFA6-0D65-4B56-B548-5F821FCF44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503"/>
          <a:stretch/>
        </p:blipFill>
        <p:spPr>
          <a:xfrm>
            <a:off x="-80963" y="6030994"/>
            <a:ext cx="7172325" cy="447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/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u="sng" dirty="0" err="1">
                    <a:solidFill>
                      <a:srgbClr val="C00000"/>
                    </a:solidFill>
                  </a:rPr>
                  <a:t>Compare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to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original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integration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negative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definit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term is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added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(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always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overestimate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l-BE" u="sng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blipFill>
                <a:blip r:embed="rId9"/>
                <a:stretch>
                  <a:fillRect l="-529" t="-11667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8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trapezoidal</a:t>
            </a:r>
            <a:r>
              <a:rPr lang="nl-BE" dirty="0"/>
              <a:t> </a:t>
            </a:r>
            <a:r>
              <a:rPr lang="nl-BE" dirty="0" err="1"/>
              <a:t>integration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nl-BE" sz="2000" b="0" dirty="0"/>
                      <m:t>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l-BE" sz="2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8680450" y="0"/>
            <a:ext cx="3511550" cy="1924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𝑐𝑜𝑚𝑝𝑙𝑒𝑥</m:t>
                    </m:r>
                  </m:oMath>
                </a14:m>
                <a:r>
                  <a:rPr lang="nl-BE" sz="2400" dirty="0"/>
                  <a:t> </a:t>
                </a:r>
                <a:r>
                  <a:rPr lang="nl-BE" sz="2400" dirty="0">
                    <a:sym typeface="Wingdings" panose="05000000000000000000" pitchFamily="2" charset="2"/>
                  </a:rPr>
                  <a:t></a:t>
                </a:r>
                <a:endParaRPr lang="nl-BE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4"/>
                <a:stretch>
                  <a:fillRect l="-1103" t="-11842" b="-2763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0F6620-7F69-4817-ADCA-46F17DFEFD89}"/>
              </a:ext>
            </a:extLst>
          </p:cNvPr>
          <p:cNvSpPr txBox="1"/>
          <p:nvPr/>
        </p:nvSpPr>
        <p:spPr>
          <a:xfrm>
            <a:off x="2328590" y="5600507"/>
            <a:ext cx="76956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</a:rPr>
              <a:t>Always </a:t>
            </a:r>
            <a:r>
              <a:rPr lang="nl-BE" b="1" dirty="0" err="1">
                <a:solidFill>
                  <a:srgbClr val="C00000"/>
                </a:solidFill>
              </a:rPr>
              <a:t>use</a:t>
            </a:r>
            <a:r>
              <a:rPr lang="nl-BE" b="1" dirty="0">
                <a:solidFill>
                  <a:srgbClr val="C00000"/>
                </a:solidFill>
              </a:rPr>
              <a:t> a </a:t>
            </a:r>
            <a:r>
              <a:rPr lang="nl-BE" b="1" dirty="0" err="1">
                <a:solidFill>
                  <a:srgbClr val="C00000"/>
                </a:solidFill>
              </a:rPr>
              <a:t>trapezoidal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scheme</a:t>
            </a:r>
            <a:r>
              <a:rPr lang="nl-BE" b="1" dirty="0">
                <a:solidFill>
                  <a:srgbClr val="C00000"/>
                </a:solidFill>
              </a:rPr>
              <a:t>! (last part of </a:t>
            </a:r>
            <a:r>
              <a:rPr lang="nl-BE" b="1" dirty="0" err="1">
                <a:solidFill>
                  <a:srgbClr val="C00000"/>
                </a:solidFill>
              </a:rPr>
              <a:t>the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supplementary</a:t>
            </a:r>
            <a:r>
              <a:rPr lang="nl-BE" b="1" dirty="0">
                <a:solidFill>
                  <a:srgbClr val="C00000"/>
                </a:solidFill>
              </a:rPr>
              <a:t> of </a:t>
            </a:r>
            <a:r>
              <a:rPr lang="nl-BE" b="1" dirty="0" err="1">
                <a:solidFill>
                  <a:srgbClr val="C00000"/>
                </a:solidFill>
              </a:rPr>
              <a:t>my</a:t>
            </a:r>
            <a:r>
              <a:rPr lang="nl-BE" b="1" dirty="0">
                <a:solidFill>
                  <a:srgbClr val="C00000"/>
                </a:solidFill>
              </a:rPr>
              <a:t> paper)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1A74D0-DFE0-4314-9635-2708B8972C16}"/>
                  </a:ext>
                </a:extLst>
              </p:cNvPr>
              <p:cNvSpPr txBox="1"/>
              <p:nvPr/>
            </p:nvSpPr>
            <p:spPr>
              <a:xfrm>
                <a:off x="4185920" y="3343734"/>
                <a:ext cx="165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1A74D0-DFE0-4314-9635-2708B897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920" y="3343734"/>
                <a:ext cx="16560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8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62F-6709-4CE4-8FA7-1F15462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Revisit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pendulum</a:t>
            </a:r>
            <a:r>
              <a:rPr lang="nl-BE" dirty="0"/>
              <a:t> swing-up </a:t>
            </a:r>
            <a:r>
              <a:rPr lang="nl-BE" dirty="0" err="1"/>
              <a:t>problem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2DF3-F7A4-4345-80A8-FB2BCB51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propagation</a:t>
            </a:r>
            <a:r>
              <a:rPr lang="nl-BE" dirty="0"/>
              <a:t> of P</a:t>
            </a:r>
          </a:p>
        </p:txBody>
      </p:sp>
    </p:spTree>
    <p:extLst>
      <p:ext uri="{BB962C8B-B14F-4D97-AF65-F5344CB8AC3E}">
        <p14:creationId xmlns:p14="http://schemas.microsoft.com/office/powerpoint/2010/main" val="11706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Problem: Integration error can result in negative definite covariance matrix</vt:lpstr>
      <vt:lpstr>Thesis Joris Gillis: positive definiteness preserving Lyapunov discretisation</vt:lpstr>
      <vt:lpstr>Example: foward Euler</vt:lpstr>
      <vt:lpstr>Example: trapezoidal integration</vt:lpstr>
      <vt:lpstr>Revisit the pendulum swing-up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7</cp:revision>
  <dcterms:created xsi:type="dcterms:W3CDTF">2021-11-27T16:39:32Z</dcterms:created>
  <dcterms:modified xsi:type="dcterms:W3CDTF">2021-11-28T08:34:24Z</dcterms:modified>
</cp:coreProperties>
</file>