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85" r:id="rId3"/>
    <p:sldId id="294" r:id="rId4"/>
    <p:sldId id="295" r:id="rId5"/>
    <p:sldId id="296" r:id="rId6"/>
  </p:sldIdLst>
  <p:sldSz cx="9939338" cy="7451725"/>
  <p:notesSz cx="6858000" cy="9144000"/>
  <p:defaultTextStyle>
    <a:defPPr>
      <a:defRPr lang="en-US"/>
    </a:defPPr>
    <a:lvl1pPr marL="0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68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35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03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470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337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204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072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4939" algn="l" defTabSz="496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s Mortensen (LAM - Underviser - CPH Business)" initials="lM(-U-C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42" y="-564"/>
      </p:cViewPr>
      <p:guideLst>
        <p:guide orient="horz" pos="2347"/>
        <p:guide pos="31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3379-9C92-492C-90F0-8F2B943549FB}" type="datetimeFigureOut">
              <a:rPr lang="da-DK" smtClean="0"/>
              <a:t>09-03-2017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F7B3-31BE-41CF-BF59-70020ECDF313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41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1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6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3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7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1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12" y="727670"/>
            <a:ext cx="8132186" cy="1241954"/>
          </a:xfrm>
          <a:prstGeom prst="rect">
            <a:avLst/>
          </a:prstGeom>
        </p:spPr>
        <p:txBody>
          <a:bodyPr lIns="91437" tIns="45718" rIns="91437" bIns="45718">
            <a:normAutofit/>
          </a:bodyPr>
          <a:lstStyle>
            <a:lvl1pPr>
              <a:defRPr sz="24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94" y="2773085"/>
            <a:ext cx="7436197" cy="3600500"/>
          </a:xfrm>
          <a:prstGeom prst="rect">
            <a:avLst/>
          </a:prstGeom>
        </p:spPr>
        <p:txBody>
          <a:bodyPr lIns="91437" tIns="45718" rIns="91437" bIns="45718"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6968" y="6906647"/>
            <a:ext cx="2319179" cy="396735"/>
          </a:xfrm>
          <a:prstGeom prst="rect">
            <a:avLst/>
          </a:prstGeom>
        </p:spPr>
        <p:txBody>
          <a:bodyPr lIns="99374" tIns="49686" rIns="99374" bIns="49686"/>
          <a:lstStyle/>
          <a:p>
            <a:fld id="{2254255E-9939-9446-B9CD-85F7AE16E176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5942" y="6906647"/>
            <a:ext cx="3147457" cy="396735"/>
          </a:xfrm>
          <a:prstGeom prst="rect">
            <a:avLst/>
          </a:prstGeom>
        </p:spPr>
        <p:txBody>
          <a:bodyPr lIns="99374" tIns="49686" rIns="99374" bIns="49686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3192" y="6906647"/>
            <a:ext cx="2319179" cy="396735"/>
          </a:xfrm>
          <a:prstGeom prst="rect">
            <a:avLst/>
          </a:prstGeom>
        </p:spPr>
        <p:txBody>
          <a:bodyPr lIns="99374" tIns="49686" rIns="99374" bIns="49686"/>
          <a:lstStyle/>
          <a:p>
            <a:fld id="{AF849578-0110-6E43-804C-23EEBCE90A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10867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496868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51" indent="-372651" algn="l" defTabSz="496868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10" indent="-310542" algn="l" defTabSz="496868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168" indent="-248433" algn="l" defTabSz="496868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35" indent="-248433" algn="l" defTabSz="496868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03" indent="-248433" algn="l" defTabSz="496868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771" indent="-248433" algn="l" defTabSz="496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638" indent="-248433" algn="l" defTabSz="496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506" indent="-248433" algn="l" defTabSz="496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373" indent="-248433" algn="l" defTabSz="496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68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35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03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470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337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204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072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4939" algn="l" defTabSz="496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HTTP/Access_control_CO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Same-origin_poli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ame-origin_polic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Cross-origin_resource_sharing#Simple_examp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Cross-origin_resource_sharin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en-GB" dirty="0"/>
          </a:p>
        </p:txBody>
      </p:sp>
      <p:sp>
        <p:nvSpPr>
          <p:cNvPr id="7" name="Rektangel 6"/>
          <p:cNvSpPr/>
          <p:nvPr/>
        </p:nvSpPr>
        <p:spPr>
          <a:xfrm>
            <a:off x="1118093" y="4876800"/>
            <a:ext cx="8495807" cy="173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5" y="3251400"/>
            <a:ext cx="5282706" cy="1081600"/>
          </a:xfrm>
          <a:prstGeom prst="rect">
            <a:avLst/>
          </a:prstGeom>
        </p:spPr>
        <p:txBody>
          <a:bodyPr vert="horz" lIns="99374" tIns="49686" rIns="99374" bIns="49686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GB" sz="2800" b="1" dirty="0"/>
              <a:t>An introduction to </a:t>
            </a:r>
            <a:r>
              <a:rPr lang="en-GB" sz="2800" b="1" dirty="0" smtClean="0"/>
              <a:t>CORS</a:t>
            </a:r>
            <a:endParaRPr lang="en-GB" sz="2800" b="1" dirty="0" smtClean="0"/>
          </a:p>
          <a:p>
            <a:r>
              <a:rPr lang="da-DK" sz="1600" b="1" dirty="0" smtClean="0"/>
              <a:t>Lars Mortensen</a:t>
            </a:r>
            <a:endParaRPr lang="en-GB" sz="1600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5084401"/>
            <a:ext cx="8406738" cy="1532300"/>
          </a:xfrm>
          <a:prstGeom prst="rect">
            <a:avLst/>
          </a:prstGeom>
        </p:spPr>
        <p:txBody>
          <a:bodyPr vert="horz" lIns="99374" tIns="49686" rIns="99374" bIns="49686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Ajax intro: </a:t>
            </a:r>
            <a:r>
              <a:rPr lang="en-GB" sz="1400" u="sng" dirty="0">
                <a:hlinkClick r:id="rId2"/>
              </a:rPr>
              <a:t>https://</a:t>
            </a:r>
            <a:r>
              <a:rPr lang="en-GB" sz="1400" u="sng" dirty="0" smtClean="0">
                <a:hlinkClick r:id="rId2"/>
              </a:rPr>
              <a:t>developer.mozilla.org/en-US/docs/Web/HTTP/Access_control_CORS</a:t>
            </a:r>
            <a:r>
              <a:rPr lang="en-GB" sz="1400" u="sng" dirty="0" smtClean="0"/>
              <a:t> </a:t>
            </a:r>
          </a:p>
          <a:p>
            <a:pPr marL="0" indent="0">
              <a:buNone/>
            </a:pPr>
            <a:r>
              <a:rPr lang="da-DK" sz="1400" dirty="0" smtClean="0">
                <a:solidFill>
                  <a:schemeClr val="tx1"/>
                </a:solidFill>
              </a:rPr>
              <a:t>JSON intro: </a:t>
            </a:r>
            <a:r>
              <a:rPr lang="en-GB" sz="1400" u="sng" dirty="0" smtClean="0"/>
              <a:t>https://en.wikipedia.org/wiki/Cross-origin_resource_sharing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6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1" y="1149720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12" y="215205"/>
            <a:ext cx="7276588" cy="661095"/>
          </a:xfrm>
        </p:spPr>
        <p:txBody>
          <a:bodyPr>
            <a:normAutofit/>
          </a:bodyPr>
          <a:lstStyle/>
          <a:p>
            <a:r>
              <a:rPr lang="en-GB" sz="2800" b="1" dirty="0"/>
              <a:t>The Same Origin Policy (SOP)</a:t>
            </a:r>
          </a:p>
        </p:txBody>
      </p:sp>
      <p:sp>
        <p:nvSpPr>
          <p:cNvPr id="2" name="Rektangel 1"/>
          <p:cNvSpPr/>
          <p:nvPr/>
        </p:nvSpPr>
        <p:spPr>
          <a:xfrm>
            <a:off x="414338" y="994837"/>
            <a:ext cx="91233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same-origin policy is a concept in the web application security model. 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the policy, a web browser permits scripts contained in a first web page to access data in a second web page, but only if both web pages have the same origin. 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origin is defined as a combination of URI scheme, hostname, and port number.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policy prevents a malicious script on one page from obtaining access to sensitive data on another web page through that page's Document Object Model</a:t>
            </a:r>
            <a:endParaRPr lang="da-DK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14338" y="6854855"/>
            <a:ext cx="5414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hlinkClick r:id="rId2"/>
              </a:rPr>
              <a:t>http://</a:t>
            </a:r>
            <a:r>
              <a:rPr lang="da-DK" sz="1600" dirty="0" smtClean="0">
                <a:hlinkClick r:id="rId2"/>
              </a:rPr>
              <a:t>en.wikipedia.org/wiki/Same-origin_policy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sp>
        <p:nvSpPr>
          <p:cNvPr id="4" name="AutoShape 4" descr="Image result for web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6" descr="data:image/jpeg;base64,/9j/4AAQSkZJRgABAQAAAQABAAD/2wCEAAkGBxQQEhUSExIWFRQUFxQUFRYUFBUWGBQYFBcXFxUXFxYaHSgiGBolGxQVITEhJSkrLi4uFx8zODUsNyguLiwBCgoKDg0OGhAQGywkHCUsLC40NywsLCwsLywvLCwvLCwsLCwsLCwsLCwsLCwsLCwsLCwsLCwsLCwsLCwsLCwsLP/AABEIAPYAzQMBIgACEQEDEQH/xAAbAAABBQEBAAAAAAAAAAAAAAAAAgMEBQYHAf/EAEwQAAEDAgQBCAQKBgkDBQEAAAEAAgMEEQUSITFBBhMiMlFhcYEHkaGxFCMzQlJicsHR8DRDgpKisxUkNVNkdaPC4WV0g3OTstLxY//EABkBAQADAQEAAAAAAAAAAAAAAAACAwQBBf/EACwRAQEAAgECBQIEBwAAAAAAAAABAhEDEiETIjFBUQSRMkKx4TNSYXFy0fD/2gAMAwEAAhEDEQA/AO4oQhAIQhAIQhAIVRj3KekoBepqY4tLhrnXe4D6MYu53kFkqj0g1FTph1A9zTe1RWEwxdzmx9eRvhZB0RZnHuXtBRuySVDXy3sIYbyyl30Sxl8p+1ZY+owOrrP0+vkew709N8RDYjVriOlI3xsrTCMEp6QWghZHpYlrekftPPSd5lAzPyxxKr0pKJtLGbfG1zumQd7QM1a4fWJCgu5MyznNW4hU1DvoseaeJvYWxR8e+60iEGcHJVzDeHEa+K2zRVF7PNrwbp+OPFoTePFGTDgyppWe18ZDirxCCqj5U4xCPjKGkqf+3qHwk+UoKlR+kwM0qcOrYO1wiE0Y/bYfuUtCB/DvSPhk/VrYmna0pMJB7PjA1aeCdsgzMc1zTsWkEHzCw9dhsM4tNDHIP/6Ma73hUb+QtIHF8IlpXn59LNJER4C5HsQdYQuXxwYpTfo+JCdoGkdbEHX8ZmWeVc8neW8r6mOirqXmJ5g/mZI3iSGbmm5n2+cw21sb+OoQbdCEIBCEIBCEIBCFm+UXLmioTklmzTbCCEGWUngMjeqT9ayDSJitrI4GGSWRkbG7vkcGtHi46Bc8qOU+KVulNAygiP62p+MnII0LYB0WHufdQ4+RsT3iWsklrZRezql2Zjb7hkQ6LW6baoLqt9J8LyY6CCaukFwTE3JC0jg6d+g33AIVVUf0rW/pFW2jiN/iqIXkIO2aodq1w+ror2OMNAa0BrRoAAAB4AbJSCkwnknSUzs7IQ6Um5llJlkJ4nO69j4WV2hCAQhCAQhCAQhCAQhKYwk2AugSlRxlxsBdTYqEDV58gn81hYCw7vvQRWUdusfIfeVm+ULQ3EsJcBa00zfJ8LgfctYsnyuNqzCz/jGD95kgQdKQhCAQhCAQhCDmfKiqqK7EJ6FtTJT01NHC6QQWbJM6YF1jLu1oAtYb3N+6TgnJyno22p4Gs0sXAZnH7Tzcn1qBQa4xi7uGahaP2YDf7loAUAhOic8bH7QulCRh3Zb7J+4oGEKRzTDs+32h96HUbuFj4FBHQlPjI3BHkkoBCEIBCEAIBetbfQKVDRE6u0Clsys0aPNBGhoeLzYdilBwaLNFu9IJuhAFCEIBZDlp+lYYf8fAPWJFr1juXZtPhh/6jSD150HT0IQgEIQgEIQg5hhOuIYqf8REPVC1aKeLKwOGpNtzbh4LN8nzerxQ/wCMcP3Y2Bamo6jfL3IIPO9oI8r+66Ux4OxB8ClJL4wdwD4hApetcRsbeCa5rscR53990dIdh9bfxQTGVjhxv4pfwljuszzCgc72gjyv7rpTHg7EHwKCeIY3bOt+e9JfQHgQfYoiWyVzdifz3IJEVCTvoFKY1rOqNe1Py9QeSjoPXOuvEIQCEIQCEIQCxfpB+Vwz/M6L3vW0WL9IXyuG/wCZ0PvkQdSQhCAQhCAQhCDlfJV16jEz/wBQnH7oYFrKjqN8vcsfyL+UxP8AzSt97FsKnqN8vcgigoXhaCkmPscR7fegWhNEvHAO8DY+o/ikmqA6wLftDT1jRA+kvjB3APiEMeHbEHwN0pA1GLOI1tZp1JO5d2+ATqbb1z9lvvenEF3J1B5e5MJ5/Ub5e5MoBCEIBCEIBCEIBYv0hfK4b/mdD73raLF+kL5XDf8AM6H3vQdSQhCAQhCAQhCDlPIsdLED9LEq0/xNH3LXVPUb5e5ZLkV1aw9tfWn/AFFrarqt/PBBFQvC3vKScw7D6x+KBaE0Z7bhw8rj1i6VHK12xB8DdA3JRsdrlse0aH2Js0z29SQ+Dxm9qloQRqYuzOz2vZvV2Iu5SU23ru+y33uTiC6f1G+XuTKdd1G+A9yrMYxeGkj5yZ4a3YDdzj2NbxK7Jv0E5U+Mcpqak0llGf6Dek/zaOr52WWirsQxkltK001LexlJIJ4HpjUn6rNtiVo8K5DUNE34yMVMvznStzC++kfVb53PeVbOOT8Xr8Ry1SSctKqe3wPDpXh3VkkY8tPYeiMtu/OvW0mOz63igHYeaHuDyt/TYhc9JhDRtbh5cR4K1Y4EXGx7EuXT+Wfq5Lv0cuHJLGHamvaPB0n3RhNu5OYyzq10bu4uP+6IrqyzWPVBfO2JriGxMzvLdCXSG0bcw7GteSPrMXceS261Ps5l2m2KdWY1T9eBk7RuWhrifARuB/hVFj/Kz4TJRiaB0DqetpaiQOubRxF2chpaHX6V7W4FdEdJK3qyE9zwHe3dRa2sZKMlVTte3tsHDyB2PgVb4cvt9lfi/LY4Vi0FU3PBKyRvHI4Et7nDdp7ipq5BUcjWZufw6odDK3Zud1vDN1mg9hzAqywL0iS08gpsUjLHbCYN0Pe9o0I+szTuGpVOXD/L+62ZSumoSIZWvaHscHNcAWuaQQ4HYgjcJapSCEIQcr5E9SqPbXVh/wBUrWVXVb+eCyXIb5GY9tXWH/VctbV9Vv54IIqF4R2H16pJcR82/gfuP4oFpuWBrt2g9/H1rz4Q3icv2gR7TonQUEY0xHVkcO49Ie1JL5W7ta8fVNj6ipaEEammzud0S0gN0cLcXKSm29d3g33uUXGcUZSxOlfsNAOL3HZo/OgBK7JvtBM5V8pI6CnY53SkcPi4wdXEDc9jRcXPluqjk9yMlqJG4hichzNPOMg6rYw3pNz3PRaLXydwzE6he+j/AJOPqpBilb0nusadh2Y0dR9uAt1R+1qSCNRi+GPlkc6W74gWmOPTm22AJc5g6zs1zd1wLC1jdXTy+Wevz/pG3U2TNygDmgUuUueckV2nKGjMXTloIJj6Nm7Zjaxs4FSaWodEy803OA2aQ8MDjmOUWDWgak7W9SkYbT65iPDxSq6DLd5Bfd8dmhgOS5awkWF9LlxJ2F1GzGdkZu90OnJJcMjmsacrS8gueBoXEDYX21ud9FYV1a2njDiC7VrWNbYue5xs1rbkC577AAEmwBSLKNNRh0jZHEksBDAT0WXuHODfpEG1zc2uBa5v2zbkukeerqZNLsgb9T42TuOZwyMPdlf4qG+OKAayXkldfKS6SWR2jS4jU2ADddmgDYK1e1RpGqUx16I279UKRqVRYaZnWIOT5x+4dpT0sXRcdbtDX2+oTZzvVc+RXsGKSR5QGNMTPlDqXuLyQ1rGjRoGhLjfssN1K5XXZGYzfc8JIIp200MIL7XkLQLRNtcc486ku0s3U63Nha8LlNhsc7RDJTh7X6NeCQY3njYDo6cb23BtxVhlK+eeeYZoo3v0LbNc8NZGw3Ou5jOo4W4q+mYqbbjdrp3jmMUlTydkaCXVFBIde2Nx3twa7c/RdrsV1HDq+OojbNE8PjeLtcOP4EHQg6giyrqqJkrHRStDo3gtcHbEHh/zwXPcPqZOT9ZzTyXUFQbhx1yHQZvtN0DvpNsdxZS/if5fql6OuIXjHAgEG4OoI1BB2IXqpdcq5B/o8nfU1f8AOctbV9Vv54LI8gf0V3/cVf8AOetdWbN/PYgioXhB7fWklxHzb+Bv77IFph1I3cDKe1pLfcliobtex7HdH3pxBGMUg6r79zx94STUvb1oz4sOb2KWhBHpZg8uIvs0ai2vS/FZqho/6ZxHIdaOk1f2SOva37RaR9lh2up3LDFPgtPK4Gz3hsbD2F2a58mhx8gtZ6PcB+A0UbCLSP8AjZe3M8Don7LcrfJW4+XHq93GkAtoNgkvYHAgi4III7Qd0pImlaxrnuIa1oLnE6AAC5JPYAqnTchMbOixz8oADWluY203cQPWVWvr6hxMYEEcgAeQXvmLWuJDSWBrN8p+dwO9k2+tkqHDmzJDCBcvLGtfKToGtZICWNGpJLQScttLp+lpWx5iLkvOZ7nOLnONgBcnuAFtgp44/KFy+HlARlLc7nlr3tc9wIzOzEut9UElotoMtuCkrxCs0rNSBRpApUijSKccpFHFIXudG8ZiGs+MJLY2Nv1I22zG54kb77BXkMQYA0cBa+lz3myh1To6WN0pBswcNXOvoGgXALibADtIVFHi1QXiR7g1tz8S0MIy7APeW3LuPRIAOmoGtOrnfKs30zu1iZnCrMPxgPndEXH5MTWdlvHmJAZdu9w0usdQDruFJw/EmVUTZY75XcHCzhxFxwuLHzULLE5YYnCqscwtldTvp5Nzqx3Fjh1XDw49oJHFXE6r5HZTccEl13dUPopxt9pMOqNJqW4YDxjacpaO0NJFj9FzbbLoa5Hy6vQ1lNicQ0zBkoHzrA6eLo87dfoNXWIJmyNa9pu1wDmkbEOFwR5FT5O+sp7uRyz0fH+qE9s9V/OetfWbN/PYsf6OT/Uge2Wp/nPWxbVDYj71W6iIUzJG7bT2ewpLqPsPrQRCL6FMmkbwu37Jt7NvYpboHDh6tU2gjFkg2cHdzhY+sJJq3N68bh3ts4f8KWhBkayMV+KUlONY2WlkFtOjdxBHeGNb+2uvrm3o+i53FK+f+6DIW+Zs63/se1aHHsYl54wQuEbY8vOSABzySA7I0OBa0WLbuNz0rADdXZY22Yz4RuUk3WoWbxOuNU4wRi0LXZZpD+sMbulDGOIu0tc46Wu0XJJbBoJDG/nM7nPLszi49e4t0g2wIsAALaWT9EMrbHcue427XuLj/wDJSx4dXuqvLudlxG64S1DilspQepWIylIScyQ56468kcozylyPUvDIL9M+A+8pb0zZJu6MjA2vyGVz3Bli2PORG03zBxaOs4G2pva2llJkwmIi2W3eCb+9TkKjqq7pjIyYDLnLGgW3z9UG+m41uq6qwush6MQe0aaxuFjbQcfet+mZyrJz33kQ8Ge1U9IyRsTRM4OkA6RAA92571HnUWmxV3wiaml3Di6J1rZmGzg3vsDa/HK7sTWOxyuYDC4B7XBwvs4C92nxv+d1C43ff3Tlmu3sjcpaL4TQzxWu4NL2faZ02jzLbeBU30TYnz+HRgm5hLoT4Ns5n8DmDyVLgeNyZyKmMMDw8sLWuHyZGYOBJJOpttfs4qB6KMSbSurYXaMbIzIDwsZWn2MYp9FmNlJlL6PfRqf6gw9slR/PkWoWW9Gf9nx/bqP58i1KpSIMrQcuYZiLhtxcja9uzQ+pPNkI2JWf5XcnZKl7ZYcrsrAwtLrHQuIIvp87iQss+qq6R2VzpIzwa/pAjuvcEeCDp7Ks8Rf2Jzn2O3HrC55S8spB8pG1/e27D949iuKXlbA/rZoz9Ztx623Qav4O12x9Rum3UZ4EH2KBS1kcmscjXfZcCR5DZS2VDhx9aDPeiWstPiLXWA50Pv3ufMDc9nQHtWxqcAEkzpQ/oyFrnC3YxrOie8NC5/6NzaqxFnEvH8Mk4/3K2ocSljADJXNHZoR6nAgeVlruGVytxU55ydsllU3E0oDbMEmVmhAsGMvrx6WdORyJ6pl+GtiLLc9HmzMvluHN1c2++rW6X0uVMwzBSReW43AaDqO8ldmcxx83qruG75fREZInmT2TxwR99Httwve/mFUsnuL7dx3HaD3rsuOXo5ZcfVbCa6S6RVvOrw1J7V3oc6k18iv6NhaxoO4HBY91UtJgeICVmW/TboR3cCqubG9Kziym1khCFmaAVEncnpXqDO9BmuWLS1jKhnXgeHeLDo4eFyCe4FORVrZYxI3quF9dLW3v4EFTq1oe1zXC7XAtI7QRYhZLGcLaKXJLO/mYWuc4ANbzgaLgP0NwLbDfS91ZLLjJf+iGrMtxX1eOMqKmJkRzRsLyZBs9xY4AM+k0Xvm22tfVZHE6x0NTPlNszrn3/wC4qxwG5mZcWsHEjs6J/FQqrD3VNTPl+a+x9o/2lbZhjh2VceVyttbP0Y/2dF9uf+fItSst6Mf7Oh+1P/PkWpXnND1ptqEuspYqpnNytB7OBB7WncFNoQZyq5Aa/Fz2HY9lz+8CL+pMj0fv/v2fuO/FawSkcSvC8nifWgw9RyIqWatyPttlflP8QFvWtbhkTmRRtebva1odrfW2uvHxUouPavEGR5Pv5jGZ2HQTMcR3khkn3SKdUjJI9vY4jyvp7FVctD8Fq6WtGwIY/wAGkkjxLHvHkrzlCy0geNQ8DUcSP+Mq38N3r+s/Rl557mmtz9DLmzaZSL5r8LcV0egpRDGyMWs1oGm3fbzWB5LdKpj1tYk+NmnRdGuqvqr3kS+nna0KmxbCG5Hvjac9y+wJOa5u+w7Tc7cVcoWbHK43cX3GWarAueRodCNwUh0q21dh0cw6bdeDho4ef4rF47RimkDM+bM0uGliACBr6/YVt4+XHLt7smfHce/sYfIkwVronB7DYj8kHuUR0qZfIr+lVtbVvKaqe6QtkbE1wysa1jXc2L6vzOGsh13GUaaG1yrBMfqBLFGZDI0kMLXZSSDpmL7ZiRve/BZ+SRNMqnRuD2mzmm4I4KPgYa1I742W92urzSKDNIkiclrSdyAT5hRZpF5j0CJpFhuW+LB1qVhubtfKRs1o6TWE/ScQ02+iDfrC+sqp8oJ7AT6hdcnMpdd7jdzyXuP1n6m3drYdgAWj6fj6st32U82fTNT3W/JxvxjnHZrbfvH8AVpfQ/QCf4ZO8XD5GAeIzvd7JWrLZ+Yo3v2dJoP2uiPZmK6p6MMM+D4dDcWdLed3/k1Z/AGK3ny7Vzhx1GP9GX9nRfbqP58i1Ky/o0/s+P8A9So/nSLULEvCFHdV5TZwI79wU6yZrtiPz3IFoQhAIQhBVcqML+FUz4x1rZmfbbqB56j9pU/Jas+GUPNH5ans0A7kC+T1tBb4tWtWExyN2G1jatgPMzEiVo4E6vHibZx3ghaODL8qGeO4k09SWODmmzmkEHsI2XTcJxVs8Ye0i/zh9F3EFc6xqAaVEZDo5LOuNru2Pgfeo+GYo6neHtP2hwcOwrVy8Xi47nqx8fJ4eWr6OutmShKFUxVNwD2gH1p0TrzW9ZCQLluJ4o6pmfM7QHoRs+jGwm1/rOJLj2XA+bc72prmxMdI85WMaXuJ4BouT6guVsqC4ZiMpcS7L9HMS7L5Xt5LV9LjvK1n+oy1JEx0qafKo7pU06Rehpi2efIo8kibfImHyKUiNrpGESOFPFmNzkB8jq0eTbBeyyqHQVIdDGRtkb7BYj1heSyrxc/xV6uP4YTVuzNcBxBHrC5ph8BlLGDiBfuAGpV1ypxKbOYheOO27T0pbjWzh1W8NNe8DeKwiigLyAJHCzW9nYPAbnyC1cEuM38qeTWWUnwkih/pCthomfJtN5LfNY0Av8LN6IPa9d3Y0AAAWA0AHABYX0U8mjTQGplHx9TZ3S3ZHu0HsLj0j+yDst2qebLd1PZdjNRyb0ci1EB2TVI/1nrTrN+j8WpXDsqKof6z1pFSkRLGHaH8+CgzUBHV196nSxhwsf8A8UJ7ZI9iSPX7OCBgSPZxI8f+U+zEDxAPhohlf9JoPh+CcbJE7gB4i3tCBxla093in2uB2IPgmW0zDsB6ynWRgbADwCBSj4hRMqI3RSC7Xix7R2EdhB1UhCDAYfUvwyU0dVrBJcxvPVs479zTxHzTrsbp/FsPMJzN1jOx3tfYH8eK3ONYLFWwCKUcLtcOsx2vSafu2K57z0+FO+D1Tecp3XEbwLi3df2sOo4XG+/h5t/3Z+Xi6u8b/Da0SRMcNLtGnZbQj1hSxOq2hbG+Jjqd7Xx2AGU323Hj3HVUWPcozA/mo2tdJYlxcdIr9W7QLuJ1NtNB4LH03LLWMXdXTjvJUY5UCaolLnc4GyFjL6tZzdgQ1vAhwdc7kg8LWjGVQIjlAF723J3J4k95OvmlGRevhhMcZHmZ5XK2pTpU26VRy9IL1PsjqnnSJpz0056bc9RuSUxazktWXjcz6BuPB1/vB9asKqqDGlziA1oJJOwAWOwmqlYXCJgc5wAu4nK23E238LhTaqp5loNRLzr75msAYACNiAADYdruwcV53LxW52xv48/LIaiaGl1XUF1ySY2v0c1tzzYy8Da3R8SdVecg+TT8SnFZUNtTRn4th2lc07d7AdzxOmwICeSXI6bE3tqasGOmGrGagyj6vEMPF+54do7DBC2NrWMaGtaA1rWiwaBoAANguZ59M6Z6p44+5xCELMm5VyF0hmb9GrrG+qUn71o1mI3HCq2alqOjDVzy1FLPsxxmN3QOPzXt0tffuuAtOgE1M9zdQLjiOKdQghc/G7rNsfD7wltpoztr4OKffC124BSW07Rs0IPY4Gt2CcQhAIQhBZRdVvh+KarKRkzDHIwPY7drhcH8D3pyLqt8PxS0HPK7kbU0TzNh0riOMTiL27NejIPGx7yVUu5QskcWVsJjlv0jkIt5WDm+1dZWX5bYnSRRAVEbZS45Yow3PLI86BsQ3vcgXHar8ObV3f3RywlmmS/oqOUZoJg4dhIPrI29SiS4PM35od9lw++yvcC9FUs0Zmnk+CyPOaOGMGTmWcGyPLrvftsRbzsHpvR5iUXyVZHIPrue0+otcPatOP1E+fuov08ZR1BKP1bvVdJGHzH9W7zsPetKeSmMj+6d35ovwC9byOxh+7omeL2f7WErvjT5jngM/Hgkp3yt8Tc+xevpqeH5WXMfoj/6jVamD0XVcv6RXNA4iMPf7ywexaPCPRhQwWL2uncP713R/caA0juddQy558/ZOcMc3oZqisPNUNObDQvsA1vi49FvmSe5b3kr6M44XCascKibQ5dTGw+esh73ad2l1vIIWxtDWNDWjQNaAAB3AbJxZ8ua3tOy2YyBCEKlIIQhBCxnCYayJ0FRG2SN+7XewgjVrhwIsQueVeA1+FawZsQox+rJ/rUDexh/XNHBu+wA0uuoIQc3wTlHT1lxFJ023DonjJKwjQh0Z10OmlwrZWfKTkbR4h0p4BzgtlmYTHK221pG2JtwBuO5ZabkjiVJ+i1bKuIfqq0ZZQB9Gdg6TtusAEFshZmblW+m0r6GppLC5kyc/AP/ADRXHsVphuP01T8jURSHsa8ZvNp1HqQWSEIQCEIQWMPVb4JRNk3G8BgJ7FkKzHJ8QmdSYaAS02nq3C8NN2gH9bL2NGntICVyk5UGN7aWljNRVydSFp6o+nK7aNg77X7hqLbkdyJ+DP8AhlW8VFc8WMluhAD+rgaeq0XIzbm52uQrPkjySgw2MiO75ZOlNPIc0szu1zjw7GjQeJJN+gEIQgEIQgEIQgEIQgEIQgEIQgEIQgEIQgFn8Y5EYfV3M1HC4ndwZkef22Wd7UIQUUnouhYb01ZW01tmMqC+PzZIDf1pg8isTjJ5vFmSDg2ejZ7XsdcoQgiz4ZjUOrnYc9njUscfHQgKrqOUFdFcPgpSR9GeYe+JCEDuE01XjhMUkjKWljsJhA97pps2oYHlgDGEA3O/DUHTqGD4VDRxNgp42xxMFmtb7SSdXE8Sbk8UIQTUIQgEIQgEIQgEIQgEIQgEIQgEIQ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2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3359182"/>
            <a:ext cx="1336673" cy="13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5518182"/>
            <a:ext cx="1336673" cy="13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veryicon.com/icon/png/System/Vista%20Artistic/2%20Hot%20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20" y="4100053"/>
            <a:ext cx="1386987" cy="13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Lige pilforbindelse 9"/>
          <p:cNvCxnSpPr/>
          <p:nvPr/>
        </p:nvCxnSpPr>
        <p:spPr>
          <a:xfrm flipV="1">
            <a:off x="3121819" y="3848100"/>
            <a:ext cx="3494881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 rot="21067930">
            <a:off x="3112177" y="3774589"/>
            <a:ext cx="306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Get Page Containing JavaScript</a:t>
            </a:r>
            <a:endParaRPr lang="da-DK" sz="1800" dirty="0">
              <a:solidFill>
                <a:schemeClr val="tx2"/>
              </a:solidFill>
            </a:endParaRPr>
          </a:p>
        </p:txBody>
      </p:sp>
      <p:cxnSp>
        <p:nvCxnSpPr>
          <p:cNvPr id="17" name="Lige pilforbindelse 16"/>
          <p:cNvCxnSpPr/>
          <p:nvPr/>
        </p:nvCxnSpPr>
        <p:spPr>
          <a:xfrm flipH="1">
            <a:off x="3121820" y="4100053"/>
            <a:ext cx="358378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boks 20"/>
          <p:cNvSpPr txBox="1"/>
          <p:nvPr/>
        </p:nvSpPr>
        <p:spPr>
          <a:xfrm rot="21067930">
            <a:off x="3755224" y="4511189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Page with JavaScript</a:t>
            </a:r>
            <a:endParaRPr lang="da-DK" sz="1800" dirty="0">
              <a:solidFill>
                <a:schemeClr val="tx2"/>
              </a:solidFill>
            </a:endParaRPr>
          </a:p>
        </p:txBody>
      </p:sp>
      <p:cxnSp>
        <p:nvCxnSpPr>
          <p:cNvPr id="26" name="Lige pilforbindelse 25"/>
          <p:cNvCxnSpPr/>
          <p:nvPr/>
        </p:nvCxnSpPr>
        <p:spPr>
          <a:xfrm>
            <a:off x="3121820" y="5359400"/>
            <a:ext cx="3338126" cy="681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boks 28"/>
          <p:cNvSpPr txBox="1"/>
          <p:nvPr/>
        </p:nvSpPr>
        <p:spPr>
          <a:xfrm rot="709475">
            <a:off x="3246033" y="5302375"/>
            <a:ext cx="27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Get data </a:t>
            </a:r>
            <a:r>
              <a:rPr lang="en-US" sz="1800" dirty="0" smtClean="0">
                <a:solidFill>
                  <a:schemeClr val="tx2"/>
                </a:solidFill>
              </a:rPr>
              <a:t>with AJAX Request</a:t>
            </a:r>
            <a:endParaRPr lang="da-DK" sz="1800" dirty="0">
              <a:solidFill>
                <a:schemeClr val="tx2"/>
              </a:solidFill>
            </a:endParaRPr>
          </a:p>
        </p:txBody>
      </p:sp>
      <p:pic>
        <p:nvPicPr>
          <p:cNvPr id="1038" name="Picture 14" descr="http://www.linuxbrigade.com/wp-content/uploads/2014/06/forbidd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95" y="5810714"/>
            <a:ext cx="805641" cy="8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12" y="215205"/>
            <a:ext cx="7276588" cy="661095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The Same Origin Policy (SOP) – 2</a:t>
            </a:r>
            <a:br>
              <a:rPr lang="en-GB" sz="2800" b="1" dirty="0"/>
            </a:br>
            <a:r>
              <a:rPr lang="en-GB" sz="2200" b="1" dirty="0"/>
              <a:t>Origin determination rules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85236"/>
              </p:ext>
            </p:extLst>
          </p:nvPr>
        </p:nvGraphicFramePr>
        <p:xfrm>
          <a:off x="318012" y="1382712"/>
          <a:ext cx="9321287" cy="5346198"/>
        </p:xfrm>
        <a:graphic>
          <a:graphicData uri="http://schemas.openxmlformats.org/drawingml/2006/table">
            <a:tbl>
              <a:tblPr/>
              <a:tblGrid>
                <a:gridCol w="4308817"/>
                <a:gridCol w="2506235"/>
                <a:gridCol w="2506235"/>
              </a:tblGrid>
              <a:tr h="266396">
                <a:tc>
                  <a:txBody>
                    <a:bodyPr/>
                    <a:lstStyle/>
                    <a:p>
                      <a:pPr algn="ctr"/>
                      <a:r>
                        <a:rPr lang="da-DK" sz="1600">
                          <a:effectLst/>
                        </a:rPr>
                        <a:t>Compared URL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>
                          <a:effectLst/>
                        </a:rPr>
                        <a:t>Outcome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>
                          <a:effectLst/>
                        </a:rPr>
                        <a:t>Reason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 b="1">
                          <a:effectLst/>
                        </a:rPr>
                        <a:t>http://www.example.com</a:t>
                      </a:r>
                      <a:r>
                        <a:rPr lang="da-DK" sz="1600">
                          <a:effectLst/>
                        </a:rPr>
                        <a:t>/dir/page2.html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Success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Same protocol, host and port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 b="1">
                          <a:effectLst/>
                        </a:rPr>
                        <a:t>http://www.example.com</a:t>
                      </a:r>
                      <a:r>
                        <a:rPr lang="da-DK" sz="1600">
                          <a:effectLst/>
                        </a:rPr>
                        <a:t>/dir2/other.html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Success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Same protocol, host and port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6235">
                <a:tc>
                  <a:txBody>
                    <a:bodyPr/>
                    <a:lstStyle/>
                    <a:p>
                      <a:r>
                        <a:rPr lang="da-DK" sz="1600" b="1">
                          <a:effectLst/>
                        </a:rPr>
                        <a:t>http://</a:t>
                      </a:r>
                      <a:r>
                        <a:rPr lang="da-DK" sz="1600">
                          <a:effectLst/>
                        </a:rPr>
                        <a:t>username:password@</a:t>
                      </a:r>
                      <a:r>
                        <a:rPr lang="da-DK" sz="1600" b="1">
                          <a:effectLst/>
                        </a:rPr>
                        <a:t>www.example.com</a:t>
                      </a:r>
                      <a:r>
                        <a:rPr lang="da-DK" sz="1600">
                          <a:effectLst/>
                        </a:rPr>
                        <a:t>/dir2/other.html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Success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Same protocol, host and port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http://www.example.com:</a:t>
                      </a:r>
                      <a:r>
                        <a:rPr lang="da-DK" sz="1600" b="1">
                          <a:effectLst/>
                        </a:rPr>
                        <a:t>81</a:t>
                      </a:r>
                      <a:r>
                        <a:rPr lang="da-DK" sz="1600">
                          <a:effectLst/>
                        </a:rPr>
                        <a:t>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Failure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Same protocol and host but different port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 b="1">
                          <a:effectLst/>
                        </a:rPr>
                        <a:t>https</a:t>
                      </a:r>
                      <a:r>
                        <a:rPr lang="da-DK" sz="1600">
                          <a:effectLst/>
                        </a:rPr>
                        <a:t>://www.example.com/dir/other.html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Failure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Different protocol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http://</a:t>
                      </a:r>
                      <a:r>
                        <a:rPr lang="da-DK" sz="1600" b="1">
                          <a:effectLst/>
                        </a:rPr>
                        <a:t>en.example.com</a:t>
                      </a:r>
                      <a:r>
                        <a:rPr lang="da-DK" sz="1600">
                          <a:effectLst/>
                        </a:rPr>
                        <a:t>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Failure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Different host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http://</a:t>
                      </a:r>
                      <a:r>
                        <a:rPr lang="da-DK" sz="1600" b="1">
                          <a:effectLst/>
                        </a:rPr>
                        <a:t>example.com</a:t>
                      </a:r>
                      <a:r>
                        <a:rPr lang="da-DK" sz="1600">
                          <a:effectLst/>
                        </a:rPr>
                        <a:t>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Failure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Different host (exact match required)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1316"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http://</a:t>
                      </a:r>
                      <a:r>
                        <a:rPr lang="da-DK" sz="1600" b="1">
                          <a:effectLst/>
                        </a:rPr>
                        <a:t>v2.www.example.com</a:t>
                      </a:r>
                      <a:r>
                        <a:rPr lang="da-DK" sz="1600">
                          <a:effectLst/>
                        </a:rPr>
                        <a:t>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Failure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Different host (exact match required)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76235">
                <a:tc>
                  <a:txBody>
                    <a:bodyPr/>
                    <a:lstStyle/>
                    <a:p>
                      <a:r>
                        <a:rPr lang="da-DK" sz="1600">
                          <a:effectLst/>
                        </a:rPr>
                        <a:t>http://www.example.com:</a:t>
                      </a:r>
                      <a:r>
                        <a:rPr lang="da-DK" sz="1600" b="1">
                          <a:effectLst/>
                        </a:rPr>
                        <a:t>80</a:t>
                      </a:r>
                      <a:r>
                        <a:rPr lang="da-DK" sz="1600">
                          <a:effectLst/>
                        </a:rPr>
                        <a:t>/dir/other.html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>
                          <a:effectLst/>
                        </a:rPr>
                        <a:t>Depends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</a:rPr>
                        <a:t>Port explicit. Depends on implementation in browser.</a:t>
                      </a:r>
                    </a:p>
                  </a:txBody>
                  <a:tcPr marL="61476" marR="61476" marT="30738" marB="3073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ktangel 5"/>
          <p:cNvSpPr/>
          <p:nvPr/>
        </p:nvSpPr>
        <p:spPr>
          <a:xfrm>
            <a:off x="414338" y="6854855"/>
            <a:ext cx="5414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hlinkClick r:id="rId2"/>
              </a:rPr>
              <a:t>http://</a:t>
            </a:r>
            <a:r>
              <a:rPr lang="da-DK" sz="1600" dirty="0" smtClean="0">
                <a:hlinkClick r:id="rId2"/>
              </a:rPr>
              <a:t>en.wikipedia.org/wiki/Same-origin_policy</a:t>
            </a:r>
            <a:r>
              <a:rPr lang="da-DK" sz="1600" dirty="0" smtClean="0"/>
              <a:t> 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685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12" y="215205"/>
            <a:ext cx="7276588" cy="661095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The Same Origin Policy (SOP) – 3</a:t>
            </a:r>
            <a:br>
              <a:rPr lang="en-GB" sz="2800" b="1" dirty="0" smtClean="0"/>
            </a:br>
            <a:r>
              <a:rPr lang="en-GB" sz="2000" b="1" dirty="0" smtClean="0"/>
              <a:t>Solving the same-origin policy</a:t>
            </a:r>
            <a:endParaRPr lang="en-GB" sz="2000" b="1" dirty="0"/>
          </a:p>
        </p:txBody>
      </p:sp>
      <p:sp>
        <p:nvSpPr>
          <p:cNvPr id="2" name="Tekstboks 1"/>
          <p:cNvSpPr txBox="1"/>
          <p:nvPr/>
        </p:nvSpPr>
        <p:spPr>
          <a:xfrm>
            <a:off x="271798" y="977900"/>
            <a:ext cx="910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several ways to Relax the Same Origin Policy. Here we will look </a:t>
            </a:r>
            <a:r>
              <a:rPr lang="en-US" u="sng" dirty="0" smtClean="0"/>
              <a:t>at only two</a:t>
            </a:r>
            <a:r>
              <a:rPr lang="en-US" dirty="0" smtClean="0"/>
              <a:t>.</a:t>
            </a:r>
            <a:endParaRPr lang="da-DK" dirty="0"/>
          </a:p>
        </p:txBody>
      </p:sp>
      <p:sp>
        <p:nvSpPr>
          <p:cNvPr id="18" name="Tekstboks 17"/>
          <p:cNvSpPr txBox="1"/>
          <p:nvPr/>
        </p:nvSpPr>
        <p:spPr>
          <a:xfrm>
            <a:off x="350609" y="1467030"/>
            <a:ext cx="9377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Cross-origin resource sharing (CORS</a:t>
            </a:r>
            <a:r>
              <a:rPr lang="en-US" b="1" u="sng" dirty="0">
                <a:solidFill>
                  <a:schemeClr val="tx2"/>
                </a:solidFill>
              </a:rPr>
              <a:t>) </a:t>
            </a:r>
            <a:r>
              <a:rPr lang="en-US" dirty="0" smtClean="0"/>
              <a:t>defines </a:t>
            </a:r>
            <a:r>
              <a:rPr lang="en-US" dirty="0"/>
              <a:t>a way in which a browser and server can interact to safely determine whether or not to allow the cross-origin request.[2] It allows for more freedom and functionality than purely same-origin requests, but is more secure than simply allowing all cross-origin requests. It is a recommended standard of the </a:t>
            </a:r>
            <a:r>
              <a:rPr lang="en-US" dirty="0" smtClean="0"/>
              <a:t>W3C</a:t>
            </a:r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http://en.wikipedia.org/wiki/Cross-origin_resource_sharing#Simple_example</a:t>
            </a:r>
            <a:r>
              <a:rPr lang="en-US" dirty="0"/>
              <a:t> </a:t>
            </a:r>
            <a:endParaRPr lang="da-DK" dirty="0"/>
          </a:p>
        </p:txBody>
      </p:sp>
      <p:sp>
        <p:nvSpPr>
          <p:cNvPr id="31" name="Tekstboks 30"/>
          <p:cNvSpPr txBox="1"/>
          <p:nvPr/>
        </p:nvSpPr>
        <p:spPr>
          <a:xfrm>
            <a:off x="382969" y="3155012"/>
            <a:ext cx="9377591" cy="135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Fetch Data from Origin Server</a:t>
            </a:r>
            <a:r>
              <a:rPr lang="en-US" b="1" dirty="0" smtClean="0"/>
              <a:t>: </a:t>
            </a:r>
            <a:r>
              <a:rPr lang="en-US" dirty="0" smtClean="0"/>
              <a:t>SOP is a policy implemented by Browsers. "Nothing" prevents a Server from making a request to another Server.</a:t>
            </a:r>
          </a:p>
          <a:p>
            <a:endParaRPr lang="da-DK" dirty="0"/>
          </a:p>
        </p:txBody>
      </p:sp>
      <p:pic>
        <p:nvPicPr>
          <p:cNvPr id="19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79" y="3911265"/>
            <a:ext cx="1163638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www.veryicon.com/icon/png/System/Vista%20Artistic/2%20Hot%20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20" y="4823953"/>
            <a:ext cx="1386987" cy="13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Lige pilforbindelse 20"/>
          <p:cNvCxnSpPr/>
          <p:nvPr/>
        </p:nvCxnSpPr>
        <p:spPr>
          <a:xfrm flipV="1">
            <a:off x="3515519" y="4292600"/>
            <a:ext cx="3494881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boks 24"/>
          <p:cNvSpPr txBox="1"/>
          <p:nvPr/>
        </p:nvSpPr>
        <p:spPr>
          <a:xfrm rot="21067930">
            <a:off x="3505877" y="4219089"/>
            <a:ext cx="306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Get Page Containing JavaScript</a:t>
            </a:r>
            <a:endParaRPr lang="da-DK" sz="1800" dirty="0">
              <a:solidFill>
                <a:schemeClr val="tx2"/>
              </a:solidFill>
            </a:endParaRPr>
          </a:p>
        </p:txBody>
      </p:sp>
      <p:cxnSp>
        <p:nvCxnSpPr>
          <p:cNvPr id="26" name="Lige pilforbindelse 25"/>
          <p:cNvCxnSpPr/>
          <p:nvPr/>
        </p:nvCxnSpPr>
        <p:spPr>
          <a:xfrm flipH="1">
            <a:off x="3515520" y="4442953"/>
            <a:ext cx="358378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boks 26"/>
          <p:cNvSpPr txBox="1"/>
          <p:nvPr/>
        </p:nvSpPr>
        <p:spPr>
          <a:xfrm rot="21067930">
            <a:off x="4148924" y="4790589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Page with JavaScript</a:t>
            </a:r>
            <a:endParaRPr lang="da-DK" sz="1800" dirty="0">
              <a:solidFill>
                <a:schemeClr val="tx2"/>
              </a:solidFill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436898" y="7128560"/>
            <a:ext cx="51003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500" dirty="0">
                <a:hlinkClick r:id="rId5"/>
              </a:rPr>
              <a:t>http://</a:t>
            </a:r>
            <a:r>
              <a:rPr lang="da-DK" sz="1500" dirty="0" smtClean="0">
                <a:hlinkClick r:id="rId5"/>
              </a:rPr>
              <a:t>en.wikipedia.org/wiki/Cross-origin_resource_sharing</a:t>
            </a:r>
            <a:r>
              <a:rPr lang="da-DK" sz="1500" dirty="0" smtClean="0"/>
              <a:t> </a:t>
            </a:r>
            <a:endParaRPr lang="da-DK" sz="1500" dirty="0"/>
          </a:p>
        </p:txBody>
      </p:sp>
      <p:cxnSp>
        <p:nvCxnSpPr>
          <p:cNvPr id="30" name="Lige pilforbindelse 29"/>
          <p:cNvCxnSpPr/>
          <p:nvPr/>
        </p:nvCxnSpPr>
        <p:spPr>
          <a:xfrm flipV="1">
            <a:off x="3667919" y="5305360"/>
            <a:ext cx="3812381" cy="57474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boks 32"/>
          <p:cNvSpPr txBox="1"/>
          <p:nvPr/>
        </p:nvSpPr>
        <p:spPr>
          <a:xfrm rot="21067930">
            <a:off x="3844158" y="5183629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Get data with </a:t>
            </a:r>
            <a:r>
              <a:rPr lang="en-US" sz="1800" b="1" dirty="0" smtClean="0">
                <a:solidFill>
                  <a:srgbClr val="006600"/>
                </a:solidFill>
              </a:rPr>
              <a:t>an </a:t>
            </a:r>
            <a:r>
              <a:rPr lang="en-US" sz="1800" b="1" dirty="0" smtClean="0">
                <a:solidFill>
                  <a:srgbClr val="006600"/>
                </a:solidFill>
              </a:rPr>
              <a:t>AJAX</a:t>
            </a:r>
            <a:r>
              <a:rPr lang="en-US" sz="1800" b="1" dirty="0">
                <a:solidFill>
                  <a:srgbClr val="006600"/>
                </a:solidFill>
              </a:rPr>
              <a:t> </a:t>
            </a:r>
            <a:r>
              <a:rPr lang="en-US" sz="1800" b="1" dirty="0">
                <a:solidFill>
                  <a:srgbClr val="006600"/>
                </a:solidFill>
              </a:rPr>
              <a:t>R</a:t>
            </a:r>
            <a:r>
              <a:rPr lang="en-US" sz="1800" b="1" dirty="0" smtClean="0">
                <a:solidFill>
                  <a:srgbClr val="006600"/>
                </a:solidFill>
              </a:rPr>
              <a:t>equest</a:t>
            </a:r>
            <a:endParaRPr lang="en-US" sz="1800" b="1" dirty="0">
              <a:solidFill>
                <a:srgbClr val="006600"/>
              </a:solidFill>
            </a:endParaRPr>
          </a:p>
        </p:txBody>
      </p:sp>
      <p:cxnSp>
        <p:nvCxnSpPr>
          <p:cNvPr id="34" name="Lige pilforbindelse 33"/>
          <p:cNvCxnSpPr/>
          <p:nvPr/>
        </p:nvCxnSpPr>
        <p:spPr>
          <a:xfrm>
            <a:off x="7929956" y="5460206"/>
            <a:ext cx="0" cy="344487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boks 34"/>
          <p:cNvSpPr txBox="1"/>
          <p:nvPr/>
        </p:nvSpPr>
        <p:spPr>
          <a:xfrm>
            <a:off x="8069656" y="5163503"/>
            <a:ext cx="186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Get data via </a:t>
            </a:r>
            <a:r>
              <a:rPr lang="en-US" sz="1800" dirty="0" smtClean="0">
                <a:solidFill>
                  <a:srgbClr val="006600"/>
                </a:solidFill>
              </a:rPr>
              <a:t>HTTP </a:t>
            </a:r>
            <a:r>
              <a:rPr lang="en-US" sz="1800" dirty="0">
                <a:solidFill>
                  <a:srgbClr val="006600"/>
                </a:solidFill>
              </a:rPr>
              <a:t>GET Request</a:t>
            </a:r>
            <a:endParaRPr lang="da-DK" sz="1800" dirty="0">
              <a:solidFill>
                <a:srgbClr val="006600"/>
              </a:solidFill>
            </a:endParaRPr>
          </a:p>
        </p:txBody>
      </p:sp>
      <p:pic>
        <p:nvPicPr>
          <p:cNvPr id="3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79" y="5812783"/>
            <a:ext cx="1163638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Lige pilforbindelse 36"/>
          <p:cNvCxnSpPr/>
          <p:nvPr/>
        </p:nvCxnSpPr>
        <p:spPr>
          <a:xfrm>
            <a:off x="7726756" y="5460206"/>
            <a:ext cx="0" cy="344487"/>
          </a:xfrm>
          <a:prstGeom prst="straightConnector1">
            <a:avLst/>
          </a:prstGeom>
          <a:ln>
            <a:solidFill>
              <a:srgbClr val="0066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endCxn id="39" idx="5"/>
          </p:cNvCxnSpPr>
          <p:nvPr/>
        </p:nvCxnSpPr>
        <p:spPr>
          <a:xfrm flipV="1">
            <a:off x="3667919" y="5375329"/>
            <a:ext cx="4313568" cy="644471"/>
          </a:xfrm>
          <a:prstGeom prst="straightConnector1">
            <a:avLst/>
          </a:prstGeom>
          <a:ln>
            <a:solidFill>
              <a:srgbClr val="0066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7467600" y="4972203"/>
            <a:ext cx="602056" cy="4722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6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Lige forbindelse 12"/>
          <p:cNvCxnSpPr/>
          <p:nvPr/>
        </p:nvCxnSpPr>
        <p:spPr>
          <a:xfrm>
            <a:off x="4540506" y="2665343"/>
            <a:ext cx="0" cy="4273745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747258" y="4559300"/>
            <a:ext cx="2873014" cy="6985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8012" y="215205"/>
            <a:ext cx="7276588" cy="661095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Setting CORS Headers with JAX-RS</a:t>
            </a:r>
            <a:endParaRPr lang="en-GB" sz="2000" b="1" dirty="0"/>
          </a:p>
        </p:txBody>
      </p:sp>
      <p:sp>
        <p:nvSpPr>
          <p:cNvPr id="3" name="Tekstboks 2"/>
          <p:cNvSpPr txBox="1"/>
          <p:nvPr/>
        </p:nvSpPr>
        <p:spPr>
          <a:xfrm>
            <a:off x="371858" y="877957"/>
            <a:ext cx="895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set the required headers for each REST-endpoint, but for a large REST-API that would be extremely cumbersome.</a:t>
            </a:r>
            <a:endParaRPr lang="en-GB" dirty="0"/>
          </a:p>
        </p:txBody>
      </p:sp>
      <p:sp>
        <p:nvSpPr>
          <p:cNvPr id="4" name="Højrepil 3"/>
          <p:cNvSpPr/>
          <p:nvPr/>
        </p:nvSpPr>
        <p:spPr>
          <a:xfrm>
            <a:off x="1130300" y="3403600"/>
            <a:ext cx="3334006" cy="812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1104900" y="5473700"/>
            <a:ext cx="3334006" cy="901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1765300" y="5648295"/>
            <a:ext cx="2631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Response</a:t>
            </a:r>
            <a:endParaRPr lang="en-GB" sz="3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kstboks 31"/>
          <p:cNvSpPr txBox="1"/>
          <p:nvPr/>
        </p:nvSpPr>
        <p:spPr>
          <a:xfrm>
            <a:off x="1506957" y="3533001"/>
            <a:ext cx="23995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Request</a:t>
            </a:r>
            <a:endParaRPr lang="en-GB" sz="3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4654806" y="3403600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Afrundet rektangel 39"/>
          <p:cNvSpPr/>
          <p:nvPr/>
        </p:nvSpPr>
        <p:spPr>
          <a:xfrm>
            <a:off x="5531106" y="3403600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Afrundet rektangel 40"/>
          <p:cNvSpPr/>
          <p:nvPr/>
        </p:nvSpPr>
        <p:spPr>
          <a:xfrm>
            <a:off x="6432806" y="3416300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Højre klammeparentes 7"/>
          <p:cNvSpPr/>
          <p:nvPr/>
        </p:nvSpPr>
        <p:spPr>
          <a:xfrm rot="16200000">
            <a:off x="5656326" y="2052573"/>
            <a:ext cx="377953" cy="2273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Tekstboks 41"/>
          <p:cNvSpPr txBox="1"/>
          <p:nvPr/>
        </p:nvSpPr>
        <p:spPr>
          <a:xfrm>
            <a:off x="4888477" y="2665343"/>
            <a:ext cx="175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Request Filters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3" name="Afrundet rektangel 42"/>
          <p:cNvSpPr/>
          <p:nvPr/>
        </p:nvSpPr>
        <p:spPr>
          <a:xfrm rot="10800000">
            <a:off x="4655062" y="5476101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Afrundet rektangel 43"/>
          <p:cNvSpPr/>
          <p:nvPr/>
        </p:nvSpPr>
        <p:spPr>
          <a:xfrm rot="10800000">
            <a:off x="5531362" y="5476101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Afrundet rektangel 44"/>
          <p:cNvSpPr/>
          <p:nvPr/>
        </p:nvSpPr>
        <p:spPr>
          <a:xfrm rot="10800000">
            <a:off x="6433062" y="5488801"/>
            <a:ext cx="628394" cy="812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Højre klammeparentes 45"/>
          <p:cNvSpPr/>
          <p:nvPr/>
        </p:nvSpPr>
        <p:spPr>
          <a:xfrm rot="5400000">
            <a:off x="5656582" y="5408653"/>
            <a:ext cx="377953" cy="2273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Tekstboks 46"/>
          <p:cNvSpPr txBox="1"/>
          <p:nvPr/>
        </p:nvSpPr>
        <p:spPr>
          <a:xfrm>
            <a:off x="5040877" y="6739033"/>
            <a:ext cx="190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Response Filters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9" name="Bøjet pil 48"/>
          <p:cNvSpPr/>
          <p:nvPr/>
        </p:nvSpPr>
        <p:spPr>
          <a:xfrm rot="5400000">
            <a:off x="7727950" y="3848100"/>
            <a:ext cx="520700" cy="4953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0" name="Bøjet pil 49"/>
          <p:cNvSpPr/>
          <p:nvPr/>
        </p:nvSpPr>
        <p:spPr>
          <a:xfrm rot="10800000">
            <a:off x="7702550" y="5753100"/>
            <a:ext cx="520700" cy="4953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1" name="Tekstboks 50"/>
          <p:cNvSpPr txBox="1"/>
          <p:nvPr/>
        </p:nvSpPr>
        <p:spPr>
          <a:xfrm>
            <a:off x="6949926" y="4732433"/>
            <a:ext cx="267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Our Response Handling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562231" y="1585843"/>
            <a:ext cx="8762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Filters can be used when you want to modify any request or response parameters like headers. For example you would like to add a response header "X-Powered-By" to each generated response.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03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-temp_S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7681</TotalTime>
  <Words>451</Words>
  <Application>Microsoft Office PowerPoint</Application>
  <PresentationFormat>Brugerdefineret</PresentationFormat>
  <Paragraphs>63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CPHB-temp_SIDE</vt:lpstr>
      <vt:lpstr>PowerPoint-præsentation</vt:lpstr>
      <vt:lpstr>The Same Origin Policy (SOP)</vt:lpstr>
      <vt:lpstr>The Same Origin Policy (SOP) – 2 Origin determination rules</vt:lpstr>
      <vt:lpstr>The Same Origin Policy (SOP) – 3 Solving the same-origin policy</vt:lpstr>
      <vt:lpstr>Setting CORS Headers with JAX-RS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Overskrift</dc:title>
  <dc:creator>Henrik</dc:creator>
  <cp:lastModifiedBy>plaul1</cp:lastModifiedBy>
  <cp:revision>191</cp:revision>
  <dcterms:created xsi:type="dcterms:W3CDTF">2012-05-09T09:13:48Z</dcterms:created>
  <dcterms:modified xsi:type="dcterms:W3CDTF">2017-03-10T17:05:26Z</dcterms:modified>
</cp:coreProperties>
</file>