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62" r:id="rId5"/>
    <p:sldId id="258" r:id="rId6"/>
    <p:sldId id="259" r:id="rId7"/>
    <p:sldId id="260" r:id="rId8"/>
    <p:sldId id="275" r:id="rId9"/>
    <p:sldId id="265" r:id="rId10"/>
    <p:sldId id="264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1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400" cap="none" dirty="0" smtClean="0"/>
              <a:t>1G eth UDP IP stack</a:t>
            </a:r>
            <a:endParaRPr lang="de-CH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89821" y="2400261"/>
            <a:ext cx="6511131" cy="329259"/>
          </a:xfrm>
        </p:spPr>
        <p:txBody>
          <a:bodyPr>
            <a:noAutofit/>
          </a:bodyPr>
          <a:lstStyle/>
          <a:p>
            <a:r>
              <a:rPr lang="de-CH" dirty="0" smtClean="0"/>
              <a:t>Simplified implementation</a:t>
            </a:r>
            <a:br>
              <a:rPr lang="de-CH" dirty="0" smtClean="0"/>
            </a:br>
            <a:r>
              <a:rPr lang="de-CH" dirty="0" smtClean="0"/>
              <a:t>from the FIX.QRL stables</a:t>
            </a:r>
          </a:p>
          <a:p>
            <a:r>
              <a:rPr lang="de-CH" dirty="0" smtClean="0"/>
              <a:t>(contributor – Peter Fall)</a:t>
            </a:r>
            <a:endParaRPr lang="de-CH" dirty="0"/>
          </a:p>
        </p:txBody>
      </p:sp>
      <p:pic>
        <p:nvPicPr>
          <p:cNvPr id="2050" name="Picture 2" descr="C:\Users\pjf\Documents\projects\fpga\xilinx\FIX\doco\fixqrl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2257425" cy="22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0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Module Description:  </a:t>
            </a:r>
            <a:r>
              <a:rPr lang="de-CH" sz="2400" b="1" dirty="0" smtClean="0"/>
              <a:t>UDP_complete_nomac</a:t>
            </a:r>
            <a:endParaRPr lang="de-CH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Simply wires up the following blocks:</a:t>
            </a:r>
          </a:p>
          <a:p>
            <a:pPr lvl="1"/>
            <a:r>
              <a:rPr lang="de-CH" sz="2000" dirty="0" smtClean="0"/>
              <a:t>UDP_TX</a:t>
            </a:r>
          </a:p>
          <a:p>
            <a:pPr lvl="1"/>
            <a:r>
              <a:rPr lang="de-CH" sz="2000" dirty="0" smtClean="0"/>
              <a:t>UDP_RX</a:t>
            </a:r>
          </a:p>
          <a:p>
            <a:pPr lvl="1"/>
            <a:r>
              <a:rPr lang="de-CH" sz="2000" dirty="0" smtClean="0"/>
              <a:t>IP_Complete_nomac</a:t>
            </a:r>
            <a:br>
              <a:rPr lang="de-CH" sz="2000" dirty="0" smtClean="0"/>
            </a:br>
            <a:endParaRPr lang="de-CH" sz="2000" dirty="0" smtClean="0"/>
          </a:p>
          <a:p>
            <a:r>
              <a:rPr lang="de-CH" sz="2000" dirty="0" smtClean="0"/>
              <a:t>Propagates the IP RX header info to the UDP_complete_nomac module interface.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7443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Module </a:t>
            </a:r>
            <a:r>
              <a:rPr lang="de-CH" sz="2400" dirty="0" smtClean="0"/>
              <a:t>Description</a:t>
            </a:r>
            <a:r>
              <a:rPr lang="de-CH" sz="2400" dirty="0"/>
              <a:t>:  </a:t>
            </a:r>
            <a:r>
              <a:rPr lang="de-CH" sz="2400" b="1" dirty="0" smtClean="0"/>
              <a:t>UDP_TX and UDP_RX</a:t>
            </a:r>
            <a:endParaRPr lang="de-C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UDP_TX:</a:t>
            </a:r>
          </a:p>
          <a:p>
            <a:pPr lvl="1"/>
            <a:r>
              <a:rPr lang="de-CH" sz="2000" dirty="0" smtClean="0"/>
              <a:t>Very simple FSM to capture data from the supplied UDP TX header, and send out a UDP header.</a:t>
            </a:r>
          </a:p>
          <a:p>
            <a:pPr lvl="1"/>
            <a:r>
              <a:rPr lang="de-CH" sz="2000" dirty="0" smtClean="0"/>
              <a:t>Asserts data ready when in user data phase, and copies bytes from the user supplied data.</a:t>
            </a:r>
          </a:p>
          <a:p>
            <a:pPr lvl="1"/>
            <a:r>
              <a:rPr lang="de-CH" sz="2000" dirty="0" smtClean="0"/>
              <a:t>Assumes user will supply the CRC (specs allow CRC to be zero).</a:t>
            </a:r>
            <a:br>
              <a:rPr lang="de-CH" sz="2000" dirty="0" smtClean="0"/>
            </a:br>
            <a:endParaRPr lang="de-CH" sz="2000" dirty="0" smtClean="0"/>
          </a:p>
          <a:p>
            <a:r>
              <a:rPr lang="de-CH" sz="2000" dirty="0" smtClean="0"/>
              <a:t>UDP_RX</a:t>
            </a:r>
          </a:p>
          <a:p>
            <a:pPr lvl="1"/>
            <a:r>
              <a:rPr lang="de-CH" sz="2000" dirty="0" smtClean="0"/>
              <a:t>Very simple FSM to parse the UDP header from data supplied from the IP layer, and then to send user data from the IP layer to the interface (asserts udp_rxo.data.data_in_valid).</a:t>
            </a:r>
          </a:p>
          <a:p>
            <a:pPr lvl="1"/>
            <a:r>
              <a:rPr lang="de-CH" sz="2000" dirty="0" smtClean="0"/>
              <a:t>Discards IP pkts until it gets one with protocol=x11 (UDP pkt).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610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200" dirty="0"/>
              <a:t>Module </a:t>
            </a:r>
            <a:r>
              <a:rPr lang="de-CH" sz="3200" dirty="0" smtClean="0"/>
              <a:t>Description</a:t>
            </a:r>
            <a:r>
              <a:rPr lang="de-CH" sz="3200" dirty="0"/>
              <a:t>:  </a:t>
            </a:r>
            <a:r>
              <a:rPr lang="de-CH" sz="3200" b="1" dirty="0" smtClean="0"/>
              <a:t>IPv4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000" dirty="0" smtClean="0"/>
              <a:t>Simply wires up the following blocks:</a:t>
            </a:r>
          </a:p>
          <a:p>
            <a:pPr lvl="1"/>
            <a:r>
              <a:rPr lang="de-CH" sz="2000" dirty="0" smtClean="0"/>
              <a:t>IPv4</a:t>
            </a:r>
          </a:p>
          <a:p>
            <a:pPr lvl="1"/>
            <a:r>
              <a:rPr lang="de-CH" sz="2000" dirty="0" smtClean="0"/>
              <a:t>ARP</a:t>
            </a:r>
          </a:p>
          <a:p>
            <a:pPr lvl="1"/>
            <a:r>
              <a:rPr lang="de-CH" sz="2000" dirty="0" smtClean="0"/>
              <a:t>Tx_arbitrator</a:t>
            </a:r>
            <a:br>
              <a:rPr lang="de-CH" sz="2000" dirty="0" smtClean="0"/>
            </a:br>
            <a:endParaRPr lang="de-CH" sz="2000" dirty="0" smtClean="0"/>
          </a:p>
          <a:p>
            <a:r>
              <a:rPr lang="de-CH" sz="2000" dirty="0" smtClean="0"/>
              <a:t>Arp reads the MAX RX data in parallel with the IPv4 RX path. ARP is looking for ARP pkts, while IPv4 is looking for IP pkts.</a:t>
            </a:r>
            <a:br>
              <a:rPr lang="de-CH" sz="2000" dirty="0" smtClean="0"/>
            </a:br>
            <a:endParaRPr lang="de-CH" sz="2000" dirty="0" smtClean="0"/>
          </a:p>
          <a:p>
            <a:r>
              <a:rPr lang="de-CH" sz="2000" dirty="0" smtClean="0"/>
              <a:t>IPv4 interacts directly with ARP block during TX to ensure that the transmit destination MAC address is known.</a:t>
            </a:r>
            <a:br>
              <a:rPr lang="de-CH" sz="2000" dirty="0" smtClean="0"/>
            </a:br>
            <a:endParaRPr lang="de-CH" sz="2000" dirty="0" smtClean="0"/>
          </a:p>
          <a:p>
            <a:r>
              <a:rPr lang="de-CH" sz="2000" dirty="0" smtClean="0"/>
              <a:t>TX_arbitrator, controls access to the MAC TX layer, as both ARP and IPv4 may want to transmit at the same time.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72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200" dirty="0"/>
              <a:t>Module </a:t>
            </a:r>
            <a:r>
              <a:rPr lang="de-CH" sz="3200" dirty="0" smtClean="0"/>
              <a:t>Description</a:t>
            </a:r>
            <a:r>
              <a:rPr lang="de-CH" sz="3200" dirty="0"/>
              <a:t>:  </a:t>
            </a:r>
            <a:r>
              <a:rPr lang="de-CH" sz="3200" b="1" dirty="0" smtClean="0"/>
              <a:t>IPv4_TX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IPv4_TX comprises two simple FSMs:</a:t>
            </a:r>
          </a:p>
          <a:p>
            <a:pPr lvl="1"/>
            <a:r>
              <a:rPr lang="de-CH" dirty="0" smtClean="0"/>
              <a:t>to control transmission of the header and user data</a:t>
            </a:r>
          </a:p>
          <a:p>
            <a:pPr lvl="1"/>
            <a:r>
              <a:rPr lang="de-CH" dirty="0" smtClean="0"/>
              <a:t>to calculate the header checksum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To use,  </a:t>
            </a:r>
          </a:p>
          <a:p>
            <a:pPr lvl="1"/>
            <a:r>
              <a:rPr lang="de-CH" dirty="0" smtClean="0"/>
              <a:t>set the TX header, and </a:t>
            </a:r>
            <a:r>
              <a:rPr lang="de-CH" dirty="0"/>
              <a:t>assert ip_tx_start. </a:t>
            </a:r>
            <a:endParaRPr lang="de-CH" dirty="0" smtClean="0"/>
          </a:p>
          <a:p>
            <a:pPr lvl="1"/>
            <a:r>
              <a:rPr lang="de-CH" dirty="0" smtClean="0"/>
              <a:t>The block begins to calculate the header CRC and transmit the header</a:t>
            </a:r>
          </a:p>
          <a:p>
            <a:pPr lvl="1"/>
            <a:r>
              <a:rPr lang="de-CH" dirty="0"/>
              <a:t>Once in the user data stage, the block asserts </a:t>
            </a:r>
            <a:r>
              <a:rPr lang="de-CH" dirty="0" smtClean="0"/>
              <a:t>ip_tx_data_out_ready and copies user data over to the MAC TX output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360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200" dirty="0"/>
              <a:t>Module </a:t>
            </a:r>
            <a:r>
              <a:rPr lang="de-CH" sz="3200" dirty="0" smtClean="0"/>
              <a:t>Description</a:t>
            </a:r>
            <a:r>
              <a:rPr lang="de-CH" sz="3200" dirty="0"/>
              <a:t>:  </a:t>
            </a:r>
            <a:r>
              <a:rPr lang="de-CH" sz="3200" b="1" dirty="0" smtClean="0"/>
              <a:t>IPv4_RX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Simple FSM to parse both the ethernet frame header and the IP v4 header.</a:t>
            </a:r>
          </a:p>
          <a:p>
            <a:r>
              <a:rPr lang="de-CH" sz="2000" dirty="0" smtClean="0"/>
              <a:t>Ignores packets that</a:t>
            </a:r>
          </a:p>
          <a:p>
            <a:pPr lvl="1"/>
            <a:r>
              <a:rPr lang="de-CH" sz="2000" dirty="0" smtClean="0"/>
              <a:t>Are not v4 IP packets</a:t>
            </a:r>
          </a:p>
          <a:p>
            <a:pPr lvl="1"/>
            <a:r>
              <a:rPr lang="de-CH" sz="2000" dirty="0" smtClean="0"/>
              <a:t>Require reassembly</a:t>
            </a:r>
          </a:p>
          <a:p>
            <a:pPr lvl="1"/>
            <a:r>
              <a:rPr lang="de-CH" sz="2000" dirty="0" smtClean="0"/>
              <a:t>Are not for our ip address</a:t>
            </a:r>
          </a:p>
          <a:p>
            <a:r>
              <a:rPr lang="de-CH" sz="2000" dirty="0" smtClean="0"/>
              <a:t>Once all these checks are satisfied, the rx header data: ip_rx.hdr is valid and the module asserts ip_rx_start.</a:t>
            </a:r>
          </a:p>
          <a:p>
            <a:r>
              <a:rPr lang="de-CH" sz="2000" dirty="0" smtClean="0"/>
              <a:t>Received user data is available through the ip_rx.data record.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81365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200" dirty="0"/>
              <a:t>Module </a:t>
            </a:r>
            <a:r>
              <a:rPr lang="de-CH" sz="3200" dirty="0" smtClean="0"/>
              <a:t>Description</a:t>
            </a:r>
            <a:r>
              <a:rPr lang="de-CH" sz="3200" dirty="0"/>
              <a:t>:  </a:t>
            </a:r>
            <a:r>
              <a:rPr lang="de-CH" sz="3200" b="1" dirty="0" smtClean="0"/>
              <a:t>arp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Handles receipt of ARP packets</a:t>
            </a:r>
          </a:p>
          <a:p>
            <a:r>
              <a:rPr lang="de-CH" dirty="0" smtClean="0"/>
              <a:t>Handles transmission of ARP requests</a:t>
            </a:r>
          </a:p>
          <a:p>
            <a:r>
              <a:rPr lang="de-CH" dirty="0" smtClean="0"/>
              <a:t>Handles request resolution (check ARP cache and request resolution if not found)</a:t>
            </a:r>
          </a:p>
          <a:p>
            <a:r>
              <a:rPr lang="de-CH" dirty="0" smtClean="0"/>
              <a:t>Three FSMs, one for each of the above functions</a:t>
            </a:r>
          </a:p>
          <a:p>
            <a:r>
              <a:rPr lang="de-CH" dirty="0" smtClean="0"/>
              <a:t>ARP mapper cache is only 1 deep in this implementation</a:t>
            </a:r>
          </a:p>
          <a:p>
            <a:pPr lvl="1"/>
            <a:r>
              <a:rPr lang="de-CH" dirty="0" smtClean="0"/>
              <a:t>which means that it is only really good for point-point comms. </a:t>
            </a:r>
          </a:p>
          <a:p>
            <a:pPr lvl="1"/>
            <a:r>
              <a:rPr lang="de-CH" dirty="0" smtClean="0"/>
              <a:t>Can easily be extended though for greater depth.</a:t>
            </a:r>
          </a:p>
          <a:p>
            <a:r>
              <a:rPr lang="de-CH" dirty="0" smtClean="0"/>
              <a:t>Input signals to module indicate our IP and MAC addresses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23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200" dirty="0"/>
              <a:t>Module </a:t>
            </a:r>
            <a:r>
              <a:rPr lang="de-CH" sz="3200" dirty="0" smtClean="0"/>
              <a:t>Description</a:t>
            </a:r>
            <a:r>
              <a:rPr lang="de-CH" sz="3200" dirty="0"/>
              <a:t>:  </a:t>
            </a:r>
            <a:r>
              <a:rPr lang="de-CH" sz="3200" b="1" dirty="0" smtClean="0"/>
              <a:t>tx_arbitrator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FSM to arbitrate access to the MAC TX layer by</a:t>
            </a:r>
          </a:p>
          <a:p>
            <a:pPr lvl="1"/>
            <a:r>
              <a:rPr lang="de-CH" dirty="0" smtClean="0"/>
              <a:t>IP TX path</a:t>
            </a:r>
          </a:p>
          <a:p>
            <a:pPr lvl="1"/>
            <a:r>
              <a:rPr lang="de-CH" dirty="0" smtClean="0"/>
              <a:t>ARP TX path</a:t>
            </a:r>
          </a:p>
          <a:p>
            <a:r>
              <a:rPr lang="de-CH" dirty="0" smtClean="0"/>
              <a:t>One of the sources requests access and must wait until it is granted.</a:t>
            </a:r>
          </a:p>
          <a:p>
            <a:r>
              <a:rPr lang="de-CH" dirty="0" smtClean="0"/>
              <a:t>Priority is given to the IP path as it is expected that that path has the highest request rate.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16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000" dirty="0" smtClean="0"/>
              <a:t>Simulation</a:t>
            </a:r>
            <a:endParaRPr lang="de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Every vdhl module has a corresponding RTL simulation test bench.</a:t>
            </a:r>
          </a:p>
          <a:p>
            <a:r>
              <a:rPr lang="de-CH" dirty="0" smtClean="0"/>
              <a:t>Additionally, there are simulation test benches for various module integrations.</a:t>
            </a:r>
          </a:p>
          <a:p>
            <a:r>
              <a:rPr lang="de-CH" dirty="0" smtClean="0"/>
              <a:t>In this version, verification is not completely automatic. The test benches test for some things, but much is left to manual inspection via the simulator waveforms.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152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000" dirty="0" smtClean="0"/>
              <a:t>TestBench - HW</a:t>
            </a:r>
            <a:endParaRPr lang="de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The HW testbench is built around the Xilinx ML-605 prototyping card.</a:t>
            </a:r>
          </a:p>
          <a:p>
            <a:r>
              <a:rPr lang="de-CH" sz="2000" dirty="0" smtClean="0"/>
              <a:t>It directly uses the card’s 200MHz clocks, Eth PHY (copper) and LEDs to indicate status.</a:t>
            </a:r>
          </a:p>
          <a:p>
            <a:r>
              <a:rPr lang="de-CH" sz="2000" dirty="0" smtClean="0"/>
              <a:t>A simple VHDL driver module for the stack replies with a canned response whenever it receives a UDP pkt on a particular IP addr and port number.</a:t>
            </a:r>
          </a:p>
          <a:p>
            <a:r>
              <a:rPr lang="de-CH" sz="2000" dirty="0" smtClean="0"/>
              <a:t>The Xilinx </a:t>
            </a:r>
            <a:r>
              <a:rPr lang="de-CH" sz="2000" b="1" dirty="0"/>
              <a:t>LogiCORE IP </a:t>
            </a:r>
            <a:r>
              <a:rPr lang="de-CH" sz="2000" b="1" dirty="0" smtClean="0"/>
              <a:t>Virtex-6 FPGA </a:t>
            </a:r>
            <a:r>
              <a:rPr lang="de-CH" sz="2000" b="1" dirty="0"/>
              <a:t>Embedded </a:t>
            </a:r>
            <a:r>
              <a:rPr lang="de-CH" sz="2000" b="1" dirty="0" smtClean="0"/>
              <a:t>Tri-Mode Ethernet </a:t>
            </a:r>
            <a:r>
              <a:rPr lang="de-CH" sz="2000" b="1" dirty="0"/>
              <a:t>MAC </a:t>
            </a:r>
            <a:r>
              <a:rPr lang="de-CH" sz="2000" b="1" dirty="0" smtClean="0"/>
              <a:t>v2.1 </a:t>
            </a:r>
            <a:r>
              <a:rPr lang="de-CH" sz="2000" dirty="0" smtClean="0"/>
              <a:t>is used to couple the UDP/IP stack to the board’s Ethernet PHY. This is used with the standard FIFO user buffering (which adds a one-frame delay). It should be possible also to remove this FIFO to reduce latency.</a:t>
            </a:r>
          </a:p>
          <a:p>
            <a:r>
              <a:rPr lang="de-CH" sz="2000" dirty="0" smtClean="0"/>
              <a:t>A laptop provides stimulus by way of one of two Java programs: </a:t>
            </a:r>
          </a:p>
          <a:p>
            <a:pPr lvl="1"/>
            <a:r>
              <a:rPr lang="de-CH" sz="1600" dirty="0" smtClean="0"/>
              <a:t>UDPTest.java – writes one UDP pkt and waits for a response then prints it</a:t>
            </a:r>
          </a:p>
          <a:p>
            <a:pPr lvl="1"/>
            <a:r>
              <a:rPr lang="de-CH" sz="1600" dirty="0" smtClean="0"/>
              <a:t>UDPTestStream.java – writes a number of UDP pkts and prints responses</a:t>
            </a:r>
          </a:p>
          <a:p>
            <a:r>
              <a:rPr lang="de-CH" sz="2000" dirty="0" smtClean="0"/>
              <a:t>The test network is a single twisted CAT-6 cable between the laptop and the ML-605 board.</a:t>
            </a:r>
          </a:p>
          <a:p>
            <a:r>
              <a:rPr lang="de-CH" sz="2000" dirty="0" smtClean="0"/>
              <a:t>Wireshark (on the laptop) is used to capture the traffic on the wire (sample pcap files are included)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36817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28600" y="944562"/>
            <a:ext cx="8686800" cy="4782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ounded Rectangle 21"/>
          <p:cNvSpPr/>
          <p:nvPr/>
        </p:nvSpPr>
        <p:spPr>
          <a:xfrm>
            <a:off x="914400" y="1371600"/>
            <a:ext cx="7010400" cy="365549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/>
          </a:bodyPr>
          <a:lstStyle/>
          <a:p>
            <a:r>
              <a:rPr lang="de-CH" dirty="0" smtClean="0"/>
              <a:t>Test Setup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782762"/>
            <a:ext cx="19812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UDP_Complete_nomac</a:t>
            </a:r>
            <a:endParaRPr lang="de-CH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278939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7000" y="237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 TX</a:t>
            </a:r>
            <a:endParaRPr lang="de-CH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3304091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0" y="33865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 RX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2624070" y="5034540"/>
            <a:ext cx="103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Clocks &amp; reset</a:t>
            </a:r>
            <a:endParaRPr lang="de-CH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2108" y="2625915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7474" y="3147647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40835" y="4370334"/>
            <a:ext cx="516765" cy="88746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3474" y="46783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IP &amp; MAC set </a:t>
            </a:r>
            <a:endParaRPr lang="de-CH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91130" y="4373562"/>
            <a:ext cx="0" cy="32676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15130" y="5080706"/>
            <a:ext cx="189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Arp &amp; IP pkt count: 4 leds each</a:t>
            </a:r>
            <a:endParaRPr lang="de-CH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82108" y="4370334"/>
            <a:ext cx="647431" cy="98737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15130" y="2279121"/>
            <a:ext cx="1328670" cy="1223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Xilinx mac_block</a:t>
            </a:r>
            <a:endParaRPr lang="de-CH" dirty="0"/>
          </a:p>
        </p:txBody>
      </p:sp>
      <p:sp>
        <p:nvSpPr>
          <p:cNvPr id="23" name="Oval 22"/>
          <p:cNvSpPr/>
          <p:nvPr/>
        </p:nvSpPr>
        <p:spPr>
          <a:xfrm>
            <a:off x="1143000" y="2177534"/>
            <a:ext cx="1600200" cy="170866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TX response process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926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Xilinx ML605 board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5029200"/>
            <a:ext cx="129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Async TX Pushbutton </a:t>
            </a:r>
            <a:endParaRPr lang="de-CH" dirty="0"/>
          </a:p>
        </p:txBody>
      </p:sp>
      <p:cxnSp>
        <p:nvCxnSpPr>
          <p:cNvPr id="28" name="Straight Arrow Connector 27"/>
          <p:cNvCxnSpPr>
            <a:endCxn id="23" idx="4"/>
          </p:cNvCxnSpPr>
          <p:nvPr/>
        </p:nvCxnSpPr>
        <p:spPr>
          <a:xfrm flipV="1">
            <a:off x="1790163" y="3886200"/>
            <a:ext cx="152937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111009" y="2296445"/>
            <a:ext cx="664335" cy="1223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Eth PHY</a:t>
            </a:r>
            <a:endParaRPr lang="de-CH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538434" y="2628970"/>
            <a:ext cx="5725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543800" y="3147647"/>
            <a:ext cx="567209" cy="305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85800" y="5943600"/>
            <a:ext cx="556367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Java Test Code running on Laptop</a:t>
            </a:r>
            <a:endParaRPr lang="de-CH" dirty="0"/>
          </a:p>
        </p:txBody>
      </p:sp>
      <p:cxnSp>
        <p:nvCxnSpPr>
          <p:cNvPr id="61" name="Elbow Connector 60"/>
          <p:cNvCxnSpPr>
            <a:endCxn id="59" idx="3"/>
          </p:cNvCxnSpPr>
          <p:nvPr/>
        </p:nvCxnSpPr>
        <p:spPr>
          <a:xfrm rot="5400000">
            <a:off x="5963285" y="3806609"/>
            <a:ext cx="2766080" cy="2193702"/>
          </a:xfrm>
          <a:prstGeom prst="bentConnector2">
            <a:avLst/>
          </a:prstGeom>
          <a:ln w="76200">
            <a:solidFill>
              <a:srgbClr val="00B05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6800" y="1295400"/>
            <a:ext cx="27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UDP_integration_example</a:t>
            </a:r>
            <a:endParaRPr lang="de-CH" dirty="0"/>
          </a:p>
        </p:txBody>
      </p:sp>
      <p:sp>
        <p:nvSpPr>
          <p:cNvPr id="63" name="TextBox 62"/>
          <p:cNvSpPr txBox="1"/>
          <p:nvPr/>
        </p:nvSpPr>
        <p:spPr>
          <a:xfrm>
            <a:off x="6879465" y="5943600"/>
            <a:ext cx="123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619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Implements UDP, IPv4, ARP protocols</a:t>
            </a:r>
          </a:p>
          <a:p>
            <a:r>
              <a:rPr lang="de-CH" dirty="0" smtClean="0"/>
              <a:t>Zero latency between UDP and MAC layer</a:t>
            </a:r>
          </a:p>
          <a:p>
            <a:pPr lvl="1"/>
            <a:r>
              <a:rPr lang="de-CH" dirty="0" smtClean="0"/>
              <a:t>(combinatorial transfer during user data phase)</a:t>
            </a:r>
          </a:p>
          <a:p>
            <a:pPr lvl="1"/>
            <a:r>
              <a:rPr lang="de-CH" dirty="0" smtClean="0"/>
              <a:t>See simulation diagram below</a:t>
            </a:r>
          </a:p>
          <a:p>
            <a:r>
              <a:rPr lang="de-CH" dirty="0" smtClean="0"/>
              <a:t>Allows full control of UDP src &amp; dst ports on TX.</a:t>
            </a:r>
          </a:p>
          <a:p>
            <a:r>
              <a:rPr lang="de-CH" dirty="0" smtClean="0"/>
              <a:t>Provides access to UDP src &amp; dst ports on RX (user filtering)</a:t>
            </a:r>
          </a:p>
          <a:p>
            <a:r>
              <a:rPr lang="de-CH" dirty="0" smtClean="0"/>
              <a:t>Couples directly to Xilinx Tri-Mode eth Mac via AXI interface</a:t>
            </a:r>
          </a:p>
          <a:p>
            <a:r>
              <a:rPr lang="de-CH" dirty="0" smtClean="0"/>
              <a:t>Separate building blocks to create custom stacks</a:t>
            </a:r>
          </a:p>
          <a:p>
            <a:r>
              <a:rPr lang="de-CH" dirty="0"/>
              <a:t>Easy to tap into the IP layer directly</a:t>
            </a:r>
          </a:p>
          <a:p>
            <a:r>
              <a:rPr lang="de-CH" dirty="0" smtClean="0"/>
              <a:t>Separate clock domains for tx &amp; rx paths</a:t>
            </a:r>
          </a:p>
          <a:p>
            <a:r>
              <a:rPr lang="de-CH" dirty="0" smtClean="0"/>
              <a:t>Tested for 1Gbit Ethernet, but applicable to 100M and 10M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137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Testbench HW - ML605 modules	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UDP_Complete – integration of UDP  with a mac 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IP Complete – integration of IP layer only with a mac 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UDP_Integration_Example – test example with vhdl process to reply to received UDP packets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824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CH" dirty="0" smtClean="0"/>
              <a:t>Test Results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r>
              <a:rPr lang="de-CH" sz="2000" dirty="0" smtClean="0"/>
              <a:t>The xilinx MAC layer used contains a FIFO which therefore introduces a 1 frame delay.</a:t>
            </a:r>
          </a:p>
          <a:p>
            <a:pPr lvl="1"/>
            <a:r>
              <a:rPr lang="de-CH" sz="2000" dirty="0" smtClean="0"/>
              <a:t>For tightly coupled low latency requirements, this can be removed.</a:t>
            </a:r>
          </a:p>
          <a:p>
            <a:r>
              <a:rPr lang="de-CH" sz="2000" dirty="0" smtClean="0"/>
              <a:t>Output from UDPTest:</a:t>
            </a:r>
          </a:p>
          <a:p>
            <a:pPr lvl="1"/>
            <a:r>
              <a:rPr lang="en-US" sz="2000" dirty="0"/>
              <a:t>Sending packet: 1=45~34=201~18=23~ on port </a:t>
            </a:r>
            <a:r>
              <a:rPr lang="en-US" sz="2000" dirty="0" smtClean="0"/>
              <a:t>2000</a:t>
            </a:r>
            <a:br>
              <a:rPr lang="en-US" sz="2000" dirty="0" smtClean="0"/>
            </a:br>
            <a:r>
              <a:rPr lang="en-US" sz="2000" dirty="0" smtClean="0"/>
              <a:t>Got </a:t>
            </a:r>
            <a:r>
              <a:rPr lang="en-US" sz="2000" dirty="0"/>
              <a:t>[@ABC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Output from </a:t>
            </a:r>
            <a:r>
              <a:rPr lang="en-US" sz="2000" dirty="0" err="1" smtClean="0"/>
              <a:t>UDPTestStream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…</a:t>
            </a:r>
            <a:br>
              <a:rPr lang="en-US" sz="2000" dirty="0" smtClean="0"/>
            </a:br>
            <a:r>
              <a:rPr lang="en-US" sz="2000" dirty="0" smtClean="0"/>
              <a:t>Sending </a:t>
            </a:r>
            <a:r>
              <a:rPr lang="en-US" sz="2000" dirty="0"/>
              <a:t>price tick </a:t>
            </a:r>
            <a:r>
              <a:rPr lang="en-US" sz="2000" dirty="0" smtClean="0"/>
              <a:t>205</a:t>
            </a:r>
            <a:br>
              <a:rPr lang="en-US" sz="2000" dirty="0" smtClean="0"/>
            </a:br>
            <a:r>
              <a:rPr lang="en-US" sz="2000" dirty="0" smtClean="0"/>
              <a:t>Sending </a:t>
            </a:r>
            <a:r>
              <a:rPr lang="en-US" sz="2000" dirty="0"/>
              <a:t>price tick </a:t>
            </a:r>
            <a:r>
              <a:rPr lang="en-US" sz="2000" dirty="0" smtClean="0"/>
              <a:t>204</a:t>
            </a:r>
            <a:br>
              <a:rPr lang="en-US" sz="2000" dirty="0" smtClean="0"/>
            </a:br>
            <a:r>
              <a:rPr lang="en-US" sz="2000" dirty="0" smtClean="0"/>
              <a:t>Sending </a:t>
            </a:r>
            <a:r>
              <a:rPr lang="en-US" sz="2000" dirty="0"/>
              <a:t>price tick </a:t>
            </a:r>
            <a:r>
              <a:rPr lang="en-US" sz="2000" dirty="0" smtClean="0"/>
              <a:t>203</a:t>
            </a:r>
            <a:br>
              <a:rPr lang="en-US" sz="2000" dirty="0" smtClean="0"/>
            </a:br>
            <a:r>
              <a:rPr lang="en-US" sz="2000" dirty="0" smtClean="0"/>
              <a:t>Sending </a:t>
            </a:r>
            <a:r>
              <a:rPr lang="en-US" sz="2000" dirty="0"/>
              <a:t>price tick </a:t>
            </a:r>
            <a:r>
              <a:rPr lang="en-US" sz="2000" dirty="0" smtClean="0"/>
              <a:t>202</a:t>
            </a:r>
            <a:br>
              <a:rPr lang="en-US" sz="2000" dirty="0" smtClean="0"/>
            </a:br>
            <a:r>
              <a:rPr lang="en-US" sz="2000" dirty="0" smtClean="0"/>
              <a:t>Got </a:t>
            </a:r>
            <a:r>
              <a:rPr lang="en-US" sz="2000" dirty="0"/>
              <a:t>[@ABC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Got </a:t>
            </a:r>
            <a:r>
              <a:rPr lang="en-US" sz="2000" dirty="0"/>
              <a:t>[@ABC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Got </a:t>
            </a:r>
            <a:r>
              <a:rPr lang="en-US" sz="2000" dirty="0"/>
              <a:t>[@ABC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Got </a:t>
            </a:r>
            <a:r>
              <a:rPr lang="en-US" sz="2000" dirty="0"/>
              <a:t>[@ABC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…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33588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Simulation diagram showing zero latency on receive</a:t>
            </a:r>
            <a:endParaRPr lang="de-CH" sz="2000" dirty="0"/>
          </a:p>
        </p:txBody>
      </p:sp>
      <p:pic>
        <p:nvPicPr>
          <p:cNvPr id="1027" name="Picture 3" descr="C:\Users\pjf\Documents\projects\fpga\xilinx\FIX\udp_ip_stack\DOCO\zero latency rece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19200"/>
            <a:ext cx="809796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2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Limitations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2000" dirty="0" smtClean="0"/>
              <a:t>Does not handle segmentation and reassembly</a:t>
            </a:r>
          </a:p>
          <a:p>
            <a:pPr lvl="1"/>
            <a:r>
              <a:rPr lang="de-CH" sz="2000" dirty="0" smtClean="0"/>
              <a:t>Assumes packets offerred for transmission will fit in a single ethernet frame</a:t>
            </a:r>
          </a:p>
          <a:p>
            <a:pPr lvl="1"/>
            <a:r>
              <a:rPr lang="de-CH" sz="2000" dirty="0" smtClean="0"/>
              <a:t>Discards packets received if they require reassembly</a:t>
            </a:r>
          </a:p>
          <a:p>
            <a:r>
              <a:rPr lang="de-CH" sz="2000" dirty="0" smtClean="0"/>
              <a:t>Currently implementing only one ARP resolution slot </a:t>
            </a:r>
          </a:p>
          <a:p>
            <a:pPr lvl="1"/>
            <a:r>
              <a:rPr lang="de-CH" sz="2000" dirty="0" smtClean="0"/>
              <a:t>means only realistic to use for pt-pt cxns (but can easily extend ARP layer to manage an array of address mappings</a:t>
            </a:r>
          </a:p>
          <a:p>
            <a:r>
              <a:rPr lang="de-CH" sz="2000" dirty="0" smtClean="0"/>
              <a:t> Doesnt always detect error situations (although these are flagged as TODO in the code)</a:t>
            </a:r>
          </a:p>
          <a:p>
            <a:r>
              <a:rPr lang="de-CH" sz="2000" dirty="0" smtClean="0"/>
              <a:t>Doesnt currently double register signals where they cross between tx &amp; rx clock domain in a couple of places.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7734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Overall Block Diagram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624070" y="2133600"/>
            <a:ext cx="423393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UDP_Complete_nomac</a:t>
            </a:r>
            <a:endParaRPr lang="de-CH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99634" y="2814625"/>
            <a:ext cx="762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634" y="26299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 TX bus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3336357"/>
            <a:ext cx="762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31516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 RX bus</a:t>
            </a:r>
            <a:endParaRPr lang="de-CH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5000" y="3853934"/>
            <a:ext cx="762000" cy="0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669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</a:t>
            </a:r>
            <a:r>
              <a:rPr lang="de-CH" dirty="0" smtClean="0"/>
              <a:t>P RX bus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2624070" y="5385378"/>
            <a:ext cx="103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Clocks &amp; reset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58000" y="2961452"/>
            <a:ext cx="762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8977" y="27767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MAC TX bus</a:t>
            </a:r>
            <a:endParaRPr lang="de-CH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63366" y="3483184"/>
            <a:ext cx="762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54343" y="32985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MAC RX bus</a:t>
            </a:r>
            <a:endParaRPr lang="de-CH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24200" y="4724400"/>
            <a:ext cx="0" cy="653534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62400" y="541378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Our IP &amp; MAC addr</a:t>
            </a:r>
            <a:endParaRPr lang="de-CH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91130" y="4724400"/>
            <a:ext cx="0" cy="653534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6400" y="541378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Arp &amp; IP pkt count</a:t>
            </a:r>
            <a:endParaRPr lang="de-CH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15130" y="4724400"/>
            <a:ext cx="0" cy="65353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0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Structural Decomposition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1388234" y="1752600"/>
            <a:ext cx="6460365" cy="440125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07235" y="3396734"/>
            <a:ext cx="7453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9939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 TX bus</a:t>
            </a:r>
            <a:endParaRPr lang="de-CH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7235" y="4310652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" y="3886200"/>
            <a:ext cx="138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UDP RX bus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36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</a:t>
            </a:r>
            <a:r>
              <a:rPr lang="de-CH" dirty="0" smtClean="0"/>
              <a:t>P RX bus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1972947" y="6172200"/>
            <a:ext cx="103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Clocks &amp; reset</a:t>
            </a:r>
            <a:endParaRPr lang="de-CH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06477" y="6146408"/>
            <a:ext cx="1" cy="3342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6995" y="6096000"/>
            <a:ext cx="124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Our IP &amp; MAC addr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6096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Arp &amp; IP pkt count</a:t>
            </a:r>
            <a:endParaRPr lang="de-CH" dirty="0"/>
          </a:p>
        </p:txBody>
      </p:sp>
      <p:sp>
        <p:nvSpPr>
          <p:cNvPr id="18" name="TextBox 17"/>
          <p:cNvSpPr txBox="1"/>
          <p:nvPr/>
        </p:nvSpPr>
        <p:spPr>
          <a:xfrm>
            <a:off x="7878651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MAC TX bus</a:t>
            </a:r>
            <a:endParaRPr lang="de-CH" dirty="0"/>
          </a:p>
        </p:txBody>
      </p:sp>
      <p:sp>
        <p:nvSpPr>
          <p:cNvPr id="20" name="TextBox 19"/>
          <p:cNvSpPr txBox="1"/>
          <p:nvPr/>
        </p:nvSpPr>
        <p:spPr>
          <a:xfrm>
            <a:off x="7848599" y="425930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MAC RX bus</a:t>
            </a:r>
            <a:endParaRPr lang="de-CH" dirty="0"/>
          </a:p>
        </p:txBody>
      </p:sp>
      <p:sp>
        <p:nvSpPr>
          <p:cNvPr id="21" name="Rectangle 20"/>
          <p:cNvSpPr/>
          <p:nvPr/>
        </p:nvSpPr>
        <p:spPr>
          <a:xfrm>
            <a:off x="1821954" y="1676400"/>
            <a:ext cx="236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UDP_Complete_nomac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2944309"/>
            <a:ext cx="1371600" cy="78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UDP_TX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1769235" y="3934909"/>
            <a:ext cx="1371600" cy="78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UDP_RX</a:t>
            </a:r>
            <a:endParaRPr lang="de-CH" dirty="0"/>
          </a:p>
        </p:txBody>
      </p:sp>
      <p:sp>
        <p:nvSpPr>
          <p:cNvPr id="26" name="Rectangle 25"/>
          <p:cNvSpPr/>
          <p:nvPr/>
        </p:nvSpPr>
        <p:spPr>
          <a:xfrm>
            <a:off x="3505200" y="2133600"/>
            <a:ext cx="3962400" cy="3414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tangle 26"/>
          <p:cNvSpPr/>
          <p:nvPr/>
        </p:nvSpPr>
        <p:spPr>
          <a:xfrm>
            <a:off x="3505200" y="2133600"/>
            <a:ext cx="213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I</a:t>
            </a:r>
            <a:r>
              <a:rPr lang="de-CH" dirty="0" smtClean="0"/>
              <a:t>P_Complete_nomac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5715000" y="2685203"/>
            <a:ext cx="1524000" cy="60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Tx_arbitrator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5715000" y="3733800"/>
            <a:ext cx="914400" cy="74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arp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3810000" y="2667000"/>
            <a:ext cx="1295400" cy="266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tangle 30"/>
          <p:cNvSpPr/>
          <p:nvPr/>
        </p:nvSpPr>
        <p:spPr>
          <a:xfrm>
            <a:off x="3962400" y="2944309"/>
            <a:ext cx="990600" cy="12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IPV4_TX</a:t>
            </a:r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3962400" y="43434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IPV4_RX</a:t>
            </a:r>
            <a:endParaRPr lang="de-CH" dirty="0"/>
          </a:p>
        </p:txBody>
      </p:sp>
      <p:sp>
        <p:nvSpPr>
          <p:cNvPr id="33" name="Rectangle 32"/>
          <p:cNvSpPr/>
          <p:nvPr/>
        </p:nvSpPr>
        <p:spPr>
          <a:xfrm>
            <a:off x="3733800" y="259080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IPv4</a:t>
            </a:r>
            <a:endParaRPr lang="de-CH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010400" y="4114800"/>
            <a:ext cx="0" cy="641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629400" y="4114800"/>
            <a:ext cx="381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4200" y="4544199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3"/>
          </p:cNvCxnSpPr>
          <p:nvPr/>
        </p:nvCxnSpPr>
        <p:spPr>
          <a:xfrm>
            <a:off x="4953000" y="4762500"/>
            <a:ext cx="31370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9000" y="2947076"/>
            <a:ext cx="8510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3"/>
          </p:cNvCxnSpPr>
          <p:nvPr/>
        </p:nvCxnSpPr>
        <p:spPr>
          <a:xfrm flipV="1">
            <a:off x="3124200" y="3339054"/>
            <a:ext cx="83820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07235" y="4953000"/>
            <a:ext cx="2955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53000" y="3886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953000" y="4070866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53000" y="3124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867400" y="3289053"/>
            <a:ext cx="0" cy="44474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91130" y="5548276"/>
            <a:ext cx="0" cy="93234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5548276"/>
            <a:ext cx="0" cy="932343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9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de-CH" dirty="0" smtClean="0"/>
              <a:t>Interface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8674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entity UDP_Complete_nomac 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    Port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UDP TX signals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udp_tx_start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std_logic;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indicates req to tx UDP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udp_txi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udp_tx_type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UDP tx cxns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udp_tx_result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std_logic_vector (1 downto 0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); 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tx status (changes during 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tx)</a:t>
            </a:r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udp_tx_data_out_ready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: out std_logic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indicates udp_tx is ready to take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UDP RX signals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udp_rx_start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std_logic;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indicates receipt of udp header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udp_rxo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udp_rx_type;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IP RX signals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ip_rx_hdr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ipv4_rx_header_type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 signals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rx_clk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 STD_LOGIC;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tx_clk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 STD_LOGIC;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reset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 STD_LOGIC;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our_ip_address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STD_LOGIC_VECTOR (31 downto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our_mac_address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std_logic_vector (47 downto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status 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signals</a:t>
            </a:r>
            <a:endParaRPr lang="de-CH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arp_pkt_count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STD_LOGIC_VECTOR(7 downto 0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);  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count of arp pkts received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ip_pkt_count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STD_LOGIC_VECTOR(7 downto 0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);  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number of IP pkts received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MAC Transmitter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mac_tx_tdata 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 std_logic_vector(7 downto 0);	-- data byte to tx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mac_tx_tvalid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 std_logic;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tdata is valid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mac_tx_tready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std_logic;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mac is ready to accept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mac_tx_tlast 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 std_logic;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indicates last byte of 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MAC Receiver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mac_rx_tdata 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std_logic_vector(7 downto 0);	-- data byte received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mac_rx_tvalid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std_logic;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indicates tdata is valid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mac_rx_tready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out  std_logic;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tells mac that we are ready to take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mac_rx_tlast   :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 std_logic		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indicates last byte of the trame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);</a:t>
            </a:r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000" dirty="0">
                <a:latin typeface="Courier New" pitchFamily="49" charset="0"/>
                <a:cs typeface="Courier New" pitchFamily="49" charset="0"/>
              </a:rPr>
              <a:t>end UDP_Complete_nomac;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CH" sz="1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AXI interface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CH" dirty="0" smtClean="0"/>
              <a:t>This implementation makes extensive use of the AXI interface (axi.vhd):</a:t>
            </a:r>
            <a:br>
              <a:rPr lang="de-CH" dirty="0" smtClean="0"/>
            </a:br>
            <a:endParaRPr lang="de-CH" dirty="0" smtClean="0"/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package axi 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indent="0">
              <a:buNone/>
            </a:pPr>
            <a:endParaRPr lang="de-CH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   type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axi_in_type is record</a:t>
            </a:r>
          </a:p>
          <a:p>
            <a:pPr marL="0" indent="0">
              <a:buNone/>
            </a:pP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	data_in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    :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STD_LOGIC_VECTOR (7 downto 0);</a:t>
            </a: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data_in_valid :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STD_LOGIC;	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indicates data_in valid on clock</a:t>
            </a: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data_in_last  :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STD_LOGIC;	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indicates last data in frame</a:t>
            </a:r>
          </a:p>
          <a:p>
            <a:pPr marL="0" indent="0">
              <a:buNone/>
            </a:pP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   end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record;</a:t>
            </a: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   type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axi_out_type is record</a:t>
            </a: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data_out_valid   :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std_logic;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indicates data out is valid</a:t>
            </a: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data_out_last    : std_logic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-- indicates last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byte of a frame</a:t>
            </a: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       :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std_logic_vector (7 downto 0);	</a:t>
            </a: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    end </a:t>
            </a:r>
            <a:r>
              <a:rPr lang="de-CH" sz="1800" dirty="0">
                <a:latin typeface="Courier New" pitchFamily="49" charset="0"/>
                <a:cs typeface="Courier New" pitchFamily="49" charset="0"/>
              </a:rPr>
              <a:t>record;</a:t>
            </a:r>
          </a:p>
          <a:p>
            <a:pPr marL="0" indent="0">
              <a:buNone/>
            </a:pPr>
            <a:endParaRPr lang="de-CH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dirty="0">
                <a:latin typeface="Courier New" pitchFamily="49" charset="0"/>
                <a:cs typeface="Courier New" pitchFamily="49" charset="0"/>
              </a:rPr>
              <a:t>end axi;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61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Synthesis Stats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504 occupied </a:t>
            </a:r>
            <a:r>
              <a:rPr lang="de-CH" dirty="0" smtClean="0"/>
              <a:t>slices on Xilinx xc6vlx240t  (1%)</a:t>
            </a:r>
          </a:p>
          <a:p>
            <a:r>
              <a:rPr lang="de-CH" dirty="0" smtClean="0"/>
              <a:t>(621 flipflops</a:t>
            </a:r>
            <a:r>
              <a:rPr lang="de-CH" dirty="0" smtClean="0"/>
              <a:t>, </a:t>
            </a:r>
            <a:r>
              <a:rPr lang="de-CH" dirty="0" smtClean="0"/>
              <a:t>1243 LUTs</a:t>
            </a:r>
            <a:r>
              <a:rPr lang="de-CH" dirty="0" smtClean="0"/>
              <a:t>)</a:t>
            </a:r>
          </a:p>
          <a:p>
            <a:r>
              <a:rPr lang="de-CH" dirty="0" smtClean="0"/>
              <a:t>Test synthesis using </a:t>
            </a:r>
          </a:p>
          <a:p>
            <a:pPr lvl="1"/>
            <a:r>
              <a:rPr lang="de-CH" dirty="0" smtClean="0"/>
              <a:t>Xilinx ISE 13.2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296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1002</Words>
  <Application>Microsoft Office PowerPoint</Application>
  <PresentationFormat>On-screen Show (4:3)</PresentationFormat>
  <Paragraphs>201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1G eth UDP IP stack</vt:lpstr>
      <vt:lpstr>Features</vt:lpstr>
      <vt:lpstr>Simulation diagram showing zero latency on receive</vt:lpstr>
      <vt:lpstr>Limitations</vt:lpstr>
      <vt:lpstr>Overall Block Diagram</vt:lpstr>
      <vt:lpstr>Structural Decomposition</vt:lpstr>
      <vt:lpstr>Interface</vt:lpstr>
      <vt:lpstr>The AXI interface</vt:lpstr>
      <vt:lpstr>Synthesis Stats</vt:lpstr>
      <vt:lpstr>Module Description:  UDP_complete_nomac</vt:lpstr>
      <vt:lpstr>Module Description:  UDP_TX and UDP_RX</vt:lpstr>
      <vt:lpstr>Module Description:  IPv4</vt:lpstr>
      <vt:lpstr>Module Description:  IPv4_TX</vt:lpstr>
      <vt:lpstr>Module Description:  IPv4_RX</vt:lpstr>
      <vt:lpstr>Module Description:  arp</vt:lpstr>
      <vt:lpstr>Module Description:  tx_arbitrator</vt:lpstr>
      <vt:lpstr>Simulation</vt:lpstr>
      <vt:lpstr>TestBench - HW</vt:lpstr>
      <vt:lpstr>Test Setup</vt:lpstr>
      <vt:lpstr>Testbench HW - ML605 modules </vt:lpstr>
      <vt:lpstr>Test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IP Stack</dc:title>
  <dc:creator>pjf</dc:creator>
  <cp:lastModifiedBy>pjf</cp:lastModifiedBy>
  <cp:revision>51</cp:revision>
  <dcterms:created xsi:type="dcterms:W3CDTF">2006-08-16T00:00:00Z</dcterms:created>
  <dcterms:modified xsi:type="dcterms:W3CDTF">2011-10-14T15:27:01Z</dcterms:modified>
</cp:coreProperties>
</file>