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62" r:id="rId5"/>
    <p:sldId id="258" r:id="rId6"/>
    <p:sldId id="259" r:id="rId7"/>
    <p:sldId id="260" r:id="rId8"/>
    <p:sldId id="275" r:id="rId9"/>
    <p:sldId id="277" r:id="rId10"/>
    <p:sldId id="265" r:id="rId11"/>
    <p:sldId id="264" r:id="rId12"/>
    <p:sldId id="263" r:id="rId13"/>
    <p:sldId id="266" r:id="rId14"/>
    <p:sldId id="267" r:id="rId15"/>
    <p:sldId id="268" r:id="rId16"/>
    <p:sldId id="269" r:id="rId17"/>
    <p:sldId id="270" r:id="rId18"/>
    <p:sldId id="271" r:id="rId19"/>
    <p:sldId id="272" r:id="rId20"/>
    <p:sldId id="261" r:id="rId21"/>
    <p:sldId id="276"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684" autoAdjust="0"/>
  </p:normalViewPr>
  <p:slideViewPr>
    <p:cSldViewPr>
      <p:cViewPr varScale="1">
        <p:scale>
          <a:sx n="112" d="100"/>
          <a:sy n="112" d="100"/>
        </p:scale>
        <p:origin x="-948" y="-78"/>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sorterViewPr>
    <p:cViewPr>
      <p:scale>
        <a:sx n="100" d="100"/>
        <a:sy n="100" d="100"/>
      </p:scale>
      <p:origin x="0" y="27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3/17/2012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sz="4400" cap="none" dirty="0" smtClean="0"/>
              <a:t>1G eth UDP IP stack</a:t>
            </a:r>
            <a:endParaRPr lang="de-CH" sz="4400" cap="none" dirty="0"/>
          </a:p>
        </p:txBody>
      </p:sp>
      <p:sp>
        <p:nvSpPr>
          <p:cNvPr id="3" name="Subtitle 2"/>
          <p:cNvSpPr>
            <a:spLocks noGrp="1"/>
          </p:cNvSpPr>
          <p:nvPr>
            <p:ph type="subTitle" idx="1"/>
          </p:nvPr>
        </p:nvSpPr>
        <p:spPr>
          <a:xfrm rot="19140000">
            <a:off x="1189821" y="2400261"/>
            <a:ext cx="6511131" cy="329259"/>
          </a:xfrm>
        </p:spPr>
        <p:txBody>
          <a:bodyPr>
            <a:noAutofit/>
          </a:bodyPr>
          <a:lstStyle/>
          <a:p>
            <a:r>
              <a:rPr lang="de-CH" dirty="0" smtClean="0"/>
              <a:t>Simplified implementation</a:t>
            </a:r>
            <a:br>
              <a:rPr lang="de-CH" dirty="0" smtClean="0"/>
            </a:br>
            <a:r>
              <a:rPr lang="de-CH" dirty="0" smtClean="0"/>
              <a:t>from the FIX.QRL stables</a:t>
            </a:r>
          </a:p>
          <a:p>
            <a:r>
              <a:rPr lang="de-CH" dirty="0" smtClean="0"/>
              <a:t>(contributor – Peter Fall)</a:t>
            </a:r>
          </a:p>
          <a:p>
            <a:r>
              <a:rPr lang="de-CH" dirty="0" smtClean="0"/>
              <a:t>V1.2</a:t>
            </a:r>
            <a:endParaRPr lang="de-CH" dirty="0"/>
          </a:p>
        </p:txBody>
      </p:sp>
      <p:pic>
        <p:nvPicPr>
          <p:cNvPr id="2050" name="Picture 2" descr="C:\Users\pjf\Documents\projects\fpga\xilinx\FIX\doco\fixqrl_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4267200"/>
            <a:ext cx="2257425" cy="226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0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Synthesis Stats</a:t>
            </a:r>
            <a:endParaRPr lang="de-CH" dirty="0"/>
          </a:p>
        </p:txBody>
      </p:sp>
      <p:sp>
        <p:nvSpPr>
          <p:cNvPr id="3" name="Content Placeholder 2"/>
          <p:cNvSpPr>
            <a:spLocks noGrp="1"/>
          </p:cNvSpPr>
          <p:nvPr>
            <p:ph idx="1"/>
          </p:nvPr>
        </p:nvSpPr>
        <p:spPr/>
        <p:txBody>
          <a:bodyPr/>
          <a:lstStyle/>
          <a:p>
            <a:r>
              <a:rPr lang="de-CH" dirty="0" smtClean="0"/>
              <a:t>504 occupied slices on Xilinx xc6vlx240t  (1%)</a:t>
            </a:r>
          </a:p>
          <a:p>
            <a:r>
              <a:rPr lang="de-CH" dirty="0" smtClean="0"/>
              <a:t>(621 flipflops, 1243 LUTs)</a:t>
            </a:r>
          </a:p>
          <a:p>
            <a:r>
              <a:rPr lang="de-CH" dirty="0" smtClean="0"/>
              <a:t>Test synthesis using </a:t>
            </a:r>
          </a:p>
          <a:p>
            <a:pPr lvl="1"/>
            <a:r>
              <a:rPr lang="de-CH" dirty="0" smtClean="0"/>
              <a:t>Xilinx ISE 13.2</a:t>
            </a:r>
            <a:endParaRPr lang="de-CH" dirty="0"/>
          </a:p>
        </p:txBody>
      </p:sp>
    </p:spTree>
    <p:extLst>
      <p:ext uri="{BB962C8B-B14F-4D97-AF65-F5344CB8AC3E}">
        <p14:creationId xmlns:p14="http://schemas.microsoft.com/office/powerpoint/2010/main" val="268729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400" dirty="0" smtClean="0"/>
              <a:t>Module Description:  </a:t>
            </a:r>
            <a:r>
              <a:rPr lang="de-CH" sz="2400" b="1" dirty="0" smtClean="0"/>
              <a:t>UDP_complete_nomac</a:t>
            </a:r>
            <a:endParaRPr lang="de-CH" sz="2400" b="1" dirty="0"/>
          </a:p>
        </p:txBody>
      </p:sp>
      <p:sp>
        <p:nvSpPr>
          <p:cNvPr id="3" name="Content Placeholder 2"/>
          <p:cNvSpPr>
            <a:spLocks noGrp="1"/>
          </p:cNvSpPr>
          <p:nvPr>
            <p:ph idx="1"/>
          </p:nvPr>
        </p:nvSpPr>
        <p:spPr/>
        <p:txBody>
          <a:bodyPr>
            <a:normAutofit/>
          </a:bodyPr>
          <a:lstStyle/>
          <a:p>
            <a:r>
              <a:rPr lang="de-CH" sz="2000" dirty="0" smtClean="0"/>
              <a:t>Simply wires up the following blocks:</a:t>
            </a:r>
          </a:p>
          <a:p>
            <a:pPr lvl="1"/>
            <a:r>
              <a:rPr lang="de-CH" sz="2000" dirty="0" smtClean="0"/>
              <a:t>UDP_TX</a:t>
            </a:r>
          </a:p>
          <a:p>
            <a:pPr lvl="1"/>
            <a:r>
              <a:rPr lang="de-CH" sz="2000" dirty="0" smtClean="0"/>
              <a:t>UDP_RX</a:t>
            </a:r>
          </a:p>
          <a:p>
            <a:pPr lvl="1"/>
            <a:r>
              <a:rPr lang="de-CH" sz="2000" dirty="0" smtClean="0"/>
              <a:t>IP_Complete_nomac</a:t>
            </a:r>
            <a:br>
              <a:rPr lang="de-CH" sz="2000" dirty="0" smtClean="0"/>
            </a:br>
            <a:endParaRPr lang="de-CH" sz="2000" dirty="0" smtClean="0"/>
          </a:p>
          <a:p>
            <a:r>
              <a:rPr lang="de-CH" sz="2000" dirty="0" smtClean="0"/>
              <a:t>Propagates the IP RX header info to the UDP_complete_nomac module interface.</a:t>
            </a:r>
            <a:endParaRPr lang="de-CH" sz="2000" dirty="0"/>
          </a:p>
        </p:txBody>
      </p:sp>
    </p:spTree>
    <p:extLst>
      <p:ext uri="{BB962C8B-B14F-4D97-AF65-F5344CB8AC3E}">
        <p14:creationId xmlns:p14="http://schemas.microsoft.com/office/powerpoint/2010/main" val="74430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400" dirty="0"/>
              <a:t>Module </a:t>
            </a:r>
            <a:r>
              <a:rPr lang="de-CH" sz="2400" dirty="0" smtClean="0"/>
              <a:t>Description</a:t>
            </a:r>
            <a:r>
              <a:rPr lang="de-CH" sz="2400" dirty="0"/>
              <a:t>:  </a:t>
            </a:r>
            <a:r>
              <a:rPr lang="de-CH" sz="2400" b="1" dirty="0" smtClean="0"/>
              <a:t>UDP_TX and UDP_RX</a:t>
            </a:r>
            <a:endParaRPr lang="de-CH" sz="2400" dirty="0"/>
          </a:p>
        </p:txBody>
      </p:sp>
      <p:sp>
        <p:nvSpPr>
          <p:cNvPr id="3" name="Content Placeholder 2"/>
          <p:cNvSpPr>
            <a:spLocks noGrp="1"/>
          </p:cNvSpPr>
          <p:nvPr>
            <p:ph idx="1"/>
          </p:nvPr>
        </p:nvSpPr>
        <p:spPr/>
        <p:txBody>
          <a:bodyPr>
            <a:normAutofit fontScale="92500" lnSpcReduction="10000"/>
          </a:bodyPr>
          <a:lstStyle/>
          <a:p>
            <a:r>
              <a:rPr lang="de-CH" sz="2000" dirty="0" smtClean="0"/>
              <a:t>UDP_TX:</a:t>
            </a:r>
          </a:p>
          <a:p>
            <a:pPr lvl="1"/>
            <a:r>
              <a:rPr lang="de-CH" sz="2000" dirty="0" smtClean="0"/>
              <a:t>Very simple FSM to capture data from the supplied UDP TX header, and send out a UDP header.</a:t>
            </a:r>
          </a:p>
          <a:p>
            <a:pPr lvl="1"/>
            <a:r>
              <a:rPr lang="de-CH" sz="2000" dirty="0" smtClean="0"/>
              <a:t>Asserts data ready when in user data phase, and copies bytes from the user supplied data.</a:t>
            </a:r>
          </a:p>
          <a:p>
            <a:pPr lvl="1"/>
            <a:r>
              <a:rPr lang="de-CH" sz="2000" dirty="0" smtClean="0"/>
              <a:t>Assumes user will supply the CRC (specs allow CRC to be zero).</a:t>
            </a:r>
            <a:br>
              <a:rPr lang="de-CH" sz="2000" dirty="0" smtClean="0"/>
            </a:br>
            <a:endParaRPr lang="de-CH" sz="2000" dirty="0" smtClean="0"/>
          </a:p>
          <a:p>
            <a:r>
              <a:rPr lang="de-CH" sz="2000" dirty="0" smtClean="0"/>
              <a:t>UDP_RX</a:t>
            </a:r>
          </a:p>
          <a:p>
            <a:pPr lvl="1"/>
            <a:r>
              <a:rPr lang="de-CH" sz="2000" dirty="0" smtClean="0"/>
              <a:t>Very simple FSM to parse the UDP header from data supplied from the IP layer, and then to send user data from the IP layer to the interface (asserts udp_rxo.data.data_in_valid).</a:t>
            </a:r>
          </a:p>
          <a:p>
            <a:pPr lvl="1"/>
            <a:r>
              <a:rPr lang="de-CH" sz="2000" dirty="0" smtClean="0"/>
              <a:t>Discards IP pkts until it gets one with protocol=x11 (UDP pkt).</a:t>
            </a:r>
          </a:p>
          <a:p>
            <a:pPr lvl="1"/>
            <a:endParaRPr lang="de-CH" dirty="0"/>
          </a:p>
        </p:txBody>
      </p:sp>
    </p:spTree>
    <p:extLst>
      <p:ext uri="{BB962C8B-B14F-4D97-AF65-F5344CB8AC3E}">
        <p14:creationId xmlns:p14="http://schemas.microsoft.com/office/powerpoint/2010/main" val="139610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IPv4</a:t>
            </a:r>
            <a:endParaRPr lang="de-CH" sz="3200" dirty="0"/>
          </a:p>
        </p:txBody>
      </p:sp>
      <p:sp>
        <p:nvSpPr>
          <p:cNvPr id="3" name="Content Placeholder 2"/>
          <p:cNvSpPr>
            <a:spLocks noGrp="1"/>
          </p:cNvSpPr>
          <p:nvPr>
            <p:ph idx="1"/>
          </p:nvPr>
        </p:nvSpPr>
        <p:spPr/>
        <p:txBody>
          <a:bodyPr>
            <a:normAutofit fontScale="92500" lnSpcReduction="20000"/>
          </a:bodyPr>
          <a:lstStyle/>
          <a:p>
            <a:r>
              <a:rPr lang="de-CH" sz="2000" dirty="0" smtClean="0"/>
              <a:t>Simply wires up the following blocks:</a:t>
            </a:r>
          </a:p>
          <a:p>
            <a:pPr lvl="1"/>
            <a:r>
              <a:rPr lang="de-CH" sz="2000" dirty="0" smtClean="0"/>
              <a:t>IPv4</a:t>
            </a:r>
          </a:p>
          <a:p>
            <a:pPr lvl="1"/>
            <a:r>
              <a:rPr lang="de-CH" sz="2000" dirty="0" smtClean="0"/>
              <a:t>ARP</a:t>
            </a:r>
          </a:p>
          <a:p>
            <a:pPr lvl="1"/>
            <a:r>
              <a:rPr lang="de-CH" sz="2000" dirty="0" smtClean="0"/>
              <a:t>Tx_arbitrator</a:t>
            </a:r>
            <a:br>
              <a:rPr lang="de-CH" sz="2000" dirty="0" smtClean="0"/>
            </a:br>
            <a:endParaRPr lang="de-CH" sz="2000" dirty="0" smtClean="0"/>
          </a:p>
          <a:p>
            <a:r>
              <a:rPr lang="de-CH" sz="2000" dirty="0" smtClean="0"/>
              <a:t>Arp reads the MAX RX data in parallel with the IPv4 RX path. ARP is looking for ARP pkts, while IPv4 is looking for IP pkts.</a:t>
            </a:r>
            <a:br>
              <a:rPr lang="de-CH" sz="2000" dirty="0" smtClean="0"/>
            </a:br>
            <a:endParaRPr lang="de-CH" sz="2000" dirty="0" smtClean="0"/>
          </a:p>
          <a:p>
            <a:r>
              <a:rPr lang="de-CH" sz="2000" dirty="0" smtClean="0"/>
              <a:t>IPv4 interacts directly with ARP block during TX to ensure that the transmit destination MAC address is known.</a:t>
            </a:r>
            <a:br>
              <a:rPr lang="de-CH" sz="2000" dirty="0" smtClean="0"/>
            </a:br>
            <a:endParaRPr lang="de-CH" sz="2000" dirty="0" smtClean="0"/>
          </a:p>
          <a:p>
            <a:r>
              <a:rPr lang="de-CH" sz="2000" dirty="0" smtClean="0"/>
              <a:t>TX_arbitrator, controls access to the MAC TX layer, as both ARP and IPv4 may want to transmit at the same time.</a:t>
            </a:r>
            <a:endParaRPr lang="de-CH" sz="2000" dirty="0"/>
          </a:p>
        </p:txBody>
      </p:sp>
    </p:spTree>
    <p:extLst>
      <p:ext uri="{BB962C8B-B14F-4D97-AF65-F5344CB8AC3E}">
        <p14:creationId xmlns:p14="http://schemas.microsoft.com/office/powerpoint/2010/main" val="1572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IPv4_TX</a:t>
            </a:r>
            <a:endParaRPr lang="de-CH" sz="3200" dirty="0"/>
          </a:p>
        </p:txBody>
      </p:sp>
      <p:sp>
        <p:nvSpPr>
          <p:cNvPr id="3" name="Content Placeholder 2"/>
          <p:cNvSpPr>
            <a:spLocks noGrp="1"/>
          </p:cNvSpPr>
          <p:nvPr>
            <p:ph idx="1"/>
          </p:nvPr>
        </p:nvSpPr>
        <p:spPr/>
        <p:txBody>
          <a:bodyPr>
            <a:normAutofit/>
          </a:bodyPr>
          <a:lstStyle/>
          <a:p>
            <a:r>
              <a:rPr lang="de-CH" dirty="0" smtClean="0"/>
              <a:t>IPv4_TX comprises two simple FSMs:</a:t>
            </a:r>
          </a:p>
          <a:p>
            <a:pPr lvl="1"/>
            <a:r>
              <a:rPr lang="de-CH" dirty="0" smtClean="0"/>
              <a:t>to control transmission of the header and user data</a:t>
            </a:r>
          </a:p>
          <a:p>
            <a:pPr lvl="1"/>
            <a:r>
              <a:rPr lang="de-CH" dirty="0" smtClean="0"/>
              <a:t>to calculate the header checksum</a:t>
            </a:r>
            <a:br>
              <a:rPr lang="de-CH" dirty="0" smtClean="0"/>
            </a:br>
            <a:endParaRPr lang="de-CH" dirty="0" smtClean="0"/>
          </a:p>
          <a:p>
            <a:r>
              <a:rPr lang="de-CH" dirty="0" smtClean="0"/>
              <a:t>To use,  </a:t>
            </a:r>
          </a:p>
          <a:p>
            <a:pPr lvl="1"/>
            <a:r>
              <a:rPr lang="de-CH" dirty="0" smtClean="0"/>
              <a:t>set the TX header, and </a:t>
            </a:r>
            <a:r>
              <a:rPr lang="de-CH" dirty="0"/>
              <a:t>assert ip_tx_start. </a:t>
            </a:r>
            <a:endParaRPr lang="de-CH" dirty="0" smtClean="0"/>
          </a:p>
          <a:p>
            <a:pPr lvl="1"/>
            <a:r>
              <a:rPr lang="de-CH" dirty="0" smtClean="0"/>
              <a:t>The block begins to calculate the header CRC and transmit the header</a:t>
            </a:r>
          </a:p>
          <a:p>
            <a:pPr lvl="1"/>
            <a:r>
              <a:rPr lang="de-CH" dirty="0"/>
              <a:t>Once in the user data stage, the block asserts </a:t>
            </a:r>
            <a:r>
              <a:rPr lang="de-CH" dirty="0" smtClean="0"/>
              <a:t>ip_tx_data_out_ready and copies user data over to the MAC TX output</a:t>
            </a:r>
            <a:endParaRPr lang="de-CH" dirty="0"/>
          </a:p>
        </p:txBody>
      </p:sp>
    </p:spTree>
    <p:extLst>
      <p:ext uri="{BB962C8B-B14F-4D97-AF65-F5344CB8AC3E}">
        <p14:creationId xmlns:p14="http://schemas.microsoft.com/office/powerpoint/2010/main" val="317360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IPv4_RX</a:t>
            </a:r>
            <a:endParaRPr lang="de-CH" sz="3200" dirty="0"/>
          </a:p>
        </p:txBody>
      </p:sp>
      <p:sp>
        <p:nvSpPr>
          <p:cNvPr id="3" name="Content Placeholder 2"/>
          <p:cNvSpPr>
            <a:spLocks noGrp="1"/>
          </p:cNvSpPr>
          <p:nvPr>
            <p:ph idx="1"/>
          </p:nvPr>
        </p:nvSpPr>
        <p:spPr/>
        <p:txBody>
          <a:bodyPr>
            <a:normAutofit/>
          </a:bodyPr>
          <a:lstStyle/>
          <a:p>
            <a:r>
              <a:rPr lang="de-CH" sz="2000" dirty="0" smtClean="0"/>
              <a:t>Simple FSM to parse both the ethernet frame header and the IP v4 header.</a:t>
            </a:r>
          </a:p>
          <a:p>
            <a:r>
              <a:rPr lang="de-CH" sz="2000" dirty="0" smtClean="0"/>
              <a:t>Ignores packets that</a:t>
            </a:r>
          </a:p>
          <a:p>
            <a:pPr lvl="1"/>
            <a:r>
              <a:rPr lang="de-CH" sz="2000" dirty="0" smtClean="0"/>
              <a:t>Are not v4 IP packets</a:t>
            </a:r>
          </a:p>
          <a:p>
            <a:pPr lvl="1"/>
            <a:r>
              <a:rPr lang="de-CH" sz="2000" dirty="0" smtClean="0"/>
              <a:t>Require reassembly</a:t>
            </a:r>
          </a:p>
          <a:p>
            <a:pPr lvl="1"/>
            <a:r>
              <a:rPr lang="de-CH" sz="2000" dirty="0" smtClean="0"/>
              <a:t>Are not for our ip </a:t>
            </a:r>
            <a:r>
              <a:rPr lang="de-CH" sz="2000" dirty="0" smtClean="0"/>
              <a:t>address and are not for the broadcast address</a:t>
            </a:r>
            <a:endParaRPr lang="de-CH" sz="2000" dirty="0" smtClean="0"/>
          </a:p>
          <a:p>
            <a:r>
              <a:rPr lang="de-CH" sz="2000" dirty="0" smtClean="0"/>
              <a:t>Once all these checks are satisfied, the rx header data: ip_rx.hdr is valid and the module asserts ip_rx_start.</a:t>
            </a:r>
          </a:p>
          <a:p>
            <a:r>
              <a:rPr lang="de-CH" sz="2000" dirty="0" smtClean="0"/>
              <a:t>Received user data is available through the ip_rx.data record.</a:t>
            </a:r>
            <a:endParaRPr lang="de-CH" sz="2000" dirty="0"/>
          </a:p>
        </p:txBody>
      </p:sp>
    </p:spTree>
    <p:extLst>
      <p:ext uri="{BB962C8B-B14F-4D97-AF65-F5344CB8AC3E}">
        <p14:creationId xmlns:p14="http://schemas.microsoft.com/office/powerpoint/2010/main" val="381365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arp</a:t>
            </a:r>
            <a:endParaRPr lang="de-CH" sz="3200" dirty="0"/>
          </a:p>
        </p:txBody>
      </p:sp>
      <p:sp>
        <p:nvSpPr>
          <p:cNvPr id="3" name="Content Placeholder 2"/>
          <p:cNvSpPr>
            <a:spLocks noGrp="1"/>
          </p:cNvSpPr>
          <p:nvPr>
            <p:ph idx="1"/>
          </p:nvPr>
        </p:nvSpPr>
        <p:spPr/>
        <p:txBody>
          <a:bodyPr>
            <a:normAutofit/>
          </a:bodyPr>
          <a:lstStyle/>
          <a:p>
            <a:r>
              <a:rPr lang="de-CH" dirty="0" smtClean="0"/>
              <a:t>Handles receipt of ARP packets</a:t>
            </a:r>
          </a:p>
          <a:p>
            <a:r>
              <a:rPr lang="de-CH" dirty="0" smtClean="0"/>
              <a:t>Handles transmission of ARP requests</a:t>
            </a:r>
          </a:p>
          <a:p>
            <a:r>
              <a:rPr lang="de-CH" dirty="0" smtClean="0"/>
              <a:t>Handles request resolution (check ARP cache and request resolution if not found)</a:t>
            </a:r>
          </a:p>
          <a:p>
            <a:r>
              <a:rPr lang="de-CH" dirty="0" smtClean="0"/>
              <a:t>Three FSMs, one for each of the above functions</a:t>
            </a:r>
          </a:p>
          <a:p>
            <a:r>
              <a:rPr lang="de-CH" dirty="0" smtClean="0"/>
              <a:t>ARP mapper cache is only 1 deep in this implementation</a:t>
            </a:r>
          </a:p>
          <a:p>
            <a:pPr lvl="1"/>
            <a:r>
              <a:rPr lang="de-CH" dirty="0" smtClean="0"/>
              <a:t>which means that it is only really good for point-point comms. </a:t>
            </a:r>
          </a:p>
          <a:p>
            <a:pPr lvl="1"/>
            <a:r>
              <a:rPr lang="de-CH" dirty="0" smtClean="0"/>
              <a:t>Can easily be extended though for greater depth.</a:t>
            </a:r>
          </a:p>
          <a:p>
            <a:r>
              <a:rPr lang="de-CH" dirty="0" smtClean="0"/>
              <a:t>Input signals to module indicate our IP and MAC addresses</a:t>
            </a:r>
          </a:p>
          <a:p>
            <a:endParaRPr lang="de-CH" dirty="0"/>
          </a:p>
        </p:txBody>
      </p:sp>
    </p:spTree>
    <p:extLst>
      <p:ext uri="{BB962C8B-B14F-4D97-AF65-F5344CB8AC3E}">
        <p14:creationId xmlns:p14="http://schemas.microsoft.com/office/powerpoint/2010/main" val="236523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tx_arbitrator</a:t>
            </a:r>
            <a:endParaRPr lang="de-CH" sz="3200" dirty="0"/>
          </a:p>
        </p:txBody>
      </p:sp>
      <p:sp>
        <p:nvSpPr>
          <p:cNvPr id="3" name="Content Placeholder 2"/>
          <p:cNvSpPr>
            <a:spLocks noGrp="1"/>
          </p:cNvSpPr>
          <p:nvPr>
            <p:ph idx="1"/>
          </p:nvPr>
        </p:nvSpPr>
        <p:spPr/>
        <p:txBody>
          <a:bodyPr/>
          <a:lstStyle/>
          <a:p>
            <a:r>
              <a:rPr lang="de-CH" dirty="0" smtClean="0"/>
              <a:t>FSM to arbitrate access to the MAC TX layer by</a:t>
            </a:r>
          </a:p>
          <a:p>
            <a:pPr lvl="1"/>
            <a:r>
              <a:rPr lang="de-CH" dirty="0" smtClean="0"/>
              <a:t>IP TX path</a:t>
            </a:r>
          </a:p>
          <a:p>
            <a:pPr lvl="1"/>
            <a:r>
              <a:rPr lang="de-CH" dirty="0" smtClean="0"/>
              <a:t>ARP TX path</a:t>
            </a:r>
          </a:p>
          <a:p>
            <a:r>
              <a:rPr lang="de-CH" dirty="0" smtClean="0"/>
              <a:t>One of the sources requests access and must wait until it is granted.</a:t>
            </a:r>
          </a:p>
          <a:p>
            <a:r>
              <a:rPr lang="de-CH" dirty="0" smtClean="0"/>
              <a:t>Priority is given to the IP path as it is expected that that path has the highest request rate.</a:t>
            </a:r>
            <a:endParaRPr lang="de-CH" dirty="0"/>
          </a:p>
        </p:txBody>
      </p:sp>
    </p:spTree>
    <p:extLst>
      <p:ext uri="{BB962C8B-B14F-4D97-AF65-F5344CB8AC3E}">
        <p14:creationId xmlns:p14="http://schemas.microsoft.com/office/powerpoint/2010/main" val="193816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4000" dirty="0" smtClean="0"/>
              <a:t>Simulation</a:t>
            </a:r>
            <a:endParaRPr lang="de-CH" sz="4000" dirty="0"/>
          </a:p>
        </p:txBody>
      </p:sp>
      <p:sp>
        <p:nvSpPr>
          <p:cNvPr id="3" name="Content Placeholder 2"/>
          <p:cNvSpPr>
            <a:spLocks noGrp="1"/>
          </p:cNvSpPr>
          <p:nvPr>
            <p:ph idx="1"/>
          </p:nvPr>
        </p:nvSpPr>
        <p:spPr/>
        <p:txBody>
          <a:bodyPr/>
          <a:lstStyle/>
          <a:p>
            <a:r>
              <a:rPr lang="de-CH" dirty="0" smtClean="0"/>
              <a:t>Every vdhl module has a corresponding RTL simulation test bench.</a:t>
            </a:r>
          </a:p>
          <a:p>
            <a:r>
              <a:rPr lang="de-CH" dirty="0" smtClean="0"/>
              <a:t>Additionally, there are simulation test benches for various module integrations.</a:t>
            </a:r>
          </a:p>
          <a:p>
            <a:r>
              <a:rPr lang="de-CH" dirty="0" smtClean="0"/>
              <a:t>In this version, verification is not completely automatic. The test benches test for some things, but much is left to manual inspection via the simulator waveforms.</a:t>
            </a:r>
            <a:endParaRPr lang="de-CH" dirty="0"/>
          </a:p>
        </p:txBody>
      </p:sp>
    </p:spTree>
    <p:extLst>
      <p:ext uri="{BB962C8B-B14F-4D97-AF65-F5344CB8AC3E}">
        <p14:creationId xmlns:p14="http://schemas.microsoft.com/office/powerpoint/2010/main" val="207152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4000" dirty="0" smtClean="0"/>
              <a:t>TestBench - HW</a:t>
            </a:r>
            <a:endParaRPr lang="de-CH" sz="4000"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de-CH" sz="2000" dirty="0" smtClean="0"/>
              <a:t>The HW testbench is built around the Xilinx ML-605 prototyping card.</a:t>
            </a:r>
          </a:p>
          <a:p>
            <a:r>
              <a:rPr lang="de-CH" sz="2000" dirty="0" smtClean="0"/>
              <a:t>It directly uses the card’s 200MHz clocks, Eth PHY (copper) and LEDs to indicate status.</a:t>
            </a:r>
          </a:p>
          <a:p>
            <a:r>
              <a:rPr lang="de-CH" sz="2000" dirty="0" smtClean="0"/>
              <a:t>A simple VHDL driver module for the stack replies with a canned response whenever it receives a UDP pkt on a particular IP addr and port number.</a:t>
            </a:r>
          </a:p>
          <a:p>
            <a:r>
              <a:rPr lang="de-CH" sz="2000" dirty="0" smtClean="0"/>
              <a:t>The Xilinx </a:t>
            </a:r>
            <a:r>
              <a:rPr lang="de-CH" sz="2000" b="1" dirty="0"/>
              <a:t>LogiCORE IP </a:t>
            </a:r>
            <a:r>
              <a:rPr lang="de-CH" sz="2000" b="1" dirty="0" smtClean="0"/>
              <a:t>Virtex-6 FPGA </a:t>
            </a:r>
            <a:r>
              <a:rPr lang="de-CH" sz="2000" b="1" dirty="0"/>
              <a:t>Embedded </a:t>
            </a:r>
            <a:r>
              <a:rPr lang="de-CH" sz="2000" b="1" dirty="0" smtClean="0"/>
              <a:t>Tri-Mode Ethernet </a:t>
            </a:r>
            <a:r>
              <a:rPr lang="de-CH" sz="2000" b="1" dirty="0"/>
              <a:t>MAC </a:t>
            </a:r>
            <a:r>
              <a:rPr lang="de-CH" sz="2000" b="1" dirty="0" smtClean="0"/>
              <a:t>v2.1 </a:t>
            </a:r>
            <a:r>
              <a:rPr lang="de-CH" sz="2000" dirty="0" smtClean="0"/>
              <a:t>is used to couple the UDP/IP stack to the board’s Ethernet PHY. This is used with the standard FIFO user buffering (which adds a one-frame delay). It should be possible also to remove this FIFO to reduce latency.</a:t>
            </a:r>
          </a:p>
          <a:p>
            <a:r>
              <a:rPr lang="de-CH" sz="2000" dirty="0" smtClean="0"/>
              <a:t>A laptop provides stimulus by way of one of two Java programs: </a:t>
            </a:r>
          </a:p>
          <a:p>
            <a:pPr lvl="1"/>
            <a:r>
              <a:rPr lang="de-CH" sz="1600" dirty="0" smtClean="0"/>
              <a:t>UDPTest.java – writes one UDP pkt and waits for a response then prints it</a:t>
            </a:r>
          </a:p>
          <a:p>
            <a:pPr lvl="1"/>
            <a:r>
              <a:rPr lang="de-CH" sz="1600" dirty="0" smtClean="0"/>
              <a:t>UDPTestStream.java – writes a number of UDP pkts and prints responses</a:t>
            </a:r>
          </a:p>
          <a:p>
            <a:r>
              <a:rPr lang="de-CH" sz="2000" dirty="0" smtClean="0"/>
              <a:t>The test network is a single twisted CAT-6 cable between the laptop and the ML-605 board.</a:t>
            </a:r>
          </a:p>
          <a:p>
            <a:r>
              <a:rPr lang="de-CH" sz="2000" dirty="0" smtClean="0"/>
              <a:t>Wireshark (on the laptop) is used to capture the traffic on the wire (sample pcap files are included)</a:t>
            </a:r>
            <a:endParaRPr lang="de-CH" sz="2000" dirty="0"/>
          </a:p>
        </p:txBody>
      </p:sp>
    </p:spTree>
    <p:extLst>
      <p:ext uri="{BB962C8B-B14F-4D97-AF65-F5344CB8AC3E}">
        <p14:creationId xmlns:p14="http://schemas.microsoft.com/office/powerpoint/2010/main" val="136817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Features</a:t>
            </a:r>
            <a:endParaRPr lang="de-CH" dirty="0"/>
          </a:p>
        </p:txBody>
      </p:sp>
      <p:sp>
        <p:nvSpPr>
          <p:cNvPr id="3" name="Content Placeholder 2"/>
          <p:cNvSpPr>
            <a:spLocks noGrp="1"/>
          </p:cNvSpPr>
          <p:nvPr>
            <p:ph idx="1"/>
          </p:nvPr>
        </p:nvSpPr>
        <p:spPr/>
        <p:txBody>
          <a:bodyPr>
            <a:normAutofit fontScale="92500" lnSpcReduction="10000"/>
          </a:bodyPr>
          <a:lstStyle/>
          <a:p>
            <a:r>
              <a:rPr lang="de-CH" dirty="0" smtClean="0"/>
              <a:t>Implements UDP, IPv4, ARP protocols</a:t>
            </a:r>
          </a:p>
          <a:p>
            <a:r>
              <a:rPr lang="de-CH" dirty="0" smtClean="0"/>
              <a:t>Zero latency between UDP and MAC layer</a:t>
            </a:r>
          </a:p>
          <a:p>
            <a:pPr lvl="1"/>
            <a:r>
              <a:rPr lang="de-CH" dirty="0" smtClean="0"/>
              <a:t>(combinatorial transfer during user data phase)</a:t>
            </a:r>
          </a:p>
          <a:p>
            <a:pPr lvl="1"/>
            <a:r>
              <a:rPr lang="de-CH" dirty="0" smtClean="0"/>
              <a:t>See simulation diagram below</a:t>
            </a:r>
          </a:p>
          <a:p>
            <a:r>
              <a:rPr lang="de-CH" dirty="0" smtClean="0"/>
              <a:t>Allows full control of UDP src &amp; dst ports on TX.</a:t>
            </a:r>
          </a:p>
          <a:p>
            <a:r>
              <a:rPr lang="de-CH" dirty="0" smtClean="0"/>
              <a:t>Provides access to UDP src &amp; dst ports on RX (user filtering)</a:t>
            </a:r>
          </a:p>
          <a:p>
            <a:r>
              <a:rPr lang="de-CH" dirty="0" smtClean="0"/>
              <a:t>Couples directly to Xilinx Tri-Mode eth Mac via AXI interface</a:t>
            </a:r>
          </a:p>
          <a:p>
            <a:r>
              <a:rPr lang="de-CH" dirty="0" smtClean="0"/>
              <a:t>Separate building blocks to create custom stacks</a:t>
            </a:r>
          </a:p>
          <a:p>
            <a:r>
              <a:rPr lang="de-CH" dirty="0"/>
              <a:t>Easy to tap into the IP layer </a:t>
            </a:r>
            <a:r>
              <a:rPr lang="de-CH" dirty="0" smtClean="0"/>
              <a:t>directly</a:t>
            </a:r>
          </a:p>
          <a:p>
            <a:r>
              <a:rPr lang="de-CH" dirty="0" smtClean="0"/>
              <a:t>Supports TX and RX with IP layer broadcast address</a:t>
            </a:r>
            <a:endParaRPr lang="de-CH" dirty="0"/>
          </a:p>
          <a:p>
            <a:r>
              <a:rPr lang="de-CH" dirty="0" smtClean="0"/>
              <a:t>Separate clock domains for tx &amp; rx paths</a:t>
            </a:r>
          </a:p>
          <a:p>
            <a:r>
              <a:rPr lang="de-CH" dirty="0" smtClean="0"/>
              <a:t>Tested for 1Gbit Ethernet, but applicable to 100M and 10M</a:t>
            </a:r>
            <a:endParaRPr lang="de-CH" dirty="0"/>
          </a:p>
        </p:txBody>
      </p:sp>
    </p:spTree>
    <p:extLst>
      <p:ext uri="{BB962C8B-B14F-4D97-AF65-F5344CB8AC3E}">
        <p14:creationId xmlns:p14="http://schemas.microsoft.com/office/powerpoint/2010/main" val="171137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28600" y="944562"/>
            <a:ext cx="8686800" cy="47824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2" name="Rounded Rectangle 21"/>
          <p:cNvSpPr/>
          <p:nvPr/>
        </p:nvSpPr>
        <p:spPr>
          <a:xfrm>
            <a:off x="914400" y="1371600"/>
            <a:ext cx="7010400" cy="365549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p:cNvSpPr>
            <a:spLocks noGrp="1"/>
          </p:cNvSpPr>
          <p:nvPr>
            <p:ph type="title"/>
          </p:nvPr>
        </p:nvSpPr>
        <p:spPr>
          <a:xfrm>
            <a:off x="457200" y="122238"/>
            <a:ext cx="8229600" cy="639762"/>
          </a:xfrm>
        </p:spPr>
        <p:txBody>
          <a:bodyPr>
            <a:normAutofit/>
          </a:bodyPr>
          <a:lstStyle/>
          <a:p>
            <a:r>
              <a:rPr lang="de-CH" dirty="0" smtClean="0"/>
              <a:t>Test Setup</a:t>
            </a:r>
            <a:endParaRPr lang="de-CH" dirty="0"/>
          </a:p>
        </p:txBody>
      </p:sp>
      <p:sp>
        <p:nvSpPr>
          <p:cNvPr id="4" name="Rounded Rectangle 3"/>
          <p:cNvSpPr/>
          <p:nvPr/>
        </p:nvSpPr>
        <p:spPr>
          <a:xfrm>
            <a:off x="3505200" y="1782762"/>
            <a:ext cx="19812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UDP_Complete_nomac</a:t>
            </a:r>
            <a:endParaRPr lang="de-CH" dirty="0"/>
          </a:p>
        </p:txBody>
      </p:sp>
      <p:cxnSp>
        <p:nvCxnSpPr>
          <p:cNvPr id="5" name="Straight Arrow Connector 4"/>
          <p:cNvCxnSpPr/>
          <p:nvPr/>
        </p:nvCxnSpPr>
        <p:spPr>
          <a:xfrm>
            <a:off x="2743200" y="2789390"/>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7000" y="2373868"/>
            <a:ext cx="1524000" cy="369332"/>
          </a:xfrm>
          <a:prstGeom prst="rect">
            <a:avLst/>
          </a:prstGeom>
          <a:noFill/>
        </p:spPr>
        <p:txBody>
          <a:bodyPr wrap="square" rtlCol="0">
            <a:spAutoFit/>
          </a:bodyPr>
          <a:lstStyle/>
          <a:p>
            <a:r>
              <a:rPr lang="de-CH" dirty="0" smtClean="0"/>
              <a:t>UDP TX</a:t>
            </a:r>
            <a:endParaRPr lang="de-CH" dirty="0"/>
          </a:p>
        </p:txBody>
      </p:sp>
      <p:cxnSp>
        <p:nvCxnSpPr>
          <p:cNvPr id="7" name="Straight Arrow Connector 6"/>
          <p:cNvCxnSpPr/>
          <p:nvPr/>
        </p:nvCxnSpPr>
        <p:spPr>
          <a:xfrm>
            <a:off x="2743200" y="3304091"/>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7000" y="3386558"/>
            <a:ext cx="1524000" cy="369332"/>
          </a:xfrm>
          <a:prstGeom prst="rect">
            <a:avLst/>
          </a:prstGeom>
          <a:noFill/>
        </p:spPr>
        <p:txBody>
          <a:bodyPr wrap="square" rtlCol="0">
            <a:spAutoFit/>
          </a:bodyPr>
          <a:lstStyle/>
          <a:p>
            <a:r>
              <a:rPr lang="de-CH" dirty="0" smtClean="0"/>
              <a:t>UDP RX</a:t>
            </a:r>
            <a:endParaRPr lang="de-CH" dirty="0"/>
          </a:p>
        </p:txBody>
      </p:sp>
      <p:sp>
        <p:nvSpPr>
          <p:cNvPr id="11" name="TextBox 10"/>
          <p:cNvSpPr txBox="1"/>
          <p:nvPr/>
        </p:nvSpPr>
        <p:spPr>
          <a:xfrm>
            <a:off x="2624070" y="5034540"/>
            <a:ext cx="1033530" cy="646331"/>
          </a:xfrm>
          <a:prstGeom prst="rect">
            <a:avLst/>
          </a:prstGeom>
          <a:noFill/>
        </p:spPr>
        <p:txBody>
          <a:bodyPr wrap="square" rtlCol="0">
            <a:spAutoFit/>
          </a:bodyPr>
          <a:lstStyle/>
          <a:p>
            <a:pPr algn="ctr"/>
            <a:r>
              <a:rPr lang="de-CH" dirty="0" smtClean="0"/>
              <a:t>Clocks &amp; reset</a:t>
            </a:r>
            <a:endParaRPr lang="de-CH" dirty="0"/>
          </a:p>
        </p:txBody>
      </p:sp>
      <p:cxnSp>
        <p:nvCxnSpPr>
          <p:cNvPr id="12" name="Straight Arrow Connector 11"/>
          <p:cNvCxnSpPr/>
          <p:nvPr/>
        </p:nvCxnSpPr>
        <p:spPr>
          <a:xfrm>
            <a:off x="5482108" y="2625915"/>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7474" y="3147647"/>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140835" y="4370334"/>
            <a:ext cx="516765" cy="887466"/>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63474" y="4678362"/>
            <a:ext cx="1524000" cy="369332"/>
          </a:xfrm>
          <a:prstGeom prst="rect">
            <a:avLst/>
          </a:prstGeom>
          <a:noFill/>
        </p:spPr>
        <p:txBody>
          <a:bodyPr wrap="square" rtlCol="0">
            <a:spAutoFit/>
          </a:bodyPr>
          <a:lstStyle/>
          <a:p>
            <a:pPr algn="ctr"/>
            <a:r>
              <a:rPr lang="de-CH" dirty="0" smtClean="0"/>
              <a:t>IP &amp; MAC set </a:t>
            </a:r>
            <a:endParaRPr lang="de-CH" dirty="0"/>
          </a:p>
        </p:txBody>
      </p:sp>
      <p:cxnSp>
        <p:nvCxnSpPr>
          <p:cNvPr id="18" name="Straight Arrow Connector 17"/>
          <p:cNvCxnSpPr/>
          <p:nvPr/>
        </p:nvCxnSpPr>
        <p:spPr>
          <a:xfrm>
            <a:off x="4691130" y="4373562"/>
            <a:ext cx="0" cy="326767"/>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15130" y="5080706"/>
            <a:ext cx="1895879" cy="646331"/>
          </a:xfrm>
          <a:prstGeom prst="rect">
            <a:avLst/>
          </a:prstGeom>
          <a:noFill/>
        </p:spPr>
        <p:txBody>
          <a:bodyPr wrap="square" rtlCol="0">
            <a:spAutoFit/>
          </a:bodyPr>
          <a:lstStyle/>
          <a:p>
            <a:pPr algn="ctr"/>
            <a:r>
              <a:rPr lang="de-CH" dirty="0" smtClean="0"/>
              <a:t>Arp &amp; IP pkt count: 4 leds each</a:t>
            </a:r>
            <a:endParaRPr lang="de-CH" dirty="0"/>
          </a:p>
        </p:txBody>
      </p:sp>
      <p:cxnSp>
        <p:nvCxnSpPr>
          <p:cNvPr id="20" name="Straight Arrow Connector 19"/>
          <p:cNvCxnSpPr/>
          <p:nvPr/>
        </p:nvCxnSpPr>
        <p:spPr>
          <a:xfrm>
            <a:off x="5482108" y="4370334"/>
            <a:ext cx="647431" cy="987371"/>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215129" y="2279121"/>
            <a:ext cx="1438679" cy="12239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Xilinx mac_block</a:t>
            </a:r>
            <a:endParaRPr lang="de-CH" dirty="0"/>
          </a:p>
        </p:txBody>
      </p:sp>
      <p:sp>
        <p:nvSpPr>
          <p:cNvPr id="23" name="Oval 22"/>
          <p:cNvSpPr/>
          <p:nvPr/>
        </p:nvSpPr>
        <p:spPr>
          <a:xfrm>
            <a:off x="1143000" y="2177534"/>
            <a:ext cx="1600200" cy="17086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TX response process</a:t>
            </a:r>
            <a:endParaRPr lang="de-CH" dirty="0"/>
          </a:p>
        </p:txBody>
      </p:sp>
      <p:sp>
        <p:nvSpPr>
          <p:cNvPr id="25" name="TextBox 24"/>
          <p:cNvSpPr txBox="1"/>
          <p:nvPr/>
        </p:nvSpPr>
        <p:spPr>
          <a:xfrm>
            <a:off x="228600" y="926068"/>
            <a:ext cx="2133600" cy="369332"/>
          </a:xfrm>
          <a:prstGeom prst="rect">
            <a:avLst/>
          </a:prstGeom>
          <a:noFill/>
        </p:spPr>
        <p:txBody>
          <a:bodyPr wrap="square" rtlCol="0">
            <a:spAutoFit/>
          </a:bodyPr>
          <a:lstStyle/>
          <a:p>
            <a:r>
              <a:rPr lang="de-CH" dirty="0" smtClean="0"/>
              <a:t>Xilinx ML605 board</a:t>
            </a:r>
            <a:endParaRPr lang="de-CH" dirty="0"/>
          </a:p>
        </p:txBody>
      </p:sp>
      <p:sp>
        <p:nvSpPr>
          <p:cNvPr id="26" name="TextBox 25"/>
          <p:cNvSpPr txBox="1"/>
          <p:nvPr/>
        </p:nvSpPr>
        <p:spPr>
          <a:xfrm>
            <a:off x="1143000" y="5029200"/>
            <a:ext cx="1294326" cy="646331"/>
          </a:xfrm>
          <a:prstGeom prst="rect">
            <a:avLst/>
          </a:prstGeom>
          <a:noFill/>
        </p:spPr>
        <p:txBody>
          <a:bodyPr wrap="square" rtlCol="0">
            <a:spAutoFit/>
          </a:bodyPr>
          <a:lstStyle/>
          <a:p>
            <a:r>
              <a:rPr lang="de-CH" dirty="0" smtClean="0"/>
              <a:t>Async TX Pushbutton </a:t>
            </a:r>
            <a:endParaRPr lang="de-CH" dirty="0"/>
          </a:p>
        </p:txBody>
      </p:sp>
      <p:cxnSp>
        <p:nvCxnSpPr>
          <p:cNvPr id="28" name="Straight Arrow Connector 27"/>
          <p:cNvCxnSpPr>
            <a:endCxn id="23" idx="4"/>
          </p:cNvCxnSpPr>
          <p:nvPr/>
        </p:nvCxnSpPr>
        <p:spPr>
          <a:xfrm flipV="1">
            <a:off x="1790163" y="3886200"/>
            <a:ext cx="152937" cy="1371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8111009" y="2296445"/>
            <a:ext cx="664335" cy="12239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Eth PHY</a:t>
            </a:r>
            <a:endParaRPr lang="de-CH" dirty="0"/>
          </a:p>
        </p:txBody>
      </p:sp>
      <p:cxnSp>
        <p:nvCxnSpPr>
          <p:cNvPr id="53" name="Straight Arrow Connector 52"/>
          <p:cNvCxnSpPr/>
          <p:nvPr/>
        </p:nvCxnSpPr>
        <p:spPr>
          <a:xfrm>
            <a:off x="7538434" y="2628970"/>
            <a:ext cx="57257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543800" y="3147647"/>
            <a:ext cx="567209" cy="3055"/>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85800" y="5943600"/>
            <a:ext cx="55636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Java Test Code running on Laptop</a:t>
            </a:r>
            <a:endParaRPr lang="de-CH" dirty="0"/>
          </a:p>
        </p:txBody>
      </p:sp>
      <p:cxnSp>
        <p:nvCxnSpPr>
          <p:cNvPr id="61" name="Elbow Connector 60"/>
          <p:cNvCxnSpPr>
            <a:endCxn id="59" idx="3"/>
          </p:cNvCxnSpPr>
          <p:nvPr/>
        </p:nvCxnSpPr>
        <p:spPr>
          <a:xfrm rot="5400000">
            <a:off x="5963285" y="3806609"/>
            <a:ext cx="2766080" cy="2193702"/>
          </a:xfrm>
          <a:prstGeom prst="bentConnector2">
            <a:avLst/>
          </a:prstGeom>
          <a:ln w="76200">
            <a:solidFill>
              <a:srgbClr val="00B05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876800" y="1295400"/>
            <a:ext cx="2777009" cy="369332"/>
          </a:xfrm>
          <a:prstGeom prst="rect">
            <a:avLst/>
          </a:prstGeom>
          <a:noFill/>
        </p:spPr>
        <p:txBody>
          <a:bodyPr wrap="square" rtlCol="0">
            <a:spAutoFit/>
          </a:bodyPr>
          <a:lstStyle/>
          <a:p>
            <a:r>
              <a:rPr lang="de-CH" dirty="0" smtClean="0"/>
              <a:t>UDP_integration_example</a:t>
            </a:r>
            <a:endParaRPr lang="de-CH" dirty="0"/>
          </a:p>
        </p:txBody>
      </p:sp>
      <p:sp>
        <p:nvSpPr>
          <p:cNvPr id="63" name="TextBox 62"/>
          <p:cNvSpPr txBox="1"/>
          <p:nvPr/>
        </p:nvSpPr>
        <p:spPr>
          <a:xfrm>
            <a:off x="6879465" y="5943600"/>
            <a:ext cx="1231544" cy="369332"/>
          </a:xfrm>
          <a:prstGeom prst="rect">
            <a:avLst/>
          </a:prstGeom>
          <a:noFill/>
        </p:spPr>
        <p:txBody>
          <a:bodyPr wrap="square" rtlCol="0">
            <a:spAutoFit/>
          </a:bodyPr>
          <a:lstStyle/>
          <a:p>
            <a:r>
              <a:rPr lang="de-CH" dirty="0" smtClean="0"/>
              <a:t>network</a:t>
            </a:r>
            <a:endParaRPr lang="de-CH" dirty="0"/>
          </a:p>
        </p:txBody>
      </p:sp>
    </p:spTree>
    <p:extLst>
      <p:ext uri="{BB962C8B-B14F-4D97-AF65-F5344CB8AC3E}">
        <p14:creationId xmlns:p14="http://schemas.microsoft.com/office/powerpoint/2010/main" val="70619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Testbench HW - ML605 modules	</a:t>
            </a:r>
            <a:endParaRPr lang="de-CH" dirty="0"/>
          </a:p>
        </p:txBody>
      </p:sp>
      <p:sp>
        <p:nvSpPr>
          <p:cNvPr id="3" name="Content Placeholder 2"/>
          <p:cNvSpPr>
            <a:spLocks noGrp="1"/>
          </p:cNvSpPr>
          <p:nvPr>
            <p:ph idx="1"/>
          </p:nvPr>
        </p:nvSpPr>
        <p:spPr/>
        <p:txBody>
          <a:bodyPr/>
          <a:lstStyle/>
          <a:p>
            <a:pPr marL="285750" indent="-285750">
              <a:buFont typeface="Arial" pitchFamily="34" charset="0"/>
              <a:buChar char="•"/>
            </a:pPr>
            <a:r>
              <a:rPr lang="de-CH" dirty="0" smtClean="0"/>
              <a:t>UDP_Complete – integration of UDP  with a mac layer</a:t>
            </a:r>
          </a:p>
          <a:p>
            <a:pPr marL="285750" indent="-285750">
              <a:buFont typeface="Arial" pitchFamily="34" charset="0"/>
              <a:buChar char="•"/>
            </a:pPr>
            <a:r>
              <a:rPr lang="de-CH" dirty="0" smtClean="0"/>
              <a:t>IP Complete – integration of IP layer only with a mac layer</a:t>
            </a:r>
          </a:p>
          <a:p>
            <a:pPr marL="285750" indent="-285750">
              <a:buFont typeface="Arial" pitchFamily="34" charset="0"/>
              <a:buChar char="•"/>
            </a:pPr>
            <a:r>
              <a:rPr lang="de-CH" dirty="0" smtClean="0"/>
              <a:t>UDP_Integration_Example – test example with vhdl process to reply to received UDP packets</a:t>
            </a:r>
            <a:endParaRPr lang="de-CH" dirty="0"/>
          </a:p>
        </p:txBody>
      </p:sp>
    </p:spTree>
    <p:extLst>
      <p:ext uri="{BB962C8B-B14F-4D97-AF65-F5344CB8AC3E}">
        <p14:creationId xmlns:p14="http://schemas.microsoft.com/office/powerpoint/2010/main" val="2928247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de-CH" dirty="0" smtClean="0"/>
              <a:t>Test Results</a:t>
            </a:r>
            <a:endParaRPr lang="de-CH" dirty="0"/>
          </a:p>
        </p:txBody>
      </p:sp>
      <p:sp>
        <p:nvSpPr>
          <p:cNvPr id="3" name="Content Placeholder 2"/>
          <p:cNvSpPr>
            <a:spLocks noGrp="1"/>
          </p:cNvSpPr>
          <p:nvPr>
            <p:ph idx="1"/>
          </p:nvPr>
        </p:nvSpPr>
        <p:spPr>
          <a:xfrm>
            <a:off x="457200" y="1066800"/>
            <a:ext cx="8229600" cy="5638800"/>
          </a:xfrm>
        </p:spPr>
        <p:txBody>
          <a:bodyPr>
            <a:noAutofit/>
          </a:bodyPr>
          <a:lstStyle/>
          <a:p>
            <a:r>
              <a:rPr lang="de-CH" sz="2000" dirty="0" smtClean="0"/>
              <a:t>The xilinx MAC layer used contains a FIFO which therefore introduces a 1 frame delay.</a:t>
            </a:r>
          </a:p>
          <a:p>
            <a:pPr lvl="1"/>
            <a:r>
              <a:rPr lang="de-CH" sz="2000" dirty="0" smtClean="0"/>
              <a:t>For tightly coupled low latency requirements, this can be removed.</a:t>
            </a:r>
          </a:p>
          <a:p>
            <a:r>
              <a:rPr lang="de-CH" sz="2000" dirty="0" smtClean="0"/>
              <a:t>Output from UDPTest:</a:t>
            </a:r>
          </a:p>
          <a:p>
            <a:pPr lvl="1"/>
            <a:r>
              <a:rPr lang="en-US" sz="2000" dirty="0"/>
              <a:t>Sending packet: 1=45~34=201~18=23~ on port </a:t>
            </a:r>
            <a:r>
              <a:rPr lang="en-US" sz="2000" dirty="0" smtClean="0"/>
              <a:t>2000</a:t>
            </a:r>
            <a:br>
              <a:rPr lang="en-US" sz="2000" dirty="0" smtClean="0"/>
            </a:br>
            <a:r>
              <a:rPr lang="en-US" sz="2000" dirty="0" smtClean="0"/>
              <a:t>Got </a:t>
            </a:r>
            <a:r>
              <a:rPr lang="en-US" sz="2000" dirty="0"/>
              <a:t>[@ABC</a:t>
            </a:r>
            <a:r>
              <a:rPr lang="en-US" sz="2000" dirty="0" smtClean="0"/>
              <a:t>]</a:t>
            </a:r>
          </a:p>
          <a:p>
            <a:r>
              <a:rPr lang="en-US" sz="2000" dirty="0" smtClean="0"/>
              <a:t>Output from </a:t>
            </a:r>
            <a:r>
              <a:rPr lang="en-US" sz="2000" dirty="0" err="1" smtClean="0"/>
              <a:t>UDPTestStream</a:t>
            </a:r>
            <a:r>
              <a:rPr lang="en-US" sz="2000" dirty="0" smtClean="0"/>
              <a:t>:</a:t>
            </a:r>
          </a:p>
          <a:p>
            <a:pPr lvl="1"/>
            <a:r>
              <a:rPr lang="en-US" sz="2000" dirty="0" smtClean="0"/>
              <a:t>…</a:t>
            </a:r>
            <a:br>
              <a:rPr lang="en-US" sz="2000" dirty="0" smtClean="0"/>
            </a:br>
            <a:r>
              <a:rPr lang="en-US" sz="2000" dirty="0" smtClean="0"/>
              <a:t>Sending </a:t>
            </a:r>
            <a:r>
              <a:rPr lang="en-US" sz="2000" dirty="0"/>
              <a:t>price tick </a:t>
            </a:r>
            <a:r>
              <a:rPr lang="en-US" sz="2000" dirty="0" smtClean="0"/>
              <a:t>205</a:t>
            </a:r>
            <a:br>
              <a:rPr lang="en-US" sz="2000" dirty="0" smtClean="0"/>
            </a:br>
            <a:r>
              <a:rPr lang="en-US" sz="2000" dirty="0" smtClean="0"/>
              <a:t>Sending </a:t>
            </a:r>
            <a:r>
              <a:rPr lang="en-US" sz="2000" dirty="0"/>
              <a:t>price tick </a:t>
            </a:r>
            <a:r>
              <a:rPr lang="en-US" sz="2000" dirty="0" smtClean="0"/>
              <a:t>204</a:t>
            </a:r>
            <a:br>
              <a:rPr lang="en-US" sz="2000" dirty="0" smtClean="0"/>
            </a:br>
            <a:r>
              <a:rPr lang="en-US" sz="2000" dirty="0" smtClean="0"/>
              <a:t>Sending </a:t>
            </a:r>
            <a:r>
              <a:rPr lang="en-US" sz="2000" dirty="0"/>
              <a:t>price tick </a:t>
            </a:r>
            <a:r>
              <a:rPr lang="en-US" sz="2000" dirty="0" smtClean="0"/>
              <a:t>203</a:t>
            </a:r>
            <a:br>
              <a:rPr lang="en-US" sz="2000" dirty="0" smtClean="0"/>
            </a:br>
            <a:r>
              <a:rPr lang="en-US" sz="2000" dirty="0" smtClean="0"/>
              <a:t>Sending </a:t>
            </a:r>
            <a:r>
              <a:rPr lang="en-US" sz="2000" dirty="0"/>
              <a:t>price tick </a:t>
            </a:r>
            <a:r>
              <a:rPr lang="en-US" sz="2000" dirty="0" smtClean="0"/>
              <a:t>202</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a:t>
            </a:r>
            <a:endParaRPr lang="de-CH" sz="2000" dirty="0"/>
          </a:p>
        </p:txBody>
      </p:sp>
    </p:spTree>
    <p:extLst>
      <p:ext uri="{BB962C8B-B14F-4D97-AF65-F5344CB8AC3E}">
        <p14:creationId xmlns:p14="http://schemas.microsoft.com/office/powerpoint/2010/main" val="133588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000" dirty="0" smtClean="0"/>
              <a:t>Simulation diagram showing zero latency on receive</a:t>
            </a:r>
            <a:endParaRPr lang="de-CH" sz="2000" dirty="0"/>
          </a:p>
        </p:txBody>
      </p:sp>
      <p:pic>
        <p:nvPicPr>
          <p:cNvPr id="1027" name="Picture 3" descr="C:\Users\pjf\Documents\projects\fpga\xilinx\FIX\udp_ip_stack\DOCO\zero latency rece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219200"/>
            <a:ext cx="8097966"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2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Limitations</a:t>
            </a:r>
            <a:endParaRPr lang="de-CH" dirty="0"/>
          </a:p>
        </p:txBody>
      </p:sp>
      <p:sp>
        <p:nvSpPr>
          <p:cNvPr id="3" name="Content Placeholder 2"/>
          <p:cNvSpPr>
            <a:spLocks noGrp="1"/>
          </p:cNvSpPr>
          <p:nvPr>
            <p:ph idx="1"/>
          </p:nvPr>
        </p:nvSpPr>
        <p:spPr/>
        <p:txBody>
          <a:bodyPr>
            <a:normAutofit lnSpcReduction="10000"/>
          </a:bodyPr>
          <a:lstStyle/>
          <a:p>
            <a:r>
              <a:rPr lang="de-CH" sz="2000" dirty="0" smtClean="0"/>
              <a:t>Does not handle segmentation and reassembly</a:t>
            </a:r>
          </a:p>
          <a:p>
            <a:pPr lvl="1"/>
            <a:r>
              <a:rPr lang="de-CH" sz="2000" dirty="0" smtClean="0"/>
              <a:t>Assumes packets offerred for transmission will fit in a single ethernet frame</a:t>
            </a:r>
          </a:p>
          <a:p>
            <a:pPr lvl="1"/>
            <a:r>
              <a:rPr lang="de-CH" sz="2000" dirty="0" smtClean="0"/>
              <a:t>Discards packets received if they require reassembly</a:t>
            </a:r>
          </a:p>
          <a:p>
            <a:r>
              <a:rPr lang="de-CH" sz="2000" dirty="0" smtClean="0"/>
              <a:t>Currently implementing only one ARP resolution slot </a:t>
            </a:r>
          </a:p>
          <a:p>
            <a:pPr lvl="1"/>
            <a:r>
              <a:rPr lang="de-CH" sz="2000" dirty="0" smtClean="0"/>
              <a:t>means only realistic to use for pt-pt cxns (but can easily extend ARP layer to manage an array of address mappings</a:t>
            </a:r>
          </a:p>
          <a:p>
            <a:r>
              <a:rPr lang="de-CH" sz="2000" dirty="0" smtClean="0"/>
              <a:t> Doesnt always detect error situations (although these are flagged as TODO in the code)</a:t>
            </a:r>
          </a:p>
          <a:p>
            <a:r>
              <a:rPr lang="de-CH" sz="2000" dirty="0" smtClean="0"/>
              <a:t>Doesnt currently double register signals where they cross between tx &amp; rx clock domain in a couple of places.</a:t>
            </a:r>
            <a:endParaRPr lang="de-CH" sz="2000" dirty="0"/>
          </a:p>
        </p:txBody>
      </p:sp>
    </p:spTree>
    <p:extLst>
      <p:ext uri="{BB962C8B-B14F-4D97-AF65-F5344CB8AC3E}">
        <p14:creationId xmlns:p14="http://schemas.microsoft.com/office/powerpoint/2010/main" val="77342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Overall Block Diagram</a:t>
            </a:r>
            <a:endParaRPr lang="de-CH" dirty="0"/>
          </a:p>
        </p:txBody>
      </p:sp>
      <p:sp>
        <p:nvSpPr>
          <p:cNvPr id="4" name="Rounded Rectangle 3"/>
          <p:cNvSpPr/>
          <p:nvPr/>
        </p:nvSpPr>
        <p:spPr>
          <a:xfrm>
            <a:off x="2624070" y="2133600"/>
            <a:ext cx="423393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UDP_Complete_nomac</a:t>
            </a:r>
            <a:endParaRPr lang="de-CH" dirty="0"/>
          </a:p>
        </p:txBody>
      </p:sp>
      <p:cxnSp>
        <p:nvCxnSpPr>
          <p:cNvPr id="6" name="Straight Arrow Connector 5"/>
          <p:cNvCxnSpPr/>
          <p:nvPr/>
        </p:nvCxnSpPr>
        <p:spPr>
          <a:xfrm>
            <a:off x="1899634" y="2814625"/>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5634" y="2629959"/>
            <a:ext cx="1524000" cy="369332"/>
          </a:xfrm>
          <a:prstGeom prst="rect">
            <a:avLst/>
          </a:prstGeom>
          <a:noFill/>
        </p:spPr>
        <p:txBody>
          <a:bodyPr wrap="square" rtlCol="0">
            <a:spAutoFit/>
          </a:bodyPr>
          <a:lstStyle/>
          <a:p>
            <a:r>
              <a:rPr lang="de-CH" dirty="0" smtClean="0"/>
              <a:t>UDP TX bus</a:t>
            </a:r>
            <a:endParaRPr lang="de-CH" dirty="0"/>
          </a:p>
        </p:txBody>
      </p:sp>
      <p:cxnSp>
        <p:nvCxnSpPr>
          <p:cNvPr id="10" name="Straight Arrow Connector 9"/>
          <p:cNvCxnSpPr/>
          <p:nvPr/>
        </p:nvCxnSpPr>
        <p:spPr>
          <a:xfrm>
            <a:off x="1905000" y="3336357"/>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3151691"/>
            <a:ext cx="1524000" cy="369332"/>
          </a:xfrm>
          <a:prstGeom prst="rect">
            <a:avLst/>
          </a:prstGeom>
          <a:noFill/>
        </p:spPr>
        <p:txBody>
          <a:bodyPr wrap="square" rtlCol="0">
            <a:spAutoFit/>
          </a:bodyPr>
          <a:lstStyle/>
          <a:p>
            <a:r>
              <a:rPr lang="de-CH" dirty="0" smtClean="0"/>
              <a:t>UDP RX bus</a:t>
            </a:r>
            <a:endParaRPr lang="de-CH" dirty="0"/>
          </a:p>
        </p:txBody>
      </p:sp>
      <p:cxnSp>
        <p:nvCxnSpPr>
          <p:cNvPr id="12" name="Straight Arrow Connector 11"/>
          <p:cNvCxnSpPr/>
          <p:nvPr/>
        </p:nvCxnSpPr>
        <p:spPr>
          <a:xfrm>
            <a:off x="1905000" y="3853934"/>
            <a:ext cx="762000" cy="0"/>
          </a:xfrm>
          <a:prstGeom prst="straightConnector1">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3669268"/>
            <a:ext cx="1524000" cy="369332"/>
          </a:xfrm>
          <a:prstGeom prst="rect">
            <a:avLst/>
          </a:prstGeom>
          <a:noFill/>
        </p:spPr>
        <p:txBody>
          <a:bodyPr wrap="square" rtlCol="0">
            <a:spAutoFit/>
          </a:bodyPr>
          <a:lstStyle/>
          <a:p>
            <a:r>
              <a:rPr lang="de-CH" dirty="0"/>
              <a:t>I</a:t>
            </a:r>
            <a:r>
              <a:rPr lang="de-CH" dirty="0" smtClean="0"/>
              <a:t>P RX bus</a:t>
            </a:r>
            <a:endParaRPr lang="de-CH" dirty="0"/>
          </a:p>
        </p:txBody>
      </p:sp>
      <p:sp>
        <p:nvSpPr>
          <p:cNvPr id="15" name="TextBox 14"/>
          <p:cNvSpPr txBox="1"/>
          <p:nvPr/>
        </p:nvSpPr>
        <p:spPr>
          <a:xfrm>
            <a:off x="2624070" y="5385378"/>
            <a:ext cx="1033530" cy="646331"/>
          </a:xfrm>
          <a:prstGeom prst="rect">
            <a:avLst/>
          </a:prstGeom>
          <a:noFill/>
        </p:spPr>
        <p:txBody>
          <a:bodyPr wrap="square" rtlCol="0">
            <a:spAutoFit/>
          </a:bodyPr>
          <a:lstStyle/>
          <a:p>
            <a:pPr algn="ctr"/>
            <a:r>
              <a:rPr lang="de-CH" dirty="0" smtClean="0"/>
              <a:t>Clocks &amp; reset</a:t>
            </a:r>
            <a:endParaRPr lang="de-CH" dirty="0"/>
          </a:p>
        </p:txBody>
      </p:sp>
      <p:cxnSp>
        <p:nvCxnSpPr>
          <p:cNvPr id="16" name="Straight Arrow Connector 15"/>
          <p:cNvCxnSpPr/>
          <p:nvPr/>
        </p:nvCxnSpPr>
        <p:spPr>
          <a:xfrm>
            <a:off x="6858000" y="2961452"/>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48977" y="2776786"/>
            <a:ext cx="1524000" cy="369332"/>
          </a:xfrm>
          <a:prstGeom prst="rect">
            <a:avLst/>
          </a:prstGeom>
          <a:noFill/>
        </p:spPr>
        <p:txBody>
          <a:bodyPr wrap="square" rtlCol="0">
            <a:spAutoFit/>
          </a:bodyPr>
          <a:lstStyle/>
          <a:p>
            <a:r>
              <a:rPr lang="de-CH" dirty="0" smtClean="0"/>
              <a:t>MAC TX bus</a:t>
            </a:r>
            <a:endParaRPr lang="de-CH" dirty="0"/>
          </a:p>
        </p:txBody>
      </p:sp>
      <p:cxnSp>
        <p:nvCxnSpPr>
          <p:cNvPr id="18" name="Straight Arrow Connector 17"/>
          <p:cNvCxnSpPr/>
          <p:nvPr/>
        </p:nvCxnSpPr>
        <p:spPr>
          <a:xfrm>
            <a:off x="6863366" y="3483184"/>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54343" y="3298518"/>
            <a:ext cx="1524000" cy="369332"/>
          </a:xfrm>
          <a:prstGeom prst="rect">
            <a:avLst/>
          </a:prstGeom>
          <a:noFill/>
        </p:spPr>
        <p:txBody>
          <a:bodyPr wrap="square" rtlCol="0">
            <a:spAutoFit/>
          </a:bodyPr>
          <a:lstStyle/>
          <a:p>
            <a:r>
              <a:rPr lang="de-CH" dirty="0" smtClean="0"/>
              <a:t>MAC RX bus</a:t>
            </a:r>
            <a:endParaRPr lang="de-CH" dirty="0"/>
          </a:p>
        </p:txBody>
      </p:sp>
      <p:cxnSp>
        <p:nvCxnSpPr>
          <p:cNvPr id="20" name="Straight Arrow Connector 19"/>
          <p:cNvCxnSpPr/>
          <p:nvPr/>
        </p:nvCxnSpPr>
        <p:spPr>
          <a:xfrm>
            <a:off x="3124200" y="4724400"/>
            <a:ext cx="0" cy="653534"/>
          </a:xfrm>
          <a:prstGeom prst="straightConnector1">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62400" y="5413784"/>
            <a:ext cx="1524000" cy="646331"/>
          </a:xfrm>
          <a:prstGeom prst="rect">
            <a:avLst/>
          </a:prstGeom>
          <a:noFill/>
        </p:spPr>
        <p:txBody>
          <a:bodyPr wrap="square" rtlCol="0">
            <a:spAutoFit/>
          </a:bodyPr>
          <a:lstStyle/>
          <a:p>
            <a:pPr algn="ctr"/>
            <a:r>
              <a:rPr lang="de-CH" dirty="0" smtClean="0"/>
              <a:t>Our IP &amp; MAC addr</a:t>
            </a:r>
            <a:endParaRPr lang="de-CH" dirty="0"/>
          </a:p>
        </p:txBody>
      </p:sp>
      <p:cxnSp>
        <p:nvCxnSpPr>
          <p:cNvPr id="24" name="Straight Arrow Connector 23"/>
          <p:cNvCxnSpPr/>
          <p:nvPr/>
        </p:nvCxnSpPr>
        <p:spPr>
          <a:xfrm>
            <a:off x="4691130" y="4724400"/>
            <a:ext cx="0" cy="653534"/>
          </a:xfrm>
          <a:prstGeom prst="straightConnector1">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86400" y="5413784"/>
            <a:ext cx="1524000" cy="646331"/>
          </a:xfrm>
          <a:prstGeom prst="rect">
            <a:avLst/>
          </a:prstGeom>
          <a:noFill/>
        </p:spPr>
        <p:txBody>
          <a:bodyPr wrap="square" rtlCol="0">
            <a:spAutoFit/>
          </a:bodyPr>
          <a:lstStyle/>
          <a:p>
            <a:pPr algn="ctr"/>
            <a:r>
              <a:rPr lang="de-CH" dirty="0" smtClean="0"/>
              <a:t>Arp &amp; IP pkt count</a:t>
            </a:r>
            <a:endParaRPr lang="de-CH" dirty="0"/>
          </a:p>
        </p:txBody>
      </p:sp>
      <p:cxnSp>
        <p:nvCxnSpPr>
          <p:cNvPr id="26" name="Straight Arrow Connector 25"/>
          <p:cNvCxnSpPr/>
          <p:nvPr/>
        </p:nvCxnSpPr>
        <p:spPr>
          <a:xfrm>
            <a:off x="6215130" y="4724400"/>
            <a:ext cx="0" cy="653534"/>
          </a:xfrm>
          <a:prstGeom prst="straightConnector1">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10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Structural Decomposition</a:t>
            </a:r>
            <a:endParaRPr lang="de-CH" dirty="0"/>
          </a:p>
        </p:txBody>
      </p:sp>
      <p:sp>
        <p:nvSpPr>
          <p:cNvPr id="4" name="Rounded Rectangle 3"/>
          <p:cNvSpPr/>
          <p:nvPr/>
        </p:nvSpPr>
        <p:spPr>
          <a:xfrm>
            <a:off x="1388234" y="1752600"/>
            <a:ext cx="6460365" cy="440125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Straight Arrow Connector 4"/>
          <p:cNvCxnSpPr/>
          <p:nvPr/>
        </p:nvCxnSpPr>
        <p:spPr>
          <a:xfrm>
            <a:off x="1007235" y="3396734"/>
            <a:ext cx="74536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2993993"/>
            <a:ext cx="1524000" cy="369332"/>
          </a:xfrm>
          <a:prstGeom prst="rect">
            <a:avLst/>
          </a:prstGeom>
          <a:noFill/>
        </p:spPr>
        <p:txBody>
          <a:bodyPr wrap="square" rtlCol="0">
            <a:spAutoFit/>
          </a:bodyPr>
          <a:lstStyle/>
          <a:p>
            <a:r>
              <a:rPr lang="de-CH" dirty="0" smtClean="0"/>
              <a:t>UDP TX bus</a:t>
            </a:r>
            <a:endParaRPr lang="de-CH" dirty="0"/>
          </a:p>
        </p:txBody>
      </p:sp>
      <p:cxnSp>
        <p:nvCxnSpPr>
          <p:cNvPr id="7" name="Straight Arrow Connector 6"/>
          <p:cNvCxnSpPr/>
          <p:nvPr/>
        </p:nvCxnSpPr>
        <p:spPr>
          <a:xfrm>
            <a:off x="1007235" y="4310652"/>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 y="3886200"/>
            <a:ext cx="1388236" cy="369332"/>
          </a:xfrm>
          <a:prstGeom prst="rect">
            <a:avLst/>
          </a:prstGeom>
          <a:noFill/>
        </p:spPr>
        <p:txBody>
          <a:bodyPr wrap="square" rtlCol="0">
            <a:spAutoFit/>
          </a:bodyPr>
          <a:lstStyle/>
          <a:p>
            <a:r>
              <a:rPr lang="de-CH" dirty="0" smtClean="0"/>
              <a:t>UDP RX bus</a:t>
            </a:r>
            <a:endParaRPr lang="de-CH" dirty="0"/>
          </a:p>
        </p:txBody>
      </p:sp>
      <p:sp>
        <p:nvSpPr>
          <p:cNvPr id="10" name="TextBox 9"/>
          <p:cNvSpPr txBox="1"/>
          <p:nvPr/>
        </p:nvSpPr>
        <p:spPr>
          <a:xfrm>
            <a:off x="0" y="4736068"/>
            <a:ext cx="1524000" cy="369332"/>
          </a:xfrm>
          <a:prstGeom prst="rect">
            <a:avLst/>
          </a:prstGeom>
          <a:noFill/>
        </p:spPr>
        <p:txBody>
          <a:bodyPr wrap="square" rtlCol="0">
            <a:spAutoFit/>
          </a:bodyPr>
          <a:lstStyle/>
          <a:p>
            <a:r>
              <a:rPr lang="de-CH" dirty="0"/>
              <a:t>I</a:t>
            </a:r>
            <a:r>
              <a:rPr lang="de-CH" dirty="0" smtClean="0"/>
              <a:t>P RX bus</a:t>
            </a:r>
            <a:endParaRPr lang="de-CH" dirty="0"/>
          </a:p>
        </p:txBody>
      </p:sp>
      <p:sp>
        <p:nvSpPr>
          <p:cNvPr id="11" name="TextBox 10"/>
          <p:cNvSpPr txBox="1"/>
          <p:nvPr/>
        </p:nvSpPr>
        <p:spPr>
          <a:xfrm>
            <a:off x="1972947" y="6172200"/>
            <a:ext cx="1033530" cy="646331"/>
          </a:xfrm>
          <a:prstGeom prst="rect">
            <a:avLst/>
          </a:prstGeom>
          <a:noFill/>
        </p:spPr>
        <p:txBody>
          <a:bodyPr wrap="square" rtlCol="0">
            <a:spAutoFit/>
          </a:bodyPr>
          <a:lstStyle/>
          <a:p>
            <a:pPr algn="ctr"/>
            <a:r>
              <a:rPr lang="de-CH" dirty="0" smtClean="0"/>
              <a:t>Clocks &amp; reset</a:t>
            </a:r>
            <a:endParaRPr lang="de-CH" dirty="0"/>
          </a:p>
        </p:txBody>
      </p:sp>
      <p:cxnSp>
        <p:nvCxnSpPr>
          <p:cNvPr id="12" name="Straight Arrow Connector 11"/>
          <p:cNvCxnSpPr/>
          <p:nvPr/>
        </p:nvCxnSpPr>
        <p:spPr>
          <a:xfrm flipH="1">
            <a:off x="3006477" y="6146408"/>
            <a:ext cx="1" cy="334211"/>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56995" y="6096000"/>
            <a:ext cx="1243605" cy="646331"/>
          </a:xfrm>
          <a:prstGeom prst="rect">
            <a:avLst/>
          </a:prstGeom>
          <a:noFill/>
        </p:spPr>
        <p:txBody>
          <a:bodyPr wrap="square" rtlCol="0">
            <a:spAutoFit/>
          </a:bodyPr>
          <a:lstStyle/>
          <a:p>
            <a:pPr algn="ctr"/>
            <a:r>
              <a:rPr lang="de-CH" dirty="0" smtClean="0"/>
              <a:t>Our IP &amp; MAC addr</a:t>
            </a:r>
            <a:endParaRPr lang="de-CH" dirty="0"/>
          </a:p>
        </p:txBody>
      </p:sp>
      <p:sp>
        <p:nvSpPr>
          <p:cNvPr id="15" name="TextBox 14"/>
          <p:cNvSpPr txBox="1"/>
          <p:nvPr/>
        </p:nvSpPr>
        <p:spPr>
          <a:xfrm>
            <a:off x="5181600" y="6096000"/>
            <a:ext cx="1143000" cy="646331"/>
          </a:xfrm>
          <a:prstGeom prst="rect">
            <a:avLst/>
          </a:prstGeom>
          <a:noFill/>
        </p:spPr>
        <p:txBody>
          <a:bodyPr wrap="square" rtlCol="0">
            <a:spAutoFit/>
          </a:bodyPr>
          <a:lstStyle/>
          <a:p>
            <a:pPr algn="ctr"/>
            <a:r>
              <a:rPr lang="de-CH" dirty="0" smtClean="0"/>
              <a:t>Arp &amp; IP pkt count</a:t>
            </a:r>
            <a:endParaRPr lang="de-CH" dirty="0"/>
          </a:p>
        </p:txBody>
      </p:sp>
      <p:sp>
        <p:nvSpPr>
          <p:cNvPr id="18" name="TextBox 17"/>
          <p:cNvSpPr txBox="1"/>
          <p:nvPr/>
        </p:nvSpPr>
        <p:spPr>
          <a:xfrm>
            <a:off x="7878651" y="2514600"/>
            <a:ext cx="1524000" cy="369332"/>
          </a:xfrm>
          <a:prstGeom prst="rect">
            <a:avLst/>
          </a:prstGeom>
          <a:noFill/>
        </p:spPr>
        <p:txBody>
          <a:bodyPr wrap="square" rtlCol="0">
            <a:spAutoFit/>
          </a:bodyPr>
          <a:lstStyle/>
          <a:p>
            <a:r>
              <a:rPr lang="de-CH" dirty="0" smtClean="0"/>
              <a:t>MAC TX bus</a:t>
            </a:r>
            <a:endParaRPr lang="de-CH" dirty="0"/>
          </a:p>
        </p:txBody>
      </p:sp>
      <p:sp>
        <p:nvSpPr>
          <p:cNvPr id="20" name="TextBox 19"/>
          <p:cNvSpPr txBox="1"/>
          <p:nvPr/>
        </p:nvSpPr>
        <p:spPr>
          <a:xfrm>
            <a:off x="7848599" y="4259306"/>
            <a:ext cx="1524000" cy="369332"/>
          </a:xfrm>
          <a:prstGeom prst="rect">
            <a:avLst/>
          </a:prstGeom>
          <a:noFill/>
        </p:spPr>
        <p:txBody>
          <a:bodyPr wrap="square" rtlCol="0">
            <a:spAutoFit/>
          </a:bodyPr>
          <a:lstStyle/>
          <a:p>
            <a:r>
              <a:rPr lang="de-CH" dirty="0" smtClean="0"/>
              <a:t>MAC RX bus</a:t>
            </a:r>
            <a:endParaRPr lang="de-CH" dirty="0"/>
          </a:p>
        </p:txBody>
      </p:sp>
      <p:sp>
        <p:nvSpPr>
          <p:cNvPr id="21" name="Rectangle 20"/>
          <p:cNvSpPr/>
          <p:nvPr/>
        </p:nvSpPr>
        <p:spPr>
          <a:xfrm>
            <a:off x="1821954" y="1676400"/>
            <a:ext cx="2369046" cy="369332"/>
          </a:xfrm>
          <a:prstGeom prst="rect">
            <a:avLst/>
          </a:prstGeom>
        </p:spPr>
        <p:txBody>
          <a:bodyPr wrap="none">
            <a:spAutoFit/>
          </a:bodyPr>
          <a:lstStyle/>
          <a:p>
            <a:r>
              <a:rPr lang="de-CH" dirty="0"/>
              <a:t>UDP_Complete_nomac</a:t>
            </a:r>
          </a:p>
        </p:txBody>
      </p:sp>
      <p:sp>
        <p:nvSpPr>
          <p:cNvPr id="22" name="Rectangle 21"/>
          <p:cNvSpPr/>
          <p:nvPr/>
        </p:nvSpPr>
        <p:spPr>
          <a:xfrm>
            <a:off x="1752600" y="2944309"/>
            <a:ext cx="1371600" cy="78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UDP_TX</a:t>
            </a:r>
            <a:endParaRPr lang="de-CH" dirty="0"/>
          </a:p>
        </p:txBody>
      </p:sp>
      <p:sp>
        <p:nvSpPr>
          <p:cNvPr id="23" name="Rectangle 22"/>
          <p:cNvSpPr/>
          <p:nvPr/>
        </p:nvSpPr>
        <p:spPr>
          <a:xfrm>
            <a:off x="1769235" y="3934909"/>
            <a:ext cx="1371600" cy="78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UDP_RX</a:t>
            </a:r>
            <a:endParaRPr lang="de-CH" dirty="0"/>
          </a:p>
        </p:txBody>
      </p:sp>
      <p:sp>
        <p:nvSpPr>
          <p:cNvPr id="26" name="Rectangle 25"/>
          <p:cNvSpPr/>
          <p:nvPr/>
        </p:nvSpPr>
        <p:spPr>
          <a:xfrm>
            <a:off x="3505200" y="2133600"/>
            <a:ext cx="3962400" cy="341467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Rectangle 26"/>
          <p:cNvSpPr/>
          <p:nvPr/>
        </p:nvSpPr>
        <p:spPr>
          <a:xfrm>
            <a:off x="3505200" y="2133600"/>
            <a:ext cx="2136611" cy="369332"/>
          </a:xfrm>
          <a:prstGeom prst="rect">
            <a:avLst/>
          </a:prstGeom>
        </p:spPr>
        <p:txBody>
          <a:bodyPr wrap="none">
            <a:spAutoFit/>
          </a:bodyPr>
          <a:lstStyle/>
          <a:p>
            <a:r>
              <a:rPr lang="de-CH" dirty="0"/>
              <a:t>I</a:t>
            </a:r>
            <a:r>
              <a:rPr lang="de-CH" dirty="0" smtClean="0"/>
              <a:t>P_Complete_nomac</a:t>
            </a:r>
            <a:endParaRPr lang="de-CH" dirty="0"/>
          </a:p>
        </p:txBody>
      </p:sp>
      <p:sp>
        <p:nvSpPr>
          <p:cNvPr id="28" name="Rectangle 27"/>
          <p:cNvSpPr/>
          <p:nvPr/>
        </p:nvSpPr>
        <p:spPr>
          <a:xfrm>
            <a:off x="5715000" y="2685203"/>
            <a:ext cx="1524000" cy="60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Tx_arbitrator</a:t>
            </a:r>
            <a:endParaRPr lang="de-CH" dirty="0"/>
          </a:p>
        </p:txBody>
      </p:sp>
      <p:sp>
        <p:nvSpPr>
          <p:cNvPr id="29" name="Rectangle 28"/>
          <p:cNvSpPr/>
          <p:nvPr/>
        </p:nvSpPr>
        <p:spPr>
          <a:xfrm>
            <a:off x="5715000" y="3733800"/>
            <a:ext cx="914400" cy="745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arp</a:t>
            </a:r>
            <a:endParaRPr lang="de-CH" dirty="0"/>
          </a:p>
        </p:txBody>
      </p:sp>
      <p:sp>
        <p:nvSpPr>
          <p:cNvPr id="30" name="Rectangle 29"/>
          <p:cNvSpPr/>
          <p:nvPr/>
        </p:nvSpPr>
        <p:spPr>
          <a:xfrm>
            <a:off x="3810000" y="2667000"/>
            <a:ext cx="1371600" cy="2667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tangle 30"/>
          <p:cNvSpPr/>
          <p:nvPr/>
        </p:nvSpPr>
        <p:spPr>
          <a:xfrm>
            <a:off x="3962400" y="2944309"/>
            <a:ext cx="1066800" cy="12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IPV4_TX</a:t>
            </a:r>
            <a:endParaRPr lang="de-CH" dirty="0"/>
          </a:p>
        </p:txBody>
      </p:sp>
      <p:sp>
        <p:nvSpPr>
          <p:cNvPr id="32" name="Rectangle 31"/>
          <p:cNvSpPr/>
          <p:nvPr/>
        </p:nvSpPr>
        <p:spPr>
          <a:xfrm>
            <a:off x="3962400" y="43434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IPV4_RX</a:t>
            </a:r>
            <a:endParaRPr lang="de-CH" dirty="0"/>
          </a:p>
        </p:txBody>
      </p:sp>
      <p:sp>
        <p:nvSpPr>
          <p:cNvPr id="33" name="Rectangle 32"/>
          <p:cNvSpPr/>
          <p:nvPr/>
        </p:nvSpPr>
        <p:spPr>
          <a:xfrm>
            <a:off x="3733800" y="2590800"/>
            <a:ext cx="582211" cy="369332"/>
          </a:xfrm>
          <a:prstGeom prst="rect">
            <a:avLst/>
          </a:prstGeom>
        </p:spPr>
        <p:txBody>
          <a:bodyPr wrap="none">
            <a:spAutoFit/>
          </a:bodyPr>
          <a:lstStyle/>
          <a:p>
            <a:r>
              <a:rPr lang="de-CH" dirty="0" smtClean="0"/>
              <a:t>IPv4</a:t>
            </a:r>
            <a:endParaRPr lang="de-CH" dirty="0"/>
          </a:p>
        </p:txBody>
      </p:sp>
      <p:cxnSp>
        <p:nvCxnSpPr>
          <p:cNvPr id="36" name="Straight Connector 35"/>
          <p:cNvCxnSpPr/>
          <p:nvPr/>
        </p:nvCxnSpPr>
        <p:spPr>
          <a:xfrm>
            <a:off x="7010400" y="4114800"/>
            <a:ext cx="0" cy="641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629400" y="4114800"/>
            <a:ext cx="3810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124200" y="4544199"/>
            <a:ext cx="8382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2" idx="3"/>
          </p:cNvCxnSpPr>
          <p:nvPr/>
        </p:nvCxnSpPr>
        <p:spPr>
          <a:xfrm>
            <a:off x="5029200" y="4762500"/>
            <a:ext cx="3060879"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39000" y="2947076"/>
            <a:ext cx="851079"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2" idx="3"/>
          </p:cNvCxnSpPr>
          <p:nvPr/>
        </p:nvCxnSpPr>
        <p:spPr>
          <a:xfrm flipV="1">
            <a:off x="3124200" y="3339054"/>
            <a:ext cx="838200" cy="1"/>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07235" y="4953000"/>
            <a:ext cx="2955165"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029200" y="3886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029200" y="407086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029200" y="3124200"/>
            <a:ext cx="6858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5867400" y="3289053"/>
            <a:ext cx="0" cy="444747"/>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91130" y="5548276"/>
            <a:ext cx="0" cy="932343"/>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48400" y="5548276"/>
            <a:ext cx="0" cy="9323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29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lstStyle/>
          <a:p>
            <a:r>
              <a:rPr lang="de-CH" dirty="0" smtClean="0"/>
              <a:t>Interface</a:t>
            </a:r>
            <a:endParaRPr lang="de-CH" dirty="0"/>
          </a:p>
        </p:txBody>
      </p:sp>
      <p:sp>
        <p:nvSpPr>
          <p:cNvPr id="3" name="Content Placeholder 2"/>
          <p:cNvSpPr>
            <a:spLocks noGrp="1"/>
          </p:cNvSpPr>
          <p:nvPr>
            <p:ph idx="1"/>
          </p:nvPr>
        </p:nvSpPr>
        <p:spPr>
          <a:xfrm>
            <a:off x="381000" y="609600"/>
            <a:ext cx="8229600" cy="5867400"/>
          </a:xfrm>
        </p:spPr>
        <p:txBody>
          <a:bodyPr>
            <a:noAutofit/>
          </a:bodyPr>
          <a:lstStyle/>
          <a:p>
            <a:pPr marL="0" indent="0">
              <a:lnSpc>
                <a:spcPct val="120000"/>
              </a:lnSpc>
              <a:spcBef>
                <a:spcPts val="0"/>
              </a:spcBef>
              <a:buNone/>
            </a:pPr>
            <a:r>
              <a:rPr lang="de-CH" sz="1000" dirty="0">
                <a:latin typeface="Courier New" pitchFamily="49" charset="0"/>
                <a:cs typeface="Courier New" pitchFamily="49" charset="0"/>
              </a:rPr>
              <a:t>entity UDP_Complete_nomac is</a:t>
            </a:r>
          </a:p>
          <a:p>
            <a:pPr marL="0" indent="0">
              <a:lnSpc>
                <a:spcPct val="120000"/>
              </a:lnSpc>
              <a:spcBef>
                <a:spcPts val="0"/>
              </a:spcBef>
              <a:buNone/>
            </a:pPr>
            <a:r>
              <a:rPr lang="de-CH" sz="1000" dirty="0">
                <a:latin typeface="Courier New" pitchFamily="49" charset="0"/>
                <a:cs typeface="Courier New" pitchFamily="49" charset="0"/>
              </a:rPr>
              <a:t>    Port (</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UDP TX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udp_tx_start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req to tx UDP</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udp_txi</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udp_tx_type</a:t>
            </a:r>
            <a:r>
              <a:rPr lang="de-CH" sz="1000" dirty="0" smtClean="0">
                <a:latin typeface="Courier New" pitchFamily="49" charset="0"/>
                <a:cs typeface="Courier New" pitchFamily="49" charset="0"/>
              </a:rPr>
              <a:t>;</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UDP tx cxns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udp_tx_result : </a:t>
            </a:r>
            <a:r>
              <a:rPr lang="de-CH" sz="1000" dirty="0">
                <a:latin typeface="Courier New" pitchFamily="49" charset="0"/>
                <a:cs typeface="Courier New" pitchFamily="49" charset="0"/>
              </a:rPr>
              <a:t>out std_logic_vector (1 downto 0</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tx status (changes during </a:t>
            </a:r>
            <a:r>
              <a:rPr lang="de-CH" sz="1000" dirty="0" smtClean="0">
                <a:latin typeface="Courier New" pitchFamily="49" charset="0"/>
                <a:cs typeface="Courier New" pitchFamily="49" charset="0"/>
              </a:rPr>
              <a:t>tx)</a:t>
            </a:r>
            <a:endParaRPr lang="de-CH" sz="1000" dirty="0">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udp_tx_data_out_ready</a:t>
            </a:r>
            <a:r>
              <a:rPr lang="de-CH" sz="1000" dirty="0">
                <a:latin typeface="Courier New" pitchFamily="49" charset="0"/>
                <a:cs typeface="Courier New" pitchFamily="49" charset="0"/>
              </a:rPr>
              <a:t>: out std_logic</a:t>
            </a:r>
            <a:r>
              <a:rPr lang="de-CH" sz="1000" dirty="0" smtClean="0">
                <a:latin typeface="Courier New" pitchFamily="49" charset="0"/>
                <a:cs typeface="Courier New" pitchFamily="49" charset="0"/>
              </a:rPr>
              <a:t>;</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udp_tx is ready to take data</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UDP RX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udp_rx_start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receipt of udp header</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udp_rxo</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out udp_rx_type;</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IP RX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ip_rx_hdr</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out ipv4_rx_header_type</a:t>
            </a:r>
            <a:r>
              <a:rPr lang="de-CH" sz="1000" dirty="0" smtClean="0">
                <a:latin typeface="Courier New" pitchFamily="49" charset="0"/>
                <a:cs typeface="Courier New" pitchFamily="49" charset="0"/>
              </a:rPr>
              <a:t>;		</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system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rx_clk</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STD_LOGIC;</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tx_clk</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STD_LOGIC;</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reset </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STD_LOGIC;</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our_ip_address  : </a:t>
            </a:r>
            <a:r>
              <a:rPr lang="de-CH" sz="1000" dirty="0">
                <a:latin typeface="Courier New" pitchFamily="49" charset="0"/>
                <a:cs typeface="Courier New" pitchFamily="49" charset="0"/>
              </a:rPr>
              <a:t>in STD_LOGIC_VECTOR (31 downto 0);</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our_mac_address : </a:t>
            </a:r>
            <a:r>
              <a:rPr lang="de-CH" sz="1000" dirty="0">
                <a:latin typeface="Courier New" pitchFamily="49" charset="0"/>
                <a:cs typeface="Courier New" pitchFamily="49" charset="0"/>
              </a:rPr>
              <a:t>in std_logic_vector (47 downto 0);</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status </a:t>
            </a:r>
            <a:r>
              <a:rPr lang="de-CH" sz="1000" dirty="0" smtClean="0">
                <a:solidFill>
                  <a:srgbClr val="00B050"/>
                </a:solidFill>
                <a:latin typeface="Courier New" pitchFamily="49" charset="0"/>
                <a:cs typeface="Courier New" pitchFamily="49" charset="0"/>
              </a:rPr>
              <a:t>signals</a:t>
            </a:r>
            <a:endParaRPr lang="de-CH" sz="1000" dirty="0">
              <a:solidFill>
                <a:srgbClr val="00B050"/>
              </a:solidFill>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arp_pkt_count : </a:t>
            </a:r>
            <a:r>
              <a:rPr lang="de-CH" sz="1000" dirty="0">
                <a:latin typeface="Courier New" pitchFamily="49" charset="0"/>
                <a:cs typeface="Courier New" pitchFamily="49" charset="0"/>
              </a:rPr>
              <a:t>out STD_LOGIC_VECTOR(7 downto 0</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count of arp pkts received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ip_pkt_count  : </a:t>
            </a:r>
            <a:r>
              <a:rPr lang="de-CH" sz="1000" dirty="0">
                <a:latin typeface="Courier New" pitchFamily="49" charset="0"/>
                <a:cs typeface="Courier New" pitchFamily="49" charset="0"/>
              </a:rPr>
              <a:t>out STD_LOGIC_VECTOR(7 downto 0</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number of IP pkts received for us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MAC Transmitter</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mac_tx_tdata   : </a:t>
            </a:r>
            <a:r>
              <a:rPr lang="de-CH" sz="1000" dirty="0">
                <a:latin typeface="Courier New" pitchFamily="49" charset="0"/>
                <a:cs typeface="Courier New" pitchFamily="49" charset="0"/>
              </a:rPr>
              <a:t>out  std_logic_vector(7 downto 0);	-- data byte to tx</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mac_tx_tvalid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tdata is valid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mac_tx_tready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mac is ready to accept data</a:t>
            </a:r>
          </a:p>
          <a:p>
            <a:pPr marL="0" indent="0">
              <a:lnSpc>
                <a:spcPct val="120000"/>
              </a:lnSpc>
              <a:spcBef>
                <a:spcPts val="0"/>
              </a:spcBef>
            </a:pPr>
            <a:r>
              <a:rPr lang="de-CH" sz="1000" dirty="0" smtClean="0">
                <a:latin typeface="Courier New" pitchFamily="49" charset="0"/>
                <a:cs typeface="Courier New" pitchFamily="49" charset="0"/>
              </a:rPr>
              <a:t>	mac_tx_tfirst  : </a:t>
            </a:r>
            <a:r>
              <a:rPr lang="de-CH" sz="1000" dirty="0">
                <a:latin typeface="Courier New" pitchFamily="49" charset="0"/>
                <a:cs typeface="Courier New" pitchFamily="49" charset="0"/>
              </a:rPr>
              <a:t>out  std_logic;			-- indicates </a:t>
            </a:r>
            <a:r>
              <a:rPr lang="de-CH" sz="1000" dirty="0" smtClean="0">
                <a:latin typeface="Courier New" pitchFamily="49" charset="0"/>
                <a:cs typeface="Courier New" pitchFamily="49" charset="0"/>
              </a:rPr>
              <a:t>firstbyte </a:t>
            </a:r>
            <a:r>
              <a:rPr lang="de-CH" sz="1000" dirty="0">
                <a:latin typeface="Courier New" pitchFamily="49" charset="0"/>
                <a:cs typeface="Courier New" pitchFamily="49" charset="0"/>
              </a:rPr>
              <a:t>of frame</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mac_tx_tlast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indicates last byte of frame</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MAC Receiver</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mac_rx_tdata   : </a:t>
            </a:r>
            <a:r>
              <a:rPr lang="de-CH" sz="1000" dirty="0">
                <a:latin typeface="Courier New" pitchFamily="49" charset="0"/>
                <a:cs typeface="Courier New" pitchFamily="49" charset="0"/>
              </a:rPr>
              <a:t>in std_logic_vector(7 downto 0);	-- data byte received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mac_rx_tvalid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indicates tdata is valid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mac_rx_tready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tells mac that we are ready to take data</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mac_rx_tlast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last byte of the trame</a:t>
            </a:r>
          </a:p>
          <a:p>
            <a:pPr marL="0" indent="0">
              <a:lnSpc>
                <a:spcPct val="120000"/>
              </a:lnSpc>
              <a:spcBef>
                <a:spcPts val="0"/>
              </a:spcBef>
              <a:buNone/>
            </a:pPr>
            <a:r>
              <a:rPr lang="de-CH" sz="1000" dirty="0" smtClean="0">
                <a:latin typeface="Courier New" pitchFamily="49" charset="0"/>
                <a:cs typeface="Courier New" pitchFamily="49" charset="0"/>
              </a:rPr>
              <a:t>	);</a:t>
            </a:r>
            <a:endParaRPr lang="de-CH" sz="1000" dirty="0">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end UDP_Complete_nomac;</a:t>
            </a:r>
          </a:p>
          <a:p>
            <a:pPr marL="0" indent="0">
              <a:lnSpc>
                <a:spcPct val="120000"/>
              </a:lnSpc>
              <a:spcBef>
                <a:spcPts val="0"/>
              </a:spcBef>
              <a:buNone/>
            </a:pPr>
            <a:endParaRPr lang="de-CH" sz="1000" dirty="0">
              <a:latin typeface="Courier New" pitchFamily="49" charset="0"/>
              <a:cs typeface="Courier New" pitchFamily="49" charset="0"/>
            </a:endParaRPr>
          </a:p>
        </p:txBody>
      </p:sp>
    </p:spTree>
    <p:extLst>
      <p:ext uri="{BB962C8B-B14F-4D97-AF65-F5344CB8AC3E}">
        <p14:creationId xmlns:p14="http://schemas.microsoft.com/office/powerpoint/2010/main" val="52992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The AXI interface</a:t>
            </a:r>
            <a:endParaRPr lang="de-CH" dirty="0"/>
          </a:p>
        </p:txBody>
      </p:sp>
      <p:sp>
        <p:nvSpPr>
          <p:cNvPr id="3" name="Content Placeholder 2"/>
          <p:cNvSpPr>
            <a:spLocks noGrp="1"/>
          </p:cNvSpPr>
          <p:nvPr>
            <p:ph idx="1"/>
          </p:nvPr>
        </p:nvSpPr>
        <p:spPr/>
        <p:txBody>
          <a:bodyPr>
            <a:normAutofit fontScale="47500" lnSpcReduction="20000"/>
          </a:bodyPr>
          <a:lstStyle/>
          <a:p>
            <a:r>
              <a:rPr lang="de-CH" dirty="0" smtClean="0"/>
              <a:t>This implementation makes extensive use of the AXI interface (axi.vhd):</a:t>
            </a:r>
            <a:br>
              <a:rPr lang="de-CH" dirty="0" smtClean="0"/>
            </a:br>
            <a:endParaRPr lang="de-CH" dirty="0" smtClean="0"/>
          </a:p>
          <a:p>
            <a:pPr marL="0" indent="0">
              <a:buNone/>
            </a:pPr>
            <a:r>
              <a:rPr lang="de-CH" sz="1800" dirty="0">
                <a:latin typeface="Courier New" pitchFamily="49" charset="0"/>
                <a:cs typeface="Courier New" pitchFamily="49" charset="0"/>
              </a:rPr>
              <a:t>package axi </a:t>
            </a:r>
            <a:r>
              <a:rPr lang="de-CH" sz="1800" dirty="0" smtClean="0">
                <a:latin typeface="Courier New" pitchFamily="49" charset="0"/>
                <a:cs typeface="Courier New" pitchFamily="49" charset="0"/>
              </a:rPr>
              <a:t>is</a:t>
            </a:r>
          </a:p>
          <a:p>
            <a:pPr marL="0" indent="0">
              <a:buNone/>
            </a:pPr>
            <a:endParaRPr lang="de-CH" sz="1800" dirty="0">
              <a:latin typeface="Courier New" pitchFamily="49" charset="0"/>
              <a:cs typeface="Courier New" pitchFamily="49" charset="0"/>
            </a:endParaRPr>
          </a:p>
          <a:p>
            <a:pPr marL="0" indent="0">
              <a:buNone/>
            </a:pPr>
            <a:r>
              <a:rPr lang="de-CH" sz="1800" dirty="0" smtClean="0">
                <a:latin typeface="Courier New" pitchFamily="49" charset="0"/>
                <a:cs typeface="Courier New" pitchFamily="49" charset="0"/>
              </a:rPr>
              <a:t>    type </a:t>
            </a:r>
            <a:r>
              <a:rPr lang="de-CH" sz="1800" dirty="0">
                <a:latin typeface="Courier New" pitchFamily="49" charset="0"/>
                <a:cs typeface="Courier New" pitchFamily="49" charset="0"/>
              </a:rPr>
              <a:t>axi_in_type is record</a:t>
            </a:r>
          </a:p>
          <a:p>
            <a:pPr marL="0" indent="0">
              <a:buNone/>
            </a:pPr>
            <a:r>
              <a:rPr lang="de-CH" sz="1800" dirty="0" smtClean="0">
                <a:latin typeface="Courier New" pitchFamily="49" charset="0"/>
                <a:cs typeface="Courier New" pitchFamily="49" charset="0"/>
              </a:rPr>
              <a:t>	data_in </a:t>
            </a: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     : </a:t>
            </a:r>
            <a:r>
              <a:rPr lang="de-CH" sz="1800" dirty="0">
                <a:latin typeface="Courier New" pitchFamily="49" charset="0"/>
                <a:cs typeface="Courier New" pitchFamily="49" charset="0"/>
              </a:rPr>
              <a:t>STD_LOGIC_VECTOR (7 downto 0);</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data_in_valid : </a:t>
            </a:r>
            <a:r>
              <a:rPr lang="de-CH" sz="1800" dirty="0">
                <a:latin typeface="Courier New" pitchFamily="49" charset="0"/>
                <a:cs typeface="Courier New" pitchFamily="49" charset="0"/>
              </a:rPr>
              <a:t>STD_LOGIC;		</a:t>
            </a:r>
            <a:r>
              <a:rPr lang="de-CH" sz="1800" dirty="0" smtClean="0">
                <a:latin typeface="Courier New" pitchFamily="49" charset="0"/>
                <a:cs typeface="Courier New" pitchFamily="49" charset="0"/>
              </a:rPr>
              <a:t>-- </a:t>
            </a:r>
            <a:r>
              <a:rPr lang="de-CH" sz="1800" dirty="0">
                <a:latin typeface="Courier New" pitchFamily="49" charset="0"/>
                <a:cs typeface="Courier New" pitchFamily="49" charset="0"/>
              </a:rPr>
              <a:t>indicates data_in valid on clock</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data_in_last  : </a:t>
            </a:r>
            <a:r>
              <a:rPr lang="de-CH" sz="1800" dirty="0">
                <a:latin typeface="Courier New" pitchFamily="49" charset="0"/>
                <a:cs typeface="Courier New" pitchFamily="49" charset="0"/>
              </a:rPr>
              <a:t>STD_LOGIC;		</a:t>
            </a:r>
            <a:r>
              <a:rPr lang="de-CH" sz="1800" dirty="0" smtClean="0">
                <a:latin typeface="Courier New" pitchFamily="49" charset="0"/>
                <a:cs typeface="Courier New" pitchFamily="49" charset="0"/>
              </a:rPr>
              <a:t>-- </a:t>
            </a:r>
            <a:r>
              <a:rPr lang="de-CH" sz="1800" dirty="0">
                <a:latin typeface="Courier New" pitchFamily="49" charset="0"/>
                <a:cs typeface="Courier New" pitchFamily="49" charset="0"/>
              </a:rPr>
              <a:t>indicates last data in frame</a:t>
            </a:r>
          </a:p>
          <a:p>
            <a:pPr marL="0" indent="0">
              <a:buNone/>
            </a:pPr>
            <a:r>
              <a:rPr lang="de-CH" sz="1800" dirty="0" smtClean="0">
                <a:latin typeface="Courier New" pitchFamily="49" charset="0"/>
                <a:cs typeface="Courier New" pitchFamily="49" charset="0"/>
              </a:rPr>
              <a:t>    end </a:t>
            </a:r>
            <a:r>
              <a:rPr lang="de-CH" sz="1800" dirty="0">
                <a:latin typeface="Courier New" pitchFamily="49" charset="0"/>
                <a:cs typeface="Courier New" pitchFamily="49" charset="0"/>
              </a:rPr>
              <a:t>record;</a:t>
            </a:r>
          </a:p>
          <a:p>
            <a:pPr marL="0" indent="0">
              <a:buNone/>
            </a:pPr>
            <a:r>
              <a:rPr lang="de-CH" sz="1800" dirty="0">
                <a:latin typeface="Courier New" pitchFamily="49" charset="0"/>
                <a:cs typeface="Courier New" pitchFamily="49" charset="0"/>
              </a:rPr>
              <a:t>	</a:t>
            </a:r>
          </a:p>
          <a:p>
            <a:pPr marL="0" indent="0">
              <a:buNone/>
            </a:pPr>
            <a:r>
              <a:rPr lang="de-CH" sz="1800" dirty="0" smtClean="0">
                <a:latin typeface="Courier New" pitchFamily="49" charset="0"/>
                <a:cs typeface="Courier New" pitchFamily="49" charset="0"/>
              </a:rPr>
              <a:t>    type </a:t>
            </a:r>
            <a:r>
              <a:rPr lang="de-CH" sz="1800" dirty="0">
                <a:latin typeface="Courier New" pitchFamily="49" charset="0"/>
                <a:cs typeface="Courier New" pitchFamily="49" charset="0"/>
              </a:rPr>
              <a:t>axi_out_type is record</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data_out_valid   : </a:t>
            </a:r>
            <a:r>
              <a:rPr lang="de-CH" sz="1800" dirty="0">
                <a:latin typeface="Courier New" pitchFamily="49" charset="0"/>
                <a:cs typeface="Courier New" pitchFamily="49" charset="0"/>
              </a:rPr>
              <a:t>std_logic;	</a:t>
            </a:r>
            <a:r>
              <a:rPr lang="de-CH" sz="1800" dirty="0" smtClean="0">
                <a:latin typeface="Courier New" pitchFamily="49" charset="0"/>
                <a:cs typeface="Courier New" pitchFamily="49" charset="0"/>
              </a:rPr>
              <a:t>-- </a:t>
            </a:r>
            <a:r>
              <a:rPr lang="de-CH" sz="1800" dirty="0">
                <a:latin typeface="Courier New" pitchFamily="49" charset="0"/>
                <a:cs typeface="Courier New" pitchFamily="49" charset="0"/>
              </a:rPr>
              <a:t>indicates data out is valid</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data_out_last    : std_logic</a:t>
            </a: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 indicates last </a:t>
            </a:r>
            <a:r>
              <a:rPr lang="de-CH" sz="1800" dirty="0">
                <a:latin typeface="Courier New" pitchFamily="49" charset="0"/>
                <a:cs typeface="Courier New" pitchFamily="49" charset="0"/>
              </a:rPr>
              <a:t>byte of a frame</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data_out</a:t>
            </a: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        : </a:t>
            </a:r>
            <a:r>
              <a:rPr lang="de-CH" sz="1800" dirty="0">
                <a:latin typeface="Courier New" pitchFamily="49" charset="0"/>
                <a:cs typeface="Courier New" pitchFamily="49" charset="0"/>
              </a:rPr>
              <a:t>std_logic_vector (7 downto 0);	</a:t>
            </a:r>
            <a:r>
              <a:rPr lang="de-CH" sz="1800" dirty="0" smtClean="0">
                <a:latin typeface="Courier New" pitchFamily="49" charset="0"/>
                <a:cs typeface="Courier New" pitchFamily="49" charset="0"/>
              </a:rPr>
              <a:t> </a:t>
            </a:r>
          </a:p>
          <a:p>
            <a:pPr marL="0" indent="0">
              <a:buNone/>
            </a:pPr>
            <a:r>
              <a:rPr lang="de-CH" sz="1800" dirty="0" smtClean="0">
                <a:latin typeface="Courier New" pitchFamily="49" charset="0"/>
                <a:cs typeface="Courier New" pitchFamily="49" charset="0"/>
              </a:rPr>
              <a:t>    end </a:t>
            </a:r>
            <a:r>
              <a:rPr lang="de-CH" sz="1800" dirty="0">
                <a:latin typeface="Courier New" pitchFamily="49" charset="0"/>
                <a:cs typeface="Courier New" pitchFamily="49" charset="0"/>
              </a:rPr>
              <a:t>record;</a:t>
            </a:r>
          </a:p>
          <a:p>
            <a:pPr marL="0" indent="0">
              <a:buNone/>
            </a:pPr>
            <a:endParaRPr lang="de-CH" sz="1800" dirty="0">
              <a:latin typeface="Courier New" pitchFamily="49" charset="0"/>
              <a:cs typeface="Courier New" pitchFamily="49" charset="0"/>
            </a:endParaRPr>
          </a:p>
          <a:p>
            <a:pPr marL="0" indent="0">
              <a:buNone/>
            </a:pPr>
            <a:r>
              <a:rPr lang="de-CH" sz="1800" dirty="0">
                <a:latin typeface="Courier New" pitchFamily="49" charset="0"/>
                <a:cs typeface="Courier New" pitchFamily="49" charset="0"/>
              </a:rPr>
              <a:t>end axi;</a:t>
            </a:r>
          </a:p>
          <a:p>
            <a:endParaRPr lang="de-CH" dirty="0" smtClean="0"/>
          </a:p>
          <a:p>
            <a:endParaRPr lang="de-CH" dirty="0"/>
          </a:p>
        </p:txBody>
      </p:sp>
    </p:spTree>
    <p:extLst>
      <p:ext uri="{BB962C8B-B14F-4D97-AF65-F5344CB8AC3E}">
        <p14:creationId xmlns:p14="http://schemas.microsoft.com/office/powerpoint/2010/main" val="115613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MAC Interface</a:t>
            </a:r>
            <a:endParaRPr lang="de-CH" dirty="0"/>
          </a:p>
        </p:txBody>
      </p:sp>
      <p:sp>
        <p:nvSpPr>
          <p:cNvPr id="4" name="TextBox 3"/>
          <p:cNvSpPr txBox="1"/>
          <p:nvPr/>
        </p:nvSpPr>
        <p:spPr>
          <a:xfrm>
            <a:off x="381000" y="914400"/>
            <a:ext cx="8077200" cy="2123658"/>
          </a:xfrm>
          <a:prstGeom prst="rect">
            <a:avLst/>
          </a:prstGeom>
          <a:noFill/>
        </p:spPr>
        <p:txBody>
          <a:bodyPr wrap="square" rtlCol="0">
            <a:spAutoFit/>
          </a:bodyPr>
          <a:lstStyle/>
          <a:p>
            <a:r>
              <a:rPr lang="de-CH" sz="1200" dirty="0" smtClean="0"/>
              <a:t>The MAC interface is fairly simple with separate clocks for receiver and transmitter. Each interface (RX and TX) is based on the AXI interface and has an 8-bit data bus, a valid signal, a last byte signal, and a backchannel signal to indicate that the other end is ready to accept data. </a:t>
            </a:r>
          </a:p>
          <a:p>
            <a:endParaRPr lang="de-CH" sz="1200" dirty="0"/>
          </a:p>
          <a:p>
            <a:r>
              <a:rPr lang="de-CH" sz="1200" dirty="0" smtClean="0"/>
              <a:t>The Transmit interface has an additional signal (</a:t>
            </a:r>
            <a:r>
              <a:rPr lang="de-CH" sz="1200" dirty="0" smtClean="0">
                <a:latin typeface="Courier New" pitchFamily="49" charset="0"/>
                <a:cs typeface="Courier New" pitchFamily="49" charset="0"/>
              </a:rPr>
              <a:t>mac_tx_tfirst) </a:t>
            </a:r>
            <a:r>
              <a:rPr lang="de-CH" sz="1200" dirty="0" smtClean="0"/>
              <a:t>which can be used by MAC blocks that need something to indicate the start of frame. This signal is asserted simulaneous with the first byte to be transmitted (providing that tready is high).</a:t>
            </a:r>
          </a:p>
          <a:p>
            <a:endParaRPr lang="de-CH" sz="1200" dirty="0"/>
          </a:p>
          <a:p>
            <a:r>
              <a:rPr lang="de-CH" sz="1200" dirty="0" smtClean="0"/>
              <a:t>On the following diagram, tx_clk and rx_clk are shown sourced from the MAC transmit and receive blocks, but can come from an independent clock generator that feeds clocks to both the MAC blocks and the UDP_IP_stack. Data is clocked on the rising edge.</a:t>
            </a:r>
            <a:endParaRPr lang="de-CH" sz="1200" dirty="0"/>
          </a:p>
        </p:txBody>
      </p:sp>
      <p:sp>
        <p:nvSpPr>
          <p:cNvPr id="5" name="Rounded Rectangle 4"/>
          <p:cNvSpPr/>
          <p:nvPr/>
        </p:nvSpPr>
        <p:spPr>
          <a:xfrm>
            <a:off x="990600" y="3276600"/>
            <a:ext cx="6858000" cy="3276600"/>
          </a:xfrm>
          <a:prstGeom prst="roundRect">
            <a:avLst>
              <a:gd name="adj" fmla="val 4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5"/>
          <p:cNvSpPr/>
          <p:nvPr/>
        </p:nvSpPr>
        <p:spPr>
          <a:xfrm>
            <a:off x="1600200" y="3581400"/>
            <a:ext cx="2057400" cy="2667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TextBox 6"/>
          <p:cNvSpPr txBox="1"/>
          <p:nvPr/>
        </p:nvSpPr>
        <p:spPr>
          <a:xfrm>
            <a:off x="1714500" y="3677368"/>
            <a:ext cx="1828800" cy="246221"/>
          </a:xfrm>
          <a:prstGeom prst="rect">
            <a:avLst/>
          </a:prstGeom>
          <a:noFill/>
        </p:spPr>
        <p:txBody>
          <a:bodyPr wrap="square" rtlCol="0">
            <a:spAutoFit/>
          </a:bodyPr>
          <a:lstStyle/>
          <a:p>
            <a:r>
              <a:rPr lang="de-CH" sz="1000" dirty="0" smtClean="0"/>
              <a:t>UDP_IP_Stack</a:t>
            </a:r>
            <a:endParaRPr lang="de-CH" sz="1000" dirty="0"/>
          </a:p>
        </p:txBody>
      </p:sp>
      <p:sp>
        <p:nvSpPr>
          <p:cNvPr id="8" name="Rounded Rectangle 7"/>
          <p:cNvSpPr/>
          <p:nvPr/>
        </p:nvSpPr>
        <p:spPr>
          <a:xfrm>
            <a:off x="5791200" y="3581400"/>
            <a:ext cx="1219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0" name="Straight Arrow Connector 9"/>
          <p:cNvCxnSpPr/>
          <p:nvPr/>
        </p:nvCxnSpPr>
        <p:spPr>
          <a:xfrm>
            <a:off x="3657600" y="3733800"/>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3561952"/>
            <a:ext cx="838200" cy="230832"/>
          </a:xfrm>
          <a:prstGeom prst="rect">
            <a:avLst/>
          </a:prstGeom>
          <a:noFill/>
        </p:spPr>
        <p:txBody>
          <a:bodyPr wrap="square" rtlCol="0">
            <a:spAutoFit/>
          </a:bodyPr>
          <a:lstStyle/>
          <a:p>
            <a:r>
              <a:rPr lang="de-CH" sz="900" dirty="0" smtClean="0"/>
              <a:t>Data (7..0)</a:t>
            </a:r>
            <a:endParaRPr lang="de-CH" sz="900" dirty="0"/>
          </a:p>
        </p:txBody>
      </p:sp>
      <p:cxnSp>
        <p:nvCxnSpPr>
          <p:cNvPr id="12" name="Straight Arrow Connector 11"/>
          <p:cNvCxnSpPr/>
          <p:nvPr/>
        </p:nvCxnSpPr>
        <p:spPr>
          <a:xfrm>
            <a:off x="3657600" y="3886200"/>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91000" y="3714352"/>
            <a:ext cx="838200" cy="230832"/>
          </a:xfrm>
          <a:prstGeom prst="rect">
            <a:avLst/>
          </a:prstGeom>
          <a:noFill/>
        </p:spPr>
        <p:txBody>
          <a:bodyPr wrap="square" rtlCol="0">
            <a:spAutoFit/>
          </a:bodyPr>
          <a:lstStyle/>
          <a:p>
            <a:r>
              <a:rPr lang="de-CH" sz="900" dirty="0" smtClean="0"/>
              <a:t>valid</a:t>
            </a:r>
            <a:endParaRPr lang="de-CH" sz="900" dirty="0"/>
          </a:p>
        </p:txBody>
      </p:sp>
      <p:cxnSp>
        <p:nvCxnSpPr>
          <p:cNvPr id="14" name="Straight Arrow Connector 13"/>
          <p:cNvCxnSpPr/>
          <p:nvPr/>
        </p:nvCxnSpPr>
        <p:spPr>
          <a:xfrm>
            <a:off x="3657600" y="4038600"/>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1000" y="3866752"/>
            <a:ext cx="838200" cy="230832"/>
          </a:xfrm>
          <a:prstGeom prst="rect">
            <a:avLst/>
          </a:prstGeom>
          <a:noFill/>
        </p:spPr>
        <p:txBody>
          <a:bodyPr wrap="square" rtlCol="0">
            <a:spAutoFit/>
          </a:bodyPr>
          <a:lstStyle/>
          <a:p>
            <a:r>
              <a:rPr lang="de-CH" sz="900" dirty="0" smtClean="0"/>
              <a:t>first</a:t>
            </a:r>
            <a:endParaRPr lang="de-CH" sz="900" dirty="0"/>
          </a:p>
        </p:txBody>
      </p:sp>
      <p:cxnSp>
        <p:nvCxnSpPr>
          <p:cNvPr id="16" name="Straight Arrow Connector 15"/>
          <p:cNvCxnSpPr/>
          <p:nvPr/>
        </p:nvCxnSpPr>
        <p:spPr>
          <a:xfrm>
            <a:off x="3657600" y="4208216"/>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91000" y="4036368"/>
            <a:ext cx="838200" cy="230832"/>
          </a:xfrm>
          <a:prstGeom prst="rect">
            <a:avLst/>
          </a:prstGeom>
          <a:noFill/>
        </p:spPr>
        <p:txBody>
          <a:bodyPr wrap="square" rtlCol="0">
            <a:spAutoFit/>
          </a:bodyPr>
          <a:lstStyle/>
          <a:p>
            <a:r>
              <a:rPr lang="de-CH" sz="900" dirty="0" smtClean="0"/>
              <a:t>last</a:t>
            </a:r>
            <a:endParaRPr lang="de-CH" sz="900" dirty="0"/>
          </a:p>
        </p:txBody>
      </p:sp>
      <p:cxnSp>
        <p:nvCxnSpPr>
          <p:cNvPr id="18" name="Straight Arrow Connector 17"/>
          <p:cNvCxnSpPr/>
          <p:nvPr/>
        </p:nvCxnSpPr>
        <p:spPr>
          <a:xfrm flipH="1">
            <a:off x="3657600" y="4360616"/>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1000" y="4188768"/>
            <a:ext cx="838200" cy="230832"/>
          </a:xfrm>
          <a:prstGeom prst="rect">
            <a:avLst/>
          </a:prstGeom>
          <a:noFill/>
        </p:spPr>
        <p:txBody>
          <a:bodyPr wrap="square" rtlCol="0">
            <a:spAutoFit/>
          </a:bodyPr>
          <a:lstStyle/>
          <a:p>
            <a:r>
              <a:rPr lang="de-CH" sz="900" dirty="0" smtClean="0"/>
              <a:t>ready</a:t>
            </a:r>
            <a:endParaRPr lang="de-CH" sz="900" dirty="0"/>
          </a:p>
        </p:txBody>
      </p:sp>
      <p:sp>
        <p:nvSpPr>
          <p:cNvPr id="24" name="TextBox 23"/>
          <p:cNvSpPr txBox="1"/>
          <p:nvPr/>
        </p:nvSpPr>
        <p:spPr>
          <a:xfrm>
            <a:off x="5867400" y="3905563"/>
            <a:ext cx="1066800" cy="246221"/>
          </a:xfrm>
          <a:prstGeom prst="rect">
            <a:avLst/>
          </a:prstGeom>
          <a:noFill/>
        </p:spPr>
        <p:txBody>
          <a:bodyPr wrap="square" rtlCol="0">
            <a:spAutoFit/>
          </a:bodyPr>
          <a:lstStyle/>
          <a:p>
            <a:r>
              <a:rPr lang="de-CH" sz="1000" dirty="0" smtClean="0"/>
              <a:t>MAC Transmit</a:t>
            </a:r>
            <a:endParaRPr lang="de-CH" sz="1000" dirty="0"/>
          </a:p>
        </p:txBody>
      </p:sp>
      <p:sp>
        <p:nvSpPr>
          <p:cNvPr id="25" name="Rounded Rectangle 24"/>
          <p:cNvSpPr/>
          <p:nvPr/>
        </p:nvSpPr>
        <p:spPr>
          <a:xfrm>
            <a:off x="5791200" y="5029200"/>
            <a:ext cx="1219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TextBox 25"/>
          <p:cNvSpPr txBox="1"/>
          <p:nvPr/>
        </p:nvSpPr>
        <p:spPr>
          <a:xfrm>
            <a:off x="5867400" y="5353363"/>
            <a:ext cx="1066800" cy="246221"/>
          </a:xfrm>
          <a:prstGeom prst="rect">
            <a:avLst/>
          </a:prstGeom>
          <a:noFill/>
        </p:spPr>
        <p:txBody>
          <a:bodyPr wrap="square" rtlCol="0">
            <a:spAutoFit/>
          </a:bodyPr>
          <a:lstStyle/>
          <a:p>
            <a:r>
              <a:rPr lang="de-CH" sz="1000" dirty="0" smtClean="0"/>
              <a:t>MAC Receive</a:t>
            </a:r>
            <a:endParaRPr lang="de-CH" sz="1000" dirty="0"/>
          </a:p>
        </p:txBody>
      </p:sp>
      <p:cxnSp>
        <p:nvCxnSpPr>
          <p:cNvPr id="27" name="Straight Arrow Connector 26"/>
          <p:cNvCxnSpPr/>
          <p:nvPr/>
        </p:nvCxnSpPr>
        <p:spPr>
          <a:xfrm flipH="1">
            <a:off x="3657600" y="5277248"/>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91000" y="5105400"/>
            <a:ext cx="838200" cy="230832"/>
          </a:xfrm>
          <a:prstGeom prst="rect">
            <a:avLst/>
          </a:prstGeom>
          <a:noFill/>
        </p:spPr>
        <p:txBody>
          <a:bodyPr wrap="square" rtlCol="0">
            <a:spAutoFit/>
          </a:bodyPr>
          <a:lstStyle/>
          <a:p>
            <a:r>
              <a:rPr lang="de-CH" sz="900" dirty="0" smtClean="0"/>
              <a:t>Data(7..0)</a:t>
            </a:r>
            <a:endParaRPr lang="de-CH" sz="900" dirty="0"/>
          </a:p>
        </p:txBody>
      </p:sp>
      <p:cxnSp>
        <p:nvCxnSpPr>
          <p:cNvPr id="29" name="Straight Arrow Connector 28"/>
          <p:cNvCxnSpPr/>
          <p:nvPr/>
        </p:nvCxnSpPr>
        <p:spPr>
          <a:xfrm flipH="1">
            <a:off x="3657600" y="5429648"/>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91000" y="5257800"/>
            <a:ext cx="838200" cy="230832"/>
          </a:xfrm>
          <a:prstGeom prst="rect">
            <a:avLst/>
          </a:prstGeom>
          <a:noFill/>
        </p:spPr>
        <p:txBody>
          <a:bodyPr wrap="square" rtlCol="0">
            <a:spAutoFit/>
          </a:bodyPr>
          <a:lstStyle/>
          <a:p>
            <a:r>
              <a:rPr lang="de-CH" sz="900" dirty="0" smtClean="0"/>
              <a:t>valid</a:t>
            </a:r>
            <a:endParaRPr lang="de-CH" sz="900" dirty="0"/>
          </a:p>
        </p:txBody>
      </p:sp>
      <p:cxnSp>
        <p:nvCxnSpPr>
          <p:cNvPr id="31" name="Straight Arrow Connector 30"/>
          <p:cNvCxnSpPr/>
          <p:nvPr/>
        </p:nvCxnSpPr>
        <p:spPr>
          <a:xfrm flipH="1">
            <a:off x="3657600" y="5579816"/>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91000" y="5407968"/>
            <a:ext cx="838200" cy="230832"/>
          </a:xfrm>
          <a:prstGeom prst="rect">
            <a:avLst/>
          </a:prstGeom>
          <a:noFill/>
        </p:spPr>
        <p:txBody>
          <a:bodyPr wrap="square" rtlCol="0">
            <a:spAutoFit/>
          </a:bodyPr>
          <a:lstStyle/>
          <a:p>
            <a:r>
              <a:rPr lang="de-CH" sz="900" dirty="0" smtClean="0"/>
              <a:t>last</a:t>
            </a:r>
            <a:endParaRPr lang="de-CH" sz="900" dirty="0"/>
          </a:p>
        </p:txBody>
      </p:sp>
      <p:cxnSp>
        <p:nvCxnSpPr>
          <p:cNvPr id="35" name="Straight Arrow Connector 34"/>
          <p:cNvCxnSpPr/>
          <p:nvPr/>
        </p:nvCxnSpPr>
        <p:spPr>
          <a:xfrm>
            <a:off x="3657600" y="5734448"/>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91000" y="5562600"/>
            <a:ext cx="838200" cy="230832"/>
          </a:xfrm>
          <a:prstGeom prst="rect">
            <a:avLst/>
          </a:prstGeom>
          <a:noFill/>
        </p:spPr>
        <p:txBody>
          <a:bodyPr wrap="square" rtlCol="0">
            <a:spAutoFit/>
          </a:bodyPr>
          <a:lstStyle/>
          <a:p>
            <a:r>
              <a:rPr lang="de-CH" sz="900" dirty="0" smtClean="0"/>
              <a:t>ready</a:t>
            </a:r>
            <a:endParaRPr lang="de-CH" sz="900" dirty="0"/>
          </a:p>
        </p:txBody>
      </p:sp>
      <p:cxnSp>
        <p:nvCxnSpPr>
          <p:cNvPr id="38" name="Straight Arrow Connector 37"/>
          <p:cNvCxnSpPr/>
          <p:nvPr/>
        </p:nvCxnSpPr>
        <p:spPr>
          <a:xfrm flipH="1">
            <a:off x="3657600" y="4515248"/>
            <a:ext cx="2133600" cy="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91000" y="4343400"/>
            <a:ext cx="838200" cy="230832"/>
          </a:xfrm>
          <a:prstGeom prst="rect">
            <a:avLst/>
          </a:prstGeom>
          <a:noFill/>
        </p:spPr>
        <p:txBody>
          <a:bodyPr wrap="square" rtlCol="0">
            <a:spAutoFit/>
          </a:bodyPr>
          <a:lstStyle/>
          <a:p>
            <a:r>
              <a:rPr lang="de-CH" sz="900" dirty="0" smtClean="0"/>
              <a:t>tx_clk</a:t>
            </a:r>
            <a:endParaRPr lang="de-CH" sz="900" dirty="0"/>
          </a:p>
        </p:txBody>
      </p:sp>
      <p:cxnSp>
        <p:nvCxnSpPr>
          <p:cNvPr id="40" name="Straight Arrow Connector 39"/>
          <p:cNvCxnSpPr/>
          <p:nvPr/>
        </p:nvCxnSpPr>
        <p:spPr>
          <a:xfrm flipH="1">
            <a:off x="3657600" y="5886848"/>
            <a:ext cx="2133600" cy="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91000" y="5715000"/>
            <a:ext cx="838200" cy="230832"/>
          </a:xfrm>
          <a:prstGeom prst="rect">
            <a:avLst/>
          </a:prstGeom>
          <a:noFill/>
        </p:spPr>
        <p:txBody>
          <a:bodyPr wrap="square" rtlCol="0">
            <a:spAutoFit/>
          </a:bodyPr>
          <a:lstStyle/>
          <a:p>
            <a:r>
              <a:rPr lang="de-CH" sz="900" dirty="0"/>
              <a:t>r</a:t>
            </a:r>
            <a:r>
              <a:rPr lang="de-CH" sz="900" dirty="0" smtClean="0"/>
              <a:t>x_clk</a:t>
            </a:r>
            <a:endParaRPr lang="de-CH" sz="900" dirty="0"/>
          </a:p>
        </p:txBody>
      </p:sp>
    </p:spTree>
    <p:extLst>
      <p:ext uri="{BB962C8B-B14F-4D97-AF65-F5344CB8AC3E}">
        <p14:creationId xmlns:p14="http://schemas.microsoft.com/office/powerpoint/2010/main" val="18053495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1196</Words>
  <Application>Microsoft Office PowerPoint</Application>
  <PresentationFormat>On-screen Show (4:3)</PresentationFormat>
  <Paragraphs>224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Angles</vt:lpstr>
      <vt:lpstr>1G eth UDP IP stack</vt:lpstr>
      <vt:lpstr>Features</vt:lpstr>
      <vt:lpstr>Simulation diagram showing zero latency on receive</vt:lpstr>
      <vt:lpstr>Limitations</vt:lpstr>
      <vt:lpstr>Overall Block Diagram</vt:lpstr>
      <vt:lpstr>Structural Decomposition</vt:lpstr>
      <vt:lpstr>Interface</vt:lpstr>
      <vt:lpstr>The AXI interface</vt:lpstr>
      <vt:lpstr>MAC Interface</vt:lpstr>
      <vt:lpstr>Synthesis Stats</vt:lpstr>
      <vt:lpstr>Module Description:  UDP_complete_nomac</vt:lpstr>
      <vt:lpstr>Module Description:  UDP_TX and UDP_RX</vt:lpstr>
      <vt:lpstr>Module Description:  IPv4</vt:lpstr>
      <vt:lpstr>Module Description:  IPv4_TX</vt:lpstr>
      <vt:lpstr>Module Description:  IPv4_RX</vt:lpstr>
      <vt:lpstr>Module Description:  arp</vt:lpstr>
      <vt:lpstr>Module Description:  tx_arbitrator</vt:lpstr>
      <vt:lpstr>Simulation</vt:lpstr>
      <vt:lpstr>TestBench - HW</vt:lpstr>
      <vt:lpstr>Test Setup</vt:lpstr>
      <vt:lpstr>Testbench HW - ML605 modules </vt:lpstr>
      <vt:lpstr>Test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 IP Stack</dc:title>
  <dc:creator>pjf</dc:creator>
  <cp:lastModifiedBy>pjf</cp:lastModifiedBy>
  <cp:revision>59</cp:revision>
  <dcterms:created xsi:type="dcterms:W3CDTF">2006-08-16T00:00:00Z</dcterms:created>
  <dcterms:modified xsi:type="dcterms:W3CDTF">2012-03-17T16:06:13Z</dcterms:modified>
</cp:coreProperties>
</file>