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09D4-0945-3B45-A207-E99279FE7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F5A0DCDB-8E73-484C-A44E-84012582A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5B77C970-144D-094F-B19E-0FA01C4ECA55}"/>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5" name="Footer Placeholder 4">
            <a:extLst>
              <a:ext uri="{FF2B5EF4-FFF2-40B4-BE49-F238E27FC236}">
                <a16:creationId xmlns:a16="http://schemas.microsoft.com/office/drawing/2014/main" id="{F9488B3F-A220-7D4A-B719-6CB44F166E5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6BC1746-C2E3-D14E-B344-CBD943CD73CB}"/>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411017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199D-0896-3045-8D88-F6F0038DCE0D}"/>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1CCAA002-57A4-AF40-BE0A-FBE34D17BD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2A310E07-B9DC-8D4F-B82A-C14F099BA00F}"/>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5" name="Footer Placeholder 4">
            <a:extLst>
              <a:ext uri="{FF2B5EF4-FFF2-40B4-BE49-F238E27FC236}">
                <a16:creationId xmlns:a16="http://schemas.microsoft.com/office/drawing/2014/main" id="{64946C5A-E3E1-2C40-8834-6B8EB2FFA68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66F30766-9C47-694F-93C9-0FF2A96A600B}"/>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363085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08CC0-CD25-EB4B-9388-51A97C0331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AFF29D34-9000-3F46-BD0E-84855CF7C7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707776ED-9159-CA47-A592-30473700BACF}"/>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5" name="Footer Placeholder 4">
            <a:extLst>
              <a:ext uri="{FF2B5EF4-FFF2-40B4-BE49-F238E27FC236}">
                <a16:creationId xmlns:a16="http://schemas.microsoft.com/office/drawing/2014/main" id="{B5F801CD-988C-974E-ABC9-C6D8FE56EC7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F960C67D-577B-4141-9F91-C8AB9C0C00A8}"/>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263787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592E-4C0E-A64E-BB4C-2790C28B01B6}"/>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3ADD8065-1C24-4643-AD84-86F49D6C6F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E62A26F-064B-2046-9C9D-A2EA361E8DA7}"/>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5" name="Footer Placeholder 4">
            <a:extLst>
              <a:ext uri="{FF2B5EF4-FFF2-40B4-BE49-F238E27FC236}">
                <a16:creationId xmlns:a16="http://schemas.microsoft.com/office/drawing/2014/main" id="{C8385C30-B595-744A-AB41-EBC483CDA91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5D12156-34EB-4C42-A551-E8EF6A7FBBAE}"/>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285894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B684-C612-CC4A-A0E3-196A5629F9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D30DACF6-0FDB-FB48-B6BE-25C826F13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0360E1-B0A3-FF47-8B8A-438AB876E508}"/>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5" name="Footer Placeholder 4">
            <a:extLst>
              <a:ext uri="{FF2B5EF4-FFF2-40B4-BE49-F238E27FC236}">
                <a16:creationId xmlns:a16="http://schemas.microsoft.com/office/drawing/2014/main" id="{B54F8F3D-D4E8-0B47-98B6-6074345DED5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7E5D7FB-4FE8-974D-98D6-89D7E56EAA85}"/>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3765498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0555-8AD7-5242-9440-516B2FB00C3D}"/>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37637B1F-E702-3645-9E8E-3CCE70BF53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38375D21-06BD-CA42-8B42-5F8EA14FB3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99F21178-DC0C-AF4F-96AF-0F8869F4FE50}"/>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6" name="Footer Placeholder 5">
            <a:extLst>
              <a:ext uri="{FF2B5EF4-FFF2-40B4-BE49-F238E27FC236}">
                <a16:creationId xmlns:a16="http://schemas.microsoft.com/office/drawing/2014/main" id="{32BBCB4D-93D6-8E49-8E7A-7BCE8D9F6416}"/>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F105C5A9-4223-EC44-803F-A9F6266A5CA7}"/>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241271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9EE5-4904-7641-AA07-2DCB35A19780}"/>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A7B0A254-B45C-5C44-B7C5-647DEA1D74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3C22E8-D7BC-524E-99A5-46DC2A42EA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1DF52405-1420-B74F-9B0A-2BAFBAD55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A5C8A5-D784-C145-9A68-26F5C29F69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4988213D-2124-9346-AE2C-E90F0E186B67}"/>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8" name="Footer Placeholder 7">
            <a:extLst>
              <a:ext uri="{FF2B5EF4-FFF2-40B4-BE49-F238E27FC236}">
                <a16:creationId xmlns:a16="http://schemas.microsoft.com/office/drawing/2014/main" id="{0600F1B9-CD84-6D4C-A895-F3A783252033}"/>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EF0E5429-4A1B-2143-B68E-962066813B31}"/>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152363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E9DA-16A5-6941-9125-C7C228A7F555}"/>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0170183C-826A-DC49-9140-411B3C9CA2D3}"/>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4" name="Footer Placeholder 3">
            <a:extLst>
              <a:ext uri="{FF2B5EF4-FFF2-40B4-BE49-F238E27FC236}">
                <a16:creationId xmlns:a16="http://schemas.microsoft.com/office/drawing/2014/main" id="{B0358363-6CE6-064F-A0FA-30ECA0935DC6}"/>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41BC5DD5-DF60-9E45-983E-784F8DEAF95A}"/>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89094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DC17ED-BD04-304E-92CA-0EED2FD4F2F8}"/>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3" name="Footer Placeholder 2">
            <a:extLst>
              <a:ext uri="{FF2B5EF4-FFF2-40B4-BE49-F238E27FC236}">
                <a16:creationId xmlns:a16="http://schemas.microsoft.com/office/drawing/2014/main" id="{CFF47568-1949-BA40-AE94-77043B7E9E0E}"/>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6EBE4D2D-D955-0F42-9705-BA984824D3D1}"/>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188826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A94E-8415-1346-99DC-9099BCF2E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D3609D6-6DF8-2440-8ACA-D8855ADDE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AE4931EC-B41B-254D-B3FF-D6AF002E5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2497EC-312F-D640-AA9E-511F0FD01EC1}"/>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6" name="Footer Placeholder 5">
            <a:extLst>
              <a:ext uri="{FF2B5EF4-FFF2-40B4-BE49-F238E27FC236}">
                <a16:creationId xmlns:a16="http://schemas.microsoft.com/office/drawing/2014/main" id="{C00A3827-75FA-2542-BDC1-B5E2CFB84EB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4FD3C26-5C16-9144-934D-7A416C863C3B}"/>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410549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AB7E-2297-4F4C-BF31-7961443ED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DB1AE020-EECA-DB4A-AF51-75356F3E2A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C7E1617E-982E-984F-A6B3-A4E8D7DD1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FC8340-8B98-A947-8618-9EA464B033CA}"/>
              </a:ext>
            </a:extLst>
          </p:cNvPr>
          <p:cNvSpPr>
            <a:spLocks noGrp="1"/>
          </p:cNvSpPr>
          <p:nvPr>
            <p:ph type="dt" sz="half" idx="10"/>
          </p:nvPr>
        </p:nvSpPr>
        <p:spPr/>
        <p:txBody>
          <a:bodyPr/>
          <a:lstStyle/>
          <a:p>
            <a:fld id="{42C525F2-6047-5946-A033-11F65AEFB4DD}" type="datetimeFigureOut">
              <a:rPr lang="sv-SE" smtClean="0"/>
              <a:t>2020-04-23</a:t>
            </a:fld>
            <a:endParaRPr lang="sv-SE"/>
          </a:p>
        </p:txBody>
      </p:sp>
      <p:sp>
        <p:nvSpPr>
          <p:cNvPr id="6" name="Footer Placeholder 5">
            <a:extLst>
              <a:ext uri="{FF2B5EF4-FFF2-40B4-BE49-F238E27FC236}">
                <a16:creationId xmlns:a16="http://schemas.microsoft.com/office/drawing/2014/main" id="{2E6BE041-49A3-6B48-A448-F0AC2CE0637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DA786619-1A27-4341-BCB0-36CF594C54C0}"/>
              </a:ext>
            </a:extLst>
          </p:cNvPr>
          <p:cNvSpPr>
            <a:spLocks noGrp="1"/>
          </p:cNvSpPr>
          <p:nvPr>
            <p:ph type="sldNum" sz="quarter" idx="12"/>
          </p:nvPr>
        </p:nvSpPr>
        <p:spPr/>
        <p:txBody>
          <a:bodyPr/>
          <a:lstStyle/>
          <a:p>
            <a:fld id="{A1A37799-484E-8547-9DD0-07EB71ECC2B0}" type="slidenum">
              <a:rPr lang="sv-SE" smtClean="0"/>
              <a:t>‹#›</a:t>
            </a:fld>
            <a:endParaRPr lang="sv-SE"/>
          </a:p>
        </p:txBody>
      </p:sp>
    </p:spTree>
    <p:extLst>
      <p:ext uri="{BB962C8B-B14F-4D97-AF65-F5344CB8AC3E}">
        <p14:creationId xmlns:p14="http://schemas.microsoft.com/office/powerpoint/2010/main" val="197360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26AF1B-D662-B648-8DA4-08BAFCF0A9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B93D55F-A740-1847-94D5-4435A767B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58AC417-1C0A-5346-AF09-DCD250AED3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525F2-6047-5946-A033-11F65AEFB4DD}" type="datetimeFigureOut">
              <a:rPr lang="sv-SE" smtClean="0"/>
              <a:t>2020-04-23</a:t>
            </a:fld>
            <a:endParaRPr lang="sv-SE"/>
          </a:p>
        </p:txBody>
      </p:sp>
      <p:sp>
        <p:nvSpPr>
          <p:cNvPr id="5" name="Footer Placeholder 4">
            <a:extLst>
              <a:ext uri="{FF2B5EF4-FFF2-40B4-BE49-F238E27FC236}">
                <a16:creationId xmlns:a16="http://schemas.microsoft.com/office/drawing/2014/main" id="{5096769B-A6DB-EB4F-A5F7-356A6948B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DC3F90BF-368A-514D-9BD8-E3CA5B471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37799-484E-8547-9DD0-07EB71ECC2B0}" type="slidenum">
              <a:rPr lang="sv-SE" smtClean="0"/>
              <a:t>‹#›</a:t>
            </a:fld>
            <a:endParaRPr lang="sv-SE"/>
          </a:p>
        </p:txBody>
      </p:sp>
    </p:spTree>
    <p:extLst>
      <p:ext uri="{BB962C8B-B14F-4D97-AF65-F5344CB8AC3E}">
        <p14:creationId xmlns:p14="http://schemas.microsoft.com/office/powerpoint/2010/main" val="132732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83B6-5D60-B045-B79F-970889E06451}"/>
              </a:ext>
            </a:extLst>
          </p:cNvPr>
          <p:cNvSpPr>
            <a:spLocks noGrp="1"/>
          </p:cNvSpPr>
          <p:nvPr>
            <p:ph type="ctrTitle"/>
          </p:nvPr>
        </p:nvSpPr>
        <p:spPr/>
        <p:txBody>
          <a:bodyPr/>
          <a:lstStyle/>
          <a:p>
            <a:r>
              <a:rPr lang="sv-SE" dirty="0"/>
              <a:t>Matematisk modell för spridningen av Coronaviruset</a:t>
            </a:r>
          </a:p>
        </p:txBody>
      </p:sp>
      <p:sp>
        <p:nvSpPr>
          <p:cNvPr id="3" name="Subtitle 2">
            <a:extLst>
              <a:ext uri="{FF2B5EF4-FFF2-40B4-BE49-F238E27FC236}">
                <a16:creationId xmlns:a16="http://schemas.microsoft.com/office/drawing/2014/main" id="{784A92C4-63DC-DB4E-8CF5-BBA7AF431BF0}"/>
              </a:ext>
            </a:extLst>
          </p:cNvPr>
          <p:cNvSpPr>
            <a:spLocks noGrp="1"/>
          </p:cNvSpPr>
          <p:nvPr>
            <p:ph type="subTitle" idx="1"/>
          </p:nvPr>
        </p:nvSpPr>
        <p:spPr/>
        <p:txBody>
          <a:bodyPr/>
          <a:lstStyle/>
          <a:p>
            <a:r>
              <a:rPr lang="sv-SE" dirty="0"/>
              <a:t>Data och modellering i grafer från 2020-04-22</a:t>
            </a:r>
          </a:p>
        </p:txBody>
      </p:sp>
    </p:spTree>
    <p:extLst>
      <p:ext uri="{BB962C8B-B14F-4D97-AF65-F5344CB8AC3E}">
        <p14:creationId xmlns:p14="http://schemas.microsoft.com/office/powerpoint/2010/main" val="202987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E95A-3325-4543-ADF9-53AB44C23B7F}"/>
              </a:ext>
            </a:extLst>
          </p:cNvPr>
          <p:cNvSpPr>
            <a:spLocks noGrp="1"/>
          </p:cNvSpPr>
          <p:nvPr>
            <p:ph type="title"/>
          </p:nvPr>
        </p:nvSpPr>
        <p:spPr/>
        <p:txBody>
          <a:bodyPr/>
          <a:lstStyle/>
          <a:p>
            <a:r>
              <a:rPr lang="sv-SE" dirty="0"/>
              <a:t>Introduktion</a:t>
            </a:r>
          </a:p>
        </p:txBody>
      </p:sp>
      <p:sp>
        <p:nvSpPr>
          <p:cNvPr id="3" name="Content Placeholder 2">
            <a:extLst>
              <a:ext uri="{FF2B5EF4-FFF2-40B4-BE49-F238E27FC236}">
                <a16:creationId xmlns:a16="http://schemas.microsoft.com/office/drawing/2014/main" id="{687213D3-92E7-7C41-985E-733B51C1DA57}"/>
              </a:ext>
            </a:extLst>
          </p:cNvPr>
          <p:cNvSpPr>
            <a:spLocks noGrp="1"/>
          </p:cNvSpPr>
          <p:nvPr>
            <p:ph idx="1"/>
          </p:nvPr>
        </p:nvSpPr>
        <p:spPr>
          <a:xfrm>
            <a:off x="838200" y="1825625"/>
            <a:ext cx="4803843" cy="4351338"/>
          </a:xfrm>
        </p:spPr>
        <p:txBody>
          <a:bodyPr>
            <a:normAutofit/>
          </a:bodyPr>
          <a:lstStyle/>
          <a:p>
            <a:r>
              <a:rPr lang="sv-SE" sz="1600" dirty="0"/>
              <a:t>Modelleringen baseras på att alla individer är i en av fyra grupper: Ej ännu infekterad, Sjuk, Immun eller Död.</a:t>
            </a:r>
          </a:p>
          <a:p>
            <a:r>
              <a:rPr lang="sv-SE" sz="1600" dirty="0"/>
              <a:t>Modellen som tagits fram ger följande utseende på antal individer i varje grupp:</a:t>
            </a:r>
          </a:p>
          <a:p>
            <a:pPr lvl="1"/>
            <a:r>
              <a:rPr lang="sv-SE" sz="1200" dirty="0"/>
              <a:t>Antal sjuka går upp, når en topp och går ner</a:t>
            </a:r>
          </a:p>
          <a:p>
            <a:pPr lvl="1"/>
            <a:r>
              <a:rPr lang="sv-SE" sz="1200" dirty="0"/>
              <a:t>Antal inlagda har identiskt utseende med antal sjuka, fast färre individer</a:t>
            </a:r>
          </a:p>
          <a:p>
            <a:pPr lvl="1"/>
            <a:r>
              <a:rPr lang="sv-SE" sz="1200" dirty="0"/>
              <a:t>Antal immuna går bara upp, med en viss tidsfördröjning från antal sjuka</a:t>
            </a:r>
          </a:p>
          <a:p>
            <a:pPr lvl="1"/>
            <a:r>
              <a:rPr lang="sv-SE" sz="1200" dirty="0"/>
              <a:t>Antal döda har identiskt utseende med antal immuna, fast färre individer</a:t>
            </a:r>
          </a:p>
          <a:p>
            <a:pPr lvl="1"/>
            <a:r>
              <a:rPr lang="sv-SE" sz="1200" dirty="0"/>
              <a:t>Antalet ej ännu infekterade går bara nedåt, allt eftersom fler blir sjuka</a:t>
            </a:r>
          </a:p>
          <a:p>
            <a:pPr lvl="1"/>
            <a:r>
              <a:rPr lang="sv-SE" sz="1200" dirty="0"/>
              <a:t>Summan av antal ej ännu infekterade, antal sjuka, antal immuna och antal döda är konstant över tid</a:t>
            </a:r>
          </a:p>
          <a:p>
            <a:r>
              <a:rPr lang="sv-SE" sz="1600" dirty="0"/>
              <a:t>Notera att med sjuk menar vi individer som har viruset och är smittspridare</a:t>
            </a:r>
          </a:p>
          <a:p>
            <a:pPr lvl="1"/>
            <a:r>
              <a:rPr lang="sv-SE" sz="1200" dirty="0"/>
              <a:t>En ”sjuk” individ behöver alltså inte visa symptom</a:t>
            </a:r>
          </a:p>
        </p:txBody>
      </p:sp>
      <p:pic>
        <p:nvPicPr>
          <p:cNvPr id="5" name="Picture 4">
            <a:extLst>
              <a:ext uri="{FF2B5EF4-FFF2-40B4-BE49-F238E27FC236}">
                <a16:creationId xmlns:a16="http://schemas.microsoft.com/office/drawing/2014/main" id="{85C9F8E6-C631-CD4F-ABCE-D0001AF494D2}"/>
              </a:ext>
            </a:extLst>
          </p:cNvPr>
          <p:cNvPicPr>
            <a:picLocks noChangeAspect="1"/>
          </p:cNvPicPr>
          <p:nvPr/>
        </p:nvPicPr>
        <p:blipFill>
          <a:blip r:embed="rId2"/>
          <a:stretch>
            <a:fillRect/>
          </a:stretch>
        </p:blipFill>
        <p:spPr>
          <a:xfrm>
            <a:off x="6052069" y="1027905"/>
            <a:ext cx="5926840" cy="5012971"/>
          </a:xfrm>
          <a:prstGeom prst="rect">
            <a:avLst/>
          </a:prstGeom>
        </p:spPr>
      </p:pic>
      <p:sp>
        <p:nvSpPr>
          <p:cNvPr id="6" name="TextBox 5">
            <a:extLst>
              <a:ext uri="{FF2B5EF4-FFF2-40B4-BE49-F238E27FC236}">
                <a16:creationId xmlns:a16="http://schemas.microsoft.com/office/drawing/2014/main" id="{C7F2D4E5-0B0E-B547-A216-B8F1E8E9E8C6}"/>
              </a:ext>
            </a:extLst>
          </p:cNvPr>
          <p:cNvSpPr txBox="1"/>
          <p:nvPr/>
        </p:nvSpPr>
        <p:spPr>
          <a:xfrm>
            <a:off x="6052069" y="6040876"/>
            <a:ext cx="5926840" cy="523220"/>
          </a:xfrm>
          <a:prstGeom prst="rect">
            <a:avLst/>
          </a:prstGeom>
          <a:noFill/>
        </p:spPr>
        <p:txBody>
          <a:bodyPr wrap="square" rtlCol="0">
            <a:spAutoFit/>
          </a:bodyPr>
          <a:lstStyle/>
          <a:p>
            <a:r>
              <a:rPr lang="sv-SE" sz="1400" dirty="0"/>
              <a:t>Exempel på utseende för antal individer i de olika grupperna. Detta är modellering från 2020-04-22.</a:t>
            </a:r>
          </a:p>
        </p:txBody>
      </p:sp>
    </p:spTree>
    <p:extLst>
      <p:ext uri="{BB962C8B-B14F-4D97-AF65-F5344CB8AC3E}">
        <p14:creationId xmlns:p14="http://schemas.microsoft.com/office/powerpoint/2010/main" val="42751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EA31-CBED-0B4F-9B4A-643FFFAF46E3}"/>
              </a:ext>
            </a:extLst>
          </p:cNvPr>
          <p:cNvSpPr>
            <a:spLocks noGrp="1"/>
          </p:cNvSpPr>
          <p:nvPr>
            <p:ph type="title"/>
          </p:nvPr>
        </p:nvSpPr>
        <p:spPr/>
        <p:txBody>
          <a:bodyPr/>
          <a:lstStyle/>
          <a:p>
            <a:r>
              <a:rPr lang="sv-SE" dirty="0"/>
              <a:t>Antaganden</a:t>
            </a:r>
          </a:p>
        </p:txBody>
      </p:sp>
      <p:sp>
        <p:nvSpPr>
          <p:cNvPr id="3" name="Content Placeholder 2">
            <a:extLst>
              <a:ext uri="{FF2B5EF4-FFF2-40B4-BE49-F238E27FC236}">
                <a16:creationId xmlns:a16="http://schemas.microsoft.com/office/drawing/2014/main" id="{6FCBF94D-9409-CA48-A7A4-E4D2F491566B}"/>
              </a:ext>
            </a:extLst>
          </p:cNvPr>
          <p:cNvSpPr>
            <a:spLocks noGrp="1"/>
          </p:cNvSpPr>
          <p:nvPr>
            <p:ph idx="1"/>
          </p:nvPr>
        </p:nvSpPr>
        <p:spPr>
          <a:xfrm>
            <a:off x="838200" y="1825625"/>
            <a:ext cx="7683230" cy="4351338"/>
          </a:xfrm>
        </p:spPr>
        <p:txBody>
          <a:bodyPr>
            <a:normAutofit/>
          </a:bodyPr>
          <a:lstStyle/>
          <a:p>
            <a:r>
              <a:rPr lang="sv-SE" sz="1600" dirty="0"/>
              <a:t>Antalet som blir smittade är proportionellt mot antalet möjliga möten mellan människor som kan leda till att en ny individ blir smittad, alltså att en sjuk individ möter en ej ännu infekterad individ</a:t>
            </a:r>
          </a:p>
          <a:p>
            <a:pPr lvl="1"/>
            <a:r>
              <a:rPr lang="sv-SE" sz="1200" dirty="0"/>
              <a:t>Antalet som blir smittade är alltså proportionerligt mot antalet sjuka * antalet ej ännu infekterade</a:t>
            </a:r>
          </a:p>
          <a:p>
            <a:r>
              <a:rPr lang="sv-SE" sz="1600" dirty="0"/>
              <a:t>Alla individer är sjuka lika länge</a:t>
            </a:r>
          </a:p>
          <a:p>
            <a:r>
              <a:rPr lang="sv-SE" sz="1600" dirty="0"/>
              <a:t>Alla individer smittar under hela tiden de är sjuka</a:t>
            </a:r>
          </a:p>
          <a:p>
            <a:pPr lvl="1"/>
            <a:r>
              <a:rPr lang="sv-SE" sz="1200" dirty="0"/>
              <a:t>Detta kanske inte är förenligt med hur sjukdomen faktiskt beter sig, men det vi menar med sjuk är den tiden individen är smittospridare</a:t>
            </a:r>
          </a:p>
          <a:p>
            <a:r>
              <a:rPr lang="sv-SE" sz="1600" dirty="0"/>
              <a:t>Andelen av alla sjuka som är inlagda är samma hela tiden</a:t>
            </a:r>
          </a:p>
          <a:p>
            <a:r>
              <a:rPr lang="sv-SE" sz="1600" dirty="0"/>
              <a:t>Andelen av alla sjuka som dör är samma hela tiden</a:t>
            </a:r>
          </a:p>
          <a:p>
            <a:endParaRPr lang="sv-SE" sz="1600" dirty="0"/>
          </a:p>
        </p:txBody>
      </p:sp>
    </p:spTree>
    <p:extLst>
      <p:ext uri="{BB962C8B-B14F-4D97-AF65-F5344CB8AC3E}">
        <p14:creationId xmlns:p14="http://schemas.microsoft.com/office/powerpoint/2010/main" val="392008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3CCB-5DDA-B843-9E65-91DB33C912F4}"/>
              </a:ext>
            </a:extLst>
          </p:cNvPr>
          <p:cNvSpPr>
            <a:spLocks noGrp="1"/>
          </p:cNvSpPr>
          <p:nvPr>
            <p:ph type="title"/>
          </p:nvPr>
        </p:nvSpPr>
        <p:spPr/>
        <p:txBody>
          <a:bodyPr/>
          <a:lstStyle/>
          <a:p>
            <a:r>
              <a:rPr lang="sv-SE" dirty="0"/>
              <a:t>Hur fungerar modellen?</a:t>
            </a:r>
          </a:p>
        </p:txBody>
      </p:sp>
      <p:sp>
        <p:nvSpPr>
          <p:cNvPr id="3" name="Content Placeholder 2">
            <a:extLst>
              <a:ext uri="{FF2B5EF4-FFF2-40B4-BE49-F238E27FC236}">
                <a16:creationId xmlns:a16="http://schemas.microsoft.com/office/drawing/2014/main" id="{1B48C395-3011-6F47-9448-E2DF867FC136}"/>
              </a:ext>
            </a:extLst>
          </p:cNvPr>
          <p:cNvSpPr>
            <a:spLocks noGrp="1"/>
          </p:cNvSpPr>
          <p:nvPr>
            <p:ph idx="1"/>
          </p:nvPr>
        </p:nvSpPr>
        <p:spPr>
          <a:xfrm>
            <a:off x="838200" y="1825625"/>
            <a:ext cx="7255213" cy="4351338"/>
          </a:xfrm>
        </p:spPr>
        <p:txBody>
          <a:bodyPr>
            <a:normAutofit/>
          </a:bodyPr>
          <a:lstStyle/>
          <a:p>
            <a:r>
              <a:rPr lang="sv-SE" sz="1600" dirty="0"/>
              <a:t>Olika parametrar finns som påverkar modellen:</a:t>
            </a:r>
          </a:p>
          <a:p>
            <a:pPr lvl="1"/>
            <a:r>
              <a:rPr lang="sv-SE" sz="1200" dirty="0"/>
              <a:t>Andelen sjuka som dör</a:t>
            </a:r>
          </a:p>
          <a:p>
            <a:pPr lvl="1"/>
            <a:r>
              <a:rPr lang="sv-SE" sz="1200" dirty="0"/>
              <a:t>Sannolikheten att en sjuk person smittar en ännu ej infekterad person</a:t>
            </a:r>
          </a:p>
          <a:p>
            <a:pPr lvl="1"/>
            <a:r>
              <a:rPr lang="sv-SE" sz="1200" dirty="0"/>
              <a:t>Andelen sjuka som är inlagda</a:t>
            </a:r>
          </a:p>
          <a:p>
            <a:pPr lvl="1"/>
            <a:r>
              <a:rPr lang="sv-SE" sz="1200" dirty="0"/>
              <a:t>Antalet personer som var sjuka den 10 mars 2020</a:t>
            </a:r>
          </a:p>
          <a:p>
            <a:pPr lvl="1"/>
            <a:r>
              <a:rPr lang="sv-SE" sz="1200" dirty="0"/>
              <a:t>Antal dagar en person är sjuk (och smittspridare)</a:t>
            </a:r>
          </a:p>
          <a:p>
            <a:r>
              <a:rPr lang="sv-SE" sz="1600" dirty="0"/>
              <a:t>Vi testar många olika uppsättningar av parametrar (ungefär 200 000 uppsättningar)</a:t>
            </a:r>
          </a:p>
          <a:p>
            <a:pPr lvl="1"/>
            <a:r>
              <a:rPr lang="sv-SE" sz="1200" dirty="0"/>
              <a:t>Då skattas antalet ej ännu infekterade, sjuka, inlagda, immuna och döda över tid</a:t>
            </a:r>
          </a:p>
          <a:p>
            <a:r>
              <a:rPr lang="sv-SE" sz="1600" dirty="0"/>
              <a:t>Data som finns tillgängligt är antal inlagda och antal döda från officiella källor</a:t>
            </a:r>
          </a:p>
          <a:p>
            <a:r>
              <a:rPr lang="sv-SE" sz="1600" dirty="0"/>
              <a:t>Dessa data jämförs med antalet inlagda och döda som skattas av modellerna med olika parameteruppsättningar, den modellen med parameteruppsättning som gör att skattningen är närmst verklig data säger vi är den bästa modellen</a:t>
            </a:r>
          </a:p>
          <a:p>
            <a:r>
              <a:rPr lang="sv-SE" sz="1600" dirty="0"/>
              <a:t>Den bästa modellen används för att prognosticera framåt</a:t>
            </a:r>
          </a:p>
        </p:txBody>
      </p:sp>
    </p:spTree>
    <p:extLst>
      <p:ext uri="{BB962C8B-B14F-4D97-AF65-F5344CB8AC3E}">
        <p14:creationId xmlns:p14="http://schemas.microsoft.com/office/powerpoint/2010/main" val="282693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CF04-3C2B-FD45-B885-E669E9C2B299}"/>
              </a:ext>
            </a:extLst>
          </p:cNvPr>
          <p:cNvSpPr>
            <a:spLocks noGrp="1"/>
          </p:cNvSpPr>
          <p:nvPr>
            <p:ph type="title"/>
          </p:nvPr>
        </p:nvSpPr>
        <p:spPr/>
        <p:txBody>
          <a:bodyPr/>
          <a:lstStyle/>
          <a:p>
            <a:r>
              <a:rPr lang="sv-SE" dirty="0"/>
              <a:t>Resultat från modellen</a:t>
            </a:r>
          </a:p>
        </p:txBody>
      </p:sp>
      <p:sp>
        <p:nvSpPr>
          <p:cNvPr id="3" name="Content Placeholder 2">
            <a:extLst>
              <a:ext uri="{FF2B5EF4-FFF2-40B4-BE49-F238E27FC236}">
                <a16:creationId xmlns:a16="http://schemas.microsoft.com/office/drawing/2014/main" id="{8E6A85A1-4743-5243-920B-B3F5949834CC}"/>
              </a:ext>
            </a:extLst>
          </p:cNvPr>
          <p:cNvSpPr>
            <a:spLocks noGrp="1"/>
          </p:cNvSpPr>
          <p:nvPr>
            <p:ph idx="1"/>
          </p:nvPr>
        </p:nvSpPr>
        <p:spPr>
          <a:xfrm>
            <a:off x="838200" y="1825625"/>
            <a:ext cx="5212404" cy="4351338"/>
          </a:xfrm>
        </p:spPr>
        <p:txBody>
          <a:bodyPr>
            <a:normAutofit/>
          </a:bodyPr>
          <a:lstStyle/>
          <a:p>
            <a:r>
              <a:rPr lang="sv-SE" sz="1600" dirty="0"/>
              <a:t>Modellen ger en skattning på antalet ej ännu infekterade, sjuka, inlagda, immuna och döda över tid</a:t>
            </a:r>
          </a:p>
          <a:p>
            <a:r>
              <a:rPr lang="sv-SE" sz="1600" dirty="0"/>
              <a:t>Modellen säger just nu (2020-04-22) följande: </a:t>
            </a:r>
          </a:p>
          <a:p>
            <a:pPr lvl="1"/>
            <a:r>
              <a:rPr lang="sv-SE" sz="1400" dirty="0"/>
              <a:t>Toppen på antalet inlagda nåddes 2020-04-20</a:t>
            </a:r>
          </a:p>
          <a:p>
            <a:pPr lvl="1"/>
            <a:r>
              <a:rPr lang="sv-SE" sz="1400" dirty="0"/>
              <a:t>Andelen som dör av Corona är 0,02%</a:t>
            </a:r>
          </a:p>
          <a:p>
            <a:pPr lvl="1"/>
            <a:r>
              <a:rPr lang="sv-SE" sz="1400" dirty="0"/>
              <a:t>Andelen som blir inlagda är 0,09%</a:t>
            </a:r>
          </a:p>
          <a:p>
            <a:pPr lvl="1"/>
            <a:r>
              <a:rPr lang="sv-SE" sz="1400" dirty="0"/>
              <a:t>Antalet personer som var smittade 2020-03-10 var ca 3300</a:t>
            </a:r>
          </a:p>
          <a:p>
            <a:pPr lvl="1"/>
            <a:r>
              <a:rPr lang="sv-SE" sz="1400" dirty="0"/>
              <a:t>Antalet immuna är drygt 260 000</a:t>
            </a:r>
          </a:p>
          <a:p>
            <a:pPr lvl="1"/>
            <a:r>
              <a:rPr lang="sv-SE" sz="1400" dirty="0"/>
              <a:t>Antalet ej ännu infekterade är drygt 1 000 000</a:t>
            </a:r>
          </a:p>
          <a:p>
            <a:pPr lvl="1"/>
            <a:r>
              <a:rPr lang="sv-SE" sz="1400" dirty="0"/>
              <a:t>Antalet just nu sjuka är ungefär 87 000</a:t>
            </a:r>
          </a:p>
        </p:txBody>
      </p:sp>
      <p:pic>
        <p:nvPicPr>
          <p:cNvPr id="5" name="Picture 4">
            <a:extLst>
              <a:ext uri="{FF2B5EF4-FFF2-40B4-BE49-F238E27FC236}">
                <a16:creationId xmlns:a16="http://schemas.microsoft.com/office/drawing/2014/main" id="{3F77934C-0DCF-C74E-9A39-AA266DE7DD39}"/>
              </a:ext>
            </a:extLst>
          </p:cNvPr>
          <p:cNvPicPr>
            <a:picLocks noChangeAspect="1"/>
          </p:cNvPicPr>
          <p:nvPr/>
        </p:nvPicPr>
        <p:blipFill>
          <a:blip r:embed="rId2"/>
          <a:stretch>
            <a:fillRect/>
          </a:stretch>
        </p:blipFill>
        <p:spPr>
          <a:xfrm>
            <a:off x="7403694" y="177948"/>
            <a:ext cx="4300436" cy="3295353"/>
          </a:xfrm>
          <a:prstGeom prst="rect">
            <a:avLst/>
          </a:prstGeom>
        </p:spPr>
      </p:pic>
      <p:pic>
        <p:nvPicPr>
          <p:cNvPr id="7" name="Picture 6">
            <a:extLst>
              <a:ext uri="{FF2B5EF4-FFF2-40B4-BE49-F238E27FC236}">
                <a16:creationId xmlns:a16="http://schemas.microsoft.com/office/drawing/2014/main" id="{7BB39F8E-583C-A140-9EDE-E566BC13F60F}"/>
              </a:ext>
            </a:extLst>
          </p:cNvPr>
          <p:cNvPicPr>
            <a:picLocks noChangeAspect="1"/>
          </p:cNvPicPr>
          <p:nvPr/>
        </p:nvPicPr>
        <p:blipFill>
          <a:blip r:embed="rId3"/>
          <a:stretch>
            <a:fillRect/>
          </a:stretch>
        </p:blipFill>
        <p:spPr>
          <a:xfrm>
            <a:off x="7546906" y="3660478"/>
            <a:ext cx="4014011" cy="3044589"/>
          </a:xfrm>
          <a:prstGeom prst="rect">
            <a:avLst/>
          </a:prstGeom>
        </p:spPr>
      </p:pic>
      <p:sp>
        <p:nvSpPr>
          <p:cNvPr id="8" name="TextBox 7">
            <a:extLst>
              <a:ext uri="{FF2B5EF4-FFF2-40B4-BE49-F238E27FC236}">
                <a16:creationId xmlns:a16="http://schemas.microsoft.com/office/drawing/2014/main" id="{55044E1A-90CF-A348-8EB1-16CEBB9E8CEA}"/>
              </a:ext>
            </a:extLst>
          </p:cNvPr>
          <p:cNvSpPr txBox="1"/>
          <p:nvPr/>
        </p:nvSpPr>
        <p:spPr>
          <a:xfrm>
            <a:off x="7403694" y="3414933"/>
            <a:ext cx="4300436" cy="307777"/>
          </a:xfrm>
          <a:prstGeom prst="rect">
            <a:avLst/>
          </a:prstGeom>
          <a:noFill/>
        </p:spPr>
        <p:txBody>
          <a:bodyPr wrap="square" rtlCol="0">
            <a:spAutoFit/>
          </a:bodyPr>
          <a:lstStyle/>
          <a:p>
            <a:pPr algn="ctr"/>
            <a:r>
              <a:rPr lang="sv-SE" sz="1400" dirty="0"/>
              <a:t>Prognos över antal inlagda och döda, gjord 2020-04-22</a:t>
            </a:r>
          </a:p>
        </p:txBody>
      </p:sp>
    </p:spTree>
    <p:extLst>
      <p:ext uri="{BB962C8B-B14F-4D97-AF65-F5344CB8AC3E}">
        <p14:creationId xmlns:p14="http://schemas.microsoft.com/office/powerpoint/2010/main" val="154619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B338-7327-BD44-80C6-129FDD2C3CA2}"/>
              </a:ext>
            </a:extLst>
          </p:cNvPr>
          <p:cNvSpPr>
            <a:spLocks noGrp="1"/>
          </p:cNvSpPr>
          <p:nvPr>
            <p:ph type="title"/>
          </p:nvPr>
        </p:nvSpPr>
        <p:spPr/>
        <p:txBody>
          <a:bodyPr/>
          <a:lstStyle/>
          <a:p>
            <a:r>
              <a:rPr lang="sv-SE" dirty="0"/>
              <a:t>Saker att notera!</a:t>
            </a:r>
          </a:p>
        </p:txBody>
      </p:sp>
      <p:sp>
        <p:nvSpPr>
          <p:cNvPr id="3" name="Content Placeholder 2">
            <a:extLst>
              <a:ext uri="{FF2B5EF4-FFF2-40B4-BE49-F238E27FC236}">
                <a16:creationId xmlns:a16="http://schemas.microsoft.com/office/drawing/2014/main" id="{86B3C72D-1064-F446-82A9-6C573FB1D78D}"/>
              </a:ext>
            </a:extLst>
          </p:cNvPr>
          <p:cNvSpPr>
            <a:spLocks noGrp="1"/>
          </p:cNvSpPr>
          <p:nvPr>
            <p:ph idx="1"/>
          </p:nvPr>
        </p:nvSpPr>
        <p:spPr>
          <a:xfrm>
            <a:off x="838200" y="1825625"/>
            <a:ext cx="7605409" cy="4351338"/>
          </a:xfrm>
        </p:spPr>
        <p:txBody>
          <a:bodyPr>
            <a:normAutofit/>
          </a:bodyPr>
          <a:lstStyle/>
          <a:p>
            <a:r>
              <a:rPr lang="sv-SE" sz="1600" dirty="0"/>
              <a:t>Modellen antar att alla parametrar är konstanta över tid</a:t>
            </a:r>
          </a:p>
          <a:p>
            <a:r>
              <a:rPr lang="sv-SE" sz="1600" dirty="0"/>
              <a:t>Om parametrar ändras kommer modellen att ändras</a:t>
            </a:r>
          </a:p>
          <a:p>
            <a:r>
              <a:rPr lang="sv-SE" sz="1600" dirty="0"/>
              <a:t>En parameter är hur stor sannolikhet det är att en sjuk individ smittar en ej ännu infekterad individ</a:t>
            </a:r>
          </a:p>
          <a:p>
            <a:pPr lvl="1"/>
            <a:r>
              <a:rPr lang="sv-SE" sz="1200" dirty="0"/>
              <a:t>Om människors rörelsemönster och/eller beteenden ändras så kommer denna parameter ändras</a:t>
            </a:r>
          </a:p>
          <a:p>
            <a:pPr lvl="1"/>
            <a:r>
              <a:rPr lang="sv-SE" sz="1200" dirty="0"/>
              <a:t>Om denna parameter ökar (och alla andra är samma) så kan antalet sjuka och inlagda växa igen</a:t>
            </a:r>
          </a:p>
          <a:p>
            <a:r>
              <a:rPr lang="sv-SE" sz="1600" dirty="0"/>
              <a:t>Att vi får en modell som är bra är inte konstigt eftersom att ca 200 000 olika modeller testas och den bästa väljs</a:t>
            </a:r>
          </a:p>
          <a:p>
            <a:r>
              <a:rPr lang="sv-SE" sz="1600" dirty="0"/>
              <a:t>Det som gör att modellen ändå är trovärdig är att den inte ändrats speciellt mycket över tid</a:t>
            </a:r>
          </a:p>
          <a:p>
            <a:pPr lvl="1"/>
            <a:r>
              <a:rPr lang="sv-SE" sz="1200" dirty="0"/>
              <a:t>Ny observerad data passar in bra på prognoserna</a:t>
            </a:r>
          </a:p>
        </p:txBody>
      </p:sp>
    </p:spTree>
    <p:extLst>
      <p:ext uri="{BB962C8B-B14F-4D97-AF65-F5344CB8AC3E}">
        <p14:creationId xmlns:p14="http://schemas.microsoft.com/office/powerpoint/2010/main" val="23287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1FAB-FA5B-E34A-9CD5-5C57F400884D}"/>
              </a:ext>
            </a:extLst>
          </p:cNvPr>
          <p:cNvSpPr>
            <a:spLocks noGrp="1"/>
          </p:cNvSpPr>
          <p:nvPr>
            <p:ph type="title"/>
          </p:nvPr>
        </p:nvSpPr>
        <p:spPr/>
        <p:txBody>
          <a:bodyPr/>
          <a:lstStyle/>
          <a:p>
            <a:r>
              <a:rPr lang="sv-SE" dirty="0" err="1"/>
              <a:t>Take</a:t>
            </a:r>
            <a:r>
              <a:rPr lang="sv-SE" dirty="0"/>
              <a:t> </a:t>
            </a:r>
            <a:r>
              <a:rPr lang="sv-SE" dirty="0" err="1"/>
              <a:t>aways</a:t>
            </a:r>
            <a:endParaRPr lang="sv-SE" dirty="0"/>
          </a:p>
        </p:txBody>
      </p:sp>
      <p:sp>
        <p:nvSpPr>
          <p:cNvPr id="3" name="Content Placeholder 2">
            <a:extLst>
              <a:ext uri="{FF2B5EF4-FFF2-40B4-BE49-F238E27FC236}">
                <a16:creationId xmlns:a16="http://schemas.microsoft.com/office/drawing/2014/main" id="{E4277115-0869-F74F-90EB-34CD019F6B08}"/>
              </a:ext>
            </a:extLst>
          </p:cNvPr>
          <p:cNvSpPr>
            <a:spLocks noGrp="1"/>
          </p:cNvSpPr>
          <p:nvPr>
            <p:ph idx="1"/>
          </p:nvPr>
        </p:nvSpPr>
        <p:spPr>
          <a:xfrm>
            <a:off x="838200" y="1825625"/>
            <a:ext cx="7352489" cy="4351338"/>
          </a:xfrm>
        </p:spPr>
        <p:txBody>
          <a:bodyPr>
            <a:normAutofit/>
          </a:bodyPr>
          <a:lstStyle/>
          <a:p>
            <a:r>
              <a:rPr lang="sv-SE" sz="1600" dirty="0"/>
              <a:t>Modellen skattar antalet ej ännu infekterade, sjuka, inlagda, immuna och döda över tid</a:t>
            </a:r>
          </a:p>
          <a:p>
            <a:r>
              <a:rPr lang="sv-SE" sz="1600" dirty="0"/>
              <a:t>Många olika parameteruppsättningar testas och den bästa väljs för att prognosticera</a:t>
            </a:r>
          </a:p>
          <a:p>
            <a:r>
              <a:rPr lang="sv-SE" sz="1600" dirty="0"/>
              <a:t>Prediktionen just nu (2020-04-22) är att toppen nåddes den 2020-04-20</a:t>
            </a:r>
          </a:p>
          <a:p>
            <a:r>
              <a:rPr lang="sv-SE" sz="1600" dirty="0"/>
              <a:t>Om någon parameter ändras över tid – exempelvis genom att människors rörelsemönster och beteende ändras – kommer prognosen se annorlunda ut </a:t>
            </a:r>
          </a:p>
        </p:txBody>
      </p:sp>
    </p:spTree>
    <p:extLst>
      <p:ext uri="{BB962C8B-B14F-4D97-AF65-F5344CB8AC3E}">
        <p14:creationId xmlns:p14="http://schemas.microsoft.com/office/powerpoint/2010/main" val="171616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688</Words>
  <Application>Microsoft Macintosh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Matematisk modell för spridningen av Coronaviruset</vt:lpstr>
      <vt:lpstr>Introduktion</vt:lpstr>
      <vt:lpstr>Antaganden</vt:lpstr>
      <vt:lpstr>Hur fungerar modellen?</vt:lpstr>
      <vt:lpstr>Resultat från modellen</vt:lpstr>
      <vt:lpstr>Saker att notera!</vt:lpstr>
      <vt:lpstr>Take aways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Matematisk modell för spridningen av Coronaviruset</dc:title>
  <dc:creator>Microsoft Office User</dc:creator>
  <cp:lastModifiedBy>Microsoft Office User</cp:lastModifiedBy>
  <cp:revision>8</cp:revision>
  <dcterms:created xsi:type="dcterms:W3CDTF">2020-04-23T07:10:45Z</dcterms:created>
  <dcterms:modified xsi:type="dcterms:W3CDTF">2020-04-23T08:40:32Z</dcterms:modified>
</cp:coreProperties>
</file>