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1" r:id="rId3"/>
    <p:sldId id="261" r:id="rId4"/>
    <p:sldId id="420" r:id="rId5"/>
    <p:sldId id="427" r:id="rId6"/>
    <p:sldId id="424" r:id="rId7"/>
    <p:sldId id="423" r:id="rId8"/>
    <p:sldId id="422" r:id="rId9"/>
    <p:sldId id="419" r:id="rId10"/>
    <p:sldId id="425" r:id="rId11"/>
    <p:sldId id="303" r:id="rId12"/>
    <p:sldId id="373" r:id="rId13"/>
    <p:sldId id="354" r:id="rId14"/>
    <p:sldId id="355" r:id="rId15"/>
    <p:sldId id="357" r:id="rId16"/>
    <p:sldId id="298" r:id="rId17"/>
    <p:sldId id="428" r:id="rId18"/>
    <p:sldId id="429" r:id="rId19"/>
    <p:sldId id="430" r:id="rId20"/>
    <p:sldId id="268" r:id="rId21"/>
    <p:sldId id="269" r:id="rId22"/>
    <p:sldId id="270" r:id="rId23"/>
    <p:sldId id="272" r:id="rId24"/>
    <p:sldId id="271" r:id="rId25"/>
    <p:sldId id="273" r:id="rId26"/>
    <p:sldId id="274" r:id="rId27"/>
    <p:sldId id="432" r:id="rId28"/>
    <p:sldId id="434" r:id="rId29"/>
    <p:sldId id="435" r:id="rId30"/>
    <p:sldId id="278" r:id="rId31"/>
    <p:sldId id="276" r:id="rId32"/>
    <p:sldId id="437" r:id="rId33"/>
    <p:sldId id="433" r:id="rId34"/>
    <p:sldId id="431" r:id="rId3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00"/>
    <a:srgbClr val="009600"/>
    <a:srgbClr val="33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6" autoAdjust="0"/>
    <p:restoredTop sz="94660"/>
  </p:normalViewPr>
  <p:slideViewPr>
    <p:cSldViewPr>
      <p:cViewPr>
        <p:scale>
          <a:sx n="80" d="100"/>
          <a:sy n="8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BE32-BAAB-42A6-8ED8-F0D7B2626911}" type="datetimeFigureOut">
              <a:rPr lang="nl-BE" smtClean="0"/>
              <a:pPr/>
              <a:t>9/09/2015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9DEB-DE01-4529-9855-C477A66268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telescript.thomasmore.b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tdichip.com/FTDrivers.htm" TargetMode="External"/><Relationship Id="rId2" Type="http://schemas.openxmlformats.org/officeDocument/2006/relationships/hyperlink" Target="ftp://telescript.thomasmore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fineon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Microcontrollers </a:t>
            </a:r>
            <a:r>
              <a:rPr lang="en-US" dirty="0" err="1" smtClean="0"/>
              <a:t>Labo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8051 based microcontroller</a:t>
            </a:r>
          </a:p>
          <a:p>
            <a:r>
              <a:rPr lang="en-US" dirty="0" smtClean="0"/>
              <a:t>XC888 from </a:t>
            </a:r>
            <a:r>
              <a:rPr lang="en-US" dirty="0"/>
              <a:t>I</a:t>
            </a:r>
            <a:r>
              <a:rPr lang="en-US" dirty="0" smtClean="0"/>
              <a:t>nfineon</a:t>
            </a:r>
          </a:p>
          <a:p>
            <a:endParaRPr lang="en-US" sz="1200" dirty="0"/>
          </a:p>
          <a:p>
            <a:r>
              <a:rPr lang="en-US" sz="1200" dirty="0" smtClean="0"/>
              <a:t>08/2015</a:t>
            </a:r>
          </a:p>
          <a:p>
            <a:r>
              <a:rPr lang="en-US" sz="1200" dirty="0" err="1" smtClean="0"/>
              <a:t>Roggemans</a:t>
            </a:r>
            <a:r>
              <a:rPr lang="en-US" sz="1200" dirty="0" smtClean="0"/>
              <a:t> M. (MGM)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Hardware: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Jumpers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BOX Headers (I/O)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USB connector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</a:rPr>
              <a:t>Temperatuur</a:t>
            </a:r>
            <a:r>
              <a:rPr lang="en-US" sz="2400" dirty="0" smtClean="0">
                <a:solidFill>
                  <a:schemeClr val="accent6"/>
                </a:solidFill>
              </a:rPr>
              <a:t> sensor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Optioneel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externe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PS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LCD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scherm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contrast</a:t>
            </a:r>
          </a:p>
          <a:p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Optioneel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buzzer</a:t>
            </a:r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Vlagstekker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(I/O)</a:t>
            </a:r>
            <a:endParaRPr lang="nl-BE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nl-B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640058" y="1196752"/>
            <a:ext cx="5477650" cy="550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hthoek 4"/>
          <p:cNvSpPr/>
          <p:nvPr/>
        </p:nvSpPr>
        <p:spPr>
          <a:xfrm rot="5400000">
            <a:off x="8346780" y="4594270"/>
            <a:ext cx="265692" cy="95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 rot="5400000">
            <a:off x="5062914" y="3010094"/>
            <a:ext cx="265692" cy="95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4283968" y="1700808"/>
            <a:ext cx="1008112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 rot="5400000">
            <a:off x="8239290" y="2470556"/>
            <a:ext cx="1008112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5400000">
            <a:off x="8247468" y="3537812"/>
            <a:ext cx="1008112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7519210" y="6093296"/>
            <a:ext cx="1008112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6378883" y="6059422"/>
            <a:ext cx="1008112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5253189" y="6093296"/>
            <a:ext cx="1008112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5364088" y="1196752"/>
            <a:ext cx="936104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6378883" y="4257892"/>
            <a:ext cx="504056" cy="5169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/>
          <p:cNvSpPr/>
          <p:nvPr/>
        </p:nvSpPr>
        <p:spPr>
          <a:xfrm>
            <a:off x="7668344" y="4383506"/>
            <a:ext cx="606950" cy="5169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/>
          <p:cNvSpPr/>
          <p:nvPr/>
        </p:nvSpPr>
        <p:spPr>
          <a:xfrm>
            <a:off x="3753381" y="2182524"/>
            <a:ext cx="1656184" cy="111692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7884368" y="1988840"/>
            <a:ext cx="642954" cy="86409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/>
          <p:cNvSpPr/>
          <p:nvPr/>
        </p:nvSpPr>
        <p:spPr>
          <a:xfrm>
            <a:off x="6804248" y="1916832"/>
            <a:ext cx="504056" cy="432048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3779912" y="4005064"/>
            <a:ext cx="360040" cy="504056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/>
          <p:cNvSpPr/>
          <p:nvPr/>
        </p:nvSpPr>
        <p:spPr>
          <a:xfrm>
            <a:off x="3779912" y="3356991"/>
            <a:ext cx="360040" cy="59083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hthoek 20"/>
          <p:cNvSpPr/>
          <p:nvPr/>
        </p:nvSpPr>
        <p:spPr>
          <a:xfrm>
            <a:off x="3779912" y="5019092"/>
            <a:ext cx="360040" cy="504056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3779912" y="5601221"/>
            <a:ext cx="360040" cy="504056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4608004" y="6165303"/>
            <a:ext cx="587756" cy="346775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hthoek 23"/>
          <p:cNvSpPr/>
          <p:nvPr/>
        </p:nvSpPr>
        <p:spPr>
          <a:xfrm>
            <a:off x="8676456" y="5019092"/>
            <a:ext cx="360040" cy="78617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62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2669"/>
            <a:ext cx="3923928" cy="26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Hardware schakelaars &amp; </a:t>
            </a:r>
            <a:r>
              <a:rPr lang="nl-BE" dirty="0" err="1" smtClean="0"/>
              <a:t>LED’s</a:t>
            </a:r>
            <a:endParaRPr lang="nl-B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294739"/>
            <a:ext cx="3857620" cy="556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3869234" cy="2937184"/>
          </a:xfrm>
          <a:prstGeom prst="rect">
            <a:avLst/>
          </a:prstGeom>
          <a:noFill/>
        </p:spPr>
      </p:pic>
      <p:sp>
        <p:nvSpPr>
          <p:cNvPr id="4" name="Rechthoek 3"/>
          <p:cNvSpPr/>
          <p:nvPr/>
        </p:nvSpPr>
        <p:spPr>
          <a:xfrm>
            <a:off x="3419872" y="3429000"/>
            <a:ext cx="504056" cy="36004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2411760" y="6366184"/>
            <a:ext cx="504056" cy="36004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755576" y="4149080"/>
            <a:ext cx="504056" cy="200853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971600" y="1729240"/>
            <a:ext cx="504056" cy="141172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8100392" y="1369200"/>
            <a:ext cx="504056" cy="36004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228184" y="3140968"/>
            <a:ext cx="504056" cy="352839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XCEZ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2200" dirty="0" smtClean="0"/>
              <a:t>; standaard I/O:</a:t>
            </a:r>
          </a:p>
          <a:p>
            <a:pPr>
              <a:buNone/>
            </a:pPr>
            <a:r>
              <a:rPr lang="nl-BE" sz="2200" dirty="0" smtClean="0"/>
              <a:t>;      </a:t>
            </a:r>
            <a:r>
              <a:rPr lang="nl-BE" sz="2200" dirty="0" err="1" smtClean="0"/>
              <a:t>initdipswitch</a:t>
            </a:r>
            <a:r>
              <a:rPr lang="nl-BE" sz="2200" dirty="0" smtClean="0"/>
              <a:t>        klaar zetten poort 4 voor gebruik met de dipswitch</a:t>
            </a:r>
          </a:p>
          <a:p>
            <a:pPr>
              <a:buNone/>
            </a:pPr>
            <a:endParaRPr lang="nl-BE" sz="2200" dirty="0" smtClean="0"/>
          </a:p>
          <a:p>
            <a:pPr>
              <a:buNone/>
            </a:pPr>
            <a:r>
              <a:rPr lang="nl-BE" sz="2200" dirty="0" smtClean="0"/>
              <a:t>;      </a:t>
            </a:r>
            <a:r>
              <a:rPr lang="nl-BE" sz="2200" dirty="0" err="1" smtClean="0"/>
              <a:t>initftoetsen</a:t>
            </a:r>
            <a:r>
              <a:rPr lang="nl-BE" sz="2200" dirty="0" smtClean="0"/>
              <a:t>         klaar zetten 4 functieschakelaars onderaan scherm</a:t>
            </a:r>
          </a:p>
          <a:p>
            <a:pPr>
              <a:buNone/>
            </a:pPr>
            <a:endParaRPr lang="nl-BE" sz="2200" dirty="0" smtClean="0"/>
          </a:p>
          <a:p>
            <a:pPr>
              <a:buNone/>
            </a:pPr>
            <a:r>
              <a:rPr lang="nl-BE" sz="2200" dirty="0" smtClean="0"/>
              <a:t>;      </a:t>
            </a:r>
            <a:r>
              <a:rPr lang="nl-BE" sz="2200" dirty="0" err="1" smtClean="0"/>
              <a:t>initleds</a:t>
            </a:r>
            <a:r>
              <a:rPr lang="nl-BE" sz="2200" dirty="0" smtClean="0"/>
              <a:t>             klaar zetten </a:t>
            </a:r>
            <a:r>
              <a:rPr lang="nl-BE" sz="2200" dirty="0" err="1" smtClean="0"/>
              <a:t>LED's</a:t>
            </a:r>
            <a:r>
              <a:rPr lang="nl-BE" sz="2200" dirty="0" smtClean="0"/>
              <a:t> als </a:t>
            </a:r>
            <a:r>
              <a:rPr lang="nl-BE" sz="2200" dirty="0" err="1" smtClean="0"/>
              <a:t>outputs</a:t>
            </a:r>
            <a:endParaRPr lang="nl-BE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Memory map 8051 (XC888)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8358245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>
          <a:xfrm>
            <a:off x="1785918" y="1357298"/>
            <a:ext cx="285752" cy="4071966"/>
          </a:xfrm>
          <a:prstGeom prst="rect">
            <a:avLst/>
          </a:prstGeom>
          <a:solidFill>
            <a:srgbClr val="33FF33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4000496" y="1357298"/>
            <a:ext cx="357190" cy="2000264"/>
          </a:xfrm>
          <a:prstGeom prst="rect">
            <a:avLst/>
          </a:prstGeom>
          <a:solidFill>
            <a:srgbClr val="006800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1928794" y="5429264"/>
            <a:ext cx="914400" cy="91440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3000364" y="6000768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General </a:t>
            </a:r>
            <a:r>
              <a:rPr lang="nl-BE" sz="2000" dirty="0" err="1" smtClean="0"/>
              <a:t>Purpose</a:t>
            </a:r>
            <a:r>
              <a:rPr lang="nl-BE" sz="2000" dirty="0" smtClean="0"/>
              <a:t> Registers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Memory map 8051 (XC888)</a:t>
            </a:r>
            <a:endParaRPr lang="nl-BE" dirty="0"/>
          </a:p>
        </p:txBody>
      </p:sp>
      <p:pic>
        <p:nvPicPr>
          <p:cNvPr id="5" name="Afbeelding 4"/>
          <p:cNvPicPr/>
          <p:nvPr/>
        </p:nvPicPr>
        <p:blipFill>
          <a:blip r:embed="rId2" cstate="print"/>
          <a:srcRect l="18193" t="6172" r="21719" b="3319"/>
          <a:stretch>
            <a:fillRect/>
          </a:stretch>
        </p:blipFill>
        <p:spPr bwMode="auto">
          <a:xfrm>
            <a:off x="4857752" y="0"/>
            <a:ext cx="428624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857224" y="1857364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smtClean="0"/>
              <a:t>Onderste 128 </a:t>
            </a:r>
            <a:r>
              <a:rPr lang="nl-BE" sz="3200" dirty="0" err="1" smtClean="0"/>
              <a:t>GPR’s</a:t>
            </a:r>
            <a:endParaRPr lang="nl-B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Memory map 8051 (XC888)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2976" y="1785926"/>
            <a:ext cx="2328850" cy="54291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l-BE" dirty="0" err="1" smtClean="0"/>
              <a:t>SFR’s</a:t>
            </a:r>
            <a:r>
              <a:rPr lang="nl-BE" dirty="0" smtClean="0"/>
              <a:t> XC888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976" y="0"/>
            <a:ext cx="34290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Oefeningen:</a:t>
            </a:r>
          </a:p>
          <a:p>
            <a:pPr lvl="1"/>
            <a:r>
              <a:rPr lang="nl-BE" dirty="0" smtClean="0"/>
              <a:t>Testen en verdelen  van de hardware</a:t>
            </a:r>
          </a:p>
          <a:p>
            <a:pPr lvl="1"/>
            <a:r>
              <a:rPr lang="nl-BE" dirty="0" smtClean="0"/>
              <a:t>maken programma’s (via sjabloon):</a:t>
            </a:r>
          </a:p>
          <a:p>
            <a:pPr lvl="2"/>
            <a:r>
              <a:rPr lang="nl-BE" dirty="0" smtClean="0"/>
              <a:t>schakelaars naar </a:t>
            </a:r>
            <a:r>
              <a:rPr lang="nl-BE" dirty="0" err="1" smtClean="0"/>
              <a:t>LED’s</a:t>
            </a:r>
            <a:endParaRPr lang="nl-BE" dirty="0" smtClean="0"/>
          </a:p>
          <a:p>
            <a:pPr lvl="2"/>
            <a:r>
              <a:rPr lang="nl-BE" dirty="0" smtClean="0"/>
              <a:t>knipperlicht zonder tijdsvertraging </a:t>
            </a:r>
            <a:r>
              <a:rPr lang="nl-BE" sz="1700" dirty="0" smtClean="0">
                <a:solidFill>
                  <a:srgbClr val="00B050"/>
                </a:solidFill>
              </a:rPr>
              <a:t>(basis uitvoeringstijd instructies)</a:t>
            </a:r>
          </a:p>
          <a:p>
            <a:pPr lvl="2"/>
            <a:r>
              <a:rPr lang="nl-BE" dirty="0" smtClean="0"/>
              <a:t>knipperlicht vaste snelheid </a:t>
            </a:r>
            <a:r>
              <a:rPr lang="nl-BE" sz="1600" dirty="0" smtClean="0">
                <a:solidFill>
                  <a:srgbClr val="00B050"/>
                </a:solidFill>
              </a:rPr>
              <a:t>(met delaya0k05s)</a:t>
            </a:r>
          </a:p>
          <a:p>
            <a:pPr lvl="2"/>
            <a:r>
              <a:rPr lang="nl-BE" dirty="0" smtClean="0"/>
              <a:t>knipperlicht variabele snelheid</a:t>
            </a:r>
            <a:r>
              <a:rPr lang="nl-BE" dirty="0" smtClean="0">
                <a:solidFill>
                  <a:srgbClr val="00B050"/>
                </a:solidFill>
              </a:rPr>
              <a:t> </a:t>
            </a:r>
            <a:r>
              <a:rPr lang="nl-BE" sz="1600" dirty="0" smtClean="0">
                <a:solidFill>
                  <a:srgbClr val="00B050"/>
                </a:solidFill>
              </a:rPr>
              <a:t>(met delaya0k05s)</a:t>
            </a:r>
            <a:endParaRPr lang="nl-BE" sz="1600" dirty="0" smtClean="0"/>
          </a:p>
          <a:p>
            <a:pPr lvl="2"/>
            <a:r>
              <a:rPr lang="nl-BE" dirty="0" smtClean="0"/>
              <a:t>looplicht variabele snelheid (RL A &amp; RR A)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Oefeningen:</a:t>
            </a:r>
          </a:p>
          <a:p>
            <a:pPr lvl="1"/>
            <a:r>
              <a:rPr lang="nl-BE" dirty="0" smtClean="0"/>
              <a:t>Knipperlicht: 3 keer kort aan en kort uit (0,5 seconden), daarna 3 keer lang aan en lang uit ( 1 seconde), opnieuw van begin starten.</a:t>
            </a:r>
          </a:p>
          <a:p>
            <a:pPr lvl="1"/>
            <a:r>
              <a:rPr lang="nl-BE" dirty="0"/>
              <a:t>Knipperlicht: 3 keer kort aan en kort uit, daarna 3 keer lang aan en lang uit, opnieuw van begin starten</a:t>
            </a:r>
            <a:r>
              <a:rPr lang="nl-BE" dirty="0" smtClean="0"/>
              <a:t>. Aan en uit tijden instelbaar via schakelaars, kort=lang/2 (RR A)</a:t>
            </a:r>
          </a:p>
          <a:p>
            <a:pPr lvl="1"/>
            <a:r>
              <a:rPr lang="nl-BE" dirty="0"/>
              <a:t>Knight </a:t>
            </a:r>
            <a:r>
              <a:rPr lang="nl-BE" dirty="0" err="1"/>
              <a:t>rider</a:t>
            </a:r>
            <a:r>
              <a:rPr lang="nl-BE" dirty="0"/>
              <a:t> (</a:t>
            </a:r>
            <a:r>
              <a:rPr lang="nl-BE" dirty="0" err="1"/>
              <a:t>hehaald</a:t>
            </a:r>
            <a:r>
              <a:rPr lang="nl-BE" dirty="0"/>
              <a:t> gebruik </a:t>
            </a:r>
            <a:r>
              <a:rPr lang="nl-BE" dirty="0" err="1"/>
              <a:t>rotate</a:t>
            </a:r>
            <a:r>
              <a:rPr lang="nl-BE" dirty="0"/>
              <a:t> </a:t>
            </a:r>
            <a:r>
              <a:rPr lang="nl-BE" dirty="0" smtClean="0"/>
              <a:t>instructies + tellen aantal keer links, aantal keer rechts) </a:t>
            </a:r>
            <a:r>
              <a:rPr lang="nl-BE" dirty="0"/>
              <a:t> </a:t>
            </a:r>
            <a:r>
              <a:rPr lang="nl-BE" dirty="0" smtClean="0"/>
              <a:t>              met instelbare tijdsvertraging.</a:t>
            </a:r>
          </a:p>
          <a:p>
            <a:pPr lvl="1"/>
            <a:r>
              <a:rPr lang="nl-BE" dirty="0" smtClean="0"/>
              <a:t>LED’s dimmen met software PWM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52" y="4780396"/>
            <a:ext cx="1736168" cy="60957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52" y="5517232"/>
            <a:ext cx="17361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 smtClean="0"/>
              <a:t>LED’s dimmen met software PWM: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en-US" dirty="0"/>
          </a:p>
        </p:txBody>
      </p:sp>
      <p:pic>
        <p:nvPicPr>
          <p:cNvPr id="4" name="Afbeelding 3" descr="pwm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5"/>
            <a:ext cx="7848872" cy="465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4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 smtClean="0"/>
              <a:t>LED’s dimmen met software PWM:</a:t>
            </a:r>
          </a:p>
          <a:p>
            <a:r>
              <a:rPr lang="nl-BE" dirty="0" smtClean="0"/>
              <a:t>Gebruik 1 teller om het programma 16x een lus te laten doorlopen.</a:t>
            </a:r>
          </a:p>
          <a:p>
            <a:r>
              <a:rPr lang="nl-BE" dirty="0" smtClean="0"/>
              <a:t>Gebruik een tweede teller om te bepalen hoeveel keer de LED’s licht mogen geven.</a:t>
            </a:r>
          </a:p>
          <a:p>
            <a:endParaRPr lang="nl-BE" dirty="0"/>
          </a:p>
          <a:p>
            <a:r>
              <a:rPr lang="nl-BE" dirty="0" smtClean="0"/>
              <a:t>Let op voor de stand van de niet gebruikte schakelaars!! 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</a:t>
            </a:r>
            <a:r>
              <a:rPr lang="nl-BE" dirty="0" smtClean="0"/>
              <a:t>fspraken labo:</a:t>
            </a:r>
          </a:p>
          <a:p>
            <a:pPr lvl="1"/>
            <a:r>
              <a:rPr lang="nl-BE" dirty="0" smtClean="0"/>
              <a:t>Aanwezigheid niet verplicht</a:t>
            </a:r>
          </a:p>
          <a:p>
            <a:pPr lvl="1"/>
            <a:r>
              <a:rPr lang="nl-BE" dirty="0" smtClean="0"/>
              <a:t>Indien aanwezig:</a:t>
            </a:r>
          </a:p>
          <a:p>
            <a:pPr lvl="2"/>
            <a:r>
              <a:rPr lang="en-US" dirty="0" err="1" smtClean="0"/>
              <a:t>Stiptheid</a:t>
            </a:r>
            <a:r>
              <a:rPr lang="en-US" dirty="0" smtClean="0"/>
              <a:t>!</a:t>
            </a:r>
            <a:endParaRPr lang="nl-BE" dirty="0" smtClean="0"/>
          </a:p>
          <a:p>
            <a:pPr lvl="2"/>
            <a:r>
              <a:rPr lang="nl-BE" dirty="0" smtClean="0"/>
              <a:t>Uitsluitend µC activiteiten.</a:t>
            </a:r>
          </a:p>
          <a:p>
            <a:pPr lvl="2"/>
            <a:r>
              <a:rPr lang="nl-BE" dirty="0" smtClean="0"/>
              <a:t>Respect apparatuur.</a:t>
            </a:r>
          </a:p>
          <a:p>
            <a:pPr lvl="2"/>
            <a:r>
              <a:rPr lang="nl-BE" dirty="0" smtClean="0"/>
              <a:t>Stel vragen.</a:t>
            </a:r>
          </a:p>
          <a:p>
            <a:pPr lvl="2"/>
            <a:r>
              <a:rPr lang="nl-BE" dirty="0" smtClean="0"/>
              <a:t>Orde en netheid.</a:t>
            </a:r>
          </a:p>
          <a:p>
            <a:pPr lvl="2"/>
            <a:r>
              <a:rPr lang="nl-BE" dirty="0" smtClean="0"/>
              <a:t>Verboden voedingsmiddelen </a:t>
            </a:r>
            <a:r>
              <a:rPr lang="nl-BE" sz="1100" dirty="0" smtClean="0">
                <a:solidFill>
                  <a:srgbClr val="FF0000"/>
                </a:solidFill>
              </a:rPr>
              <a:t>(vast/vloeibaar/gasfase/poedervorm) </a:t>
            </a:r>
            <a:r>
              <a:rPr lang="nl-BE" dirty="0" smtClean="0"/>
              <a:t>te nuttigen.</a:t>
            </a:r>
          </a:p>
          <a:p>
            <a:pPr lvl="1"/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0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3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Oefeningen:</a:t>
            </a:r>
          </a:p>
          <a:p>
            <a:pPr lvl="1"/>
            <a:r>
              <a:rPr lang="nl-BE" dirty="0" smtClean="0"/>
              <a:t>looplicht via tabel (DJNZ)</a:t>
            </a:r>
          </a:p>
          <a:p>
            <a:pPr lvl="1"/>
            <a:r>
              <a:rPr lang="nl-BE" dirty="0" smtClean="0"/>
              <a:t>Looplicht via tabel (CJNE)</a:t>
            </a:r>
          </a:p>
          <a:p>
            <a:pPr lvl="1"/>
            <a:r>
              <a:rPr lang="nl-BE" dirty="0" smtClean="0"/>
              <a:t>teller op LCD scherm:</a:t>
            </a:r>
          </a:p>
          <a:p>
            <a:pPr lvl="2"/>
            <a:r>
              <a:rPr lang="nl-BE" sz="2800" dirty="0" smtClean="0"/>
              <a:t> 8 bit </a:t>
            </a:r>
            <a:r>
              <a:rPr lang="nl-BE" sz="2800" dirty="0" err="1" smtClean="0"/>
              <a:t>hex</a:t>
            </a:r>
            <a:r>
              <a:rPr lang="nl-BE" sz="2800" dirty="0" smtClean="0"/>
              <a:t> en 8 bit decimaal, </a:t>
            </a:r>
            <a:r>
              <a:rPr lang="nl-BE" sz="2800" dirty="0" err="1" smtClean="0"/>
              <a:t>inc</a:t>
            </a:r>
            <a:r>
              <a:rPr lang="nl-BE" sz="2800" dirty="0" smtClean="0"/>
              <a:t> en dec</a:t>
            </a:r>
          </a:p>
          <a:p>
            <a:pPr lvl="3"/>
            <a:r>
              <a:rPr lang="nl-BE" dirty="0" smtClean="0"/>
              <a:t>Zonder en met test op grenswaarden hexbcd8 functie</a:t>
            </a:r>
          </a:p>
          <a:p>
            <a:pPr lvl="2"/>
            <a:r>
              <a:rPr lang="nl-BE" sz="2800" dirty="0"/>
              <a:t> </a:t>
            </a:r>
            <a:r>
              <a:rPr lang="nl-BE" sz="2800" dirty="0" smtClean="0"/>
              <a:t>16 bit </a:t>
            </a:r>
            <a:r>
              <a:rPr lang="nl-BE" sz="2800" dirty="0" err="1" smtClean="0"/>
              <a:t>hex</a:t>
            </a:r>
            <a:r>
              <a:rPr lang="nl-BE" sz="2800" dirty="0" smtClean="0"/>
              <a:t> en 16 bit decimaal, </a:t>
            </a:r>
            <a:r>
              <a:rPr lang="nl-BE" sz="2800" dirty="0" err="1" smtClean="0"/>
              <a:t>inc</a:t>
            </a:r>
            <a:r>
              <a:rPr lang="nl-BE" sz="2800" dirty="0" smtClean="0"/>
              <a:t> en dec</a:t>
            </a:r>
          </a:p>
          <a:p>
            <a:pPr lvl="2"/>
            <a:r>
              <a:rPr lang="nl-BE" sz="2800" dirty="0" smtClean="0"/>
              <a:t> 16 bit </a:t>
            </a:r>
            <a:r>
              <a:rPr lang="nl-BE" sz="2800" dirty="0" err="1" smtClean="0"/>
              <a:t>hex</a:t>
            </a:r>
            <a:r>
              <a:rPr lang="nl-BE" sz="2800" dirty="0" smtClean="0"/>
              <a:t> en 16 bit decimaal + en - schakelaars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4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Oefeningen:</a:t>
            </a:r>
          </a:p>
          <a:p>
            <a:pPr lvl="1"/>
            <a:r>
              <a:rPr lang="nl-BE" dirty="0"/>
              <a:t>U</a:t>
            </a:r>
            <a:r>
              <a:rPr lang="nl-BE" dirty="0" smtClean="0"/>
              <a:t>urwerk in </a:t>
            </a:r>
            <a:r>
              <a:rPr lang="nl-BE" dirty="0" err="1" smtClean="0"/>
              <a:t>uu:mm:ss</a:t>
            </a:r>
            <a:r>
              <a:rPr lang="nl-BE" dirty="0" smtClean="0"/>
              <a:t>, met software delay</a:t>
            </a:r>
          </a:p>
          <a:p>
            <a:pPr lvl="2"/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zonder</a:t>
            </a:r>
            <a:r>
              <a:rPr lang="en-US" dirty="0" smtClean="0"/>
              <a:t> delay</a:t>
            </a:r>
          </a:p>
          <a:p>
            <a:pPr lvl="2"/>
            <a:r>
              <a:rPr lang="en-US" dirty="0" err="1" smtClean="0"/>
              <a:t>Starttijd</a:t>
            </a:r>
            <a:r>
              <a:rPr lang="en-US" dirty="0" smtClean="0"/>
              <a:t> 23:59:40</a:t>
            </a:r>
            <a:endParaRPr lang="nl-BE" dirty="0" smtClean="0"/>
          </a:p>
          <a:p>
            <a:pPr lvl="1"/>
            <a:r>
              <a:rPr lang="nl-BE" dirty="0" smtClean="0"/>
              <a:t>Uurwerk instelbaar terminal (</a:t>
            </a:r>
            <a:r>
              <a:rPr lang="nl-BE" dirty="0" err="1" smtClean="0"/>
              <a:t>include</a:t>
            </a:r>
            <a:r>
              <a:rPr lang="nl-BE" dirty="0" smtClean="0"/>
              <a:t> file &amp; terminal emulator op PC (</a:t>
            </a:r>
            <a:r>
              <a:rPr lang="nl-BE" dirty="0" err="1" smtClean="0"/>
              <a:t>tera</a:t>
            </a:r>
            <a:r>
              <a:rPr lang="nl-BE" dirty="0" smtClean="0"/>
              <a:t>-term)</a:t>
            </a:r>
          </a:p>
          <a:p>
            <a:pPr lvl="1"/>
            <a:r>
              <a:rPr lang="nl-BE" dirty="0" smtClean="0"/>
              <a:t>Uurwerk instelbaar via functietoetsen</a:t>
            </a:r>
          </a:p>
          <a:p>
            <a:pPr lvl="1"/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Waarom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loopt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uurwerk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juist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  <a:r>
              <a:rPr lang="en-US" dirty="0" err="1" smtClean="0">
                <a:solidFill>
                  <a:srgbClr val="FF0000"/>
                </a:solidFill>
              </a:rPr>
              <a:t>Oplossing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nl-BE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5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Oefeningen:</a:t>
            </a:r>
          </a:p>
          <a:p>
            <a:pPr lvl="1"/>
            <a:r>
              <a:rPr lang="nl-BE" dirty="0" smtClean="0"/>
              <a:t>Programma looplicht 1 uit 4 via functieschakelaars:</a:t>
            </a:r>
          </a:p>
          <a:p>
            <a:pPr lvl="2"/>
            <a:r>
              <a:rPr lang="nl-BE" dirty="0" err="1" smtClean="0"/>
              <a:t>Contactdender</a:t>
            </a:r>
            <a:r>
              <a:rPr lang="nl-BE" dirty="0" smtClean="0"/>
              <a:t> ?</a:t>
            </a:r>
          </a:p>
          <a:p>
            <a:pPr lvl="2"/>
            <a:endParaRPr lang="nl-BE" dirty="0" smtClean="0"/>
          </a:p>
          <a:p>
            <a:pPr lvl="2"/>
            <a:r>
              <a:rPr lang="nl-BE" dirty="0" smtClean="0"/>
              <a:t>Oplossen met enkel testen schakelaars</a:t>
            </a:r>
          </a:p>
          <a:p>
            <a:pPr lvl="2"/>
            <a:r>
              <a:rPr lang="nl-BE" dirty="0" smtClean="0"/>
              <a:t>Oplossen met “overnamecontact”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6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Oefeningen:</a:t>
            </a:r>
          </a:p>
          <a:p>
            <a:pPr lvl="1"/>
            <a:r>
              <a:rPr lang="nl-BE" dirty="0"/>
              <a:t>L</a:t>
            </a:r>
            <a:r>
              <a:rPr lang="nl-BE" dirty="0" smtClean="0"/>
              <a:t>ezen potmeter (via driver) en HEX afdrukken op LCD</a:t>
            </a:r>
          </a:p>
          <a:p>
            <a:pPr lvl="1"/>
            <a:r>
              <a:rPr lang="en-US" dirty="0" err="1" smtClean="0"/>
              <a:t>Lezen</a:t>
            </a:r>
            <a:r>
              <a:rPr lang="en-US" dirty="0" smtClean="0"/>
              <a:t> </a:t>
            </a:r>
            <a:r>
              <a:rPr lang="en-US" dirty="0" err="1" smtClean="0"/>
              <a:t>potmeter</a:t>
            </a:r>
            <a:r>
              <a:rPr lang="en-US" dirty="0" smtClean="0"/>
              <a:t> (via driver) </a:t>
            </a:r>
            <a:r>
              <a:rPr lang="en-US" dirty="0" err="1" smtClean="0"/>
              <a:t>en</a:t>
            </a:r>
            <a:r>
              <a:rPr lang="en-US" dirty="0" smtClean="0"/>
              <a:t> BCD </a:t>
            </a:r>
            <a:r>
              <a:rPr lang="en-US" dirty="0" err="1" smtClean="0"/>
              <a:t>afdrukken</a:t>
            </a:r>
            <a:r>
              <a:rPr lang="en-US" dirty="0" smtClean="0"/>
              <a:t> op LCD</a:t>
            </a:r>
          </a:p>
          <a:p>
            <a:pPr lvl="1"/>
            <a:r>
              <a:rPr lang="en-US" dirty="0" err="1"/>
              <a:t>Lezen</a:t>
            </a:r>
            <a:r>
              <a:rPr lang="en-US" dirty="0"/>
              <a:t> </a:t>
            </a:r>
            <a:r>
              <a:rPr lang="en-US" dirty="0" err="1"/>
              <a:t>potmeter</a:t>
            </a:r>
            <a:r>
              <a:rPr lang="en-US" dirty="0"/>
              <a:t> (via driver)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binair</a:t>
            </a:r>
            <a:r>
              <a:rPr lang="en-US" dirty="0" smtClean="0"/>
              <a:t> </a:t>
            </a:r>
            <a:r>
              <a:rPr lang="en-US" dirty="0" err="1"/>
              <a:t>afdrukken</a:t>
            </a:r>
            <a:r>
              <a:rPr lang="en-US" dirty="0"/>
              <a:t> op LCD</a:t>
            </a:r>
          </a:p>
          <a:p>
            <a:pPr lvl="1"/>
            <a:r>
              <a:rPr lang="nl-BE" dirty="0" smtClean="0"/>
              <a:t>Lezen temperatuur (LM335 en omrekening (via driver) naar uitlezing tussen -20 en +100 °C</a:t>
            </a:r>
          </a:p>
          <a:p>
            <a:pPr marL="457200" lvl="1" indent="0"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7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Oefeningen:</a:t>
            </a:r>
          </a:p>
          <a:p>
            <a:pPr lvl="1"/>
            <a:r>
              <a:rPr lang="nl-BE" dirty="0" smtClean="0"/>
              <a:t>meten tijdsinterval indrukken 2 schakelaars (t0 in 16 en 24 bit mode, </a:t>
            </a:r>
            <a:r>
              <a:rPr lang="nl-BE" dirty="0" err="1" smtClean="0"/>
              <a:t>hex</a:t>
            </a:r>
            <a:r>
              <a:rPr lang="nl-BE" dirty="0" smtClean="0"/>
              <a:t> op LCD) (enkel op display na einde meting)</a:t>
            </a:r>
            <a:endParaRPr lang="nl-BE" dirty="0"/>
          </a:p>
          <a:p>
            <a:pPr lvl="1"/>
            <a:r>
              <a:rPr lang="en-US" dirty="0" smtClean="0"/>
              <a:t>Idem maar </a:t>
            </a:r>
            <a:r>
              <a:rPr lang="en-US" dirty="0" err="1" smtClean="0"/>
              <a:t>afdrukken</a:t>
            </a:r>
            <a:r>
              <a:rPr lang="en-US" dirty="0" smtClean="0"/>
              <a:t> in </a:t>
            </a:r>
            <a:r>
              <a:rPr lang="en-US" dirty="0" err="1" smtClean="0"/>
              <a:t>seconden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honderdsten</a:t>
            </a:r>
            <a:r>
              <a:rPr lang="en-US" dirty="0" smtClean="0"/>
              <a:t> van </a:t>
            </a:r>
            <a:r>
              <a:rPr lang="en-US" dirty="0" err="1" smtClean="0"/>
              <a:t>seconden</a:t>
            </a:r>
            <a:r>
              <a:rPr lang="en-US" dirty="0" smtClean="0"/>
              <a:t> (</a:t>
            </a:r>
            <a:r>
              <a:rPr lang="en-US" dirty="0" err="1" smtClean="0"/>
              <a:t>enkel</a:t>
            </a:r>
            <a:r>
              <a:rPr lang="en-US" dirty="0" smtClean="0"/>
              <a:t> op display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einde</a:t>
            </a:r>
            <a:r>
              <a:rPr lang="en-US" dirty="0" smtClean="0"/>
              <a:t> meting)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8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Oefeningen:</a:t>
            </a:r>
          </a:p>
          <a:p>
            <a:pPr lvl="1"/>
            <a:r>
              <a:rPr lang="nl-BE" dirty="0" smtClean="0"/>
              <a:t>knipperlicht op interrupt, teller LCD in hoofdprogramma</a:t>
            </a:r>
          </a:p>
          <a:p>
            <a:pPr lvl="1"/>
            <a:r>
              <a:rPr lang="nl-BE" dirty="0" smtClean="0"/>
              <a:t>teller lcd in interrupt, looplicht in hoofdprogramma</a:t>
            </a:r>
          </a:p>
          <a:p>
            <a:pPr lvl="1"/>
            <a:r>
              <a:rPr lang="nl-BE" dirty="0" smtClean="0"/>
              <a:t>Knipperlicht op </a:t>
            </a:r>
            <a:r>
              <a:rPr lang="nl-BE" dirty="0" err="1" smtClean="0"/>
              <a:t>interrupt</a:t>
            </a:r>
            <a:r>
              <a:rPr lang="nl-BE" dirty="0" smtClean="0"/>
              <a:t> basis met instelbaar interval, hoofdprogramma teller op LCD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9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Oefeningen:</a:t>
            </a:r>
          </a:p>
          <a:p>
            <a:pPr lvl="2"/>
            <a:r>
              <a:rPr lang="nl-BE" dirty="0" smtClean="0"/>
              <a:t>rekenmachine via hyperterminal (enkel 8 bit decimaal, enkel + en -)</a:t>
            </a:r>
          </a:p>
          <a:p>
            <a:pPr lvl="2"/>
            <a:r>
              <a:rPr lang="nl-BE" dirty="0" smtClean="0"/>
              <a:t>op interrupt echo ingegeven karakters, looplicht als hoofdprogramma</a:t>
            </a:r>
          </a:p>
          <a:p>
            <a:pPr lvl="2"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(data in map </a:t>
            </a:r>
            <a:r>
              <a:rPr lang="en-US" sz="1400" dirty="0" err="1" smtClean="0">
                <a:solidFill>
                  <a:srgbClr val="FF0000"/>
                </a:solidFill>
              </a:rPr>
              <a:t>motorbord</a:t>
            </a:r>
            <a:r>
              <a:rPr lang="en-US" sz="1400" dirty="0" smtClean="0">
                <a:solidFill>
                  <a:srgbClr val="FF0000"/>
                </a:solidFill>
              </a:rPr>
              <a:t> FTP site)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600"/>
            <a:ext cx="91440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(data in map </a:t>
            </a:r>
            <a:r>
              <a:rPr lang="en-US" sz="1400" dirty="0" err="1" smtClean="0">
                <a:solidFill>
                  <a:srgbClr val="FF0000"/>
                </a:solidFill>
              </a:rPr>
              <a:t>motorbord</a:t>
            </a:r>
            <a:r>
              <a:rPr lang="en-US" sz="1400" dirty="0" smtClean="0">
                <a:solidFill>
                  <a:srgbClr val="FF0000"/>
                </a:solidFill>
              </a:rPr>
              <a:t> FTP site)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" y="2132856"/>
            <a:ext cx="91362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179512" y="2420888"/>
            <a:ext cx="936104" cy="108012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7725" y="6021288"/>
            <a:ext cx="936104" cy="67370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835696" y="6381328"/>
            <a:ext cx="936104" cy="32352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707904" y="6381328"/>
            <a:ext cx="936104" cy="32352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580112" y="6381328"/>
            <a:ext cx="936104" cy="32352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36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(data in map </a:t>
            </a:r>
            <a:r>
              <a:rPr lang="en-US" sz="1400" dirty="0" err="1" smtClean="0">
                <a:solidFill>
                  <a:srgbClr val="FF0000"/>
                </a:solidFill>
              </a:rPr>
              <a:t>motorbord</a:t>
            </a:r>
            <a:r>
              <a:rPr lang="en-US" sz="1400" dirty="0" smtClean="0">
                <a:solidFill>
                  <a:srgbClr val="FF0000"/>
                </a:solidFill>
              </a:rPr>
              <a:t> FTP site)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</a:t>
            </a:r>
            <a:r>
              <a:rPr lang="nl-BE" dirty="0" smtClean="0"/>
              <a:t>eader H3 van XC888 </a:t>
            </a:r>
            <a:r>
              <a:rPr lang="nl-BE" dirty="0" smtClean="0">
                <a:sym typeface="Wingdings" panose="05000000000000000000" pitchFamily="2" charset="2"/>
              </a:rPr>
              <a:t>H2 motorbord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P2.x motorbord P3_data.x XC888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Niet gebruikte pinnen (hoge </a:t>
            </a:r>
            <a:r>
              <a:rPr lang="nl-BE" dirty="0" err="1" smtClean="0">
                <a:sym typeface="Wingdings" panose="05000000000000000000" pitchFamily="2" charset="2"/>
              </a:rPr>
              <a:t>nibble</a:t>
            </a:r>
            <a:r>
              <a:rPr lang="nl-BE" dirty="0" smtClean="0">
                <a:sym typeface="Wingdings" panose="05000000000000000000" pitchFamily="2" charset="2"/>
              </a:rPr>
              <a:t>) op 1 zetten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Wikkeling </a:t>
            </a:r>
            <a:r>
              <a:rPr lang="nl-BE" dirty="0" smtClean="0">
                <a:solidFill>
                  <a:srgbClr val="FF0000"/>
                </a:solidFill>
                <a:sym typeface="Wingdings" panose="05000000000000000000" pitchFamily="2" charset="2"/>
              </a:rPr>
              <a:t>aan</a:t>
            </a:r>
            <a:r>
              <a:rPr lang="nl-BE" dirty="0" smtClean="0">
                <a:sym typeface="Wingdings" panose="05000000000000000000" pitchFamily="2" charset="2"/>
              </a:rPr>
              <a:t>=pin op </a:t>
            </a:r>
            <a:r>
              <a:rPr lang="nl-BE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Wikkeling </a:t>
            </a:r>
            <a:r>
              <a:rPr lang="nl-BE" dirty="0" smtClean="0">
                <a:solidFill>
                  <a:srgbClr val="006800"/>
                </a:solidFill>
                <a:sym typeface="Wingdings" panose="05000000000000000000" pitchFamily="2" charset="2"/>
              </a:rPr>
              <a:t>uit</a:t>
            </a:r>
            <a:r>
              <a:rPr lang="nl-BE" dirty="0" smtClean="0">
                <a:sym typeface="Wingdings" panose="05000000000000000000" pitchFamily="2" charset="2"/>
              </a:rPr>
              <a:t>= pin op </a:t>
            </a:r>
            <a:r>
              <a:rPr lang="nl-BE" dirty="0" smtClean="0">
                <a:solidFill>
                  <a:srgbClr val="006800"/>
                </a:solidFill>
                <a:sym typeface="Wingdings" panose="05000000000000000000" pitchFamily="2" charset="2"/>
              </a:rPr>
              <a:t>1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Op LED’s kan je controleren wat er naar de motor gaat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60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Evaluatie:</a:t>
            </a:r>
          </a:p>
          <a:p>
            <a:pPr lvl="1"/>
            <a:r>
              <a:rPr lang="nl-BE" dirty="0"/>
              <a:t>GEEN permanente evaluatie:</a:t>
            </a:r>
          </a:p>
          <a:p>
            <a:pPr lvl="2"/>
            <a:r>
              <a:rPr lang="nl-BE" dirty="0"/>
              <a:t>lessen zijn er om te oefenen en vragen te </a:t>
            </a:r>
            <a:r>
              <a:rPr lang="nl-BE" dirty="0" smtClean="0"/>
              <a:t>stellen.</a:t>
            </a:r>
            <a:endParaRPr lang="nl-BE" dirty="0"/>
          </a:p>
          <a:p>
            <a:pPr lvl="1"/>
            <a:r>
              <a:rPr lang="nl-BE" dirty="0">
                <a:solidFill>
                  <a:srgbClr val="00B050"/>
                </a:solidFill>
              </a:rPr>
              <a:t>Open boek examen (praktische opgave):</a:t>
            </a:r>
          </a:p>
          <a:p>
            <a:pPr lvl="2"/>
            <a:r>
              <a:rPr lang="nl-BE" dirty="0">
                <a:solidFill>
                  <a:srgbClr val="00B050"/>
                </a:solidFill>
              </a:rPr>
              <a:t>V</a:t>
            </a:r>
            <a:r>
              <a:rPr lang="nl-BE" dirty="0" smtClean="0">
                <a:solidFill>
                  <a:srgbClr val="00B050"/>
                </a:solidFill>
              </a:rPr>
              <a:t>ak </a:t>
            </a:r>
            <a:r>
              <a:rPr lang="nl-BE" dirty="0">
                <a:solidFill>
                  <a:srgbClr val="00B050"/>
                </a:solidFill>
              </a:rPr>
              <a:t>kan je enkel leren door te doen!!!</a:t>
            </a:r>
          </a:p>
          <a:p>
            <a:pPr lvl="2"/>
            <a:r>
              <a:rPr lang="nl-BE" dirty="0">
                <a:solidFill>
                  <a:srgbClr val="00B050"/>
                </a:solidFill>
              </a:rPr>
              <a:t>V</a:t>
            </a:r>
            <a:r>
              <a:rPr lang="nl-BE" dirty="0" smtClean="0">
                <a:solidFill>
                  <a:srgbClr val="00B050"/>
                </a:solidFill>
              </a:rPr>
              <a:t>ak </a:t>
            </a:r>
            <a:r>
              <a:rPr lang="nl-BE" dirty="0">
                <a:solidFill>
                  <a:srgbClr val="00B050"/>
                </a:solidFill>
              </a:rPr>
              <a:t>vraagt zekere incubatietijd!!!</a:t>
            </a:r>
          </a:p>
          <a:p>
            <a:pPr lvl="2"/>
            <a:r>
              <a:rPr lang="nl-BE" dirty="0">
                <a:solidFill>
                  <a:srgbClr val="00B050"/>
                </a:solidFill>
              </a:rPr>
              <a:t>B</a:t>
            </a:r>
            <a:r>
              <a:rPr lang="nl-BE" dirty="0" smtClean="0">
                <a:solidFill>
                  <a:srgbClr val="00B050"/>
                </a:solidFill>
              </a:rPr>
              <a:t>lok </a:t>
            </a:r>
            <a:r>
              <a:rPr lang="nl-BE" dirty="0">
                <a:solidFill>
                  <a:srgbClr val="00B050"/>
                </a:solidFill>
              </a:rPr>
              <a:t>en examenperiode onvoldoende tijd!!!</a:t>
            </a:r>
          </a:p>
          <a:p>
            <a:pPr lvl="1"/>
            <a:r>
              <a:rPr lang="nl-BE" dirty="0">
                <a:solidFill>
                  <a:srgbClr val="FF0000"/>
                </a:solidFill>
              </a:rPr>
              <a:t>Je mag op het examen alles gebruiken behalve communicatiemiddel of </a:t>
            </a:r>
            <a:r>
              <a:rPr lang="nl-BE" dirty="0" smtClean="0">
                <a:solidFill>
                  <a:srgbClr val="FF0000"/>
                </a:solidFill>
              </a:rPr>
              <a:t>laptop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Geen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examen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voor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theorie</a:t>
            </a:r>
            <a:endParaRPr lang="nl-BE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nl-BE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10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Oefeningen:</a:t>
            </a:r>
          </a:p>
          <a:p>
            <a:pPr lvl="1"/>
            <a:r>
              <a:rPr lang="nl-BE" dirty="0" smtClean="0"/>
              <a:t>oefening met stappenmotor</a:t>
            </a:r>
          </a:p>
          <a:p>
            <a:pPr lvl="3"/>
            <a:r>
              <a:rPr lang="en-US" dirty="0" err="1" smtClean="0"/>
              <a:t>Maximale</a:t>
            </a:r>
            <a:r>
              <a:rPr lang="en-US" dirty="0" smtClean="0"/>
              <a:t> </a:t>
            </a:r>
            <a:r>
              <a:rPr lang="en-US" dirty="0" err="1" smtClean="0"/>
              <a:t>stapsnelheid</a:t>
            </a:r>
            <a:r>
              <a:rPr lang="en-US" dirty="0" smtClean="0"/>
              <a:t>? (</a:t>
            </a:r>
            <a:r>
              <a:rPr lang="en-US" dirty="0" err="1" smtClean="0"/>
              <a:t>laat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 op display T of F)</a:t>
            </a:r>
          </a:p>
          <a:p>
            <a:pPr lvl="3"/>
            <a:r>
              <a:rPr lang="en-US" dirty="0" smtClean="0"/>
              <a:t>Links-</a:t>
            </a:r>
            <a:r>
              <a:rPr lang="en-US" dirty="0" err="1" smtClean="0"/>
              <a:t>rechts</a:t>
            </a:r>
            <a:r>
              <a:rPr lang="en-US" dirty="0" smtClean="0"/>
              <a:t> </a:t>
            </a:r>
            <a:r>
              <a:rPr lang="en-US" dirty="0" err="1" smtClean="0"/>
              <a:t>keuze</a:t>
            </a:r>
            <a:r>
              <a:rPr lang="en-US" dirty="0" smtClean="0"/>
              <a:t> via </a:t>
            </a:r>
            <a:r>
              <a:rPr lang="en-US" dirty="0" err="1" smtClean="0"/>
              <a:t>schakelaar+stapteller</a:t>
            </a:r>
            <a:r>
              <a:rPr lang="en-US" dirty="0" smtClean="0"/>
              <a:t> op LCD</a:t>
            </a:r>
          </a:p>
          <a:p>
            <a:pPr lvl="3"/>
            <a:r>
              <a:rPr lang="en-US" dirty="0" smtClean="0"/>
              <a:t>Ramping?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</a:t>
            </a:r>
            <a:r>
              <a:rPr lang="en-US" dirty="0" smtClean="0"/>
              <a:t>11</a:t>
            </a:r>
            <a:r>
              <a:rPr lang="en-US" sz="1400" dirty="0">
                <a:solidFill>
                  <a:srgbClr val="FF0000"/>
                </a:solidFill>
              </a:rPr>
              <a:t>(data in map </a:t>
            </a:r>
            <a:r>
              <a:rPr lang="en-US" sz="1400" dirty="0" err="1">
                <a:solidFill>
                  <a:srgbClr val="FF0000"/>
                </a:solidFill>
              </a:rPr>
              <a:t>motorbord</a:t>
            </a:r>
            <a:r>
              <a:rPr lang="en-US" sz="1400" dirty="0">
                <a:solidFill>
                  <a:srgbClr val="FF0000"/>
                </a:solidFill>
              </a:rPr>
              <a:t> FTP site)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41" y="2171700"/>
            <a:ext cx="52387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79512" y="2391191"/>
            <a:ext cx="360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DIS=1 dan werkt H-brug NIET</a:t>
            </a:r>
          </a:p>
          <a:p>
            <a:r>
              <a:rPr lang="nl-BE" dirty="0" smtClean="0"/>
              <a:t>DIS=0 dan werkt H-brug wel</a:t>
            </a:r>
          </a:p>
          <a:p>
            <a:endParaRPr lang="nl-BE" dirty="0"/>
          </a:p>
          <a:p>
            <a:r>
              <a:rPr lang="nl-BE" dirty="0" smtClean="0"/>
              <a:t>DIR= draairichting van de motor</a:t>
            </a:r>
          </a:p>
          <a:p>
            <a:endParaRPr lang="nl-BE" dirty="0"/>
          </a:p>
          <a:p>
            <a:r>
              <a:rPr lang="nl-BE" dirty="0" smtClean="0"/>
              <a:t>PWM=draaisnelheid van de motor</a:t>
            </a:r>
          </a:p>
          <a:p>
            <a:endParaRPr lang="nl-BE" dirty="0"/>
          </a:p>
          <a:p>
            <a:r>
              <a:rPr lang="nl-BE" dirty="0" smtClean="0"/>
              <a:t>Gebruik H3 XC888 bord en H2 motorbord</a:t>
            </a:r>
          </a:p>
          <a:p>
            <a:endParaRPr lang="nl-BE" dirty="0"/>
          </a:p>
          <a:p>
            <a:r>
              <a:rPr lang="nl-BE" dirty="0" smtClean="0"/>
              <a:t>Alle niet gebruikte pinnen=1</a:t>
            </a:r>
          </a:p>
          <a:p>
            <a:endParaRPr lang="nl-BE" dirty="0"/>
          </a:p>
          <a:p>
            <a:r>
              <a:rPr lang="nl-BE" dirty="0" smtClean="0"/>
              <a:t>P3_data.4=DIS</a:t>
            </a:r>
          </a:p>
          <a:p>
            <a:r>
              <a:rPr lang="nl-BE" dirty="0" smtClean="0"/>
              <a:t>P3_data.5=DIR</a:t>
            </a:r>
          </a:p>
          <a:p>
            <a:r>
              <a:rPr lang="nl-BE" dirty="0" smtClean="0"/>
              <a:t>P3_data.6=PWM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955"/>
          </a:xfrm>
        </p:spPr>
        <p:txBody>
          <a:bodyPr>
            <a:normAutofit/>
          </a:bodyPr>
          <a:lstStyle/>
          <a:p>
            <a:r>
              <a:rPr lang="en-US" dirty="0" smtClean="0"/>
              <a:t>LES </a:t>
            </a:r>
            <a:r>
              <a:rPr lang="en-US" dirty="0" smtClean="0"/>
              <a:t>11</a:t>
            </a:r>
            <a:r>
              <a:rPr lang="en-US" sz="1400" dirty="0">
                <a:solidFill>
                  <a:srgbClr val="FF0000"/>
                </a:solidFill>
              </a:rPr>
              <a:t>(data in map </a:t>
            </a:r>
            <a:r>
              <a:rPr lang="en-US" sz="1400" dirty="0" err="1">
                <a:solidFill>
                  <a:srgbClr val="FF0000"/>
                </a:solidFill>
              </a:rPr>
              <a:t>motorbord</a:t>
            </a:r>
            <a:r>
              <a:rPr lang="en-US" sz="1400" dirty="0">
                <a:solidFill>
                  <a:srgbClr val="FF0000"/>
                </a:solidFill>
              </a:rPr>
              <a:t> FTP site)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" y="762955"/>
            <a:ext cx="9061437" cy="611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/>
          <p:cNvSpPr/>
          <p:nvPr/>
        </p:nvSpPr>
        <p:spPr>
          <a:xfrm>
            <a:off x="4860032" y="762955"/>
            <a:ext cx="1440160" cy="93785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-9386" y="1700808"/>
            <a:ext cx="836968" cy="36178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-9387" y="4005064"/>
            <a:ext cx="836969" cy="36178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-13702" y="4653136"/>
            <a:ext cx="841285" cy="36178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12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Oefeningen:</a:t>
            </a:r>
          </a:p>
          <a:p>
            <a:pPr lvl="1"/>
            <a:r>
              <a:rPr lang="nl-BE" dirty="0" smtClean="0"/>
              <a:t>DC motor laten draaien (links/rechts via schakelaar)</a:t>
            </a:r>
          </a:p>
          <a:p>
            <a:pPr lvl="1"/>
            <a:r>
              <a:rPr lang="en-US" dirty="0" smtClean="0"/>
              <a:t>DC motor in </a:t>
            </a:r>
            <a:r>
              <a:rPr lang="en-US" dirty="0" err="1" smtClean="0"/>
              <a:t>toerental</a:t>
            </a:r>
            <a:r>
              <a:rPr lang="en-US" dirty="0" smtClean="0"/>
              <a:t> </a:t>
            </a:r>
            <a:r>
              <a:rPr lang="en-US" dirty="0" err="1" smtClean="0"/>
              <a:t>sturen</a:t>
            </a:r>
            <a:r>
              <a:rPr lang="en-US" dirty="0" smtClean="0"/>
              <a:t> </a:t>
            </a:r>
            <a:r>
              <a:rPr lang="en-US" dirty="0" smtClean="0"/>
              <a:t>via </a:t>
            </a:r>
            <a:r>
              <a:rPr lang="en-US" dirty="0" smtClean="0"/>
              <a:t>PWM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Optioneel</a:t>
            </a:r>
            <a:r>
              <a:rPr lang="en-US" dirty="0" smtClean="0"/>
              <a:t> </a:t>
            </a:r>
            <a:r>
              <a:rPr lang="en-US" dirty="0" err="1" smtClean="0"/>
              <a:t>meten</a:t>
            </a:r>
            <a:r>
              <a:rPr lang="en-US" dirty="0" smtClean="0"/>
              <a:t> </a:t>
            </a:r>
            <a:r>
              <a:rPr lang="en-US" dirty="0" err="1" smtClean="0"/>
              <a:t>toerental</a:t>
            </a:r>
            <a:r>
              <a:rPr lang="en-US" dirty="0" smtClean="0"/>
              <a:t> via </a:t>
            </a:r>
            <a:r>
              <a:rPr lang="en-US" dirty="0" err="1" smtClean="0"/>
              <a:t>tacho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371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Oefenigen</a:t>
            </a:r>
            <a:r>
              <a:rPr lang="nl-BE" dirty="0" smtClean="0"/>
              <a:t>:</a:t>
            </a:r>
          </a:p>
          <a:p>
            <a:pPr lvl="1"/>
            <a:r>
              <a:rPr lang="en-US" dirty="0" smtClean="0"/>
              <a:t>Watchdog timer </a:t>
            </a:r>
            <a:r>
              <a:rPr lang="en-US" dirty="0" err="1" smtClean="0"/>
              <a:t>gebruiken</a:t>
            </a:r>
            <a:r>
              <a:rPr lang="en-US" dirty="0" smtClean="0"/>
              <a:t> (</a:t>
            </a:r>
            <a:r>
              <a:rPr lang="en-US" dirty="0" err="1" smtClean="0"/>
              <a:t>testen</a:t>
            </a:r>
            <a:r>
              <a:rPr lang="en-US" dirty="0" smtClean="0"/>
              <a:t> met </a:t>
            </a:r>
            <a:r>
              <a:rPr lang="en-US" dirty="0" err="1" smtClean="0"/>
              <a:t>schakelaar</a:t>
            </a:r>
            <a:r>
              <a:rPr lang="en-US" dirty="0" smtClean="0"/>
              <a:t>) om teller op LCD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bewaken</a:t>
            </a:r>
            <a:endParaRPr lang="en-US" dirty="0" smtClean="0"/>
          </a:p>
          <a:p>
            <a:pPr lvl="1"/>
            <a:r>
              <a:rPr lang="en-US" dirty="0" smtClean="0"/>
              <a:t>Sleep mode </a:t>
            </a:r>
            <a:r>
              <a:rPr lang="en-US" dirty="0" err="1" smtClean="0"/>
              <a:t>gebruiken</a:t>
            </a:r>
            <a:r>
              <a:rPr lang="en-US" dirty="0" smtClean="0"/>
              <a:t>, hoe controller </a:t>
            </a:r>
            <a:r>
              <a:rPr lang="en-US" dirty="0" err="1" smtClean="0"/>
              <a:t>wakker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? (Teller op LCD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)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1849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52528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Examenverloop:</a:t>
            </a:r>
          </a:p>
          <a:p>
            <a:pPr lvl="1"/>
            <a:r>
              <a:rPr lang="nl-BE" dirty="0"/>
              <a:t>Opgave beschikbaar op papier (moet je afgeven</a:t>
            </a:r>
            <a:r>
              <a:rPr lang="nl-BE" dirty="0" smtClean="0"/>
              <a:t>).</a:t>
            </a:r>
            <a:endParaRPr lang="nl-BE" dirty="0"/>
          </a:p>
          <a:p>
            <a:pPr lvl="1"/>
            <a:r>
              <a:rPr lang="nl-BE" dirty="0"/>
              <a:t>Je moet op de </a:t>
            </a:r>
            <a:r>
              <a:rPr lang="nl-BE" dirty="0" err="1"/>
              <a:t>PC’s</a:t>
            </a:r>
            <a:r>
              <a:rPr lang="nl-BE" dirty="0"/>
              <a:t> van het labo </a:t>
            </a:r>
            <a:r>
              <a:rPr lang="nl-BE" dirty="0" smtClean="0"/>
              <a:t>werken.</a:t>
            </a:r>
            <a:endParaRPr lang="nl-BE" dirty="0"/>
          </a:p>
          <a:p>
            <a:pPr lvl="1"/>
            <a:r>
              <a:rPr lang="nl-BE" dirty="0"/>
              <a:t>Examen duurt </a:t>
            </a:r>
            <a:r>
              <a:rPr lang="nl-BE" dirty="0" smtClean="0"/>
              <a:t>1u 15m.</a:t>
            </a:r>
          </a:p>
          <a:p>
            <a:pPr lvl="1"/>
            <a:r>
              <a:rPr lang="en-US" dirty="0" err="1" smtClean="0"/>
              <a:t>Programma</a:t>
            </a:r>
            <a:r>
              <a:rPr lang="en-US" dirty="0" smtClean="0"/>
              <a:t> op XC888 </a:t>
            </a:r>
            <a:r>
              <a:rPr lang="en-US" dirty="0" err="1" smtClean="0"/>
              <a:t>bord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FLOWCHART !!!!!</a:t>
            </a:r>
            <a:endParaRPr lang="nl-BE" dirty="0">
              <a:solidFill>
                <a:srgbClr val="FF0000"/>
              </a:solidFill>
            </a:endParaRPr>
          </a:p>
          <a:p>
            <a:pPr>
              <a:buNone/>
            </a:pPr>
            <a:endParaRPr lang="nl-BE" dirty="0"/>
          </a:p>
          <a:p>
            <a:r>
              <a:rPr lang="nl-BE" dirty="0" smtClean="0"/>
              <a:t>Puntenverdeling en quotering:</a:t>
            </a:r>
            <a:endParaRPr lang="nl-BE" dirty="0"/>
          </a:p>
          <a:p>
            <a:pPr lvl="1"/>
            <a:r>
              <a:rPr lang="nl-BE" dirty="0"/>
              <a:t>Flowchart (5/20) </a:t>
            </a:r>
            <a:r>
              <a:rPr lang="nl-BE" sz="800" dirty="0">
                <a:solidFill>
                  <a:srgbClr val="FF0000"/>
                </a:solidFill>
              </a:rPr>
              <a:t>(DIGITALE BEOORDELING)</a:t>
            </a:r>
            <a:endParaRPr lang="nl-BE" sz="800" dirty="0"/>
          </a:p>
          <a:p>
            <a:pPr lvl="1"/>
            <a:r>
              <a:rPr lang="nl-BE" dirty="0"/>
              <a:t>Werkt het programma 100% (5/20)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sz="800" dirty="0">
                <a:solidFill>
                  <a:srgbClr val="FF0000"/>
                </a:solidFill>
              </a:rPr>
              <a:t>(DIGITALE BEOORDELING)</a:t>
            </a:r>
            <a:endParaRPr lang="nl-BE" sz="800" dirty="0"/>
          </a:p>
          <a:p>
            <a:pPr lvl="1"/>
            <a:r>
              <a:rPr lang="nl-BE" dirty="0"/>
              <a:t>Programma (10/20)</a:t>
            </a:r>
            <a:r>
              <a:rPr lang="nl-BE" sz="800" dirty="0">
                <a:solidFill>
                  <a:srgbClr val="FF0000"/>
                </a:solidFill>
              </a:rPr>
              <a:t> (ANALOGE BEOORDELING)</a:t>
            </a:r>
            <a:endParaRPr lang="nl-BE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0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Cursusmateriaal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labo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ftp://telescript.thomasmore.be</a:t>
            </a:r>
            <a:endParaRPr lang="en-US" dirty="0" smtClean="0"/>
          </a:p>
          <a:p>
            <a:pPr lvl="2"/>
            <a:r>
              <a:rPr lang="en-US" dirty="0" smtClean="0"/>
              <a:t>8051&gt;XC888&gt;</a:t>
            </a:r>
          </a:p>
          <a:p>
            <a:pPr lvl="3"/>
            <a:r>
              <a:rPr lang="en-US" dirty="0" smtClean="0"/>
              <a:t>LABO: </a:t>
            </a:r>
            <a:r>
              <a:rPr lang="en-US" dirty="0" err="1" smtClean="0"/>
              <a:t>bevat</a:t>
            </a:r>
            <a:r>
              <a:rPr lang="en-US" dirty="0" smtClean="0"/>
              <a:t> </a:t>
            </a:r>
            <a:r>
              <a:rPr lang="en-US" dirty="0" err="1" smtClean="0"/>
              <a:t>sjablonen</a:t>
            </a:r>
            <a:r>
              <a:rPr lang="en-US" dirty="0" smtClean="0"/>
              <a:t> van </a:t>
            </a:r>
            <a:r>
              <a:rPr lang="en-US" dirty="0" err="1" smtClean="0"/>
              <a:t>oefeningen</a:t>
            </a:r>
            <a:endParaRPr lang="en-US" dirty="0" smtClean="0"/>
          </a:p>
          <a:p>
            <a:pPr lvl="3"/>
            <a:r>
              <a:rPr lang="en-US" dirty="0" smtClean="0"/>
              <a:t>DATASHEETS: </a:t>
            </a:r>
            <a:r>
              <a:rPr lang="en-US" dirty="0" err="1" smtClean="0"/>
              <a:t>bevat</a:t>
            </a:r>
            <a:r>
              <a:rPr lang="en-US" dirty="0" smtClean="0"/>
              <a:t> </a:t>
            </a:r>
            <a:r>
              <a:rPr lang="en-US" dirty="0" err="1" smtClean="0"/>
              <a:t>o.a</a:t>
            </a:r>
            <a:r>
              <a:rPr lang="en-US" dirty="0" smtClean="0"/>
              <a:t>. condensed, User Manual,…</a:t>
            </a:r>
          </a:p>
          <a:p>
            <a:pPr lvl="3"/>
            <a:r>
              <a:rPr lang="en-US" dirty="0" smtClean="0"/>
              <a:t>SCHEMA’s, PPT, software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Microcontroller kit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Kennis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uit</a:t>
            </a:r>
            <a:r>
              <a:rPr lang="en-US" dirty="0" smtClean="0">
                <a:solidFill>
                  <a:srgbClr val="FF0000"/>
                </a:solidFill>
              </a:rPr>
              <a:t> lessen </a:t>
            </a:r>
            <a:r>
              <a:rPr lang="en-US" dirty="0" err="1" smtClean="0">
                <a:solidFill>
                  <a:srgbClr val="FF0000"/>
                </a:solidFill>
              </a:rPr>
              <a:t>theorie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Cursusmateriaal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thuis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Idem </a:t>
            </a:r>
            <a:r>
              <a:rPr lang="en-US" dirty="0" err="1" smtClean="0"/>
              <a:t>labo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MAAK OEFENINGEN, HERNEEM THEORIE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62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 err="1" smtClean="0"/>
              <a:t>thuis</a:t>
            </a:r>
            <a:r>
              <a:rPr lang="en-US" dirty="0" smtClean="0"/>
              <a:t> </a:t>
            </a:r>
            <a:r>
              <a:rPr lang="en-US" dirty="0" err="1" smtClean="0"/>
              <a:t>installeren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Ftp://telescript.thomasmore.be</a:t>
            </a:r>
            <a:endParaRPr lang="en-US" dirty="0" smtClean="0"/>
          </a:p>
          <a:p>
            <a:pPr lvl="1"/>
            <a:r>
              <a:rPr lang="en-US" dirty="0" smtClean="0"/>
              <a:t>XC888&gt;software 2&gt;installer </a:t>
            </a:r>
            <a:r>
              <a:rPr lang="en-US" dirty="0" err="1" smtClean="0"/>
              <a:t>uitvoeren</a:t>
            </a:r>
            <a:endParaRPr lang="en-US" dirty="0" smtClean="0"/>
          </a:p>
          <a:p>
            <a:pPr lvl="1"/>
            <a:r>
              <a:rPr lang="en-US" dirty="0" err="1" smtClean="0"/>
              <a:t>Bij</a:t>
            </a:r>
            <a:r>
              <a:rPr lang="en-US" dirty="0" smtClean="0"/>
              <a:t> USB driver </a:t>
            </a:r>
            <a:r>
              <a:rPr lang="en-US" dirty="0" err="1" smtClean="0"/>
              <a:t>problemen</a:t>
            </a:r>
            <a:r>
              <a:rPr lang="en-US" dirty="0" smtClean="0"/>
              <a:t> met </a:t>
            </a:r>
            <a:r>
              <a:rPr lang="en-US" dirty="0" err="1" smtClean="0"/>
              <a:t>connectie</a:t>
            </a:r>
            <a:r>
              <a:rPr lang="en-US" dirty="0" smtClean="0"/>
              <a:t> </a:t>
            </a:r>
            <a:r>
              <a:rPr lang="en-US" dirty="0" err="1" smtClean="0"/>
              <a:t>kaart</a:t>
            </a:r>
            <a:r>
              <a:rPr lang="en-US" dirty="0" smtClean="0"/>
              <a:t>: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www.ftdichip.com/FTDrivers.htm</a:t>
            </a:r>
            <a:endParaRPr lang="en-US" dirty="0" smtClean="0"/>
          </a:p>
          <a:p>
            <a:pPr lvl="1"/>
            <a:r>
              <a:rPr lang="en-US" dirty="0" err="1" smtClean="0"/>
              <a:t>Alternatieven</a:t>
            </a:r>
            <a:r>
              <a:rPr lang="en-US" dirty="0" smtClean="0"/>
              <a:t> op </a:t>
            </a:r>
            <a:r>
              <a:rPr lang="en-US" dirty="0" smtClean="0">
                <a:hlinkClick r:id="rId4"/>
              </a:rPr>
              <a:t>www.infineon.com</a:t>
            </a:r>
            <a:r>
              <a:rPr lang="en-US" dirty="0" smtClean="0"/>
              <a:t> of www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OPGELET! Software </a:t>
            </a:r>
            <a:r>
              <a:rPr lang="en-US" dirty="0" err="1" smtClean="0">
                <a:solidFill>
                  <a:srgbClr val="FF0000"/>
                </a:solidFill>
              </a:rPr>
              <a:t>installeren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uitvoeren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beheerder</a:t>
            </a:r>
            <a:r>
              <a:rPr lang="en-US" dirty="0" smtClean="0">
                <a:solidFill>
                  <a:srgbClr val="FF0000"/>
                </a:solidFill>
              </a:rPr>
              <a:t>!!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6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Software:</a:t>
            </a:r>
            <a:endParaRPr lang="nl-BE" dirty="0"/>
          </a:p>
          <a:p>
            <a:pPr lvl="1"/>
            <a:r>
              <a:rPr lang="en-US" dirty="0" err="1" smtClean="0"/>
              <a:t>Iconen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hun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 op stick</a:t>
            </a:r>
          </a:p>
          <a:p>
            <a:pPr lvl="1"/>
            <a:r>
              <a:rPr lang="en-US" dirty="0" smtClean="0"/>
              <a:t>Include file </a:t>
            </a:r>
            <a:r>
              <a:rPr lang="en-US" dirty="0" smtClean="0">
                <a:solidFill>
                  <a:srgbClr val="FF0000"/>
                </a:solidFill>
              </a:rPr>
              <a:t>NIET</a:t>
            </a:r>
            <a:r>
              <a:rPr lang="en-US" dirty="0" smtClean="0"/>
              <a:t> </a:t>
            </a:r>
            <a:r>
              <a:rPr lang="en-US" dirty="0" err="1" smtClean="0"/>
              <a:t>aanpassen</a:t>
            </a:r>
            <a:r>
              <a:rPr lang="en-US" dirty="0" smtClean="0"/>
              <a:t> (</a:t>
            </a:r>
            <a:r>
              <a:rPr lang="en-US" sz="1800" dirty="0" err="1" smtClean="0">
                <a:solidFill>
                  <a:srgbClr val="009600"/>
                </a:solidFill>
              </a:rPr>
              <a:t>tenzij</a:t>
            </a:r>
            <a:r>
              <a:rPr lang="en-US" sz="1800" dirty="0" smtClean="0">
                <a:solidFill>
                  <a:srgbClr val="009600"/>
                </a:solidFill>
              </a:rPr>
              <a:t> file </a:t>
            </a:r>
            <a:r>
              <a:rPr lang="en-US" sz="1800" dirty="0" err="1" smtClean="0">
                <a:solidFill>
                  <a:srgbClr val="009600"/>
                </a:solidFill>
              </a:rPr>
              <a:t>nieuwe</a:t>
            </a:r>
            <a:r>
              <a:rPr lang="en-US" sz="1800" dirty="0" smtClean="0">
                <a:solidFill>
                  <a:srgbClr val="009600"/>
                </a:solidFill>
              </a:rPr>
              <a:t> </a:t>
            </a:r>
            <a:r>
              <a:rPr lang="en-US" sz="1800" dirty="0" err="1" smtClean="0">
                <a:solidFill>
                  <a:srgbClr val="009600"/>
                </a:solidFill>
              </a:rPr>
              <a:t>naam</a:t>
            </a:r>
            <a:r>
              <a:rPr lang="en-US" dirty="0" smtClean="0"/>
              <a:t>)!</a:t>
            </a:r>
          </a:p>
          <a:p>
            <a:endParaRPr lang="en-US" dirty="0" smtClean="0"/>
          </a:p>
          <a:p>
            <a:r>
              <a:rPr lang="en-US" dirty="0" smtClean="0"/>
              <a:t>USB </a:t>
            </a:r>
            <a:r>
              <a:rPr lang="en-US" dirty="0" err="1" smtClean="0"/>
              <a:t>verhaal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settings:</a:t>
            </a:r>
          </a:p>
          <a:p>
            <a:pPr lvl="1"/>
            <a:r>
              <a:rPr lang="en-US" dirty="0" smtClean="0"/>
              <a:t>Steeds </a:t>
            </a:r>
            <a:r>
              <a:rPr lang="en-US" dirty="0" err="1" smtClean="0"/>
              <a:t>dezelfde</a:t>
            </a:r>
            <a:r>
              <a:rPr lang="en-US" dirty="0" smtClean="0"/>
              <a:t> controller op </a:t>
            </a:r>
            <a:r>
              <a:rPr lang="en-US" dirty="0" err="1" smtClean="0"/>
              <a:t>dezelfde</a:t>
            </a:r>
            <a:r>
              <a:rPr lang="en-US" dirty="0" smtClean="0"/>
              <a:t> USB </a:t>
            </a:r>
            <a:r>
              <a:rPr lang="en-US" dirty="0" err="1" smtClean="0"/>
              <a:t>poort</a:t>
            </a:r>
            <a:endParaRPr lang="en-US" dirty="0" smtClean="0"/>
          </a:p>
          <a:p>
            <a:pPr lvl="1"/>
            <a:r>
              <a:rPr lang="en-US" dirty="0" smtClean="0"/>
              <a:t>COM </a:t>
            </a:r>
            <a:r>
              <a:rPr lang="en-US" dirty="0" err="1" smtClean="0"/>
              <a:t>nummer</a:t>
            </a:r>
            <a:r>
              <a:rPr lang="en-US" dirty="0" smtClean="0"/>
              <a:t> </a:t>
            </a:r>
            <a:r>
              <a:rPr lang="en-US" dirty="0" err="1" smtClean="0"/>
              <a:t>instellen</a:t>
            </a:r>
            <a:r>
              <a:rPr lang="en-US" dirty="0" smtClean="0"/>
              <a:t> via </a:t>
            </a:r>
            <a:r>
              <a:rPr lang="en-US" dirty="0" err="1" smtClean="0"/>
              <a:t>apparatenbeheer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6" y="1556792"/>
            <a:ext cx="411131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Eerste programma:</a:t>
            </a:r>
          </a:p>
          <a:p>
            <a:pPr lvl="1"/>
            <a:r>
              <a:rPr lang="en-US" dirty="0" err="1" smtClean="0"/>
              <a:t>Copieer</a:t>
            </a:r>
            <a:r>
              <a:rPr lang="en-US" dirty="0" smtClean="0"/>
              <a:t> map </a:t>
            </a:r>
            <a:r>
              <a:rPr lang="en-US" dirty="0" err="1" smtClean="0"/>
              <a:t>labo</a:t>
            </a:r>
            <a:r>
              <a:rPr lang="en-US" dirty="0" smtClean="0"/>
              <a:t> op stick</a:t>
            </a:r>
          </a:p>
          <a:p>
            <a:pPr lvl="1"/>
            <a:r>
              <a:rPr lang="en-US" dirty="0" err="1" smtClean="0"/>
              <a:t>Copieer</a:t>
            </a:r>
            <a:r>
              <a:rPr lang="en-US" dirty="0" smtClean="0"/>
              <a:t> map </a:t>
            </a:r>
            <a:r>
              <a:rPr lang="en-US" dirty="0" err="1" smtClean="0"/>
              <a:t>labo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werkmap</a:t>
            </a:r>
            <a:r>
              <a:rPr lang="en-US" dirty="0" smtClean="0"/>
              <a:t> op PC</a:t>
            </a:r>
            <a:endParaRPr lang="nl-BE" dirty="0"/>
          </a:p>
          <a:p>
            <a:r>
              <a:rPr lang="en-US" dirty="0" smtClean="0"/>
              <a:t>ASM=</a:t>
            </a:r>
            <a:r>
              <a:rPr lang="en-US" dirty="0" err="1" smtClean="0"/>
              <a:t>broncode</a:t>
            </a:r>
            <a:r>
              <a:rPr lang="en-US" dirty="0" smtClean="0"/>
              <a:t> of </a:t>
            </a:r>
            <a:r>
              <a:rPr lang="en-US" dirty="0" err="1" smtClean="0"/>
              <a:t>sourcecode</a:t>
            </a:r>
            <a:endParaRPr lang="en-US" dirty="0" smtClean="0"/>
          </a:p>
          <a:p>
            <a:r>
              <a:rPr lang="en-US" dirty="0" smtClean="0"/>
              <a:t>LST=(</a:t>
            </a:r>
            <a:r>
              <a:rPr lang="en-US" dirty="0" err="1" smtClean="0"/>
              <a:t>instellen</a:t>
            </a:r>
            <a:r>
              <a:rPr lang="en-US" dirty="0" smtClean="0"/>
              <a:t> op READS51) </a:t>
            </a:r>
            <a:r>
              <a:rPr lang="en-US" dirty="0" err="1" smtClean="0"/>
              <a:t>ASM+fouten</a:t>
            </a:r>
            <a:endParaRPr lang="en-US" dirty="0" smtClean="0"/>
          </a:p>
          <a:p>
            <a:r>
              <a:rPr lang="en-US" dirty="0" smtClean="0"/>
              <a:t>HEX=</a:t>
            </a:r>
            <a:r>
              <a:rPr lang="en-US" dirty="0" err="1" smtClean="0"/>
              <a:t>uitvoerbare</a:t>
            </a:r>
            <a:r>
              <a:rPr lang="en-US" dirty="0" smtClean="0"/>
              <a:t> code</a:t>
            </a:r>
            <a:r>
              <a:rPr lang="en-US" dirty="0" smtClean="0">
                <a:sym typeface="Wingdings" panose="05000000000000000000" pitchFamily="2" charset="2"/>
              </a:rPr>
              <a:t>XC888 </a:t>
            </a:r>
            <a:r>
              <a:rPr lang="en-US" dirty="0" err="1" smtClean="0">
                <a:sym typeface="Wingdings" panose="05000000000000000000" pitchFamily="2" charset="2"/>
              </a:rPr>
              <a:t>bord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6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Hardware: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Jumpers</a:t>
            </a:r>
          </a:p>
          <a:p>
            <a:r>
              <a:rPr lang="en-US" sz="2400" dirty="0" err="1" smtClean="0">
                <a:solidFill>
                  <a:srgbClr val="00B050"/>
                </a:solidFill>
              </a:rPr>
              <a:t>Schakelaars</a:t>
            </a:r>
            <a:r>
              <a:rPr lang="en-US" sz="2400" dirty="0" smtClean="0">
                <a:solidFill>
                  <a:srgbClr val="00B050"/>
                </a:solidFill>
              </a:rPr>
              <a:t> (P2,P4)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LED’s (P3)</a:t>
            </a:r>
          </a:p>
          <a:p>
            <a:r>
              <a:rPr lang="en-US" sz="2400" dirty="0" err="1" smtClean="0">
                <a:solidFill>
                  <a:schemeClr val="accent6"/>
                </a:solidFill>
              </a:rPr>
              <a:t>Analoge</a:t>
            </a:r>
            <a:r>
              <a:rPr lang="en-US" sz="2400" dirty="0" smtClean="0">
                <a:solidFill>
                  <a:schemeClr val="accent6"/>
                </a:solidFill>
              </a:rPr>
              <a:t> input (CH4)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Reset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boot knop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LCD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scherm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(4x20)</a:t>
            </a:r>
            <a:endParaRPr lang="nl-BE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8323" y="1471890"/>
            <a:ext cx="5580112" cy="519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hoek 6"/>
          <p:cNvSpPr/>
          <p:nvPr/>
        </p:nvSpPr>
        <p:spPr>
          <a:xfrm>
            <a:off x="8316416" y="5008407"/>
            <a:ext cx="265692" cy="104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4067944" y="5013176"/>
            <a:ext cx="265692" cy="95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4067944" y="5157192"/>
            <a:ext cx="265692" cy="95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4067944" y="5577789"/>
            <a:ext cx="265692" cy="95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4065557" y="5708152"/>
            <a:ext cx="265692" cy="1154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/>
          <p:cNvSpPr/>
          <p:nvPr/>
        </p:nvSpPr>
        <p:spPr>
          <a:xfrm>
            <a:off x="4716016" y="4797152"/>
            <a:ext cx="3312368" cy="57606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6338379" y="5385149"/>
            <a:ext cx="1257957" cy="57606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/>
          <p:cNvSpPr/>
          <p:nvPr/>
        </p:nvSpPr>
        <p:spPr>
          <a:xfrm>
            <a:off x="5148064" y="5708152"/>
            <a:ext cx="1190315" cy="313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4427984" y="5373216"/>
            <a:ext cx="576064" cy="6480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/>
          <p:cNvSpPr/>
          <p:nvPr/>
        </p:nvSpPr>
        <p:spPr>
          <a:xfrm>
            <a:off x="7596336" y="5577789"/>
            <a:ext cx="852926" cy="44349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hthoek 20"/>
          <p:cNvSpPr/>
          <p:nvPr/>
        </p:nvSpPr>
        <p:spPr>
          <a:xfrm>
            <a:off x="3707904" y="1628800"/>
            <a:ext cx="5256584" cy="31683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0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1152</Words>
  <Application>Microsoft Office PowerPoint</Application>
  <PresentationFormat>Diavoorstelling (4:3)</PresentationFormat>
  <Paragraphs>221</Paragraphs>
  <Slides>34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5" baseType="lpstr">
      <vt:lpstr>Office-thema</vt:lpstr>
      <vt:lpstr>Microcontrollers Labo</vt:lpstr>
      <vt:lpstr>LES 1</vt:lpstr>
      <vt:lpstr>LES 1</vt:lpstr>
      <vt:lpstr>LES 1</vt:lpstr>
      <vt:lpstr>LES 1</vt:lpstr>
      <vt:lpstr>LES 1</vt:lpstr>
      <vt:lpstr>LES 1</vt:lpstr>
      <vt:lpstr>LES 1</vt:lpstr>
      <vt:lpstr>LES 1</vt:lpstr>
      <vt:lpstr>LES 1</vt:lpstr>
      <vt:lpstr>Hardware schakelaars &amp; LED’s</vt:lpstr>
      <vt:lpstr>XCEZ</vt:lpstr>
      <vt:lpstr>Memory map 8051 (XC888)</vt:lpstr>
      <vt:lpstr>Memory map 8051 (XC888)</vt:lpstr>
      <vt:lpstr>Memory map 8051 (XC888)</vt:lpstr>
      <vt:lpstr>LES 1</vt:lpstr>
      <vt:lpstr>LES 2</vt:lpstr>
      <vt:lpstr>LES 2</vt:lpstr>
      <vt:lpstr>LES 2</vt:lpstr>
      <vt:lpstr>LES 3</vt:lpstr>
      <vt:lpstr>LES 4</vt:lpstr>
      <vt:lpstr>LES 5</vt:lpstr>
      <vt:lpstr>LES 6</vt:lpstr>
      <vt:lpstr>LES 7</vt:lpstr>
      <vt:lpstr>LES 8</vt:lpstr>
      <vt:lpstr>LES 9</vt:lpstr>
      <vt:lpstr>LES 10(data in map motorbord FTP site)</vt:lpstr>
      <vt:lpstr>LES 10(data in map motorbord FTP site)</vt:lpstr>
      <vt:lpstr>LES 10(data in map motorbord FTP site)</vt:lpstr>
      <vt:lpstr>LES 10</vt:lpstr>
      <vt:lpstr>LES 11(data in map motorbord FTP site)</vt:lpstr>
      <vt:lpstr>LES 11(data in map motorbord FTP site)</vt:lpstr>
      <vt:lpstr>LES 11</vt:lpstr>
      <vt:lpstr>LES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Marc</dc:creator>
  <cp:lastModifiedBy>Pa</cp:lastModifiedBy>
  <cp:revision>186</cp:revision>
  <dcterms:created xsi:type="dcterms:W3CDTF">2011-08-21T14:04:13Z</dcterms:created>
  <dcterms:modified xsi:type="dcterms:W3CDTF">2015-09-09T15:54:59Z</dcterms:modified>
</cp:coreProperties>
</file>