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21" r:id="rId29"/>
    <p:sldId id="322" r:id="rId30"/>
    <p:sldId id="319" r:id="rId31"/>
    <p:sldId id="32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örn Schiller" initials="JS" lastIdx="1" clrIdx="0">
    <p:extLst>
      <p:ext uri="{19B8F6BF-5375-455C-9EA6-DF929625EA0E}">
        <p15:presenceInfo xmlns:p15="http://schemas.microsoft.com/office/powerpoint/2012/main" userId="6a29a128c2a210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4" autoAdjust="0"/>
    <p:restoredTop sz="85871"/>
  </p:normalViewPr>
  <p:slideViewPr>
    <p:cSldViewPr snapToGrid="0">
      <p:cViewPr varScale="1">
        <p:scale>
          <a:sx n="115" d="100"/>
          <a:sy n="115" d="100"/>
        </p:scale>
        <p:origin x="224" y="456"/>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3F510-CA93-244C-942F-1EE3633B6B8E}" type="datetimeFigureOut">
              <a:rPr lang="de-DE" smtClean="0"/>
              <a:t>05.07.19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D51BE-26DB-AF4E-B2BB-760EB77EA1A8}" type="slidenum">
              <a:rPr lang="de-DE" smtClean="0"/>
              <a:t>‹Nr.›</a:t>
            </a:fld>
            <a:endParaRPr lang="de-DE"/>
          </a:p>
        </p:txBody>
      </p:sp>
    </p:spTree>
    <p:extLst>
      <p:ext uri="{BB962C8B-B14F-4D97-AF65-F5344CB8AC3E}">
        <p14:creationId xmlns:p14="http://schemas.microsoft.com/office/powerpoint/2010/main" val="226795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1</a:t>
            </a:fld>
            <a:endParaRPr lang="de-DE"/>
          </a:p>
        </p:txBody>
      </p:sp>
    </p:spTree>
    <p:extLst>
      <p:ext uri="{BB962C8B-B14F-4D97-AF65-F5344CB8AC3E}">
        <p14:creationId xmlns:p14="http://schemas.microsoft.com/office/powerpoint/2010/main" val="981165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10</a:t>
            </a:fld>
            <a:endParaRPr lang="de-DE"/>
          </a:p>
        </p:txBody>
      </p:sp>
    </p:spTree>
    <p:extLst>
      <p:ext uri="{BB962C8B-B14F-4D97-AF65-F5344CB8AC3E}">
        <p14:creationId xmlns:p14="http://schemas.microsoft.com/office/powerpoint/2010/main" val="2393074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11</a:t>
            </a:fld>
            <a:endParaRPr lang="de-DE"/>
          </a:p>
        </p:txBody>
      </p:sp>
    </p:spTree>
    <p:extLst>
      <p:ext uri="{BB962C8B-B14F-4D97-AF65-F5344CB8AC3E}">
        <p14:creationId xmlns:p14="http://schemas.microsoft.com/office/powerpoint/2010/main" val="2142674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12</a:t>
            </a:fld>
            <a:endParaRPr lang="de-DE"/>
          </a:p>
        </p:txBody>
      </p:sp>
    </p:spTree>
    <p:extLst>
      <p:ext uri="{BB962C8B-B14F-4D97-AF65-F5344CB8AC3E}">
        <p14:creationId xmlns:p14="http://schemas.microsoft.com/office/powerpoint/2010/main" val="3228226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13</a:t>
            </a:fld>
            <a:endParaRPr lang="de-DE"/>
          </a:p>
        </p:txBody>
      </p:sp>
    </p:spTree>
    <p:extLst>
      <p:ext uri="{BB962C8B-B14F-4D97-AF65-F5344CB8AC3E}">
        <p14:creationId xmlns:p14="http://schemas.microsoft.com/office/powerpoint/2010/main" val="3704005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14</a:t>
            </a:fld>
            <a:endParaRPr lang="de-DE"/>
          </a:p>
        </p:txBody>
      </p:sp>
    </p:spTree>
    <p:extLst>
      <p:ext uri="{BB962C8B-B14F-4D97-AF65-F5344CB8AC3E}">
        <p14:creationId xmlns:p14="http://schemas.microsoft.com/office/powerpoint/2010/main" val="3777447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15</a:t>
            </a:fld>
            <a:endParaRPr lang="de-DE"/>
          </a:p>
        </p:txBody>
      </p:sp>
    </p:spTree>
    <p:extLst>
      <p:ext uri="{BB962C8B-B14F-4D97-AF65-F5344CB8AC3E}">
        <p14:creationId xmlns:p14="http://schemas.microsoft.com/office/powerpoint/2010/main" val="3983219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16</a:t>
            </a:fld>
            <a:endParaRPr lang="de-DE"/>
          </a:p>
        </p:txBody>
      </p:sp>
    </p:spTree>
    <p:extLst>
      <p:ext uri="{BB962C8B-B14F-4D97-AF65-F5344CB8AC3E}">
        <p14:creationId xmlns:p14="http://schemas.microsoft.com/office/powerpoint/2010/main" val="2953640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17</a:t>
            </a:fld>
            <a:endParaRPr lang="de-DE"/>
          </a:p>
        </p:txBody>
      </p:sp>
    </p:spTree>
    <p:extLst>
      <p:ext uri="{BB962C8B-B14F-4D97-AF65-F5344CB8AC3E}">
        <p14:creationId xmlns:p14="http://schemas.microsoft.com/office/powerpoint/2010/main" val="2720729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18</a:t>
            </a:fld>
            <a:endParaRPr lang="de-DE"/>
          </a:p>
        </p:txBody>
      </p:sp>
    </p:spTree>
    <p:extLst>
      <p:ext uri="{BB962C8B-B14F-4D97-AF65-F5344CB8AC3E}">
        <p14:creationId xmlns:p14="http://schemas.microsoft.com/office/powerpoint/2010/main" val="3933495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19</a:t>
            </a:fld>
            <a:endParaRPr lang="de-DE"/>
          </a:p>
        </p:txBody>
      </p:sp>
    </p:spTree>
    <p:extLst>
      <p:ext uri="{BB962C8B-B14F-4D97-AF65-F5344CB8AC3E}">
        <p14:creationId xmlns:p14="http://schemas.microsoft.com/office/powerpoint/2010/main" val="1574684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19D51BE-26DB-AF4E-B2BB-760EB77EA1A8}" type="slidenum">
              <a:rPr lang="de-DE" smtClean="0"/>
              <a:t>2</a:t>
            </a:fld>
            <a:endParaRPr lang="de-DE"/>
          </a:p>
        </p:txBody>
      </p:sp>
    </p:spTree>
    <p:extLst>
      <p:ext uri="{BB962C8B-B14F-4D97-AF65-F5344CB8AC3E}">
        <p14:creationId xmlns:p14="http://schemas.microsoft.com/office/powerpoint/2010/main" val="1761515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20</a:t>
            </a:fld>
            <a:endParaRPr lang="de-DE"/>
          </a:p>
        </p:txBody>
      </p:sp>
    </p:spTree>
    <p:extLst>
      <p:ext uri="{BB962C8B-B14F-4D97-AF65-F5344CB8AC3E}">
        <p14:creationId xmlns:p14="http://schemas.microsoft.com/office/powerpoint/2010/main" val="12067424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21</a:t>
            </a:fld>
            <a:endParaRPr lang="de-DE"/>
          </a:p>
        </p:txBody>
      </p:sp>
    </p:spTree>
    <p:extLst>
      <p:ext uri="{BB962C8B-B14F-4D97-AF65-F5344CB8AC3E}">
        <p14:creationId xmlns:p14="http://schemas.microsoft.com/office/powerpoint/2010/main" val="4000591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22</a:t>
            </a:fld>
            <a:endParaRPr lang="de-DE"/>
          </a:p>
        </p:txBody>
      </p:sp>
    </p:spTree>
    <p:extLst>
      <p:ext uri="{BB962C8B-B14F-4D97-AF65-F5344CB8AC3E}">
        <p14:creationId xmlns:p14="http://schemas.microsoft.com/office/powerpoint/2010/main" val="631060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23</a:t>
            </a:fld>
            <a:endParaRPr lang="de-DE"/>
          </a:p>
        </p:txBody>
      </p:sp>
    </p:spTree>
    <p:extLst>
      <p:ext uri="{BB962C8B-B14F-4D97-AF65-F5344CB8AC3E}">
        <p14:creationId xmlns:p14="http://schemas.microsoft.com/office/powerpoint/2010/main" val="1858515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24</a:t>
            </a:fld>
            <a:endParaRPr lang="de-DE"/>
          </a:p>
        </p:txBody>
      </p:sp>
    </p:spTree>
    <p:extLst>
      <p:ext uri="{BB962C8B-B14F-4D97-AF65-F5344CB8AC3E}">
        <p14:creationId xmlns:p14="http://schemas.microsoft.com/office/powerpoint/2010/main" val="1904639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25</a:t>
            </a:fld>
            <a:endParaRPr lang="de-DE"/>
          </a:p>
        </p:txBody>
      </p:sp>
    </p:spTree>
    <p:extLst>
      <p:ext uri="{BB962C8B-B14F-4D97-AF65-F5344CB8AC3E}">
        <p14:creationId xmlns:p14="http://schemas.microsoft.com/office/powerpoint/2010/main" val="1651551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26</a:t>
            </a:fld>
            <a:endParaRPr lang="de-DE"/>
          </a:p>
        </p:txBody>
      </p:sp>
    </p:spTree>
    <p:extLst>
      <p:ext uri="{BB962C8B-B14F-4D97-AF65-F5344CB8AC3E}">
        <p14:creationId xmlns:p14="http://schemas.microsoft.com/office/powerpoint/2010/main" val="31910090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27</a:t>
            </a:fld>
            <a:endParaRPr lang="de-DE"/>
          </a:p>
        </p:txBody>
      </p:sp>
    </p:spTree>
    <p:extLst>
      <p:ext uri="{BB962C8B-B14F-4D97-AF65-F5344CB8AC3E}">
        <p14:creationId xmlns:p14="http://schemas.microsoft.com/office/powerpoint/2010/main" val="1006436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28</a:t>
            </a:fld>
            <a:endParaRPr lang="de-DE"/>
          </a:p>
        </p:txBody>
      </p:sp>
    </p:spTree>
    <p:extLst>
      <p:ext uri="{BB962C8B-B14F-4D97-AF65-F5344CB8AC3E}">
        <p14:creationId xmlns:p14="http://schemas.microsoft.com/office/powerpoint/2010/main" val="449610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29</a:t>
            </a:fld>
            <a:endParaRPr lang="de-DE"/>
          </a:p>
        </p:txBody>
      </p:sp>
    </p:spTree>
    <p:extLst>
      <p:ext uri="{BB962C8B-B14F-4D97-AF65-F5344CB8AC3E}">
        <p14:creationId xmlns:p14="http://schemas.microsoft.com/office/powerpoint/2010/main" val="216967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3</a:t>
            </a:fld>
            <a:endParaRPr lang="de-DE"/>
          </a:p>
        </p:txBody>
      </p:sp>
    </p:spTree>
    <p:extLst>
      <p:ext uri="{BB962C8B-B14F-4D97-AF65-F5344CB8AC3E}">
        <p14:creationId xmlns:p14="http://schemas.microsoft.com/office/powerpoint/2010/main" val="42061412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30</a:t>
            </a:fld>
            <a:endParaRPr lang="de-DE"/>
          </a:p>
        </p:txBody>
      </p:sp>
    </p:spTree>
    <p:extLst>
      <p:ext uri="{BB962C8B-B14F-4D97-AF65-F5344CB8AC3E}">
        <p14:creationId xmlns:p14="http://schemas.microsoft.com/office/powerpoint/2010/main" val="2767896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31</a:t>
            </a:fld>
            <a:endParaRPr lang="de-DE"/>
          </a:p>
        </p:txBody>
      </p:sp>
    </p:spTree>
    <p:extLst>
      <p:ext uri="{BB962C8B-B14F-4D97-AF65-F5344CB8AC3E}">
        <p14:creationId xmlns:p14="http://schemas.microsoft.com/office/powerpoint/2010/main" val="549263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4</a:t>
            </a:fld>
            <a:endParaRPr lang="de-DE"/>
          </a:p>
        </p:txBody>
      </p:sp>
    </p:spTree>
    <p:extLst>
      <p:ext uri="{BB962C8B-B14F-4D97-AF65-F5344CB8AC3E}">
        <p14:creationId xmlns:p14="http://schemas.microsoft.com/office/powerpoint/2010/main" val="233318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5</a:t>
            </a:fld>
            <a:endParaRPr lang="de-DE"/>
          </a:p>
        </p:txBody>
      </p:sp>
    </p:spTree>
    <p:extLst>
      <p:ext uri="{BB962C8B-B14F-4D97-AF65-F5344CB8AC3E}">
        <p14:creationId xmlns:p14="http://schemas.microsoft.com/office/powerpoint/2010/main" val="381589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6</a:t>
            </a:fld>
            <a:endParaRPr lang="de-DE"/>
          </a:p>
        </p:txBody>
      </p:sp>
    </p:spTree>
    <p:extLst>
      <p:ext uri="{BB962C8B-B14F-4D97-AF65-F5344CB8AC3E}">
        <p14:creationId xmlns:p14="http://schemas.microsoft.com/office/powerpoint/2010/main" val="2125929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7</a:t>
            </a:fld>
            <a:endParaRPr lang="de-DE"/>
          </a:p>
        </p:txBody>
      </p:sp>
    </p:spTree>
    <p:extLst>
      <p:ext uri="{BB962C8B-B14F-4D97-AF65-F5344CB8AC3E}">
        <p14:creationId xmlns:p14="http://schemas.microsoft.com/office/powerpoint/2010/main" val="113061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8</a:t>
            </a:fld>
            <a:endParaRPr lang="de-DE"/>
          </a:p>
        </p:txBody>
      </p:sp>
    </p:spTree>
    <p:extLst>
      <p:ext uri="{BB962C8B-B14F-4D97-AF65-F5344CB8AC3E}">
        <p14:creationId xmlns:p14="http://schemas.microsoft.com/office/powerpoint/2010/main" val="2480068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9D51BE-26DB-AF4E-B2BB-760EB77EA1A8}" type="slidenum">
              <a:rPr lang="de-DE" smtClean="0"/>
              <a:t>9</a:t>
            </a:fld>
            <a:endParaRPr lang="de-DE"/>
          </a:p>
        </p:txBody>
      </p:sp>
    </p:spTree>
    <p:extLst>
      <p:ext uri="{BB962C8B-B14F-4D97-AF65-F5344CB8AC3E}">
        <p14:creationId xmlns:p14="http://schemas.microsoft.com/office/powerpoint/2010/main" val="1715586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EFF149B-E334-4C72-BD2E-F5E5073B4461}" type="datetimeFigureOut">
              <a:rPr lang="de-DE" smtClean="0"/>
              <a:t>05.07.19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4145278-5495-4497-BDC8-6282BABA0EA8}" type="slidenum">
              <a:rPr lang="de-DE" smtClean="0"/>
              <a:t>‹Nr.›</a:t>
            </a:fld>
            <a:endParaRPr lang="de-DE"/>
          </a:p>
        </p:txBody>
      </p:sp>
    </p:spTree>
    <p:extLst>
      <p:ext uri="{BB962C8B-B14F-4D97-AF65-F5344CB8AC3E}">
        <p14:creationId xmlns:p14="http://schemas.microsoft.com/office/powerpoint/2010/main" val="101884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EFF149B-E334-4C72-BD2E-F5E5073B4461}" type="datetimeFigureOut">
              <a:rPr lang="de-DE" smtClean="0"/>
              <a:t>05.07.19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54145278-5495-4497-BDC8-6282BABA0EA8}" type="slidenum">
              <a:rPr lang="de-DE" smtClean="0"/>
              <a:t>‹Nr.›</a:t>
            </a:fld>
            <a:endParaRPr lang="de-DE"/>
          </a:p>
        </p:txBody>
      </p:sp>
    </p:spTree>
    <p:extLst>
      <p:ext uri="{BB962C8B-B14F-4D97-AF65-F5344CB8AC3E}">
        <p14:creationId xmlns:p14="http://schemas.microsoft.com/office/powerpoint/2010/main" val="280808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DEFF149B-E334-4C72-BD2E-F5E5073B4461}" type="datetimeFigureOut">
              <a:rPr lang="de-DE" smtClean="0"/>
              <a:t>05.07.19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4145278-5495-4497-BDC8-6282BABA0EA8}" type="slidenum">
              <a:rPr lang="de-DE" smtClean="0"/>
              <a:t>‹Nr.›</a:t>
            </a:fld>
            <a:endParaRPr lang="de-DE"/>
          </a:p>
        </p:txBody>
      </p:sp>
    </p:spTree>
    <p:extLst>
      <p:ext uri="{BB962C8B-B14F-4D97-AF65-F5344CB8AC3E}">
        <p14:creationId xmlns:p14="http://schemas.microsoft.com/office/powerpoint/2010/main" val="326131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DEFF149B-E334-4C72-BD2E-F5E5073B4461}" type="datetimeFigureOut">
              <a:rPr lang="de-DE" smtClean="0"/>
              <a:t>05.07.19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4145278-5495-4497-BDC8-6282BABA0EA8}" type="slidenum">
              <a:rPr lang="de-DE" smtClean="0"/>
              <a:t>‹Nr.›</a:t>
            </a:fld>
            <a:endParaRPr lang="de-D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4613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EFF149B-E334-4C72-BD2E-F5E5073B4461}" type="datetimeFigureOut">
              <a:rPr lang="de-DE" smtClean="0"/>
              <a:t>05.07.19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4145278-5495-4497-BDC8-6282BABA0EA8}" type="slidenum">
              <a:rPr lang="de-DE" smtClean="0"/>
              <a:t>‹Nr.›</a:t>
            </a:fld>
            <a:endParaRPr lang="de-DE"/>
          </a:p>
        </p:txBody>
      </p:sp>
    </p:spTree>
    <p:extLst>
      <p:ext uri="{BB962C8B-B14F-4D97-AF65-F5344CB8AC3E}">
        <p14:creationId xmlns:p14="http://schemas.microsoft.com/office/powerpoint/2010/main" val="3579472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FF149B-E334-4C72-BD2E-F5E5073B4461}" type="datetimeFigureOut">
              <a:rPr lang="de-DE" smtClean="0"/>
              <a:t>05.07.19</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4145278-5495-4497-BDC8-6282BABA0EA8}" type="slidenum">
              <a:rPr lang="de-DE" smtClean="0"/>
              <a:t>‹Nr.›</a:t>
            </a:fld>
            <a:endParaRPr lang="de-DE"/>
          </a:p>
        </p:txBody>
      </p:sp>
    </p:spTree>
    <p:extLst>
      <p:ext uri="{BB962C8B-B14F-4D97-AF65-F5344CB8AC3E}">
        <p14:creationId xmlns:p14="http://schemas.microsoft.com/office/powerpoint/2010/main" val="2376021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FF149B-E334-4C72-BD2E-F5E5073B4461}" type="datetimeFigureOut">
              <a:rPr lang="de-DE" smtClean="0"/>
              <a:t>05.07.19</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4145278-5495-4497-BDC8-6282BABA0EA8}" type="slidenum">
              <a:rPr lang="de-DE" smtClean="0"/>
              <a:t>‹Nr.›</a:t>
            </a:fld>
            <a:endParaRPr lang="de-DE"/>
          </a:p>
        </p:txBody>
      </p:sp>
    </p:spTree>
    <p:extLst>
      <p:ext uri="{BB962C8B-B14F-4D97-AF65-F5344CB8AC3E}">
        <p14:creationId xmlns:p14="http://schemas.microsoft.com/office/powerpoint/2010/main" val="1485401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EFF149B-E334-4C72-BD2E-F5E5073B4461}" type="datetimeFigureOut">
              <a:rPr lang="de-DE" smtClean="0"/>
              <a:t>05.07.19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4145278-5495-4497-BDC8-6282BABA0EA8}" type="slidenum">
              <a:rPr lang="de-DE" smtClean="0"/>
              <a:t>‹Nr.›</a:t>
            </a:fld>
            <a:endParaRPr lang="de-DE"/>
          </a:p>
        </p:txBody>
      </p:sp>
    </p:spTree>
    <p:extLst>
      <p:ext uri="{BB962C8B-B14F-4D97-AF65-F5344CB8AC3E}">
        <p14:creationId xmlns:p14="http://schemas.microsoft.com/office/powerpoint/2010/main" val="640192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EFF149B-E334-4C72-BD2E-F5E5073B4461}" type="datetimeFigureOut">
              <a:rPr lang="de-DE" smtClean="0"/>
              <a:t>05.07.19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4145278-5495-4497-BDC8-6282BABA0EA8}" type="slidenum">
              <a:rPr lang="de-DE" smtClean="0"/>
              <a:t>‹Nr.›</a:t>
            </a:fld>
            <a:endParaRPr lang="de-DE"/>
          </a:p>
        </p:txBody>
      </p:sp>
    </p:spTree>
    <p:extLst>
      <p:ext uri="{BB962C8B-B14F-4D97-AF65-F5344CB8AC3E}">
        <p14:creationId xmlns:p14="http://schemas.microsoft.com/office/powerpoint/2010/main" val="3935751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DEFF149B-E334-4C72-BD2E-F5E5073B4461}" type="datetimeFigureOut">
              <a:rPr lang="de-DE" smtClean="0"/>
              <a:t>05.07.19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4145278-5495-4497-BDC8-6282BABA0EA8}" type="slidenum">
              <a:rPr lang="de-DE" smtClean="0"/>
              <a:t>‹Nr.›</a:t>
            </a:fld>
            <a:endParaRPr lang="de-DE"/>
          </a:p>
        </p:txBody>
      </p:sp>
    </p:spTree>
    <p:extLst>
      <p:ext uri="{BB962C8B-B14F-4D97-AF65-F5344CB8AC3E}">
        <p14:creationId xmlns:p14="http://schemas.microsoft.com/office/powerpoint/2010/main" val="171637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EFF149B-E334-4C72-BD2E-F5E5073B4461}" type="datetimeFigureOut">
              <a:rPr lang="de-DE" smtClean="0"/>
              <a:t>05.07.19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4145278-5495-4497-BDC8-6282BABA0EA8}" type="slidenum">
              <a:rPr lang="de-DE" smtClean="0"/>
              <a:t>‹Nr.›</a:t>
            </a:fld>
            <a:endParaRPr lang="de-DE"/>
          </a:p>
        </p:txBody>
      </p:sp>
    </p:spTree>
    <p:extLst>
      <p:ext uri="{BB962C8B-B14F-4D97-AF65-F5344CB8AC3E}">
        <p14:creationId xmlns:p14="http://schemas.microsoft.com/office/powerpoint/2010/main" val="11608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EFF149B-E334-4C72-BD2E-F5E5073B4461}" type="datetimeFigureOut">
              <a:rPr lang="de-DE" smtClean="0"/>
              <a:t>05.07.19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54145278-5495-4497-BDC8-6282BABA0EA8}" type="slidenum">
              <a:rPr lang="de-DE" smtClean="0"/>
              <a:t>‹Nr.›</a:t>
            </a:fld>
            <a:endParaRPr lang="de-DE"/>
          </a:p>
        </p:txBody>
      </p:sp>
    </p:spTree>
    <p:extLst>
      <p:ext uri="{BB962C8B-B14F-4D97-AF65-F5344CB8AC3E}">
        <p14:creationId xmlns:p14="http://schemas.microsoft.com/office/powerpoint/2010/main" val="1383898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EFF149B-E334-4C72-BD2E-F5E5073B4461}" type="datetimeFigureOut">
              <a:rPr lang="de-DE" smtClean="0"/>
              <a:t>05.07.19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54145278-5495-4497-BDC8-6282BABA0EA8}" type="slidenum">
              <a:rPr lang="de-DE" smtClean="0"/>
              <a:t>‹Nr.›</a:t>
            </a:fld>
            <a:endParaRPr lang="de-DE"/>
          </a:p>
        </p:txBody>
      </p:sp>
    </p:spTree>
    <p:extLst>
      <p:ext uri="{BB962C8B-B14F-4D97-AF65-F5344CB8AC3E}">
        <p14:creationId xmlns:p14="http://schemas.microsoft.com/office/powerpoint/2010/main" val="226384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DEFF149B-E334-4C72-BD2E-F5E5073B4461}" type="datetimeFigureOut">
              <a:rPr lang="de-DE" smtClean="0"/>
              <a:t>05.07.19</a:t>
            </a:fld>
            <a:endParaRPr lang="de-DE"/>
          </a:p>
        </p:txBody>
      </p:sp>
      <p:sp>
        <p:nvSpPr>
          <p:cNvPr id="5" name="Footer Placeholder 3"/>
          <p:cNvSpPr>
            <a:spLocks noGrp="1"/>
          </p:cNvSpPr>
          <p:nvPr>
            <p:ph type="ftr" sz="quarter" idx="11"/>
          </p:nvPr>
        </p:nvSpPr>
        <p:spPr/>
        <p:txBody>
          <a:bodyPr/>
          <a:lstStyle/>
          <a:p>
            <a:endParaRPr lang="de-DE"/>
          </a:p>
        </p:txBody>
      </p:sp>
      <p:sp>
        <p:nvSpPr>
          <p:cNvPr id="6" name="Slide Number Placeholder 4"/>
          <p:cNvSpPr>
            <a:spLocks noGrp="1"/>
          </p:cNvSpPr>
          <p:nvPr>
            <p:ph type="sldNum" sz="quarter" idx="12"/>
          </p:nvPr>
        </p:nvSpPr>
        <p:spPr/>
        <p:txBody>
          <a:bodyPr/>
          <a:lstStyle/>
          <a:p>
            <a:fld id="{54145278-5495-4497-BDC8-6282BABA0EA8}" type="slidenum">
              <a:rPr lang="de-DE" smtClean="0"/>
              <a:t>‹Nr.›</a:t>
            </a:fld>
            <a:endParaRPr lang="de-DE"/>
          </a:p>
        </p:txBody>
      </p:sp>
    </p:spTree>
    <p:extLst>
      <p:ext uri="{BB962C8B-B14F-4D97-AF65-F5344CB8AC3E}">
        <p14:creationId xmlns:p14="http://schemas.microsoft.com/office/powerpoint/2010/main" val="178192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EFF149B-E334-4C72-BD2E-F5E5073B4461}" type="datetimeFigureOut">
              <a:rPr lang="de-DE" smtClean="0"/>
              <a:t>05.07.19</a:t>
            </a:fld>
            <a:endParaRPr lang="de-DE"/>
          </a:p>
        </p:txBody>
      </p:sp>
      <p:sp>
        <p:nvSpPr>
          <p:cNvPr id="5" name="Footer Placeholder 2"/>
          <p:cNvSpPr>
            <a:spLocks noGrp="1"/>
          </p:cNvSpPr>
          <p:nvPr>
            <p:ph type="ftr" sz="quarter" idx="11"/>
          </p:nvPr>
        </p:nvSpPr>
        <p:spPr/>
        <p:txBody>
          <a:bodyPr/>
          <a:lstStyle/>
          <a:p>
            <a:endParaRPr lang="de-DE"/>
          </a:p>
        </p:txBody>
      </p:sp>
      <p:sp>
        <p:nvSpPr>
          <p:cNvPr id="6" name="Slide Number Placeholder 3"/>
          <p:cNvSpPr>
            <a:spLocks noGrp="1"/>
          </p:cNvSpPr>
          <p:nvPr>
            <p:ph type="sldNum" sz="quarter" idx="12"/>
          </p:nvPr>
        </p:nvSpPr>
        <p:spPr/>
        <p:txBody>
          <a:bodyPr/>
          <a:lstStyle/>
          <a:p>
            <a:fld id="{54145278-5495-4497-BDC8-6282BABA0EA8}" type="slidenum">
              <a:rPr lang="de-DE" smtClean="0"/>
              <a:t>‹Nr.›</a:t>
            </a:fld>
            <a:endParaRPr lang="de-DE"/>
          </a:p>
        </p:txBody>
      </p:sp>
    </p:spTree>
    <p:extLst>
      <p:ext uri="{BB962C8B-B14F-4D97-AF65-F5344CB8AC3E}">
        <p14:creationId xmlns:p14="http://schemas.microsoft.com/office/powerpoint/2010/main" val="4118095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DEFF149B-E334-4C72-BD2E-F5E5073B4461}" type="datetimeFigureOut">
              <a:rPr lang="de-DE" smtClean="0"/>
              <a:t>05.07.19</a:t>
            </a:fld>
            <a:endParaRPr lang="de-DE"/>
          </a:p>
        </p:txBody>
      </p:sp>
      <p:sp>
        <p:nvSpPr>
          <p:cNvPr id="5" name="Footer Placeholder 5"/>
          <p:cNvSpPr>
            <a:spLocks noGrp="1"/>
          </p:cNvSpPr>
          <p:nvPr>
            <p:ph type="ftr" sz="quarter" idx="11"/>
          </p:nvPr>
        </p:nvSpPr>
        <p:spPr/>
        <p:txBody>
          <a:bodyPr/>
          <a:lstStyle/>
          <a:p>
            <a:endParaRPr lang="de-DE"/>
          </a:p>
        </p:txBody>
      </p:sp>
      <p:sp>
        <p:nvSpPr>
          <p:cNvPr id="6" name="Slide Number Placeholder 6"/>
          <p:cNvSpPr>
            <a:spLocks noGrp="1"/>
          </p:cNvSpPr>
          <p:nvPr>
            <p:ph type="sldNum" sz="quarter" idx="12"/>
          </p:nvPr>
        </p:nvSpPr>
        <p:spPr/>
        <p:txBody>
          <a:bodyPr/>
          <a:lstStyle/>
          <a:p>
            <a:fld id="{54145278-5495-4497-BDC8-6282BABA0EA8}" type="slidenum">
              <a:rPr lang="de-DE" smtClean="0"/>
              <a:t>‹Nr.›</a:t>
            </a:fld>
            <a:endParaRPr lang="de-DE"/>
          </a:p>
        </p:txBody>
      </p:sp>
    </p:spTree>
    <p:extLst>
      <p:ext uri="{BB962C8B-B14F-4D97-AF65-F5344CB8AC3E}">
        <p14:creationId xmlns:p14="http://schemas.microsoft.com/office/powerpoint/2010/main" val="3966760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EFF149B-E334-4C72-BD2E-F5E5073B4461}" type="datetimeFigureOut">
              <a:rPr lang="de-DE" smtClean="0"/>
              <a:t>05.07.19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54145278-5495-4497-BDC8-6282BABA0EA8}" type="slidenum">
              <a:rPr lang="de-DE" smtClean="0"/>
              <a:t>‹Nr.›</a:t>
            </a:fld>
            <a:endParaRPr lang="de-DE"/>
          </a:p>
        </p:txBody>
      </p:sp>
    </p:spTree>
    <p:extLst>
      <p:ext uri="{BB962C8B-B14F-4D97-AF65-F5344CB8AC3E}">
        <p14:creationId xmlns:p14="http://schemas.microsoft.com/office/powerpoint/2010/main" val="3768217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EFF149B-E334-4C72-BD2E-F5E5073B4461}" type="datetimeFigureOut">
              <a:rPr lang="de-DE" smtClean="0"/>
              <a:t>05.07.19</a:t>
            </a:fld>
            <a:endParaRPr lang="de-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D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4145278-5495-4497-BDC8-6282BABA0EA8}" type="slidenum">
              <a:rPr lang="de-DE" smtClean="0"/>
              <a:t>‹Nr.›</a:t>
            </a:fld>
            <a:endParaRPr lang="de-DE"/>
          </a:p>
        </p:txBody>
      </p:sp>
    </p:spTree>
    <p:extLst>
      <p:ext uri="{BB962C8B-B14F-4D97-AF65-F5344CB8AC3E}">
        <p14:creationId xmlns:p14="http://schemas.microsoft.com/office/powerpoint/2010/main" val="11574030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2CC343DB-04AF-438D-8702-1D09EB727DFF}"/>
              </a:ext>
            </a:extLst>
          </p:cNvPr>
          <p:cNvSpPr>
            <a:spLocks noGrp="1"/>
          </p:cNvSpPr>
          <p:nvPr>
            <p:ph type="subTitle" idx="1"/>
          </p:nvPr>
        </p:nvSpPr>
        <p:spPr>
          <a:xfrm>
            <a:off x="1154955" y="4777380"/>
            <a:ext cx="6974911" cy="1051920"/>
          </a:xfrm>
        </p:spPr>
        <p:txBody>
          <a:bodyPr>
            <a:normAutofit/>
          </a:bodyPr>
          <a:lstStyle/>
          <a:p>
            <a:r>
              <a:rPr lang="de-DE" dirty="0">
                <a:solidFill>
                  <a:schemeClr val="tx1">
                    <a:lumMod val="85000"/>
                    <a:lumOff val="15000"/>
                  </a:schemeClr>
                </a:solidFill>
              </a:rPr>
              <a:t>Von Lars Christian Daumann, Cedric </a:t>
            </a:r>
            <a:r>
              <a:rPr lang="de-DE" dirty="0" err="1">
                <a:solidFill>
                  <a:schemeClr val="tx1">
                    <a:lumMod val="85000"/>
                    <a:lumOff val="15000"/>
                  </a:schemeClr>
                </a:solidFill>
              </a:rPr>
              <a:t>Jüssen</a:t>
            </a:r>
            <a:r>
              <a:rPr lang="de-DE" dirty="0">
                <a:solidFill>
                  <a:schemeClr val="tx1">
                    <a:lumMod val="85000"/>
                    <a:lumOff val="15000"/>
                  </a:schemeClr>
                </a:solidFill>
              </a:rPr>
              <a:t>, Patrick Knothe, Robin </a:t>
            </a:r>
            <a:r>
              <a:rPr lang="de-DE" dirty="0" err="1">
                <a:solidFill>
                  <a:schemeClr val="tx1">
                    <a:lumMod val="85000"/>
                    <a:lumOff val="15000"/>
                  </a:schemeClr>
                </a:solidFill>
              </a:rPr>
              <a:t>Rongen</a:t>
            </a:r>
            <a:r>
              <a:rPr lang="de-DE" dirty="0">
                <a:solidFill>
                  <a:schemeClr val="tx1">
                    <a:lumMod val="85000"/>
                    <a:lumOff val="15000"/>
                  </a:schemeClr>
                </a:solidFill>
              </a:rPr>
              <a:t>, Florian Rühl, Niklas Schiller, Joel Schneider</a:t>
            </a:r>
          </a:p>
        </p:txBody>
      </p:sp>
      <p:pic>
        <p:nvPicPr>
          <p:cNvPr id="6" name="Grafik 5">
            <a:extLst>
              <a:ext uri="{FF2B5EF4-FFF2-40B4-BE49-F238E27FC236}">
                <a16:creationId xmlns:a16="http://schemas.microsoft.com/office/drawing/2014/main" id="{2594DC82-CFA7-734B-ABD5-88F3B8F92C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3593" y="5829300"/>
            <a:ext cx="2232807" cy="864000"/>
          </a:xfrm>
          <a:prstGeom prst="rect">
            <a:avLst/>
          </a:prstGeom>
        </p:spPr>
      </p:pic>
      <p:sp>
        <p:nvSpPr>
          <p:cNvPr id="8" name="Titel 7">
            <a:extLst>
              <a:ext uri="{FF2B5EF4-FFF2-40B4-BE49-F238E27FC236}">
                <a16:creationId xmlns:a16="http://schemas.microsoft.com/office/drawing/2014/main" id="{B3A6E05D-6D3A-2C4D-B35D-74BCE2231614}"/>
              </a:ext>
            </a:extLst>
          </p:cNvPr>
          <p:cNvSpPr>
            <a:spLocks noGrp="1"/>
          </p:cNvSpPr>
          <p:nvPr>
            <p:ph type="ctrTitle"/>
          </p:nvPr>
        </p:nvSpPr>
        <p:spPr/>
        <p:txBody>
          <a:bodyPr/>
          <a:lstStyle/>
          <a:p>
            <a:r>
              <a:rPr lang="de-DE" sz="4800" dirty="0"/>
              <a:t>Präsentation Endabnahme:</a:t>
            </a:r>
            <a:br>
              <a:rPr lang="de-DE" sz="4800" dirty="0"/>
            </a:br>
            <a:r>
              <a:rPr lang="de-DE" sz="4400" b="1" dirty="0" err="1"/>
              <a:t>S</a:t>
            </a:r>
            <a:r>
              <a:rPr lang="de-DE" sz="4400" dirty="0" err="1"/>
              <a:t>pr</a:t>
            </a:r>
            <a:r>
              <a:rPr lang="de-DE" sz="4400" b="1" dirty="0" err="1"/>
              <a:t>E</a:t>
            </a:r>
            <a:r>
              <a:rPr lang="de-DE" sz="4400" dirty="0" err="1"/>
              <a:t>ading</a:t>
            </a:r>
            <a:r>
              <a:rPr lang="de-DE" sz="4400" dirty="0"/>
              <a:t> </a:t>
            </a:r>
            <a:r>
              <a:rPr lang="de-DE" sz="4400" b="1" dirty="0" err="1"/>
              <a:t>P</a:t>
            </a:r>
            <a:r>
              <a:rPr lang="de-DE" sz="4400" dirty="0" err="1"/>
              <a:t>eace</a:t>
            </a:r>
            <a:endParaRPr lang="de-DE" sz="4800" dirty="0"/>
          </a:p>
        </p:txBody>
      </p:sp>
      <p:sp>
        <p:nvSpPr>
          <p:cNvPr id="10" name="Textfeld 9">
            <a:extLst>
              <a:ext uri="{FF2B5EF4-FFF2-40B4-BE49-F238E27FC236}">
                <a16:creationId xmlns:a16="http://schemas.microsoft.com/office/drawing/2014/main" id="{9CF9CEA1-3228-CD40-912B-39EE101B301B}"/>
              </a:ext>
            </a:extLst>
          </p:cNvPr>
          <p:cNvSpPr txBox="1"/>
          <p:nvPr/>
        </p:nvSpPr>
        <p:spPr>
          <a:xfrm>
            <a:off x="165600" y="6323968"/>
            <a:ext cx="954107" cy="369332"/>
          </a:xfrm>
          <a:prstGeom prst="rect">
            <a:avLst/>
          </a:prstGeom>
          <a:noFill/>
        </p:spPr>
        <p:txBody>
          <a:bodyPr wrap="none" rtlCol="0">
            <a:spAutoFit/>
          </a:bodyPr>
          <a:lstStyle/>
          <a:p>
            <a:r>
              <a:rPr lang="de-DE" dirty="0"/>
              <a:t>12.7.19</a:t>
            </a:r>
          </a:p>
        </p:txBody>
      </p:sp>
    </p:spTree>
    <p:extLst>
      <p:ext uri="{BB962C8B-B14F-4D97-AF65-F5344CB8AC3E}">
        <p14:creationId xmlns:p14="http://schemas.microsoft.com/office/powerpoint/2010/main" val="169767231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BEB73-F6D5-4A4F-A241-ACFFC5796ABD}"/>
              </a:ext>
            </a:extLst>
          </p:cNvPr>
          <p:cNvSpPr>
            <a:spLocks noGrp="1"/>
          </p:cNvSpPr>
          <p:nvPr>
            <p:ph type="title"/>
          </p:nvPr>
        </p:nvSpPr>
        <p:spPr/>
        <p:txBody>
          <a:bodyPr/>
          <a:lstStyle/>
          <a:p>
            <a:r>
              <a:rPr lang="de-DE" dirty="0"/>
              <a:t>User Story 3.09</a:t>
            </a:r>
          </a:p>
        </p:txBody>
      </p:sp>
      <p:graphicFrame>
        <p:nvGraphicFramePr>
          <p:cNvPr id="4" name="Tabelle 3">
            <a:extLst>
              <a:ext uri="{FF2B5EF4-FFF2-40B4-BE49-F238E27FC236}">
                <a16:creationId xmlns:a16="http://schemas.microsoft.com/office/drawing/2014/main" id="{ABC99E01-418D-8B45-BEB0-FCDD6F388D10}"/>
              </a:ext>
            </a:extLst>
          </p:cNvPr>
          <p:cNvGraphicFramePr>
            <a:graphicFrameLocks noGrp="1"/>
          </p:cNvGraphicFramePr>
          <p:nvPr>
            <p:extLst>
              <p:ext uri="{D42A27DB-BD31-4B8C-83A1-F6EECF244321}">
                <p14:modId xmlns:p14="http://schemas.microsoft.com/office/powerpoint/2010/main" val="1504700437"/>
              </p:ext>
            </p:extLst>
          </p:nvPr>
        </p:nvGraphicFramePr>
        <p:xfrm>
          <a:off x="2270531" y="1395364"/>
          <a:ext cx="7650938" cy="4067273"/>
        </p:xfrm>
        <a:graphic>
          <a:graphicData uri="http://schemas.openxmlformats.org/drawingml/2006/table">
            <a:tbl>
              <a:tblPr firstRow="1" firstCol="1" bandRow="1">
                <a:tableStyleId>{5C22544A-7EE6-4342-B048-85BDC9FD1C3A}</a:tableStyleId>
              </a:tblPr>
              <a:tblGrid>
                <a:gridCol w="1986862">
                  <a:extLst>
                    <a:ext uri="{9D8B030D-6E8A-4147-A177-3AD203B41FA5}">
                      <a16:colId xmlns:a16="http://schemas.microsoft.com/office/drawing/2014/main" val="3685673825"/>
                    </a:ext>
                  </a:extLst>
                </a:gridCol>
                <a:gridCol w="5664076">
                  <a:extLst>
                    <a:ext uri="{9D8B030D-6E8A-4147-A177-3AD203B41FA5}">
                      <a16:colId xmlns:a16="http://schemas.microsoft.com/office/drawing/2014/main" val="1717378128"/>
                    </a:ext>
                  </a:extLst>
                </a:gridCol>
              </a:tblGrid>
              <a:tr h="297846">
                <a:tc>
                  <a:txBody>
                    <a:bodyPr/>
                    <a:lstStyle/>
                    <a:p>
                      <a:pPr marL="3175">
                        <a:spcAft>
                          <a:spcPts val="0"/>
                        </a:spcAft>
                      </a:pPr>
                      <a:r>
                        <a:rPr lang="de-DE" sz="1200">
                          <a:effectLst/>
                        </a:rPr>
                        <a:t>User-Story-ID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3.09</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103798415"/>
                  </a:ext>
                </a:extLst>
              </a:tr>
              <a:tr h="880716">
                <a:tc>
                  <a:txBody>
                    <a:bodyPr/>
                    <a:lstStyle/>
                    <a:p>
                      <a:pPr marL="3175">
                        <a:spcAft>
                          <a:spcPts val="0"/>
                        </a:spcAft>
                      </a:pPr>
                      <a:r>
                        <a:rPr lang="de-DE" sz="1200" dirty="0">
                          <a:effectLst/>
                        </a:rPr>
                        <a:t>User-Story-</a:t>
                      </a:r>
                    </a:p>
                    <a:p>
                      <a:pPr marL="3175">
                        <a:spcAft>
                          <a:spcPts val="0"/>
                        </a:spcAft>
                      </a:pPr>
                      <a:r>
                        <a:rPr lang="de-DE" sz="1200" dirty="0">
                          <a:effectLst/>
                        </a:rPr>
                        <a:t>Beschreibung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Als Nutzer möchte ich zwischen den Spielen </a:t>
                      </a:r>
                      <a:r>
                        <a:rPr lang="de-DE" sz="1200" dirty="0" err="1">
                          <a:effectLst/>
                        </a:rPr>
                        <a:t>Winscreens</a:t>
                      </a:r>
                      <a:r>
                        <a:rPr lang="de-DE" sz="1200" dirty="0">
                          <a:effectLst/>
                        </a:rPr>
                        <a:t> haben um sehen zu können welches Team das Spiel gewonnen hat.</a:t>
                      </a:r>
                    </a:p>
                  </a:txBody>
                  <a:tcPr marL="67310" marR="33655" marT="4445" marB="0"/>
                </a:tc>
                <a:extLst>
                  <a:ext uri="{0D108BD9-81ED-4DB2-BD59-A6C34878D82A}">
                    <a16:rowId xmlns:a16="http://schemas.microsoft.com/office/drawing/2014/main" val="1336924600"/>
                  </a:ext>
                </a:extLst>
              </a:tr>
              <a:tr h="859019">
                <a:tc>
                  <a:txBody>
                    <a:bodyPr/>
                    <a:lstStyle/>
                    <a:p>
                      <a:pPr marL="3175">
                        <a:spcAft>
                          <a:spcPts val="0"/>
                        </a:spcAft>
                      </a:pPr>
                      <a:r>
                        <a:rPr lang="de-DE" sz="1200">
                          <a:effectLst/>
                        </a:rPr>
                        <a:t>Geschätzter </a:t>
                      </a:r>
                    </a:p>
                    <a:p>
                      <a:pPr marL="3175">
                        <a:spcAft>
                          <a:spcPts val="0"/>
                        </a:spcAft>
                      </a:pPr>
                      <a:r>
                        <a:rPr lang="de-DE" sz="1200">
                          <a:effectLst/>
                        </a:rPr>
                        <a:t>Realisierungsaufwand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3 Stunden</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2134961923"/>
                  </a:ext>
                </a:extLst>
              </a:tr>
              <a:tr h="297846">
                <a:tc>
                  <a:txBody>
                    <a:bodyPr/>
                    <a:lstStyle/>
                    <a:p>
                      <a:pPr marL="3175">
                        <a:spcAft>
                          <a:spcPts val="0"/>
                        </a:spcAft>
                      </a:pPr>
                      <a:r>
                        <a:rPr lang="de-DE" sz="1200">
                          <a:effectLst/>
                        </a:rPr>
                        <a:t>Priorität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hoch</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670373470"/>
                  </a:ext>
                </a:extLst>
              </a:tr>
              <a:tr h="297846">
                <a:tc>
                  <a:txBody>
                    <a:bodyPr/>
                    <a:lstStyle/>
                    <a:p>
                      <a:pPr marL="3175">
                        <a:spcAft>
                          <a:spcPts val="0"/>
                        </a:spcAft>
                      </a:pPr>
                      <a:r>
                        <a:rPr lang="de-DE" sz="1200">
                          <a:effectLst/>
                        </a:rPr>
                        <a:t>Autor(en)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Joel Schneider</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224300175"/>
                  </a:ext>
                </a:extLst>
              </a:tr>
              <a:tr h="859019">
                <a:tc>
                  <a:txBody>
                    <a:bodyPr/>
                    <a:lstStyle/>
                    <a:p>
                      <a:pPr marL="3175">
                        <a:spcAft>
                          <a:spcPts val="0"/>
                        </a:spcAft>
                      </a:pPr>
                      <a:r>
                        <a:rPr lang="de-DE" sz="1200">
                          <a:effectLst/>
                        </a:rPr>
                        <a:t>Abhängigkeiten zu anderen User-Stories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3126615491"/>
                  </a:ext>
                </a:extLst>
              </a:tr>
              <a:tr h="574981">
                <a:tc>
                  <a:txBody>
                    <a:bodyPr/>
                    <a:lstStyle/>
                    <a:p>
                      <a:pPr marL="3175">
                        <a:spcAft>
                          <a:spcPts val="0"/>
                        </a:spcAft>
                      </a:pPr>
                      <a:r>
                        <a:rPr lang="de-DE" sz="1200">
                          <a:effectLst/>
                        </a:rPr>
                        <a:t>Zugehörige Szenarien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957951536"/>
                  </a:ext>
                </a:extLst>
              </a:tr>
            </a:tbl>
          </a:graphicData>
        </a:graphic>
      </p:graphicFrame>
      <p:sp>
        <p:nvSpPr>
          <p:cNvPr id="5" name="Textfeld 4">
            <a:extLst>
              <a:ext uri="{FF2B5EF4-FFF2-40B4-BE49-F238E27FC236}">
                <a16:creationId xmlns:a16="http://schemas.microsoft.com/office/drawing/2014/main" id="{A97DC157-91CA-064A-B5B0-CA9F3257D33B}"/>
              </a:ext>
            </a:extLst>
          </p:cNvPr>
          <p:cNvSpPr txBox="1"/>
          <p:nvPr/>
        </p:nvSpPr>
        <p:spPr>
          <a:xfrm>
            <a:off x="10247970" y="6488668"/>
            <a:ext cx="1944030" cy="369332"/>
          </a:xfrm>
          <a:prstGeom prst="rect">
            <a:avLst/>
          </a:prstGeom>
          <a:noFill/>
        </p:spPr>
        <p:txBody>
          <a:bodyPr wrap="square" rtlCol="0">
            <a:spAutoFit/>
          </a:bodyPr>
          <a:lstStyle/>
          <a:p>
            <a:r>
              <a:rPr lang="de-DE" dirty="0"/>
              <a:t>9, Joel</a:t>
            </a:r>
          </a:p>
        </p:txBody>
      </p:sp>
    </p:spTree>
    <p:extLst>
      <p:ext uri="{BB962C8B-B14F-4D97-AF65-F5344CB8AC3E}">
        <p14:creationId xmlns:p14="http://schemas.microsoft.com/office/powerpoint/2010/main" val="1534962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BEB73-F6D5-4A4F-A241-ACFFC5796ABD}"/>
              </a:ext>
            </a:extLst>
          </p:cNvPr>
          <p:cNvSpPr>
            <a:spLocks noGrp="1"/>
          </p:cNvSpPr>
          <p:nvPr>
            <p:ph type="title"/>
          </p:nvPr>
        </p:nvSpPr>
        <p:spPr/>
        <p:txBody>
          <a:bodyPr/>
          <a:lstStyle/>
          <a:p>
            <a:r>
              <a:rPr lang="de-DE" dirty="0"/>
              <a:t>User Story 3.10</a:t>
            </a:r>
          </a:p>
        </p:txBody>
      </p:sp>
      <p:graphicFrame>
        <p:nvGraphicFramePr>
          <p:cNvPr id="4" name="Tabelle 3">
            <a:extLst>
              <a:ext uri="{FF2B5EF4-FFF2-40B4-BE49-F238E27FC236}">
                <a16:creationId xmlns:a16="http://schemas.microsoft.com/office/drawing/2014/main" id="{ABC99E01-418D-8B45-BEB0-FCDD6F388D10}"/>
              </a:ext>
            </a:extLst>
          </p:cNvPr>
          <p:cNvGraphicFramePr>
            <a:graphicFrameLocks noGrp="1"/>
          </p:cNvGraphicFramePr>
          <p:nvPr>
            <p:extLst>
              <p:ext uri="{D42A27DB-BD31-4B8C-83A1-F6EECF244321}">
                <p14:modId xmlns:p14="http://schemas.microsoft.com/office/powerpoint/2010/main" val="2619647856"/>
              </p:ext>
            </p:extLst>
          </p:nvPr>
        </p:nvGraphicFramePr>
        <p:xfrm>
          <a:off x="2270531" y="1395364"/>
          <a:ext cx="7650938" cy="4067273"/>
        </p:xfrm>
        <a:graphic>
          <a:graphicData uri="http://schemas.openxmlformats.org/drawingml/2006/table">
            <a:tbl>
              <a:tblPr firstRow="1" firstCol="1" bandRow="1">
                <a:tableStyleId>{5C22544A-7EE6-4342-B048-85BDC9FD1C3A}</a:tableStyleId>
              </a:tblPr>
              <a:tblGrid>
                <a:gridCol w="1986862">
                  <a:extLst>
                    <a:ext uri="{9D8B030D-6E8A-4147-A177-3AD203B41FA5}">
                      <a16:colId xmlns:a16="http://schemas.microsoft.com/office/drawing/2014/main" val="3685673825"/>
                    </a:ext>
                  </a:extLst>
                </a:gridCol>
                <a:gridCol w="5664076">
                  <a:extLst>
                    <a:ext uri="{9D8B030D-6E8A-4147-A177-3AD203B41FA5}">
                      <a16:colId xmlns:a16="http://schemas.microsoft.com/office/drawing/2014/main" val="1717378128"/>
                    </a:ext>
                  </a:extLst>
                </a:gridCol>
              </a:tblGrid>
              <a:tr h="297846">
                <a:tc>
                  <a:txBody>
                    <a:bodyPr/>
                    <a:lstStyle/>
                    <a:p>
                      <a:pPr marL="3175">
                        <a:spcAft>
                          <a:spcPts val="0"/>
                        </a:spcAft>
                      </a:pPr>
                      <a:r>
                        <a:rPr lang="de-DE" sz="1200">
                          <a:effectLst/>
                        </a:rPr>
                        <a:t>User-Story-ID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3.10</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103798415"/>
                  </a:ext>
                </a:extLst>
              </a:tr>
              <a:tr h="880716">
                <a:tc>
                  <a:txBody>
                    <a:bodyPr/>
                    <a:lstStyle/>
                    <a:p>
                      <a:pPr marL="3175">
                        <a:spcAft>
                          <a:spcPts val="0"/>
                        </a:spcAft>
                      </a:pPr>
                      <a:r>
                        <a:rPr lang="de-DE" sz="1200" dirty="0">
                          <a:effectLst/>
                        </a:rPr>
                        <a:t>User-Story-</a:t>
                      </a:r>
                    </a:p>
                    <a:p>
                      <a:pPr marL="3175">
                        <a:spcAft>
                          <a:spcPts val="0"/>
                        </a:spcAft>
                      </a:pPr>
                      <a:r>
                        <a:rPr lang="de-DE" sz="1200" dirty="0">
                          <a:effectLst/>
                        </a:rPr>
                        <a:t>Beschreibung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Als Nutzer möchte ich einen „Capture The </a:t>
                      </a:r>
                      <a:r>
                        <a:rPr lang="de-DE" sz="1200" dirty="0" err="1">
                          <a:effectLst/>
                        </a:rPr>
                        <a:t>Flag</a:t>
                      </a:r>
                      <a:r>
                        <a:rPr lang="de-DE" sz="1200" dirty="0">
                          <a:effectLst/>
                        </a:rPr>
                        <a:t>“-Modus haben, um eine größere Vielfalt zu haben.</a:t>
                      </a:r>
                    </a:p>
                  </a:txBody>
                  <a:tcPr marL="67310" marR="33655" marT="4445" marB="0"/>
                </a:tc>
                <a:extLst>
                  <a:ext uri="{0D108BD9-81ED-4DB2-BD59-A6C34878D82A}">
                    <a16:rowId xmlns:a16="http://schemas.microsoft.com/office/drawing/2014/main" val="1336924600"/>
                  </a:ext>
                </a:extLst>
              </a:tr>
              <a:tr h="859019">
                <a:tc>
                  <a:txBody>
                    <a:bodyPr/>
                    <a:lstStyle/>
                    <a:p>
                      <a:pPr marL="3175">
                        <a:spcAft>
                          <a:spcPts val="0"/>
                        </a:spcAft>
                      </a:pPr>
                      <a:r>
                        <a:rPr lang="de-DE" sz="1200">
                          <a:effectLst/>
                        </a:rPr>
                        <a:t>Geschätzter </a:t>
                      </a:r>
                    </a:p>
                    <a:p>
                      <a:pPr marL="3175">
                        <a:spcAft>
                          <a:spcPts val="0"/>
                        </a:spcAft>
                      </a:pPr>
                      <a:r>
                        <a:rPr lang="de-DE" sz="1200">
                          <a:effectLst/>
                        </a:rPr>
                        <a:t>Realisierungsaufwand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8 Stunden</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2134961923"/>
                  </a:ext>
                </a:extLst>
              </a:tr>
              <a:tr h="297846">
                <a:tc>
                  <a:txBody>
                    <a:bodyPr/>
                    <a:lstStyle/>
                    <a:p>
                      <a:pPr marL="3175">
                        <a:spcAft>
                          <a:spcPts val="0"/>
                        </a:spcAft>
                      </a:pPr>
                      <a:r>
                        <a:rPr lang="de-DE" sz="1200">
                          <a:effectLst/>
                        </a:rPr>
                        <a:t>Priorität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hoch</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670373470"/>
                  </a:ext>
                </a:extLst>
              </a:tr>
              <a:tr h="297846">
                <a:tc>
                  <a:txBody>
                    <a:bodyPr/>
                    <a:lstStyle/>
                    <a:p>
                      <a:pPr marL="3175">
                        <a:spcAft>
                          <a:spcPts val="0"/>
                        </a:spcAft>
                      </a:pPr>
                      <a:r>
                        <a:rPr lang="de-DE" sz="1200">
                          <a:effectLst/>
                        </a:rPr>
                        <a:t>Autor(en)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Joel Schneider</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224300175"/>
                  </a:ext>
                </a:extLst>
              </a:tr>
              <a:tr h="859019">
                <a:tc>
                  <a:txBody>
                    <a:bodyPr/>
                    <a:lstStyle/>
                    <a:p>
                      <a:pPr marL="3175">
                        <a:spcAft>
                          <a:spcPts val="0"/>
                        </a:spcAft>
                      </a:pPr>
                      <a:r>
                        <a:rPr lang="de-DE" sz="1200">
                          <a:effectLst/>
                        </a:rPr>
                        <a:t>Abhängigkeiten zu anderen User-Stories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3126615491"/>
                  </a:ext>
                </a:extLst>
              </a:tr>
              <a:tr h="574981">
                <a:tc>
                  <a:txBody>
                    <a:bodyPr/>
                    <a:lstStyle/>
                    <a:p>
                      <a:pPr marL="3175">
                        <a:spcAft>
                          <a:spcPts val="0"/>
                        </a:spcAft>
                      </a:pPr>
                      <a:r>
                        <a:rPr lang="de-DE" sz="1200">
                          <a:effectLst/>
                        </a:rPr>
                        <a:t>Zugehörige Szenarien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957951536"/>
                  </a:ext>
                </a:extLst>
              </a:tr>
            </a:tbl>
          </a:graphicData>
        </a:graphic>
      </p:graphicFrame>
      <p:sp>
        <p:nvSpPr>
          <p:cNvPr id="5" name="Textfeld 4">
            <a:extLst>
              <a:ext uri="{FF2B5EF4-FFF2-40B4-BE49-F238E27FC236}">
                <a16:creationId xmlns:a16="http://schemas.microsoft.com/office/drawing/2014/main" id="{78D8B15A-4DF0-B549-9F17-A212D245FB00}"/>
              </a:ext>
            </a:extLst>
          </p:cNvPr>
          <p:cNvSpPr txBox="1"/>
          <p:nvPr/>
        </p:nvSpPr>
        <p:spPr>
          <a:xfrm>
            <a:off x="10247970" y="6488668"/>
            <a:ext cx="1944030" cy="369332"/>
          </a:xfrm>
          <a:prstGeom prst="rect">
            <a:avLst/>
          </a:prstGeom>
          <a:noFill/>
        </p:spPr>
        <p:txBody>
          <a:bodyPr wrap="square" rtlCol="0">
            <a:spAutoFit/>
          </a:bodyPr>
          <a:lstStyle/>
          <a:p>
            <a:r>
              <a:rPr lang="de-DE" dirty="0"/>
              <a:t>10, Robin</a:t>
            </a:r>
          </a:p>
        </p:txBody>
      </p:sp>
    </p:spTree>
    <p:extLst>
      <p:ext uri="{BB962C8B-B14F-4D97-AF65-F5344CB8AC3E}">
        <p14:creationId xmlns:p14="http://schemas.microsoft.com/office/powerpoint/2010/main" val="3034502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BEB73-F6D5-4A4F-A241-ACFFC5796ABD}"/>
              </a:ext>
            </a:extLst>
          </p:cNvPr>
          <p:cNvSpPr>
            <a:spLocks noGrp="1"/>
          </p:cNvSpPr>
          <p:nvPr>
            <p:ph type="title"/>
          </p:nvPr>
        </p:nvSpPr>
        <p:spPr/>
        <p:txBody>
          <a:bodyPr/>
          <a:lstStyle/>
          <a:p>
            <a:r>
              <a:rPr lang="de-DE" dirty="0"/>
              <a:t>User Story 3.11</a:t>
            </a:r>
          </a:p>
        </p:txBody>
      </p:sp>
      <p:graphicFrame>
        <p:nvGraphicFramePr>
          <p:cNvPr id="4" name="Tabelle 3">
            <a:extLst>
              <a:ext uri="{FF2B5EF4-FFF2-40B4-BE49-F238E27FC236}">
                <a16:creationId xmlns:a16="http://schemas.microsoft.com/office/drawing/2014/main" id="{ABC99E01-418D-8B45-BEB0-FCDD6F388D10}"/>
              </a:ext>
            </a:extLst>
          </p:cNvPr>
          <p:cNvGraphicFramePr>
            <a:graphicFrameLocks noGrp="1"/>
          </p:cNvGraphicFramePr>
          <p:nvPr>
            <p:extLst>
              <p:ext uri="{D42A27DB-BD31-4B8C-83A1-F6EECF244321}">
                <p14:modId xmlns:p14="http://schemas.microsoft.com/office/powerpoint/2010/main" val="1705250323"/>
              </p:ext>
            </p:extLst>
          </p:nvPr>
        </p:nvGraphicFramePr>
        <p:xfrm>
          <a:off x="2270531" y="1395364"/>
          <a:ext cx="7650938" cy="4067273"/>
        </p:xfrm>
        <a:graphic>
          <a:graphicData uri="http://schemas.openxmlformats.org/drawingml/2006/table">
            <a:tbl>
              <a:tblPr firstRow="1" firstCol="1" bandRow="1">
                <a:tableStyleId>{5C22544A-7EE6-4342-B048-85BDC9FD1C3A}</a:tableStyleId>
              </a:tblPr>
              <a:tblGrid>
                <a:gridCol w="1986862">
                  <a:extLst>
                    <a:ext uri="{9D8B030D-6E8A-4147-A177-3AD203B41FA5}">
                      <a16:colId xmlns:a16="http://schemas.microsoft.com/office/drawing/2014/main" val="3685673825"/>
                    </a:ext>
                  </a:extLst>
                </a:gridCol>
                <a:gridCol w="5664076">
                  <a:extLst>
                    <a:ext uri="{9D8B030D-6E8A-4147-A177-3AD203B41FA5}">
                      <a16:colId xmlns:a16="http://schemas.microsoft.com/office/drawing/2014/main" val="1717378128"/>
                    </a:ext>
                  </a:extLst>
                </a:gridCol>
              </a:tblGrid>
              <a:tr h="297846">
                <a:tc>
                  <a:txBody>
                    <a:bodyPr/>
                    <a:lstStyle/>
                    <a:p>
                      <a:pPr marL="3175">
                        <a:spcAft>
                          <a:spcPts val="0"/>
                        </a:spcAft>
                      </a:pPr>
                      <a:r>
                        <a:rPr lang="de-DE" sz="1200">
                          <a:effectLst/>
                        </a:rPr>
                        <a:t>User-Story-ID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3.11</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103798415"/>
                  </a:ext>
                </a:extLst>
              </a:tr>
              <a:tr h="880716">
                <a:tc>
                  <a:txBody>
                    <a:bodyPr/>
                    <a:lstStyle/>
                    <a:p>
                      <a:pPr marL="3175">
                        <a:spcAft>
                          <a:spcPts val="0"/>
                        </a:spcAft>
                      </a:pPr>
                      <a:r>
                        <a:rPr lang="de-DE" sz="1200" dirty="0">
                          <a:effectLst/>
                        </a:rPr>
                        <a:t>User-Story-</a:t>
                      </a:r>
                    </a:p>
                    <a:p>
                      <a:pPr marL="3175">
                        <a:spcAft>
                          <a:spcPts val="0"/>
                        </a:spcAft>
                      </a:pPr>
                      <a:r>
                        <a:rPr lang="de-DE" sz="1200" dirty="0">
                          <a:effectLst/>
                        </a:rPr>
                        <a:t>Beschreibung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Als Nutzer möchte ich einen Modus haben, in dem ich, durch das überreden von Panzern, </a:t>
                      </a:r>
                      <a:r>
                        <a:rPr lang="de-DE" sz="1200" dirty="0" err="1">
                          <a:effectLst/>
                        </a:rPr>
                        <a:t>ingame</a:t>
                      </a:r>
                      <a:r>
                        <a:rPr lang="de-DE" sz="1200" dirty="0">
                          <a:effectLst/>
                        </a:rPr>
                        <a:t>-Währung erwirtschaften kann, um diese gegen </a:t>
                      </a:r>
                      <a:r>
                        <a:rPr lang="de-DE" sz="1200" dirty="0" err="1">
                          <a:effectLst/>
                        </a:rPr>
                        <a:t>Powerups</a:t>
                      </a:r>
                      <a:r>
                        <a:rPr lang="de-DE" sz="1200" dirty="0">
                          <a:effectLst/>
                        </a:rPr>
                        <a:t> eintauschen zu können.</a:t>
                      </a:r>
                    </a:p>
                  </a:txBody>
                  <a:tcPr marL="67310" marR="33655" marT="4445" marB="0"/>
                </a:tc>
                <a:extLst>
                  <a:ext uri="{0D108BD9-81ED-4DB2-BD59-A6C34878D82A}">
                    <a16:rowId xmlns:a16="http://schemas.microsoft.com/office/drawing/2014/main" val="1336924600"/>
                  </a:ext>
                </a:extLst>
              </a:tr>
              <a:tr h="859019">
                <a:tc>
                  <a:txBody>
                    <a:bodyPr/>
                    <a:lstStyle/>
                    <a:p>
                      <a:pPr marL="3175">
                        <a:spcAft>
                          <a:spcPts val="0"/>
                        </a:spcAft>
                      </a:pPr>
                      <a:r>
                        <a:rPr lang="de-DE" sz="1200">
                          <a:effectLst/>
                        </a:rPr>
                        <a:t>Geschätzter </a:t>
                      </a:r>
                    </a:p>
                    <a:p>
                      <a:pPr marL="3175">
                        <a:spcAft>
                          <a:spcPts val="0"/>
                        </a:spcAft>
                      </a:pPr>
                      <a:r>
                        <a:rPr lang="de-DE" sz="1200">
                          <a:effectLst/>
                        </a:rPr>
                        <a:t>Realisierungsaufwand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5 Stunden</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2134961923"/>
                  </a:ext>
                </a:extLst>
              </a:tr>
              <a:tr h="297846">
                <a:tc>
                  <a:txBody>
                    <a:bodyPr/>
                    <a:lstStyle/>
                    <a:p>
                      <a:pPr marL="3175">
                        <a:spcAft>
                          <a:spcPts val="0"/>
                        </a:spcAft>
                      </a:pPr>
                      <a:r>
                        <a:rPr lang="de-DE" sz="1200">
                          <a:effectLst/>
                        </a:rPr>
                        <a:t>Priorität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hoch</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670373470"/>
                  </a:ext>
                </a:extLst>
              </a:tr>
              <a:tr h="297846">
                <a:tc>
                  <a:txBody>
                    <a:bodyPr/>
                    <a:lstStyle/>
                    <a:p>
                      <a:pPr marL="3175">
                        <a:spcAft>
                          <a:spcPts val="0"/>
                        </a:spcAft>
                      </a:pPr>
                      <a:r>
                        <a:rPr lang="de-DE" sz="1200">
                          <a:effectLst/>
                        </a:rPr>
                        <a:t>Autor(en)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Joel Schneider</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224300175"/>
                  </a:ext>
                </a:extLst>
              </a:tr>
              <a:tr h="859019">
                <a:tc>
                  <a:txBody>
                    <a:bodyPr/>
                    <a:lstStyle/>
                    <a:p>
                      <a:pPr marL="3175">
                        <a:spcAft>
                          <a:spcPts val="0"/>
                        </a:spcAft>
                      </a:pPr>
                      <a:r>
                        <a:rPr lang="de-DE" sz="1200">
                          <a:effectLst/>
                        </a:rPr>
                        <a:t>Abhängigkeiten zu anderen User-Stories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3126615491"/>
                  </a:ext>
                </a:extLst>
              </a:tr>
              <a:tr h="574981">
                <a:tc>
                  <a:txBody>
                    <a:bodyPr/>
                    <a:lstStyle/>
                    <a:p>
                      <a:pPr marL="3175">
                        <a:spcAft>
                          <a:spcPts val="0"/>
                        </a:spcAft>
                      </a:pPr>
                      <a:r>
                        <a:rPr lang="de-DE" sz="1200">
                          <a:effectLst/>
                        </a:rPr>
                        <a:t>Zugehörige Szenarien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957951536"/>
                  </a:ext>
                </a:extLst>
              </a:tr>
            </a:tbl>
          </a:graphicData>
        </a:graphic>
      </p:graphicFrame>
      <p:sp>
        <p:nvSpPr>
          <p:cNvPr id="5" name="Textfeld 4">
            <a:extLst>
              <a:ext uri="{FF2B5EF4-FFF2-40B4-BE49-F238E27FC236}">
                <a16:creationId xmlns:a16="http://schemas.microsoft.com/office/drawing/2014/main" id="{EAF2D83C-AC18-BB48-98DB-81BDB5043FC4}"/>
              </a:ext>
            </a:extLst>
          </p:cNvPr>
          <p:cNvSpPr txBox="1"/>
          <p:nvPr/>
        </p:nvSpPr>
        <p:spPr>
          <a:xfrm>
            <a:off x="10247970" y="6488668"/>
            <a:ext cx="1944030" cy="369332"/>
          </a:xfrm>
          <a:prstGeom prst="rect">
            <a:avLst/>
          </a:prstGeom>
          <a:noFill/>
        </p:spPr>
        <p:txBody>
          <a:bodyPr wrap="square" rtlCol="0">
            <a:spAutoFit/>
          </a:bodyPr>
          <a:lstStyle/>
          <a:p>
            <a:r>
              <a:rPr lang="de-DE" dirty="0"/>
              <a:t>11, Niklas</a:t>
            </a:r>
          </a:p>
        </p:txBody>
      </p:sp>
    </p:spTree>
    <p:extLst>
      <p:ext uri="{BB962C8B-B14F-4D97-AF65-F5344CB8AC3E}">
        <p14:creationId xmlns:p14="http://schemas.microsoft.com/office/powerpoint/2010/main" val="1695732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BEB73-F6D5-4A4F-A241-ACFFC5796ABD}"/>
              </a:ext>
            </a:extLst>
          </p:cNvPr>
          <p:cNvSpPr>
            <a:spLocks noGrp="1"/>
          </p:cNvSpPr>
          <p:nvPr>
            <p:ph type="title"/>
          </p:nvPr>
        </p:nvSpPr>
        <p:spPr/>
        <p:txBody>
          <a:bodyPr/>
          <a:lstStyle/>
          <a:p>
            <a:r>
              <a:rPr lang="de-DE" dirty="0"/>
              <a:t>User Story 3.12</a:t>
            </a:r>
          </a:p>
        </p:txBody>
      </p:sp>
      <p:graphicFrame>
        <p:nvGraphicFramePr>
          <p:cNvPr id="4" name="Tabelle 3">
            <a:extLst>
              <a:ext uri="{FF2B5EF4-FFF2-40B4-BE49-F238E27FC236}">
                <a16:creationId xmlns:a16="http://schemas.microsoft.com/office/drawing/2014/main" id="{ABC99E01-418D-8B45-BEB0-FCDD6F388D10}"/>
              </a:ext>
            </a:extLst>
          </p:cNvPr>
          <p:cNvGraphicFramePr>
            <a:graphicFrameLocks noGrp="1"/>
          </p:cNvGraphicFramePr>
          <p:nvPr>
            <p:extLst>
              <p:ext uri="{D42A27DB-BD31-4B8C-83A1-F6EECF244321}">
                <p14:modId xmlns:p14="http://schemas.microsoft.com/office/powerpoint/2010/main" val="522351071"/>
              </p:ext>
            </p:extLst>
          </p:nvPr>
        </p:nvGraphicFramePr>
        <p:xfrm>
          <a:off x="2270531" y="1395364"/>
          <a:ext cx="7650938" cy="4067273"/>
        </p:xfrm>
        <a:graphic>
          <a:graphicData uri="http://schemas.openxmlformats.org/drawingml/2006/table">
            <a:tbl>
              <a:tblPr firstRow="1" firstCol="1" bandRow="1">
                <a:tableStyleId>{5C22544A-7EE6-4342-B048-85BDC9FD1C3A}</a:tableStyleId>
              </a:tblPr>
              <a:tblGrid>
                <a:gridCol w="1986862">
                  <a:extLst>
                    <a:ext uri="{9D8B030D-6E8A-4147-A177-3AD203B41FA5}">
                      <a16:colId xmlns:a16="http://schemas.microsoft.com/office/drawing/2014/main" val="3685673825"/>
                    </a:ext>
                  </a:extLst>
                </a:gridCol>
                <a:gridCol w="5664076">
                  <a:extLst>
                    <a:ext uri="{9D8B030D-6E8A-4147-A177-3AD203B41FA5}">
                      <a16:colId xmlns:a16="http://schemas.microsoft.com/office/drawing/2014/main" val="1717378128"/>
                    </a:ext>
                  </a:extLst>
                </a:gridCol>
              </a:tblGrid>
              <a:tr h="297846">
                <a:tc>
                  <a:txBody>
                    <a:bodyPr/>
                    <a:lstStyle/>
                    <a:p>
                      <a:pPr marL="3175">
                        <a:spcAft>
                          <a:spcPts val="0"/>
                        </a:spcAft>
                      </a:pPr>
                      <a:r>
                        <a:rPr lang="de-DE" sz="1200">
                          <a:effectLst/>
                        </a:rPr>
                        <a:t>User-Story-ID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3.12</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103798415"/>
                  </a:ext>
                </a:extLst>
              </a:tr>
              <a:tr h="880716">
                <a:tc>
                  <a:txBody>
                    <a:bodyPr/>
                    <a:lstStyle/>
                    <a:p>
                      <a:pPr marL="3175">
                        <a:spcAft>
                          <a:spcPts val="0"/>
                        </a:spcAft>
                      </a:pPr>
                      <a:r>
                        <a:rPr lang="de-DE" sz="1200" dirty="0">
                          <a:effectLst/>
                        </a:rPr>
                        <a:t>User-Story-</a:t>
                      </a:r>
                    </a:p>
                    <a:p>
                      <a:pPr marL="3175">
                        <a:spcAft>
                          <a:spcPts val="0"/>
                        </a:spcAft>
                      </a:pPr>
                      <a:r>
                        <a:rPr lang="de-DE" sz="1200" dirty="0">
                          <a:effectLst/>
                        </a:rPr>
                        <a:t>Beschreibung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Als Nutzer möchte ich einen Raum im Spiel haben, in dem ich die erwirtschaftete </a:t>
                      </a:r>
                      <a:r>
                        <a:rPr lang="de-DE" sz="1200" dirty="0" err="1">
                          <a:effectLst/>
                        </a:rPr>
                        <a:t>ingame</a:t>
                      </a:r>
                      <a:r>
                        <a:rPr lang="de-DE" sz="1200" dirty="0">
                          <a:effectLst/>
                        </a:rPr>
                        <a:t>-Währung gegen </a:t>
                      </a:r>
                      <a:r>
                        <a:rPr lang="de-DE" sz="1200" dirty="0" err="1">
                          <a:effectLst/>
                        </a:rPr>
                        <a:t>Powerups</a:t>
                      </a:r>
                      <a:r>
                        <a:rPr lang="de-DE" sz="1200" dirty="0">
                          <a:effectLst/>
                        </a:rPr>
                        <a:t> eintauschen kann, um bessere Voraussetzungen für die nächste Spielrunde zu schaffen</a:t>
                      </a:r>
                    </a:p>
                  </a:txBody>
                  <a:tcPr marL="67310" marR="33655" marT="4445" marB="0"/>
                </a:tc>
                <a:extLst>
                  <a:ext uri="{0D108BD9-81ED-4DB2-BD59-A6C34878D82A}">
                    <a16:rowId xmlns:a16="http://schemas.microsoft.com/office/drawing/2014/main" val="1336924600"/>
                  </a:ext>
                </a:extLst>
              </a:tr>
              <a:tr h="859019">
                <a:tc>
                  <a:txBody>
                    <a:bodyPr/>
                    <a:lstStyle/>
                    <a:p>
                      <a:pPr marL="3175">
                        <a:spcAft>
                          <a:spcPts val="0"/>
                        </a:spcAft>
                      </a:pPr>
                      <a:r>
                        <a:rPr lang="de-DE" sz="1200">
                          <a:effectLst/>
                        </a:rPr>
                        <a:t>Geschätzter </a:t>
                      </a:r>
                    </a:p>
                    <a:p>
                      <a:pPr marL="3175">
                        <a:spcAft>
                          <a:spcPts val="0"/>
                        </a:spcAft>
                      </a:pPr>
                      <a:r>
                        <a:rPr lang="de-DE" sz="1200">
                          <a:effectLst/>
                        </a:rPr>
                        <a:t>Realisierungsaufwand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3 Stunden</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2134961923"/>
                  </a:ext>
                </a:extLst>
              </a:tr>
              <a:tr h="297846">
                <a:tc>
                  <a:txBody>
                    <a:bodyPr/>
                    <a:lstStyle/>
                    <a:p>
                      <a:pPr marL="3175">
                        <a:spcAft>
                          <a:spcPts val="0"/>
                        </a:spcAft>
                      </a:pPr>
                      <a:r>
                        <a:rPr lang="de-DE" sz="1200">
                          <a:effectLst/>
                        </a:rPr>
                        <a:t>Priorität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hoch</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670373470"/>
                  </a:ext>
                </a:extLst>
              </a:tr>
              <a:tr h="297846">
                <a:tc>
                  <a:txBody>
                    <a:bodyPr/>
                    <a:lstStyle/>
                    <a:p>
                      <a:pPr marL="3175">
                        <a:spcAft>
                          <a:spcPts val="0"/>
                        </a:spcAft>
                      </a:pPr>
                      <a:r>
                        <a:rPr lang="de-DE" sz="1200">
                          <a:effectLst/>
                        </a:rPr>
                        <a:t>Autor(en)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Joel Schneider</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224300175"/>
                  </a:ext>
                </a:extLst>
              </a:tr>
              <a:tr h="859019">
                <a:tc>
                  <a:txBody>
                    <a:bodyPr/>
                    <a:lstStyle/>
                    <a:p>
                      <a:pPr marL="3175">
                        <a:spcAft>
                          <a:spcPts val="0"/>
                        </a:spcAft>
                      </a:pPr>
                      <a:r>
                        <a:rPr lang="de-DE" sz="1200">
                          <a:effectLst/>
                        </a:rPr>
                        <a:t>Abhängigkeiten zu anderen User-Stories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latin typeface="+mn-lt"/>
                          <a:ea typeface="Calibri" panose="020F0502020204030204" pitchFamily="34" charset="0"/>
                          <a:cs typeface="Arial" panose="020B0604020202020204" pitchFamily="34" charset="0"/>
                        </a:rPr>
                        <a:t>3.11</a:t>
                      </a:r>
                    </a:p>
                  </a:txBody>
                  <a:tcPr marL="67310" marR="33655" marT="4445" marB="0"/>
                </a:tc>
                <a:extLst>
                  <a:ext uri="{0D108BD9-81ED-4DB2-BD59-A6C34878D82A}">
                    <a16:rowId xmlns:a16="http://schemas.microsoft.com/office/drawing/2014/main" val="3126615491"/>
                  </a:ext>
                </a:extLst>
              </a:tr>
              <a:tr h="574981">
                <a:tc>
                  <a:txBody>
                    <a:bodyPr/>
                    <a:lstStyle/>
                    <a:p>
                      <a:pPr marL="3175">
                        <a:spcAft>
                          <a:spcPts val="0"/>
                        </a:spcAft>
                      </a:pPr>
                      <a:r>
                        <a:rPr lang="de-DE" sz="1200">
                          <a:effectLst/>
                        </a:rPr>
                        <a:t>Zugehörige Szenarien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957951536"/>
                  </a:ext>
                </a:extLst>
              </a:tr>
            </a:tbl>
          </a:graphicData>
        </a:graphic>
      </p:graphicFrame>
      <p:sp>
        <p:nvSpPr>
          <p:cNvPr id="5" name="Textfeld 4">
            <a:extLst>
              <a:ext uri="{FF2B5EF4-FFF2-40B4-BE49-F238E27FC236}">
                <a16:creationId xmlns:a16="http://schemas.microsoft.com/office/drawing/2014/main" id="{53B3FCB5-16F2-2C4D-B03E-89BEB9765FC3}"/>
              </a:ext>
            </a:extLst>
          </p:cNvPr>
          <p:cNvSpPr txBox="1"/>
          <p:nvPr/>
        </p:nvSpPr>
        <p:spPr>
          <a:xfrm>
            <a:off x="10247970" y="6488668"/>
            <a:ext cx="1944030" cy="369332"/>
          </a:xfrm>
          <a:prstGeom prst="rect">
            <a:avLst/>
          </a:prstGeom>
          <a:noFill/>
        </p:spPr>
        <p:txBody>
          <a:bodyPr wrap="square" rtlCol="0">
            <a:spAutoFit/>
          </a:bodyPr>
          <a:lstStyle/>
          <a:p>
            <a:r>
              <a:rPr lang="de-DE" dirty="0"/>
              <a:t>12, Niklas</a:t>
            </a:r>
          </a:p>
        </p:txBody>
      </p:sp>
    </p:spTree>
    <p:extLst>
      <p:ext uri="{BB962C8B-B14F-4D97-AF65-F5344CB8AC3E}">
        <p14:creationId xmlns:p14="http://schemas.microsoft.com/office/powerpoint/2010/main" val="53047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BEB73-F6D5-4A4F-A241-ACFFC5796ABD}"/>
              </a:ext>
            </a:extLst>
          </p:cNvPr>
          <p:cNvSpPr>
            <a:spLocks noGrp="1"/>
          </p:cNvSpPr>
          <p:nvPr>
            <p:ph type="title"/>
          </p:nvPr>
        </p:nvSpPr>
        <p:spPr/>
        <p:txBody>
          <a:bodyPr/>
          <a:lstStyle/>
          <a:p>
            <a:r>
              <a:rPr lang="de-DE" dirty="0"/>
              <a:t>User Story 3.13</a:t>
            </a:r>
          </a:p>
        </p:txBody>
      </p:sp>
      <p:graphicFrame>
        <p:nvGraphicFramePr>
          <p:cNvPr id="4" name="Tabelle 3">
            <a:extLst>
              <a:ext uri="{FF2B5EF4-FFF2-40B4-BE49-F238E27FC236}">
                <a16:creationId xmlns:a16="http://schemas.microsoft.com/office/drawing/2014/main" id="{ABC99E01-418D-8B45-BEB0-FCDD6F388D10}"/>
              </a:ext>
            </a:extLst>
          </p:cNvPr>
          <p:cNvGraphicFramePr>
            <a:graphicFrameLocks noGrp="1"/>
          </p:cNvGraphicFramePr>
          <p:nvPr>
            <p:extLst>
              <p:ext uri="{D42A27DB-BD31-4B8C-83A1-F6EECF244321}">
                <p14:modId xmlns:p14="http://schemas.microsoft.com/office/powerpoint/2010/main" val="3406825533"/>
              </p:ext>
            </p:extLst>
          </p:nvPr>
        </p:nvGraphicFramePr>
        <p:xfrm>
          <a:off x="2270531" y="1395364"/>
          <a:ext cx="7650938" cy="4067273"/>
        </p:xfrm>
        <a:graphic>
          <a:graphicData uri="http://schemas.openxmlformats.org/drawingml/2006/table">
            <a:tbl>
              <a:tblPr firstRow="1" firstCol="1" bandRow="1">
                <a:tableStyleId>{5C22544A-7EE6-4342-B048-85BDC9FD1C3A}</a:tableStyleId>
              </a:tblPr>
              <a:tblGrid>
                <a:gridCol w="1986862">
                  <a:extLst>
                    <a:ext uri="{9D8B030D-6E8A-4147-A177-3AD203B41FA5}">
                      <a16:colId xmlns:a16="http://schemas.microsoft.com/office/drawing/2014/main" val="3685673825"/>
                    </a:ext>
                  </a:extLst>
                </a:gridCol>
                <a:gridCol w="5664076">
                  <a:extLst>
                    <a:ext uri="{9D8B030D-6E8A-4147-A177-3AD203B41FA5}">
                      <a16:colId xmlns:a16="http://schemas.microsoft.com/office/drawing/2014/main" val="1717378128"/>
                    </a:ext>
                  </a:extLst>
                </a:gridCol>
              </a:tblGrid>
              <a:tr h="297846">
                <a:tc>
                  <a:txBody>
                    <a:bodyPr/>
                    <a:lstStyle/>
                    <a:p>
                      <a:pPr marL="3175">
                        <a:spcAft>
                          <a:spcPts val="0"/>
                        </a:spcAft>
                      </a:pPr>
                      <a:r>
                        <a:rPr lang="de-DE" sz="1200">
                          <a:effectLst/>
                        </a:rPr>
                        <a:t>User-Story-ID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3.13</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103798415"/>
                  </a:ext>
                </a:extLst>
              </a:tr>
              <a:tr h="880716">
                <a:tc>
                  <a:txBody>
                    <a:bodyPr/>
                    <a:lstStyle/>
                    <a:p>
                      <a:pPr marL="3175">
                        <a:spcAft>
                          <a:spcPts val="0"/>
                        </a:spcAft>
                      </a:pPr>
                      <a:r>
                        <a:rPr lang="de-DE" sz="1200" dirty="0">
                          <a:effectLst/>
                        </a:rPr>
                        <a:t>User-Story-</a:t>
                      </a:r>
                    </a:p>
                    <a:p>
                      <a:pPr marL="3175">
                        <a:spcAft>
                          <a:spcPts val="0"/>
                        </a:spcAft>
                      </a:pPr>
                      <a:r>
                        <a:rPr lang="de-DE" sz="1200" dirty="0">
                          <a:effectLst/>
                        </a:rPr>
                        <a:t>Beschreibung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Als Nutzer möchte ich einen Boss bekämpfen können, der sich durch mehr Leben kennzeichnet, um eine schwierigere Herausforderung zu haben</a:t>
                      </a:r>
                    </a:p>
                  </a:txBody>
                  <a:tcPr marL="67310" marR="33655" marT="4445" marB="0"/>
                </a:tc>
                <a:extLst>
                  <a:ext uri="{0D108BD9-81ED-4DB2-BD59-A6C34878D82A}">
                    <a16:rowId xmlns:a16="http://schemas.microsoft.com/office/drawing/2014/main" val="1336924600"/>
                  </a:ext>
                </a:extLst>
              </a:tr>
              <a:tr h="859019">
                <a:tc>
                  <a:txBody>
                    <a:bodyPr/>
                    <a:lstStyle/>
                    <a:p>
                      <a:pPr marL="3175">
                        <a:spcAft>
                          <a:spcPts val="0"/>
                        </a:spcAft>
                      </a:pPr>
                      <a:r>
                        <a:rPr lang="de-DE" sz="1200">
                          <a:effectLst/>
                        </a:rPr>
                        <a:t>Geschätzter </a:t>
                      </a:r>
                    </a:p>
                    <a:p>
                      <a:pPr marL="3175">
                        <a:spcAft>
                          <a:spcPts val="0"/>
                        </a:spcAft>
                      </a:pPr>
                      <a:r>
                        <a:rPr lang="de-DE" sz="1200">
                          <a:effectLst/>
                        </a:rPr>
                        <a:t>Realisierungsaufwand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3 Stunden</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2134961923"/>
                  </a:ext>
                </a:extLst>
              </a:tr>
              <a:tr h="297846">
                <a:tc>
                  <a:txBody>
                    <a:bodyPr/>
                    <a:lstStyle/>
                    <a:p>
                      <a:pPr marL="3175">
                        <a:spcAft>
                          <a:spcPts val="0"/>
                        </a:spcAft>
                      </a:pPr>
                      <a:r>
                        <a:rPr lang="de-DE" sz="1200">
                          <a:effectLst/>
                        </a:rPr>
                        <a:t>Priorität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hoch</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670373470"/>
                  </a:ext>
                </a:extLst>
              </a:tr>
              <a:tr h="297846">
                <a:tc>
                  <a:txBody>
                    <a:bodyPr/>
                    <a:lstStyle/>
                    <a:p>
                      <a:pPr marL="3175">
                        <a:spcAft>
                          <a:spcPts val="0"/>
                        </a:spcAft>
                      </a:pPr>
                      <a:r>
                        <a:rPr lang="de-DE" sz="1200">
                          <a:effectLst/>
                        </a:rPr>
                        <a:t>Autor(en)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Joel Schneider</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224300175"/>
                  </a:ext>
                </a:extLst>
              </a:tr>
              <a:tr h="859019">
                <a:tc>
                  <a:txBody>
                    <a:bodyPr/>
                    <a:lstStyle/>
                    <a:p>
                      <a:pPr marL="3175">
                        <a:spcAft>
                          <a:spcPts val="0"/>
                        </a:spcAft>
                      </a:pPr>
                      <a:r>
                        <a:rPr lang="de-DE" sz="1200">
                          <a:effectLst/>
                        </a:rPr>
                        <a:t>Abhängigkeiten zu anderen User-Stories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3126615491"/>
                  </a:ext>
                </a:extLst>
              </a:tr>
              <a:tr h="574981">
                <a:tc>
                  <a:txBody>
                    <a:bodyPr/>
                    <a:lstStyle/>
                    <a:p>
                      <a:pPr marL="3175">
                        <a:spcAft>
                          <a:spcPts val="0"/>
                        </a:spcAft>
                      </a:pPr>
                      <a:r>
                        <a:rPr lang="de-DE" sz="1200">
                          <a:effectLst/>
                        </a:rPr>
                        <a:t>Zugehörige Szenarien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957951536"/>
                  </a:ext>
                </a:extLst>
              </a:tr>
            </a:tbl>
          </a:graphicData>
        </a:graphic>
      </p:graphicFrame>
      <p:sp>
        <p:nvSpPr>
          <p:cNvPr id="6" name="Textfeld 5">
            <a:extLst>
              <a:ext uri="{FF2B5EF4-FFF2-40B4-BE49-F238E27FC236}">
                <a16:creationId xmlns:a16="http://schemas.microsoft.com/office/drawing/2014/main" id="{E411E63C-15E7-C646-AF4E-4400F546F5F9}"/>
              </a:ext>
            </a:extLst>
          </p:cNvPr>
          <p:cNvSpPr txBox="1"/>
          <p:nvPr/>
        </p:nvSpPr>
        <p:spPr>
          <a:xfrm>
            <a:off x="10247970" y="6488668"/>
            <a:ext cx="1944030" cy="369332"/>
          </a:xfrm>
          <a:prstGeom prst="rect">
            <a:avLst/>
          </a:prstGeom>
          <a:noFill/>
        </p:spPr>
        <p:txBody>
          <a:bodyPr wrap="square" rtlCol="0">
            <a:spAutoFit/>
          </a:bodyPr>
          <a:lstStyle/>
          <a:p>
            <a:r>
              <a:rPr lang="de-DE" dirty="0"/>
              <a:t>13, Patrick</a:t>
            </a:r>
          </a:p>
        </p:txBody>
      </p:sp>
    </p:spTree>
    <p:extLst>
      <p:ext uri="{BB962C8B-B14F-4D97-AF65-F5344CB8AC3E}">
        <p14:creationId xmlns:p14="http://schemas.microsoft.com/office/powerpoint/2010/main" val="1910599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1">
            <a:extLst>
              <a:ext uri="{FF2B5EF4-FFF2-40B4-BE49-F238E27FC236}">
                <a16:creationId xmlns:a16="http://schemas.microsoft.com/office/drawing/2014/main" id="{168C643D-A6E0-4F4D-934C-A1574FFE6C51}"/>
              </a:ext>
            </a:extLst>
          </p:cNvPr>
          <p:cNvPicPr>
            <a:picLocks noGrp="1"/>
          </p:cNvPicPr>
          <p:nvPr>
            <p:ph idx="1"/>
          </p:nvPr>
        </p:nvPicPr>
        <p:blipFill>
          <a:blip r:embed="rId3"/>
          <a:stretch>
            <a:fillRect/>
          </a:stretch>
        </p:blipFill>
        <p:spPr bwMode="auto">
          <a:xfrm>
            <a:off x="3533482" y="1691389"/>
            <a:ext cx="5125035" cy="5032795"/>
          </a:xfrm>
          <a:prstGeom prst="rect">
            <a:avLst/>
          </a:prstGeom>
        </p:spPr>
      </p:pic>
      <p:sp>
        <p:nvSpPr>
          <p:cNvPr id="2" name="Titel 1">
            <a:extLst>
              <a:ext uri="{FF2B5EF4-FFF2-40B4-BE49-F238E27FC236}">
                <a16:creationId xmlns:a16="http://schemas.microsoft.com/office/drawing/2014/main" id="{DA674F1E-02C9-C746-B806-A824D6B0D12A}"/>
              </a:ext>
            </a:extLst>
          </p:cNvPr>
          <p:cNvSpPr>
            <a:spLocks noGrp="1"/>
          </p:cNvSpPr>
          <p:nvPr>
            <p:ph type="title"/>
          </p:nvPr>
        </p:nvSpPr>
        <p:spPr/>
        <p:txBody>
          <a:bodyPr/>
          <a:lstStyle/>
          <a:p>
            <a:r>
              <a:rPr lang="de-DE" sz="2800" dirty="0"/>
              <a:t>3.01: </a:t>
            </a:r>
            <a:r>
              <a:rPr lang="de-DE" sz="2400" dirty="0"/>
              <a:t>Als Nutzer möchte ich auf drei verschiedenen </a:t>
            </a:r>
            <a:r>
              <a:rPr lang="de-DE" sz="2400" dirty="0" err="1"/>
              <a:t>Maps</a:t>
            </a:r>
            <a:r>
              <a:rPr lang="de-DE" sz="2400" dirty="0"/>
              <a:t> spielen können, um eine größere Abwechslung zu haben</a:t>
            </a:r>
            <a:endParaRPr lang="de-DE" dirty="0"/>
          </a:p>
        </p:txBody>
      </p:sp>
      <p:sp>
        <p:nvSpPr>
          <p:cNvPr id="7" name="Textfeld 6">
            <a:extLst>
              <a:ext uri="{FF2B5EF4-FFF2-40B4-BE49-F238E27FC236}">
                <a16:creationId xmlns:a16="http://schemas.microsoft.com/office/drawing/2014/main" id="{A467A87F-943D-414E-947F-67C5229BDA97}"/>
              </a:ext>
            </a:extLst>
          </p:cNvPr>
          <p:cNvSpPr txBox="1"/>
          <p:nvPr/>
        </p:nvSpPr>
        <p:spPr>
          <a:xfrm>
            <a:off x="10247970" y="6488668"/>
            <a:ext cx="1944030" cy="369332"/>
          </a:xfrm>
          <a:prstGeom prst="rect">
            <a:avLst/>
          </a:prstGeom>
          <a:noFill/>
        </p:spPr>
        <p:txBody>
          <a:bodyPr wrap="square" rtlCol="0">
            <a:spAutoFit/>
          </a:bodyPr>
          <a:lstStyle/>
          <a:p>
            <a:r>
              <a:rPr lang="de-DE" dirty="0"/>
              <a:t>14, Joel</a:t>
            </a:r>
          </a:p>
        </p:txBody>
      </p:sp>
    </p:spTree>
    <p:extLst>
      <p:ext uri="{BB962C8B-B14F-4D97-AF65-F5344CB8AC3E}">
        <p14:creationId xmlns:p14="http://schemas.microsoft.com/office/powerpoint/2010/main" val="2950132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15A0D57-2E9E-B344-9B35-7849FE1BFB4F}"/>
              </a:ext>
            </a:extLst>
          </p:cNvPr>
          <p:cNvPicPr/>
          <p:nvPr/>
        </p:nvPicPr>
        <p:blipFill>
          <a:blip r:embed="rId3"/>
          <a:stretch>
            <a:fillRect/>
          </a:stretch>
        </p:blipFill>
        <p:spPr bwMode="auto">
          <a:xfrm>
            <a:off x="3533482" y="1691389"/>
            <a:ext cx="5125035" cy="5032795"/>
          </a:xfrm>
          <a:prstGeom prst="rect">
            <a:avLst/>
          </a:prstGeom>
        </p:spPr>
      </p:pic>
      <p:sp>
        <p:nvSpPr>
          <p:cNvPr id="2" name="Titel 1">
            <a:extLst>
              <a:ext uri="{FF2B5EF4-FFF2-40B4-BE49-F238E27FC236}">
                <a16:creationId xmlns:a16="http://schemas.microsoft.com/office/drawing/2014/main" id="{DA674F1E-02C9-C746-B806-A824D6B0D12A}"/>
              </a:ext>
            </a:extLst>
          </p:cNvPr>
          <p:cNvSpPr>
            <a:spLocks noGrp="1"/>
          </p:cNvSpPr>
          <p:nvPr>
            <p:ph type="title"/>
          </p:nvPr>
        </p:nvSpPr>
        <p:spPr/>
        <p:txBody>
          <a:bodyPr/>
          <a:lstStyle/>
          <a:p>
            <a:r>
              <a:rPr lang="de-DE" sz="2800" dirty="0"/>
              <a:t>3.02: </a:t>
            </a:r>
            <a:r>
              <a:rPr lang="de-DE" sz="2400" dirty="0">
                <a:ea typeface="Calibri" panose="020F0502020204030204" pitchFamily="34" charset="0"/>
                <a:cs typeface="Calibri" panose="020F0502020204030204" pitchFamily="34" charset="0"/>
              </a:rPr>
              <a:t>Als Nutzer möchte ich ein Blumen-auswahl-Menü auf dem Spielscreen haben, um sehen zu können, welche Blume ich aktuell verschießen kann</a:t>
            </a:r>
            <a:br>
              <a:rPr lang="de-DE" sz="2400" dirty="0">
                <a:ea typeface="Calibri" panose="020F0502020204030204" pitchFamily="34" charset="0"/>
                <a:cs typeface="Arial" panose="020B0604020202020204" pitchFamily="34" charset="0"/>
              </a:rPr>
            </a:br>
            <a:endParaRPr lang="de-DE" dirty="0"/>
          </a:p>
        </p:txBody>
      </p:sp>
      <p:sp>
        <p:nvSpPr>
          <p:cNvPr id="7" name="Textfeld 6">
            <a:extLst>
              <a:ext uri="{FF2B5EF4-FFF2-40B4-BE49-F238E27FC236}">
                <a16:creationId xmlns:a16="http://schemas.microsoft.com/office/drawing/2014/main" id="{909E46C6-14B0-E747-B941-C38800578B74}"/>
              </a:ext>
            </a:extLst>
          </p:cNvPr>
          <p:cNvSpPr txBox="1"/>
          <p:nvPr/>
        </p:nvSpPr>
        <p:spPr>
          <a:xfrm>
            <a:off x="10247970" y="6488668"/>
            <a:ext cx="1944030" cy="369332"/>
          </a:xfrm>
          <a:prstGeom prst="rect">
            <a:avLst/>
          </a:prstGeom>
          <a:noFill/>
        </p:spPr>
        <p:txBody>
          <a:bodyPr wrap="square" rtlCol="0">
            <a:spAutoFit/>
          </a:bodyPr>
          <a:lstStyle/>
          <a:p>
            <a:r>
              <a:rPr lang="de-DE" dirty="0"/>
              <a:t>15, Joel</a:t>
            </a:r>
          </a:p>
        </p:txBody>
      </p:sp>
    </p:spTree>
    <p:extLst>
      <p:ext uri="{BB962C8B-B14F-4D97-AF65-F5344CB8AC3E}">
        <p14:creationId xmlns:p14="http://schemas.microsoft.com/office/powerpoint/2010/main" val="541622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19144D0-B8F8-C447-88A6-5F039B8A5C84}"/>
              </a:ext>
            </a:extLst>
          </p:cNvPr>
          <p:cNvPicPr/>
          <p:nvPr/>
        </p:nvPicPr>
        <p:blipFill>
          <a:blip r:embed="rId3"/>
          <a:stretch>
            <a:fillRect/>
          </a:stretch>
        </p:blipFill>
        <p:spPr bwMode="auto">
          <a:xfrm>
            <a:off x="3533482" y="1691388"/>
            <a:ext cx="5125035" cy="5032795"/>
          </a:xfrm>
          <a:prstGeom prst="rect">
            <a:avLst/>
          </a:prstGeom>
        </p:spPr>
      </p:pic>
      <p:sp>
        <p:nvSpPr>
          <p:cNvPr id="2" name="Titel 1">
            <a:extLst>
              <a:ext uri="{FF2B5EF4-FFF2-40B4-BE49-F238E27FC236}">
                <a16:creationId xmlns:a16="http://schemas.microsoft.com/office/drawing/2014/main" id="{DA674F1E-02C9-C746-B806-A824D6B0D12A}"/>
              </a:ext>
            </a:extLst>
          </p:cNvPr>
          <p:cNvSpPr>
            <a:spLocks noGrp="1"/>
          </p:cNvSpPr>
          <p:nvPr>
            <p:ph type="title"/>
          </p:nvPr>
        </p:nvSpPr>
        <p:spPr/>
        <p:txBody>
          <a:bodyPr/>
          <a:lstStyle/>
          <a:p>
            <a:r>
              <a:rPr lang="de-DE" sz="2800" dirty="0"/>
              <a:t>3.03: </a:t>
            </a:r>
            <a:r>
              <a:rPr lang="de-DE" sz="2400" dirty="0"/>
              <a:t>Als Nutzer möchte ich eine Blume verschießen können, die schneller fliegt, als die normale Blume, dafür aber weniger Schaden verursacht um offensiver Spielen zu können.</a:t>
            </a:r>
            <a:br>
              <a:rPr lang="de-DE" sz="2400" dirty="0"/>
            </a:br>
            <a:endParaRPr lang="de-DE" dirty="0"/>
          </a:p>
        </p:txBody>
      </p:sp>
      <p:sp>
        <p:nvSpPr>
          <p:cNvPr id="8" name="Textfeld 7">
            <a:extLst>
              <a:ext uri="{FF2B5EF4-FFF2-40B4-BE49-F238E27FC236}">
                <a16:creationId xmlns:a16="http://schemas.microsoft.com/office/drawing/2014/main" id="{5410B6CC-CE5D-1A40-9B15-B840E15D384F}"/>
              </a:ext>
            </a:extLst>
          </p:cNvPr>
          <p:cNvSpPr txBox="1"/>
          <p:nvPr/>
        </p:nvSpPr>
        <p:spPr>
          <a:xfrm>
            <a:off x="10247970" y="6488668"/>
            <a:ext cx="1944030" cy="369332"/>
          </a:xfrm>
          <a:prstGeom prst="rect">
            <a:avLst/>
          </a:prstGeom>
          <a:noFill/>
        </p:spPr>
        <p:txBody>
          <a:bodyPr wrap="square" rtlCol="0">
            <a:spAutoFit/>
          </a:bodyPr>
          <a:lstStyle/>
          <a:p>
            <a:r>
              <a:rPr lang="de-DE" dirty="0"/>
              <a:t>16, Lars</a:t>
            </a:r>
          </a:p>
        </p:txBody>
      </p:sp>
    </p:spTree>
    <p:extLst>
      <p:ext uri="{BB962C8B-B14F-4D97-AF65-F5344CB8AC3E}">
        <p14:creationId xmlns:p14="http://schemas.microsoft.com/office/powerpoint/2010/main" val="1046014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37D42B0D-3E6B-FA4A-9902-D410687A030E}"/>
              </a:ext>
            </a:extLst>
          </p:cNvPr>
          <p:cNvPicPr/>
          <p:nvPr/>
        </p:nvPicPr>
        <p:blipFill>
          <a:blip r:embed="rId3"/>
          <a:stretch>
            <a:fillRect/>
          </a:stretch>
        </p:blipFill>
        <p:spPr bwMode="auto">
          <a:xfrm>
            <a:off x="3533481" y="1691389"/>
            <a:ext cx="5125036" cy="5032794"/>
          </a:xfrm>
          <a:prstGeom prst="rect">
            <a:avLst/>
          </a:prstGeom>
        </p:spPr>
      </p:pic>
      <p:sp>
        <p:nvSpPr>
          <p:cNvPr id="2" name="Titel 1">
            <a:extLst>
              <a:ext uri="{FF2B5EF4-FFF2-40B4-BE49-F238E27FC236}">
                <a16:creationId xmlns:a16="http://schemas.microsoft.com/office/drawing/2014/main" id="{DA674F1E-02C9-C746-B806-A824D6B0D12A}"/>
              </a:ext>
            </a:extLst>
          </p:cNvPr>
          <p:cNvSpPr>
            <a:spLocks noGrp="1"/>
          </p:cNvSpPr>
          <p:nvPr>
            <p:ph type="title"/>
          </p:nvPr>
        </p:nvSpPr>
        <p:spPr/>
        <p:txBody>
          <a:bodyPr/>
          <a:lstStyle/>
          <a:p>
            <a:r>
              <a:rPr lang="de-DE" sz="2800" dirty="0"/>
              <a:t>3.04: </a:t>
            </a:r>
            <a:r>
              <a:rPr lang="de-DE" sz="2000" dirty="0"/>
              <a:t>Als Nutzer möchte ich eine Blume verschießen können, die bis zu zweimal von Wänden abprallt und bei der dritten Kollision mit einer Wand verschwindet und weniger Schaden verursacht, um defensiver Spielen zu können</a:t>
            </a:r>
            <a:r>
              <a:rPr lang="de-DE" sz="2400" dirty="0"/>
              <a:t>.</a:t>
            </a:r>
            <a:br>
              <a:rPr lang="de-DE" sz="2400" dirty="0"/>
            </a:br>
            <a:endParaRPr lang="de-DE" dirty="0"/>
          </a:p>
        </p:txBody>
      </p:sp>
      <p:sp>
        <p:nvSpPr>
          <p:cNvPr id="7" name="Textfeld 6">
            <a:extLst>
              <a:ext uri="{FF2B5EF4-FFF2-40B4-BE49-F238E27FC236}">
                <a16:creationId xmlns:a16="http://schemas.microsoft.com/office/drawing/2014/main" id="{3C31D480-289B-004B-AD00-5983A52D6563}"/>
              </a:ext>
            </a:extLst>
          </p:cNvPr>
          <p:cNvSpPr txBox="1"/>
          <p:nvPr/>
        </p:nvSpPr>
        <p:spPr>
          <a:xfrm>
            <a:off x="10247970" y="6488668"/>
            <a:ext cx="1944030" cy="369332"/>
          </a:xfrm>
          <a:prstGeom prst="rect">
            <a:avLst/>
          </a:prstGeom>
          <a:noFill/>
        </p:spPr>
        <p:txBody>
          <a:bodyPr wrap="square" rtlCol="0">
            <a:spAutoFit/>
          </a:bodyPr>
          <a:lstStyle/>
          <a:p>
            <a:r>
              <a:rPr lang="de-DE" dirty="0"/>
              <a:t>17, Lars</a:t>
            </a:r>
          </a:p>
        </p:txBody>
      </p:sp>
    </p:spTree>
    <p:extLst>
      <p:ext uri="{BB962C8B-B14F-4D97-AF65-F5344CB8AC3E}">
        <p14:creationId xmlns:p14="http://schemas.microsoft.com/office/powerpoint/2010/main" val="2344612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49685FA-DBA9-E345-8387-BE51A4334968}"/>
              </a:ext>
            </a:extLst>
          </p:cNvPr>
          <p:cNvPicPr/>
          <p:nvPr/>
        </p:nvPicPr>
        <p:blipFill>
          <a:blip r:embed="rId3"/>
          <a:stretch>
            <a:fillRect/>
          </a:stretch>
        </p:blipFill>
        <p:spPr bwMode="auto">
          <a:xfrm>
            <a:off x="3533481" y="1691389"/>
            <a:ext cx="5125035" cy="5032795"/>
          </a:xfrm>
          <a:prstGeom prst="rect">
            <a:avLst/>
          </a:prstGeom>
        </p:spPr>
      </p:pic>
      <p:sp>
        <p:nvSpPr>
          <p:cNvPr id="2" name="Titel 1">
            <a:extLst>
              <a:ext uri="{FF2B5EF4-FFF2-40B4-BE49-F238E27FC236}">
                <a16:creationId xmlns:a16="http://schemas.microsoft.com/office/drawing/2014/main" id="{DA674F1E-02C9-C746-B806-A824D6B0D12A}"/>
              </a:ext>
            </a:extLst>
          </p:cNvPr>
          <p:cNvSpPr>
            <a:spLocks noGrp="1"/>
          </p:cNvSpPr>
          <p:nvPr>
            <p:ph type="title"/>
          </p:nvPr>
        </p:nvSpPr>
        <p:spPr/>
        <p:txBody>
          <a:bodyPr/>
          <a:lstStyle/>
          <a:p>
            <a:r>
              <a:rPr lang="de-DE" sz="2800" dirty="0"/>
              <a:t>3.05: </a:t>
            </a:r>
            <a:r>
              <a:rPr lang="de-DE" sz="2000" dirty="0"/>
              <a:t>Als Nutzer möchte ich eine Blume verschießen können, die sich im Flug in drei einzelne Blumen aufteilt, die aber nach einiger Zeit von selbst verschwinden um im Nahkampf besser agieren zu können.</a:t>
            </a:r>
            <a:br>
              <a:rPr lang="de-DE" sz="2400" dirty="0"/>
            </a:br>
            <a:endParaRPr lang="de-DE" dirty="0"/>
          </a:p>
        </p:txBody>
      </p:sp>
      <p:sp>
        <p:nvSpPr>
          <p:cNvPr id="7" name="Textfeld 6">
            <a:extLst>
              <a:ext uri="{FF2B5EF4-FFF2-40B4-BE49-F238E27FC236}">
                <a16:creationId xmlns:a16="http://schemas.microsoft.com/office/drawing/2014/main" id="{BF151D69-131F-D643-9AAE-4137E1FAEC01}"/>
              </a:ext>
            </a:extLst>
          </p:cNvPr>
          <p:cNvSpPr txBox="1"/>
          <p:nvPr/>
        </p:nvSpPr>
        <p:spPr>
          <a:xfrm>
            <a:off x="10247970" y="6488668"/>
            <a:ext cx="1944030" cy="369332"/>
          </a:xfrm>
          <a:prstGeom prst="rect">
            <a:avLst/>
          </a:prstGeom>
          <a:noFill/>
        </p:spPr>
        <p:txBody>
          <a:bodyPr wrap="square" rtlCol="0">
            <a:spAutoFit/>
          </a:bodyPr>
          <a:lstStyle/>
          <a:p>
            <a:r>
              <a:rPr lang="de-DE" dirty="0"/>
              <a:t>18, Lars</a:t>
            </a:r>
          </a:p>
        </p:txBody>
      </p:sp>
    </p:spTree>
    <p:extLst>
      <p:ext uri="{BB962C8B-B14F-4D97-AF65-F5344CB8AC3E}">
        <p14:creationId xmlns:p14="http://schemas.microsoft.com/office/powerpoint/2010/main" val="143573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211B10-372D-F047-AF2D-036039DB9B29}"/>
              </a:ext>
            </a:extLst>
          </p:cNvPr>
          <p:cNvSpPr>
            <a:spLocks noGrp="1"/>
          </p:cNvSpPr>
          <p:nvPr>
            <p:ph type="title"/>
          </p:nvPr>
        </p:nvSpPr>
        <p:spPr/>
        <p:txBody>
          <a:bodyPr/>
          <a:lstStyle/>
          <a:p>
            <a:r>
              <a:rPr lang="de-DE" dirty="0"/>
              <a:t>User Story 3.01</a:t>
            </a:r>
          </a:p>
        </p:txBody>
      </p:sp>
      <p:graphicFrame>
        <p:nvGraphicFramePr>
          <p:cNvPr id="4" name="Tabelle 3">
            <a:extLst>
              <a:ext uri="{FF2B5EF4-FFF2-40B4-BE49-F238E27FC236}">
                <a16:creationId xmlns:a16="http://schemas.microsoft.com/office/drawing/2014/main" id="{BE122F4A-6318-4D47-BCD8-4929D78D79D0}"/>
              </a:ext>
            </a:extLst>
          </p:cNvPr>
          <p:cNvGraphicFramePr>
            <a:graphicFrameLocks noGrp="1"/>
          </p:cNvGraphicFramePr>
          <p:nvPr>
            <p:extLst>
              <p:ext uri="{D42A27DB-BD31-4B8C-83A1-F6EECF244321}">
                <p14:modId xmlns:p14="http://schemas.microsoft.com/office/powerpoint/2010/main" val="380777737"/>
              </p:ext>
            </p:extLst>
          </p:nvPr>
        </p:nvGraphicFramePr>
        <p:xfrm>
          <a:off x="2270531" y="1395363"/>
          <a:ext cx="7650938" cy="4067273"/>
        </p:xfrm>
        <a:graphic>
          <a:graphicData uri="http://schemas.openxmlformats.org/drawingml/2006/table">
            <a:tbl>
              <a:tblPr firstRow="1" firstCol="1" bandRow="1">
                <a:tableStyleId>{5C22544A-7EE6-4342-B048-85BDC9FD1C3A}</a:tableStyleId>
              </a:tblPr>
              <a:tblGrid>
                <a:gridCol w="1986862">
                  <a:extLst>
                    <a:ext uri="{9D8B030D-6E8A-4147-A177-3AD203B41FA5}">
                      <a16:colId xmlns:a16="http://schemas.microsoft.com/office/drawing/2014/main" val="3685673825"/>
                    </a:ext>
                  </a:extLst>
                </a:gridCol>
                <a:gridCol w="5664076">
                  <a:extLst>
                    <a:ext uri="{9D8B030D-6E8A-4147-A177-3AD203B41FA5}">
                      <a16:colId xmlns:a16="http://schemas.microsoft.com/office/drawing/2014/main" val="1717378128"/>
                    </a:ext>
                  </a:extLst>
                </a:gridCol>
              </a:tblGrid>
              <a:tr h="297846">
                <a:tc>
                  <a:txBody>
                    <a:bodyPr/>
                    <a:lstStyle/>
                    <a:p>
                      <a:pPr marL="3175">
                        <a:spcAft>
                          <a:spcPts val="0"/>
                        </a:spcAft>
                      </a:pPr>
                      <a:r>
                        <a:rPr lang="de-DE" sz="1200">
                          <a:effectLst/>
                        </a:rPr>
                        <a:t>User-Story-ID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3.01</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103798415"/>
                  </a:ext>
                </a:extLst>
              </a:tr>
              <a:tr h="880716">
                <a:tc>
                  <a:txBody>
                    <a:bodyPr/>
                    <a:lstStyle/>
                    <a:p>
                      <a:pPr marL="3175">
                        <a:spcAft>
                          <a:spcPts val="0"/>
                        </a:spcAft>
                      </a:pPr>
                      <a:r>
                        <a:rPr lang="de-DE" sz="1200" dirty="0">
                          <a:effectLst/>
                        </a:rPr>
                        <a:t>User-Story-</a:t>
                      </a:r>
                    </a:p>
                    <a:p>
                      <a:pPr marL="3175">
                        <a:spcAft>
                          <a:spcPts val="0"/>
                        </a:spcAft>
                      </a:pPr>
                      <a:r>
                        <a:rPr lang="de-DE" sz="1200" dirty="0">
                          <a:effectLst/>
                        </a:rPr>
                        <a:t>Beschreibung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Als Nutzer möchte ich auf drei verschiedenen </a:t>
                      </a:r>
                      <a:r>
                        <a:rPr lang="de-DE" sz="1200" dirty="0" err="1">
                          <a:effectLst/>
                        </a:rPr>
                        <a:t>Maps</a:t>
                      </a:r>
                      <a:r>
                        <a:rPr lang="de-DE" sz="1200" dirty="0">
                          <a:effectLst/>
                        </a:rPr>
                        <a:t> spielen können, um eine größere Abwechslung zu haben.</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1336924600"/>
                  </a:ext>
                </a:extLst>
              </a:tr>
              <a:tr h="859019">
                <a:tc>
                  <a:txBody>
                    <a:bodyPr/>
                    <a:lstStyle/>
                    <a:p>
                      <a:pPr marL="3175">
                        <a:spcAft>
                          <a:spcPts val="0"/>
                        </a:spcAft>
                      </a:pPr>
                      <a:r>
                        <a:rPr lang="de-DE" sz="1200">
                          <a:effectLst/>
                        </a:rPr>
                        <a:t>Geschätzter </a:t>
                      </a:r>
                    </a:p>
                    <a:p>
                      <a:pPr marL="3175">
                        <a:spcAft>
                          <a:spcPts val="0"/>
                        </a:spcAft>
                      </a:pPr>
                      <a:r>
                        <a:rPr lang="de-DE" sz="1200">
                          <a:effectLst/>
                        </a:rPr>
                        <a:t>Realisierungsaufwand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6 Stunden</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2134961923"/>
                  </a:ext>
                </a:extLst>
              </a:tr>
              <a:tr h="297846">
                <a:tc>
                  <a:txBody>
                    <a:bodyPr/>
                    <a:lstStyle/>
                    <a:p>
                      <a:pPr marL="3175">
                        <a:spcAft>
                          <a:spcPts val="0"/>
                        </a:spcAft>
                      </a:pPr>
                      <a:r>
                        <a:rPr lang="de-DE" sz="1200">
                          <a:effectLst/>
                        </a:rPr>
                        <a:t>Priorität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hoch</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670373470"/>
                  </a:ext>
                </a:extLst>
              </a:tr>
              <a:tr h="297846">
                <a:tc>
                  <a:txBody>
                    <a:bodyPr/>
                    <a:lstStyle/>
                    <a:p>
                      <a:pPr marL="3175">
                        <a:spcAft>
                          <a:spcPts val="0"/>
                        </a:spcAft>
                      </a:pPr>
                      <a:r>
                        <a:rPr lang="de-DE" sz="1200">
                          <a:effectLst/>
                        </a:rPr>
                        <a:t>Autor(en)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Joel Schneider</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224300175"/>
                  </a:ext>
                </a:extLst>
              </a:tr>
              <a:tr h="859019">
                <a:tc>
                  <a:txBody>
                    <a:bodyPr/>
                    <a:lstStyle/>
                    <a:p>
                      <a:pPr marL="3175">
                        <a:spcAft>
                          <a:spcPts val="0"/>
                        </a:spcAft>
                      </a:pPr>
                      <a:r>
                        <a:rPr lang="de-DE" sz="1200">
                          <a:effectLst/>
                        </a:rPr>
                        <a:t>Abhängigkeiten zu anderen User-Stories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3126615491"/>
                  </a:ext>
                </a:extLst>
              </a:tr>
              <a:tr h="574981">
                <a:tc>
                  <a:txBody>
                    <a:bodyPr/>
                    <a:lstStyle/>
                    <a:p>
                      <a:pPr marL="3175">
                        <a:spcAft>
                          <a:spcPts val="0"/>
                        </a:spcAft>
                      </a:pPr>
                      <a:r>
                        <a:rPr lang="de-DE" sz="1200">
                          <a:effectLst/>
                        </a:rPr>
                        <a:t>Zugehörige Szenarien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957951536"/>
                  </a:ext>
                </a:extLst>
              </a:tr>
            </a:tbl>
          </a:graphicData>
        </a:graphic>
      </p:graphicFrame>
      <p:sp>
        <p:nvSpPr>
          <p:cNvPr id="6" name="Textfeld 5">
            <a:extLst>
              <a:ext uri="{FF2B5EF4-FFF2-40B4-BE49-F238E27FC236}">
                <a16:creationId xmlns:a16="http://schemas.microsoft.com/office/drawing/2014/main" id="{F7358110-97A4-D547-8679-CA68DEC11005}"/>
              </a:ext>
            </a:extLst>
          </p:cNvPr>
          <p:cNvSpPr txBox="1"/>
          <p:nvPr/>
        </p:nvSpPr>
        <p:spPr>
          <a:xfrm>
            <a:off x="10247970" y="6488668"/>
            <a:ext cx="1944030" cy="369332"/>
          </a:xfrm>
          <a:prstGeom prst="rect">
            <a:avLst/>
          </a:prstGeom>
          <a:noFill/>
        </p:spPr>
        <p:txBody>
          <a:bodyPr wrap="square" rtlCol="0">
            <a:spAutoFit/>
          </a:bodyPr>
          <a:lstStyle/>
          <a:p>
            <a:r>
              <a:rPr lang="de-DE" dirty="0"/>
              <a:t>1, Joel</a:t>
            </a:r>
          </a:p>
        </p:txBody>
      </p:sp>
    </p:spTree>
    <p:extLst>
      <p:ext uri="{BB962C8B-B14F-4D97-AF65-F5344CB8AC3E}">
        <p14:creationId xmlns:p14="http://schemas.microsoft.com/office/powerpoint/2010/main" val="527530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978C050-A255-0B4E-89B7-6417DE1CDDA4}"/>
              </a:ext>
            </a:extLst>
          </p:cNvPr>
          <p:cNvPicPr/>
          <p:nvPr/>
        </p:nvPicPr>
        <p:blipFill>
          <a:blip r:embed="rId3"/>
          <a:stretch>
            <a:fillRect/>
          </a:stretch>
        </p:blipFill>
        <p:spPr bwMode="auto">
          <a:xfrm>
            <a:off x="3533481" y="1691389"/>
            <a:ext cx="5125035" cy="5032795"/>
          </a:xfrm>
          <a:prstGeom prst="rect">
            <a:avLst/>
          </a:prstGeom>
        </p:spPr>
      </p:pic>
      <p:sp>
        <p:nvSpPr>
          <p:cNvPr id="2" name="Titel 1">
            <a:extLst>
              <a:ext uri="{FF2B5EF4-FFF2-40B4-BE49-F238E27FC236}">
                <a16:creationId xmlns:a16="http://schemas.microsoft.com/office/drawing/2014/main" id="{DA674F1E-02C9-C746-B806-A824D6B0D12A}"/>
              </a:ext>
            </a:extLst>
          </p:cNvPr>
          <p:cNvSpPr>
            <a:spLocks noGrp="1"/>
          </p:cNvSpPr>
          <p:nvPr>
            <p:ph type="title"/>
          </p:nvPr>
        </p:nvSpPr>
        <p:spPr/>
        <p:txBody>
          <a:bodyPr/>
          <a:lstStyle/>
          <a:p>
            <a:r>
              <a:rPr lang="de-DE" sz="2800" dirty="0"/>
              <a:t>3.06: </a:t>
            </a:r>
            <a:r>
              <a:rPr lang="de-DE" sz="2400" dirty="0"/>
              <a:t>Als Nutzer möchte ich zu jedem Zeitpunkt sehen können, welcher Blumentyp gerade bei welchem Panzer aktiv ist um mich entsprechend zu verteidigen.</a:t>
            </a:r>
            <a:br>
              <a:rPr lang="de-DE" sz="2400" dirty="0"/>
            </a:br>
            <a:endParaRPr lang="de-DE" dirty="0"/>
          </a:p>
        </p:txBody>
      </p:sp>
      <p:sp>
        <p:nvSpPr>
          <p:cNvPr id="7" name="Textfeld 6">
            <a:extLst>
              <a:ext uri="{FF2B5EF4-FFF2-40B4-BE49-F238E27FC236}">
                <a16:creationId xmlns:a16="http://schemas.microsoft.com/office/drawing/2014/main" id="{0866A3F4-C76A-2946-AA9D-FE2B58A44A55}"/>
              </a:ext>
            </a:extLst>
          </p:cNvPr>
          <p:cNvSpPr txBox="1"/>
          <p:nvPr/>
        </p:nvSpPr>
        <p:spPr>
          <a:xfrm>
            <a:off x="10247970" y="6488668"/>
            <a:ext cx="1944030" cy="369332"/>
          </a:xfrm>
          <a:prstGeom prst="rect">
            <a:avLst/>
          </a:prstGeom>
          <a:noFill/>
        </p:spPr>
        <p:txBody>
          <a:bodyPr wrap="square" rtlCol="0">
            <a:spAutoFit/>
          </a:bodyPr>
          <a:lstStyle/>
          <a:p>
            <a:r>
              <a:rPr lang="de-DE" dirty="0"/>
              <a:t>19, Cedric</a:t>
            </a:r>
          </a:p>
        </p:txBody>
      </p:sp>
    </p:spTree>
    <p:extLst>
      <p:ext uri="{BB962C8B-B14F-4D97-AF65-F5344CB8AC3E}">
        <p14:creationId xmlns:p14="http://schemas.microsoft.com/office/powerpoint/2010/main" val="712596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4EB208D-CBD2-B245-B5EF-9F20B3C8AE03}"/>
              </a:ext>
            </a:extLst>
          </p:cNvPr>
          <p:cNvPicPr/>
          <p:nvPr/>
        </p:nvPicPr>
        <p:blipFill>
          <a:blip r:embed="rId3"/>
          <a:stretch>
            <a:fillRect/>
          </a:stretch>
        </p:blipFill>
        <p:spPr bwMode="auto">
          <a:xfrm>
            <a:off x="3533481" y="1691388"/>
            <a:ext cx="5125036" cy="5032795"/>
          </a:xfrm>
          <a:prstGeom prst="rect">
            <a:avLst/>
          </a:prstGeom>
        </p:spPr>
      </p:pic>
      <p:sp>
        <p:nvSpPr>
          <p:cNvPr id="2" name="Titel 1">
            <a:extLst>
              <a:ext uri="{FF2B5EF4-FFF2-40B4-BE49-F238E27FC236}">
                <a16:creationId xmlns:a16="http://schemas.microsoft.com/office/drawing/2014/main" id="{DA674F1E-02C9-C746-B806-A824D6B0D12A}"/>
              </a:ext>
            </a:extLst>
          </p:cNvPr>
          <p:cNvSpPr>
            <a:spLocks noGrp="1"/>
          </p:cNvSpPr>
          <p:nvPr>
            <p:ph type="title"/>
          </p:nvPr>
        </p:nvSpPr>
        <p:spPr/>
        <p:txBody>
          <a:bodyPr/>
          <a:lstStyle/>
          <a:p>
            <a:r>
              <a:rPr lang="de-DE" sz="2800" dirty="0"/>
              <a:t>3.07: </a:t>
            </a:r>
            <a:r>
              <a:rPr lang="de-DE" sz="2400" dirty="0"/>
              <a:t>Als Nutzer möchte ich Soundeffekte während des Spiels haben um auch auditives Feedback zu erhalten und besser unterhalten zu werden.</a:t>
            </a:r>
            <a:endParaRPr lang="de-DE" dirty="0"/>
          </a:p>
        </p:txBody>
      </p:sp>
      <p:sp>
        <p:nvSpPr>
          <p:cNvPr id="7" name="Textfeld 6">
            <a:extLst>
              <a:ext uri="{FF2B5EF4-FFF2-40B4-BE49-F238E27FC236}">
                <a16:creationId xmlns:a16="http://schemas.microsoft.com/office/drawing/2014/main" id="{48770A4A-CC67-5A4D-BC47-5CD7BCB19026}"/>
              </a:ext>
            </a:extLst>
          </p:cNvPr>
          <p:cNvSpPr txBox="1"/>
          <p:nvPr/>
        </p:nvSpPr>
        <p:spPr>
          <a:xfrm>
            <a:off x="10247970" y="6488668"/>
            <a:ext cx="1944030" cy="369332"/>
          </a:xfrm>
          <a:prstGeom prst="rect">
            <a:avLst/>
          </a:prstGeom>
          <a:noFill/>
        </p:spPr>
        <p:txBody>
          <a:bodyPr wrap="square" rtlCol="0">
            <a:spAutoFit/>
          </a:bodyPr>
          <a:lstStyle/>
          <a:p>
            <a:r>
              <a:rPr lang="de-DE" dirty="0"/>
              <a:t>20, Patrick</a:t>
            </a:r>
          </a:p>
        </p:txBody>
      </p:sp>
    </p:spTree>
    <p:extLst>
      <p:ext uri="{BB962C8B-B14F-4D97-AF65-F5344CB8AC3E}">
        <p14:creationId xmlns:p14="http://schemas.microsoft.com/office/powerpoint/2010/main" val="2889268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B83F38D-816C-614F-AA5E-376727325E5C}"/>
              </a:ext>
            </a:extLst>
          </p:cNvPr>
          <p:cNvPicPr/>
          <p:nvPr/>
        </p:nvPicPr>
        <p:blipFill>
          <a:blip r:embed="rId3"/>
          <a:stretch>
            <a:fillRect/>
          </a:stretch>
        </p:blipFill>
        <p:spPr bwMode="auto">
          <a:xfrm>
            <a:off x="3533482" y="1691389"/>
            <a:ext cx="5125035" cy="5032794"/>
          </a:xfrm>
          <a:prstGeom prst="rect">
            <a:avLst/>
          </a:prstGeom>
        </p:spPr>
      </p:pic>
      <p:sp>
        <p:nvSpPr>
          <p:cNvPr id="2" name="Titel 1">
            <a:extLst>
              <a:ext uri="{FF2B5EF4-FFF2-40B4-BE49-F238E27FC236}">
                <a16:creationId xmlns:a16="http://schemas.microsoft.com/office/drawing/2014/main" id="{DA674F1E-02C9-C746-B806-A824D6B0D12A}"/>
              </a:ext>
            </a:extLst>
          </p:cNvPr>
          <p:cNvSpPr>
            <a:spLocks noGrp="1"/>
          </p:cNvSpPr>
          <p:nvPr>
            <p:ph type="title"/>
          </p:nvPr>
        </p:nvSpPr>
        <p:spPr/>
        <p:txBody>
          <a:bodyPr/>
          <a:lstStyle/>
          <a:p>
            <a:r>
              <a:rPr lang="de-DE" sz="2800" dirty="0"/>
              <a:t>3.08: </a:t>
            </a:r>
            <a:r>
              <a:rPr lang="de-DE" sz="2400" dirty="0"/>
              <a:t>Als Nutzer möchte ich den Panzern unterschiedliche Aussehen geben können um sie unterscheiden zu können und den Teams zuordnen zu können.</a:t>
            </a:r>
            <a:br>
              <a:rPr lang="de-DE" sz="2400" dirty="0"/>
            </a:br>
            <a:endParaRPr lang="de-DE" dirty="0"/>
          </a:p>
        </p:txBody>
      </p:sp>
      <p:sp>
        <p:nvSpPr>
          <p:cNvPr id="7" name="Textfeld 6">
            <a:extLst>
              <a:ext uri="{FF2B5EF4-FFF2-40B4-BE49-F238E27FC236}">
                <a16:creationId xmlns:a16="http://schemas.microsoft.com/office/drawing/2014/main" id="{BF3233CC-E3CA-4A40-90EF-B9E924376734}"/>
              </a:ext>
            </a:extLst>
          </p:cNvPr>
          <p:cNvSpPr txBox="1"/>
          <p:nvPr/>
        </p:nvSpPr>
        <p:spPr>
          <a:xfrm>
            <a:off x="10247970" y="6488668"/>
            <a:ext cx="1944030" cy="369332"/>
          </a:xfrm>
          <a:prstGeom prst="rect">
            <a:avLst/>
          </a:prstGeom>
          <a:noFill/>
        </p:spPr>
        <p:txBody>
          <a:bodyPr wrap="square" rtlCol="0">
            <a:spAutoFit/>
          </a:bodyPr>
          <a:lstStyle/>
          <a:p>
            <a:r>
              <a:rPr lang="de-DE" dirty="0"/>
              <a:t>21, Florian</a:t>
            </a:r>
          </a:p>
        </p:txBody>
      </p:sp>
    </p:spTree>
    <p:extLst>
      <p:ext uri="{BB962C8B-B14F-4D97-AF65-F5344CB8AC3E}">
        <p14:creationId xmlns:p14="http://schemas.microsoft.com/office/powerpoint/2010/main" val="3243937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7125105-1FB3-F342-BBBA-3C83CEDCEF59}"/>
              </a:ext>
            </a:extLst>
          </p:cNvPr>
          <p:cNvPicPr/>
          <p:nvPr/>
        </p:nvPicPr>
        <p:blipFill>
          <a:blip r:embed="rId3"/>
          <a:stretch>
            <a:fillRect/>
          </a:stretch>
        </p:blipFill>
        <p:spPr bwMode="auto">
          <a:xfrm>
            <a:off x="3533482" y="1691388"/>
            <a:ext cx="5125035" cy="5032795"/>
          </a:xfrm>
          <a:prstGeom prst="rect">
            <a:avLst/>
          </a:prstGeom>
        </p:spPr>
      </p:pic>
      <p:sp>
        <p:nvSpPr>
          <p:cNvPr id="2" name="Titel 1">
            <a:extLst>
              <a:ext uri="{FF2B5EF4-FFF2-40B4-BE49-F238E27FC236}">
                <a16:creationId xmlns:a16="http://schemas.microsoft.com/office/drawing/2014/main" id="{DA674F1E-02C9-C746-B806-A824D6B0D12A}"/>
              </a:ext>
            </a:extLst>
          </p:cNvPr>
          <p:cNvSpPr>
            <a:spLocks noGrp="1"/>
          </p:cNvSpPr>
          <p:nvPr>
            <p:ph type="title"/>
          </p:nvPr>
        </p:nvSpPr>
        <p:spPr/>
        <p:txBody>
          <a:bodyPr/>
          <a:lstStyle/>
          <a:p>
            <a:r>
              <a:rPr lang="de-DE" sz="2800" dirty="0"/>
              <a:t>3.09: </a:t>
            </a:r>
            <a:r>
              <a:rPr lang="de-DE" sz="2400" dirty="0"/>
              <a:t>Als Nutzer möchte ich zwischen den Spielen </a:t>
            </a:r>
            <a:r>
              <a:rPr lang="de-DE" sz="2400" dirty="0" err="1"/>
              <a:t>Winscreens</a:t>
            </a:r>
            <a:r>
              <a:rPr lang="de-DE" sz="2400" dirty="0"/>
              <a:t> haben um sehen zu können welches Team das Spiel gewonnen hat.</a:t>
            </a:r>
            <a:br>
              <a:rPr lang="de-DE" sz="2400" dirty="0"/>
            </a:br>
            <a:endParaRPr lang="de-DE" dirty="0"/>
          </a:p>
        </p:txBody>
      </p:sp>
      <p:sp>
        <p:nvSpPr>
          <p:cNvPr id="7" name="Textfeld 6">
            <a:extLst>
              <a:ext uri="{FF2B5EF4-FFF2-40B4-BE49-F238E27FC236}">
                <a16:creationId xmlns:a16="http://schemas.microsoft.com/office/drawing/2014/main" id="{E9AF4FB1-AAC9-404F-94C8-3FFA79CDE42E}"/>
              </a:ext>
            </a:extLst>
          </p:cNvPr>
          <p:cNvSpPr txBox="1"/>
          <p:nvPr/>
        </p:nvSpPr>
        <p:spPr>
          <a:xfrm>
            <a:off x="10247970" y="6488668"/>
            <a:ext cx="1944030" cy="369332"/>
          </a:xfrm>
          <a:prstGeom prst="rect">
            <a:avLst/>
          </a:prstGeom>
          <a:noFill/>
        </p:spPr>
        <p:txBody>
          <a:bodyPr wrap="square" rtlCol="0">
            <a:spAutoFit/>
          </a:bodyPr>
          <a:lstStyle/>
          <a:p>
            <a:r>
              <a:rPr lang="de-DE" dirty="0"/>
              <a:t>22, Joel</a:t>
            </a:r>
          </a:p>
        </p:txBody>
      </p:sp>
    </p:spTree>
    <p:extLst>
      <p:ext uri="{BB962C8B-B14F-4D97-AF65-F5344CB8AC3E}">
        <p14:creationId xmlns:p14="http://schemas.microsoft.com/office/powerpoint/2010/main" val="387304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33AE8DDC-9C9B-8444-86EF-65571B726CDA}"/>
              </a:ext>
            </a:extLst>
          </p:cNvPr>
          <p:cNvPicPr/>
          <p:nvPr/>
        </p:nvPicPr>
        <p:blipFill>
          <a:blip r:embed="rId3"/>
          <a:stretch>
            <a:fillRect/>
          </a:stretch>
        </p:blipFill>
        <p:spPr bwMode="auto">
          <a:xfrm>
            <a:off x="3533482" y="1691389"/>
            <a:ext cx="5125035" cy="5032795"/>
          </a:xfrm>
          <a:prstGeom prst="rect">
            <a:avLst/>
          </a:prstGeom>
        </p:spPr>
      </p:pic>
      <p:sp>
        <p:nvSpPr>
          <p:cNvPr id="2" name="Titel 1">
            <a:extLst>
              <a:ext uri="{FF2B5EF4-FFF2-40B4-BE49-F238E27FC236}">
                <a16:creationId xmlns:a16="http://schemas.microsoft.com/office/drawing/2014/main" id="{DA674F1E-02C9-C746-B806-A824D6B0D12A}"/>
              </a:ext>
            </a:extLst>
          </p:cNvPr>
          <p:cNvSpPr>
            <a:spLocks noGrp="1"/>
          </p:cNvSpPr>
          <p:nvPr>
            <p:ph type="title"/>
          </p:nvPr>
        </p:nvSpPr>
        <p:spPr/>
        <p:txBody>
          <a:bodyPr/>
          <a:lstStyle/>
          <a:p>
            <a:r>
              <a:rPr lang="de-DE" sz="2800" dirty="0"/>
              <a:t>3.10: </a:t>
            </a:r>
            <a:r>
              <a:rPr lang="de-DE" sz="2400" dirty="0"/>
              <a:t>Als Nutzer möchte ich einen „Capture The </a:t>
            </a:r>
            <a:r>
              <a:rPr lang="de-DE" sz="2400" dirty="0" err="1"/>
              <a:t>Flag</a:t>
            </a:r>
            <a:r>
              <a:rPr lang="de-DE" sz="2400" dirty="0"/>
              <a:t>“-Modus haben, um eine größere Vielfalt zu haben</a:t>
            </a:r>
            <a:endParaRPr lang="de-DE" dirty="0"/>
          </a:p>
        </p:txBody>
      </p:sp>
      <p:sp>
        <p:nvSpPr>
          <p:cNvPr id="7" name="Textfeld 6">
            <a:extLst>
              <a:ext uri="{FF2B5EF4-FFF2-40B4-BE49-F238E27FC236}">
                <a16:creationId xmlns:a16="http://schemas.microsoft.com/office/drawing/2014/main" id="{D6661165-8BE3-7B4F-8294-2356C50C10BE}"/>
              </a:ext>
            </a:extLst>
          </p:cNvPr>
          <p:cNvSpPr txBox="1"/>
          <p:nvPr/>
        </p:nvSpPr>
        <p:spPr>
          <a:xfrm>
            <a:off x="10247970" y="6488668"/>
            <a:ext cx="1944030" cy="369332"/>
          </a:xfrm>
          <a:prstGeom prst="rect">
            <a:avLst/>
          </a:prstGeom>
          <a:noFill/>
        </p:spPr>
        <p:txBody>
          <a:bodyPr wrap="square" rtlCol="0">
            <a:spAutoFit/>
          </a:bodyPr>
          <a:lstStyle/>
          <a:p>
            <a:r>
              <a:rPr lang="de-DE" dirty="0"/>
              <a:t>23, Robin</a:t>
            </a:r>
          </a:p>
        </p:txBody>
      </p:sp>
    </p:spTree>
    <p:extLst>
      <p:ext uri="{BB962C8B-B14F-4D97-AF65-F5344CB8AC3E}">
        <p14:creationId xmlns:p14="http://schemas.microsoft.com/office/powerpoint/2010/main" val="624416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C17910C-D5F5-E64A-836C-784A033DCCD4}"/>
              </a:ext>
            </a:extLst>
          </p:cNvPr>
          <p:cNvPicPr/>
          <p:nvPr/>
        </p:nvPicPr>
        <p:blipFill>
          <a:blip r:embed="rId3"/>
          <a:stretch>
            <a:fillRect/>
          </a:stretch>
        </p:blipFill>
        <p:spPr bwMode="auto">
          <a:xfrm>
            <a:off x="3533482" y="1691389"/>
            <a:ext cx="5125035" cy="5032795"/>
          </a:xfrm>
          <a:prstGeom prst="rect">
            <a:avLst/>
          </a:prstGeom>
        </p:spPr>
      </p:pic>
      <p:sp>
        <p:nvSpPr>
          <p:cNvPr id="2" name="Titel 1">
            <a:extLst>
              <a:ext uri="{FF2B5EF4-FFF2-40B4-BE49-F238E27FC236}">
                <a16:creationId xmlns:a16="http://schemas.microsoft.com/office/drawing/2014/main" id="{DA674F1E-02C9-C746-B806-A824D6B0D12A}"/>
              </a:ext>
            </a:extLst>
          </p:cNvPr>
          <p:cNvSpPr>
            <a:spLocks noGrp="1"/>
          </p:cNvSpPr>
          <p:nvPr>
            <p:ph type="title"/>
          </p:nvPr>
        </p:nvSpPr>
        <p:spPr/>
        <p:txBody>
          <a:bodyPr/>
          <a:lstStyle/>
          <a:p>
            <a:r>
              <a:rPr lang="de-DE" sz="2800" dirty="0"/>
              <a:t>3.11: </a:t>
            </a:r>
            <a:r>
              <a:rPr lang="de-DE" sz="2000" dirty="0"/>
              <a:t>Als Nutzer möchte ich einen Modus haben, in dem ich, durch das überreden von Panzern, </a:t>
            </a:r>
            <a:r>
              <a:rPr lang="de-DE" sz="2000" dirty="0" err="1"/>
              <a:t>ingame</a:t>
            </a:r>
            <a:r>
              <a:rPr lang="de-DE" sz="2000" dirty="0"/>
              <a:t>-Währung erwirtschaften kann, um diese gegen </a:t>
            </a:r>
            <a:r>
              <a:rPr lang="de-DE" sz="2000" dirty="0" err="1"/>
              <a:t>Powerups</a:t>
            </a:r>
            <a:r>
              <a:rPr lang="de-DE" sz="2000" dirty="0"/>
              <a:t> eintauschen zu können.</a:t>
            </a:r>
            <a:br>
              <a:rPr lang="de-DE" sz="2000" dirty="0"/>
            </a:br>
            <a:endParaRPr lang="de-DE" dirty="0"/>
          </a:p>
        </p:txBody>
      </p:sp>
      <p:sp>
        <p:nvSpPr>
          <p:cNvPr id="7" name="Textfeld 6">
            <a:extLst>
              <a:ext uri="{FF2B5EF4-FFF2-40B4-BE49-F238E27FC236}">
                <a16:creationId xmlns:a16="http://schemas.microsoft.com/office/drawing/2014/main" id="{26E51F75-718A-324F-AECF-53CFC0948A8F}"/>
              </a:ext>
            </a:extLst>
          </p:cNvPr>
          <p:cNvSpPr txBox="1"/>
          <p:nvPr/>
        </p:nvSpPr>
        <p:spPr>
          <a:xfrm>
            <a:off x="10247970" y="6488668"/>
            <a:ext cx="1944030" cy="369332"/>
          </a:xfrm>
          <a:prstGeom prst="rect">
            <a:avLst/>
          </a:prstGeom>
          <a:noFill/>
        </p:spPr>
        <p:txBody>
          <a:bodyPr wrap="square" rtlCol="0">
            <a:spAutoFit/>
          </a:bodyPr>
          <a:lstStyle/>
          <a:p>
            <a:r>
              <a:rPr lang="de-DE" dirty="0"/>
              <a:t>24, Niklas</a:t>
            </a:r>
          </a:p>
        </p:txBody>
      </p:sp>
    </p:spTree>
    <p:extLst>
      <p:ext uri="{BB962C8B-B14F-4D97-AF65-F5344CB8AC3E}">
        <p14:creationId xmlns:p14="http://schemas.microsoft.com/office/powerpoint/2010/main" val="2002090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E8A82A1-C8EE-B64A-A385-2B4B801CEB39}"/>
              </a:ext>
            </a:extLst>
          </p:cNvPr>
          <p:cNvPicPr/>
          <p:nvPr/>
        </p:nvPicPr>
        <p:blipFill>
          <a:blip r:embed="rId3">
            <a:extLst>
              <a:ext uri="{28A0092B-C50C-407E-A947-70E740481C1C}">
                <a14:useLocalDpi xmlns:a14="http://schemas.microsoft.com/office/drawing/2010/main" val="0"/>
              </a:ext>
            </a:extLst>
          </a:blip>
          <a:stretch>
            <a:fillRect/>
          </a:stretch>
        </p:blipFill>
        <p:spPr>
          <a:xfrm>
            <a:off x="3533482" y="1691389"/>
            <a:ext cx="5125035" cy="5032795"/>
          </a:xfrm>
          <a:prstGeom prst="rect">
            <a:avLst/>
          </a:prstGeom>
        </p:spPr>
      </p:pic>
      <p:sp>
        <p:nvSpPr>
          <p:cNvPr id="2" name="Titel 1">
            <a:extLst>
              <a:ext uri="{FF2B5EF4-FFF2-40B4-BE49-F238E27FC236}">
                <a16:creationId xmlns:a16="http://schemas.microsoft.com/office/drawing/2014/main" id="{DA674F1E-02C9-C746-B806-A824D6B0D12A}"/>
              </a:ext>
            </a:extLst>
          </p:cNvPr>
          <p:cNvSpPr>
            <a:spLocks noGrp="1"/>
          </p:cNvSpPr>
          <p:nvPr>
            <p:ph type="title"/>
          </p:nvPr>
        </p:nvSpPr>
        <p:spPr/>
        <p:txBody>
          <a:bodyPr/>
          <a:lstStyle/>
          <a:p>
            <a:r>
              <a:rPr lang="de-DE" sz="2800" dirty="0"/>
              <a:t>3.12: </a:t>
            </a:r>
            <a:r>
              <a:rPr lang="de-DE" sz="2000" dirty="0"/>
              <a:t>Als Nutzer möchte ich einen Raum im Spiel haben, in dem ich die erwirtschaftete </a:t>
            </a:r>
            <a:r>
              <a:rPr lang="de-DE" sz="2000" dirty="0" err="1"/>
              <a:t>ingame</a:t>
            </a:r>
            <a:r>
              <a:rPr lang="de-DE" sz="2000" dirty="0"/>
              <a:t>-Währung gegen </a:t>
            </a:r>
            <a:r>
              <a:rPr lang="de-DE" sz="2000" dirty="0" err="1"/>
              <a:t>Powerups</a:t>
            </a:r>
            <a:r>
              <a:rPr lang="de-DE" sz="2000" dirty="0"/>
              <a:t> eintauschen kann, um bessere Voraussetzungen für die nächste Spielrunde zu schaffen</a:t>
            </a:r>
            <a:br>
              <a:rPr lang="de-DE" sz="2400" dirty="0"/>
            </a:br>
            <a:endParaRPr lang="de-DE" dirty="0"/>
          </a:p>
        </p:txBody>
      </p:sp>
      <p:sp>
        <p:nvSpPr>
          <p:cNvPr id="7" name="Textfeld 6">
            <a:extLst>
              <a:ext uri="{FF2B5EF4-FFF2-40B4-BE49-F238E27FC236}">
                <a16:creationId xmlns:a16="http://schemas.microsoft.com/office/drawing/2014/main" id="{0D8F6D26-CF25-0C4A-9E96-87F649083284}"/>
              </a:ext>
            </a:extLst>
          </p:cNvPr>
          <p:cNvSpPr txBox="1"/>
          <p:nvPr/>
        </p:nvSpPr>
        <p:spPr>
          <a:xfrm>
            <a:off x="10247970" y="6488668"/>
            <a:ext cx="1944030" cy="369332"/>
          </a:xfrm>
          <a:prstGeom prst="rect">
            <a:avLst/>
          </a:prstGeom>
          <a:noFill/>
        </p:spPr>
        <p:txBody>
          <a:bodyPr wrap="square" rtlCol="0">
            <a:spAutoFit/>
          </a:bodyPr>
          <a:lstStyle/>
          <a:p>
            <a:r>
              <a:rPr lang="de-DE" dirty="0"/>
              <a:t>25, Niklas</a:t>
            </a:r>
          </a:p>
        </p:txBody>
      </p:sp>
    </p:spTree>
    <p:extLst>
      <p:ext uri="{BB962C8B-B14F-4D97-AF65-F5344CB8AC3E}">
        <p14:creationId xmlns:p14="http://schemas.microsoft.com/office/powerpoint/2010/main" val="1114197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D87B583-D658-734D-80DA-96DA270AFE6E}"/>
              </a:ext>
            </a:extLst>
          </p:cNvPr>
          <p:cNvPicPr/>
          <p:nvPr/>
        </p:nvPicPr>
        <p:blipFill>
          <a:blip r:embed="rId3"/>
          <a:stretch>
            <a:fillRect/>
          </a:stretch>
        </p:blipFill>
        <p:spPr bwMode="auto">
          <a:xfrm>
            <a:off x="3533481" y="1691389"/>
            <a:ext cx="5125035" cy="5032795"/>
          </a:xfrm>
          <a:prstGeom prst="rect">
            <a:avLst/>
          </a:prstGeom>
        </p:spPr>
      </p:pic>
      <p:sp>
        <p:nvSpPr>
          <p:cNvPr id="2" name="Titel 1">
            <a:extLst>
              <a:ext uri="{FF2B5EF4-FFF2-40B4-BE49-F238E27FC236}">
                <a16:creationId xmlns:a16="http://schemas.microsoft.com/office/drawing/2014/main" id="{DA674F1E-02C9-C746-B806-A824D6B0D12A}"/>
              </a:ext>
            </a:extLst>
          </p:cNvPr>
          <p:cNvSpPr>
            <a:spLocks noGrp="1"/>
          </p:cNvSpPr>
          <p:nvPr>
            <p:ph type="title"/>
          </p:nvPr>
        </p:nvSpPr>
        <p:spPr/>
        <p:txBody>
          <a:bodyPr/>
          <a:lstStyle/>
          <a:p>
            <a:r>
              <a:rPr lang="de-DE" sz="2800" dirty="0"/>
              <a:t>3.13: </a:t>
            </a:r>
            <a:r>
              <a:rPr lang="de-DE" sz="2400" dirty="0"/>
              <a:t>Als Nutzer möchte ich einen Boss bekämpfen können, der sich durch mehr Leben kennzeichnet, um eine schwierigere Herausforderung zu haben</a:t>
            </a:r>
            <a:br>
              <a:rPr lang="de-DE" sz="2400" dirty="0"/>
            </a:br>
            <a:endParaRPr lang="de-DE" dirty="0"/>
          </a:p>
        </p:txBody>
      </p:sp>
      <p:sp>
        <p:nvSpPr>
          <p:cNvPr id="7" name="Textfeld 6">
            <a:extLst>
              <a:ext uri="{FF2B5EF4-FFF2-40B4-BE49-F238E27FC236}">
                <a16:creationId xmlns:a16="http://schemas.microsoft.com/office/drawing/2014/main" id="{97CC251F-21CA-9345-BDE9-9ACA32C237D9}"/>
              </a:ext>
            </a:extLst>
          </p:cNvPr>
          <p:cNvSpPr txBox="1"/>
          <p:nvPr/>
        </p:nvSpPr>
        <p:spPr>
          <a:xfrm>
            <a:off x="10247970" y="6488668"/>
            <a:ext cx="1944030" cy="369332"/>
          </a:xfrm>
          <a:prstGeom prst="rect">
            <a:avLst/>
          </a:prstGeom>
          <a:noFill/>
        </p:spPr>
        <p:txBody>
          <a:bodyPr wrap="square" rtlCol="0">
            <a:spAutoFit/>
          </a:bodyPr>
          <a:lstStyle/>
          <a:p>
            <a:r>
              <a:rPr lang="de-DE" dirty="0"/>
              <a:t>26, Patrick</a:t>
            </a:r>
          </a:p>
        </p:txBody>
      </p:sp>
    </p:spTree>
    <p:extLst>
      <p:ext uri="{BB962C8B-B14F-4D97-AF65-F5344CB8AC3E}">
        <p14:creationId xmlns:p14="http://schemas.microsoft.com/office/powerpoint/2010/main" val="1670545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674F1E-02C9-C746-B806-A824D6B0D12A}"/>
              </a:ext>
            </a:extLst>
          </p:cNvPr>
          <p:cNvSpPr>
            <a:spLocks noGrp="1"/>
          </p:cNvSpPr>
          <p:nvPr>
            <p:ph type="title"/>
          </p:nvPr>
        </p:nvSpPr>
        <p:spPr/>
        <p:txBody>
          <a:bodyPr/>
          <a:lstStyle/>
          <a:p>
            <a:r>
              <a:rPr lang="de-DE" sz="2800" dirty="0"/>
              <a:t>HMSC:</a:t>
            </a:r>
            <a:br>
              <a:rPr lang="de-DE" sz="2400" dirty="0"/>
            </a:br>
            <a:endParaRPr lang="de-DE" dirty="0"/>
          </a:p>
        </p:txBody>
      </p:sp>
      <p:pic>
        <p:nvPicPr>
          <p:cNvPr id="5" name="Grafik 4">
            <a:extLst>
              <a:ext uri="{FF2B5EF4-FFF2-40B4-BE49-F238E27FC236}">
                <a16:creationId xmlns:a16="http://schemas.microsoft.com/office/drawing/2014/main" id="{F966D865-89E1-4543-A385-18213ACEBB49}"/>
              </a:ext>
            </a:extLst>
          </p:cNvPr>
          <p:cNvPicPr/>
          <p:nvPr/>
        </p:nvPicPr>
        <p:blipFill>
          <a:blip r:embed="rId3"/>
          <a:stretch>
            <a:fillRect/>
          </a:stretch>
        </p:blipFill>
        <p:spPr bwMode="auto">
          <a:xfrm>
            <a:off x="4102894" y="0"/>
            <a:ext cx="3986213" cy="6858000"/>
          </a:xfrm>
          <a:prstGeom prst="rect">
            <a:avLst/>
          </a:prstGeom>
        </p:spPr>
      </p:pic>
      <p:sp>
        <p:nvSpPr>
          <p:cNvPr id="6" name="Textfeld 5">
            <a:extLst>
              <a:ext uri="{FF2B5EF4-FFF2-40B4-BE49-F238E27FC236}">
                <a16:creationId xmlns:a16="http://schemas.microsoft.com/office/drawing/2014/main" id="{29527AEA-3A1A-924A-A3F1-71A437535F13}"/>
              </a:ext>
            </a:extLst>
          </p:cNvPr>
          <p:cNvSpPr txBox="1"/>
          <p:nvPr/>
        </p:nvSpPr>
        <p:spPr>
          <a:xfrm>
            <a:off x="10247970" y="6488668"/>
            <a:ext cx="1944030" cy="369332"/>
          </a:xfrm>
          <a:prstGeom prst="rect">
            <a:avLst/>
          </a:prstGeom>
          <a:noFill/>
        </p:spPr>
        <p:txBody>
          <a:bodyPr wrap="square" rtlCol="0">
            <a:spAutoFit/>
          </a:bodyPr>
          <a:lstStyle/>
          <a:p>
            <a:r>
              <a:rPr lang="de-DE" dirty="0"/>
              <a:t>27, Cedric</a:t>
            </a:r>
          </a:p>
        </p:txBody>
      </p:sp>
    </p:spTree>
    <p:extLst>
      <p:ext uri="{BB962C8B-B14F-4D97-AF65-F5344CB8AC3E}">
        <p14:creationId xmlns:p14="http://schemas.microsoft.com/office/powerpoint/2010/main" val="2474357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674F1E-02C9-C746-B806-A824D6B0D12A}"/>
              </a:ext>
            </a:extLst>
          </p:cNvPr>
          <p:cNvSpPr>
            <a:spLocks noGrp="1"/>
          </p:cNvSpPr>
          <p:nvPr>
            <p:ph type="title"/>
          </p:nvPr>
        </p:nvSpPr>
        <p:spPr/>
        <p:txBody>
          <a:bodyPr/>
          <a:lstStyle/>
          <a:p>
            <a:r>
              <a:rPr lang="de-DE" sz="2800" dirty="0"/>
              <a:t>Klassendiagramm:</a:t>
            </a:r>
            <a:br>
              <a:rPr lang="de-DE" sz="2400" dirty="0"/>
            </a:br>
            <a:endParaRPr lang="de-DE" dirty="0"/>
          </a:p>
        </p:txBody>
      </p:sp>
      <p:pic>
        <p:nvPicPr>
          <p:cNvPr id="4" name="Grafik 3" descr="Ein Bild, das Text, Karte enthält.&#10;&#10;Automatisch generierte Beschreibung">
            <a:extLst>
              <a:ext uri="{FF2B5EF4-FFF2-40B4-BE49-F238E27FC236}">
                <a16:creationId xmlns:a16="http://schemas.microsoft.com/office/drawing/2014/main" id="{2F553FC8-2B92-3244-AA98-7E3FBAAC48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361" y="950025"/>
            <a:ext cx="6563277" cy="5789221"/>
          </a:xfrm>
          <a:prstGeom prst="rect">
            <a:avLst/>
          </a:prstGeom>
        </p:spPr>
      </p:pic>
      <p:sp>
        <p:nvSpPr>
          <p:cNvPr id="6" name="Textfeld 5">
            <a:extLst>
              <a:ext uri="{FF2B5EF4-FFF2-40B4-BE49-F238E27FC236}">
                <a16:creationId xmlns:a16="http://schemas.microsoft.com/office/drawing/2014/main" id="{5BF22F5B-7070-AE44-841B-25A38BDB91AB}"/>
              </a:ext>
            </a:extLst>
          </p:cNvPr>
          <p:cNvSpPr txBox="1"/>
          <p:nvPr/>
        </p:nvSpPr>
        <p:spPr>
          <a:xfrm>
            <a:off x="10247970" y="6488668"/>
            <a:ext cx="1944030" cy="369332"/>
          </a:xfrm>
          <a:prstGeom prst="rect">
            <a:avLst/>
          </a:prstGeom>
          <a:noFill/>
        </p:spPr>
        <p:txBody>
          <a:bodyPr wrap="square" rtlCol="0">
            <a:spAutoFit/>
          </a:bodyPr>
          <a:lstStyle/>
          <a:p>
            <a:r>
              <a:rPr lang="de-DE" dirty="0"/>
              <a:t>28, Florian</a:t>
            </a:r>
          </a:p>
        </p:txBody>
      </p:sp>
    </p:spTree>
    <p:extLst>
      <p:ext uri="{BB962C8B-B14F-4D97-AF65-F5344CB8AC3E}">
        <p14:creationId xmlns:p14="http://schemas.microsoft.com/office/powerpoint/2010/main" val="311789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20A597-AE1F-084B-8AF3-E188434E7CB3}"/>
              </a:ext>
            </a:extLst>
          </p:cNvPr>
          <p:cNvSpPr>
            <a:spLocks noGrp="1"/>
          </p:cNvSpPr>
          <p:nvPr>
            <p:ph type="title"/>
          </p:nvPr>
        </p:nvSpPr>
        <p:spPr/>
        <p:txBody>
          <a:bodyPr/>
          <a:lstStyle/>
          <a:p>
            <a:r>
              <a:rPr lang="de-DE" dirty="0"/>
              <a:t>User Story 3.02</a:t>
            </a:r>
          </a:p>
        </p:txBody>
      </p:sp>
      <p:graphicFrame>
        <p:nvGraphicFramePr>
          <p:cNvPr id="4" name="Tabelle 3">
            <a:extLst>
              <a:ext uri="{FF2B5EF4-FFF2-40B4-BE49-F238E27FC236}">
                <a16:creationId xmlns:a16="http://schemas.microsoft.com/office/drawing/2014/main" id="{21245CE9-4E97-B647-9CDA-57292D69E703}"/>
              </a:ext>
            </a:extLst>
          </p:cNvPr>
          <p:cNvGraphicFramePr>
            <a:graphicFrameLocks noGrp="1"/>
          </p:cNvGraphicFramePr>
          <p:nvPr>
            <p:extLst>
              <p:ext uri="{D42A27DB-BD31-4B8C-83A1-F6EECF244321}">
                <p14:modId xmlns:p14="http://schemas.microsoft.com/office/powerpoint/2010/main" val="1459178436"/>
              </p:ext>
            </p:extLst>
          </p:nvPr>
        </p:nvGraphicFramePr>
        <p:xfrm>
          <a:off x="2270531" y="1395364"/>
          <a:ext cx="7650938" cy="4067273"/>
        </p:xfrm>
        <a:graphic>
          <a:graphicData uri="http://schemas.openxmlformats.org/drawingml/2006/table">
            <a:tbl>
              <a:tblPr firstRow="1" firstCol="1" bandRow="1">
                <a:tableStyleId>{5C22544A-7EE6-4342-B048-85BDC9FD1C3A}</a:tableStyleId>
              </a:tblPr>
              <a:tblGrid>
                <a:gridCol w="1986862">
                  <a:extLst>
                    <a:ext uri="{9D8B030D-6E8A-4147-A177-3AD203B41FA5}">
                      <a16:colId xmlns:a16="http://schemas.microsoft.com/office/drawing/2014/main" val="3685673825"/>
                    </a:ext>
                  </a:extLst>
                </a:gridCol>
                <a:gridCol w="5664076">
                  <a:extLst>
                    <a:ext uri="{9D8B030D-6E8A-4147-A177-3AD203B41FA5}">
                      <a16:colId xmlns:a16="http://schemas.microsoft.com/office/drawing/2014/main" val="1717378128"/>
                    </a:ext>
                  </a:extLst>
                </a:gridCol>
              </a:tblGrid>
              <a:tr h="297846">
                <a:tc>
                  <a:txBody>
                    <a:bodyPr/>
                    <a:lstStyle/>
                    <a:p>
                      <a:pPr marL="3175">
                        <a:spcAft>
                          <a:spcPts val="0"/>
                        </a:spcAft>
                      </a:pPr>
                      <a:r>
                        <a:rPr lang="de-DE" sz="1200">
                          <a:effectLst/>
                        </a:rPr>
                        <a:t>User-Story-ID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3.02</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103798415"/>
                  </a:ext>
                </a:extLst>
              </a:tr>
              <a:tr h="880716">
                <a:tc>
                  <a:txBody>
                    <a:bodyPr/>
                    <a:lstStyle/>
                    <a:p>
                      <a:pPr marL="3175">
                        <a:spcAft>
                          <a:spcPts val="0"/>
                        </a:spcAft>
                      </a:pPr>
                      <a:r>
                        <a:rPr lang="de-DE" sz="1200" dirty="0">
                          <a:effectLst/>
                        </a:rPr>
                        <a:t>User-Story-</a:t>
                      </a:r>
                    </a:p>
                    <a:p>
                      <a:pPr marL="3175">
                        <a:spcAft>
                          <a:spcPts val="0"/>
                        </a:spcAft>
                      </a:pPr>
                      <a:r>
                        <a:rPr lang="de-DE" sz="1200" dirty="0">
                          <a:effectLst/>
                        </a:rPr>
                        <a:t>Beschreibung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latin typeface="+mn-lt"/>
                          <a:ea typeface="Calibri" panose="020F0502020204030204" pitchFamily="34" charset="0"/>
                          <a:cs typeface="Calibri" panose="020F0502020204030204" pitchFamily="34" charset="0"/>
                        </a:rPr>
                        <a:t>Als Nutzer möchte ich ein Blumen-auswahl-Menü auf dem Spielscreen haben, um sehen zu können, welche Blume ich aktuell verschießen kann</a:t>
                      </a:r>
                      <a:endParaRPr lang="de-DE" sz="1200" dirty="0">
                        <a:effectLst/>
                        <a:latin typeface="+mn-lt"/>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1336924600"/>
                  </a:ext>
                </a:extLst>
              </a:tr>
              <a:tr h="859019">
                <a:tc>
                  <a:txBody>
                    <a:bodyPr/>
                    <a:lstStyle/>
                    <a:p>
                      <a:pPr marL="3175">
                        <a:spcAft>
                          <a:spcPts val="0"/>
                        </a:spcAft>
                      </a:pPr>
                      <a:r>
                        <a:rPr lang="de-DE" sz="1200">
                          <a:effectLst/>
                        </a:rPr>
                        <a:t>Geschätzter </a:t>
                      </a:r>
                    </a:p>
                    <a:p>
                      <a:pPr marL="3175">
                        <a:spcAft>
                          <a:spcPts val="0"/>
                        </a:spcAft>
                      </a:pPr>
                      <a:r>
                        <a:rPr lang="de-DE" sz="1200">
                          <a:effectLst/>
                        </a:rPr>
                        <a:t>Realisierungsaufwand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6 Stunden</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2134961923"/>
                  </a:ext>
                </a:extLst>
              </a:tr>
              <a:tr h="297846">
                <a:tc>
                  <a:txBody>
                    <a:bodyPr/>
                    <a:lstStyle/>
                    <a:p>
                      <a:pPr marL="3175">
                        <a:spcAft>
                          <a:spcPts val="0"/>
                        </a:spcAft>
                      </a:pPr>
                      <a:r>
                        <a:rPr lang="de-DE" sz="1200">
                          <a:effectLst/>
                        </a:rPr>
                        <a:t>Priorität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hoch</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670373470"/>
                  </a:ext>
                </a:extLst>
              </a:tr>
              <a:tr h="297846">
                <a:tc>
                  <a:txBody>
                    <a:bodyPr/>
                    <a:lstStyle/>
                    <a:p>
                      <a:pPr marL="3175">
                        <a:spcAft>
                          <a:spcPts val="0"/>
                        </a:spcAft>
                      </a:pPr>
                      <a:r>
                        <a:rPr lang="de-DE" sz="1200">
                          <a:effectLst/>
                        </a:rPr>
                        <a:t>Autor(en)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Joel Schneider</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224300175"/>
                  </a:ext>
                </a:extLst>
              </a:tr>
              <a:tr h="859019">
                <a:tc>
                  <a:txBody>
                    <a:bodyPr/>
                    <a:lstStyle/>
                    <a:p>
                      <a:pPr marL="3175">
                        <a:spcAft>
                          <a:spcPts val="0"/>
                        </a:spcAft>
                      </a:pPr>
                      <a:r>
                        <a:rPr lang="de-DE" sz="1200">
                          <a:effectLst/>
                        </a:rPr>
                        <a:t>Abhängigkeiten zu anderen User-Stories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3.03, 3.04, 3.05</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3126615491"/>
                  </a:ext>
                </a:extLst>
              </a:tr>
              <a:tr h="574981">
                <a:tc>
                  <a:txBody>
                    <a:bodyPr/>
                    <a:lstStyle/>
                    <a:p>
                      <a:pPr marL="3175">
                        <a:spcAft>
                          <a:spcPts val="0"/>
                        </a:spcAft>
                      </a:pPr>
                      <a:r>
                        <a:rPr lang="de-DE" sz="1200">
                          <a:effectLst/>
                        </a:rPr>
                        <a:t>Zugehörige Szenarien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957951536"/>
                  </a:ext>
                </a:extLst>
              </a:tr>
            </a:tbl>
          </a:graphicData>
        </a:graphic>
      </p:graphicFrame>
      <p:sp>
        <p:nvSpPr>
          <p:cNvPr id="6" name="Textfeld 5">
            <a:extLst>
              <a:ext uri="{FF2B5EF4-FFF2-40B4-BE49-F238E27FC236}">
                <a16:creationId xmlns:a16="http://schemas.microsoft.com/office/drawing/2014/main" id="{B37BCD22-69E2-EB48-8E09-A3F4FEB3778B}"/>
              </a:ext>
            </a:extLst>
          </p:cNvPr>
          <p:cNvSpPr txBox="1"/>
          <p:nvPr/>
        </p:nvSpPr>
        <p:spPr>
          <a:xfrm>
            <a:off x="10247970" y="6488668"/>
            <a:ext cx="1944030" cy="369332"/>
          </a:xfrm>
          <a:prstGeom prst="rect">
            <a:avLst/>
          </a:prstGeom>
          <a:noFill/>
        </p:spPr>
        <p:txBody>
          <a:bodyPr wrap="square" rtlCol="0">
            <a:spAutoFit/>
          </a:bodyPr>
          <a:lstStyle/>
          <a:p>
            <a:r>
              <a:rPr lang="de-DE" dirty="0"/>
              <a:t>2, Joel</a:t>
            </a:r>
          </a:p>
        </p:txBody>
      </p:sp>
    </p:spTree>
    <p:extLst>
      <p:ext uri="{BB962C8B-B14F-4D97-AF65-F5344CB8AC3E}">
        <p14:creationId xmlns:p14="http://schemas.microsoft.com/office/powerpoint/2010/main" val="895850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BEB73-F6D5-4A4F-A241-ACFFC5796ABD}"/>
              </a:ext>
            </a:extLst>
          </p:cNvPr>
          <p:cNvSpPr>
            <a:spLocks noGrp="1"/>
          </p:cNvSpPr>
          <p:nvPr>
            <p:ph type="title"/>
          </p:nvPr>
        </p:nvSpPr>
        <p:spPr/>
        <p:txBody>
          <a:bodyPr/>
          <a:lstStyle/>
          <a:p>
            <a:r>
              <a:rPr lang="de-DE" dirty="0"/>
              <a:t>Systemtest 1</a:t>
            </a:r>
          </a:p>
        </p:txBody>
      </p:sp>
      <p:graphicFrame>
        <p:nvGraphicFramePr>
          <p:cNvPr id="5" name="Tabelle 4">
            <a:extLst>
              <a:ext uri="{FF2B5EF4-FFF2-40B4-BE49-F238E27FC236}">
                <a16:creationId xmlns:a16="http://schemas.microsoft.com/office/drawing/2014/main" id="{09D976CF-9397-8348-BFED-795ACE75EC4B}"/>
              </a:ext>
            </a:extLst>
          </p:cNvPr>
          <p:cNvGraphicFramePr>
            <a:graphicFrameLocks noGrp="1"/>
          </p:cNvGraphicFramePr>
          <p:nvPr>
            <p:extLst>
              <p:ext uri="{D42A27DB-BD31-4B8C-83A1-F6EECF244321}">
                <p14:modId xmlns:p14="http://schemas.microsoft.com/office/powerpoint/2010/main" val="2759036006"/>
              </p:ext>
            </p:extLst>
          </p:nvPr>
        </p:nvGraphicFramePr>
        <p:xfrm>
          <a:off x="2270531" y="1419114"/>
          <a:ext cx="7650938" cy="4067273"/>
        </p:xfrm>
        <a:graphic>
          <a:graphicData uri="http://schemas.openxmlformats.org/drawingml/2006/table">
            <a:tbl>
              <a:tblPr firstRow="1" firstCol="1" bandRow="1">
                <a:tableStyleId>{5C22544A-7EE6-4342-B048-85BDC9FD1C3A}</a:tableStyleId>
              </a:tblPr>
              <a:tblGrid>
                <a:gridCol w="1278568">
                  <a:extLst>
                    <a:ext uri="{9D8B030D-6E8A-4147-A177-3AD203B41FA5}">
                      <a16:colId xmlns:a16="http://schemas.microsoft.com/office/drawing/2014/main" val="1209720572"/>
                    </a:ext>
                  </a:extLst>
                </a:gridCol>
                <a:gridCol w="2006145">
                  <a:extLst>
                    <a:ext uri="{9D8B030D-6E8A-4147-A177-3AD203B41FA5}">
                      <a16:colId xmlns:a16="http://schemas.microsoft.com/office/drawing/2014/main" val="728179275"/>
                    </a:ext>
                  </a:extLst>
                </a:gridCol>
                <a:gridCol w="3715953">
                  <a:extLst>
                    <a:ext uri="{9D8B030D-6E8A-4147-A177-3AD203B41FA5}">
                      <a16:colId xmlns:a16="http://schemas.microsoft.com/office/drawing/2014/main" val="1726501599"/>
                    </a:ext>
                  </a:extLst>
                </a:gridCol>
                <a:gridCol w="650272">
                  <a:extLst>
                    <a:ext uri="{9D8B030D-6E8A-4147-A177-3AD203B41FA5}">
                      <a16:colId xmlns:a16="http://schemas.microsoft.com/office/drawing/2014/main" val="2997876459"/>
                    </a:ext>
                  </a:extLst>
                </a:gridCol>
              </a:tblGrid>
              <a:tr h="226390">
                <a:tc>
                  <a:txBody>
                    <a:bodyPr/>
                    <a:lstStyle/>
                    <a:p>
                      <a:pPr>
                        <a:lnSpc>
                          <a:spcPct val="107000"/>
                        </a:lnSpc>
                        <a:spcAft>
                          <a:spcPts val="0"/>
                        </a:spcAft>
                      </a:pPr>
                      <a:r>
                        <a:rPr lang="de-DE" sz="1200">
                          <a:effectLst/>
                        </a:rPr>
                        <a:t>Datum</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gridSpan="3">
                  <a:txBody>
                    <a:bodyPr/>
                    <a:lstStyle/>
                    <a:p>
                      <a:pPr>
                        <a:lnSpc>
                          <a:spcPct val="107000"/>
                        </a:lnSpc>
                        <a:spcAft>
                          <a:spcPts val="0"/>
                        </a:spcAft>
                      </a:pPr>
                      <a:r>
                        <a:rPr lang="de-DE" sz="1200" dirty="0">
                          <a:effectLst/>
                        </a:rPr>
                        <a:t>02.07.2019</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527781347"/>
                  </a:ext>
                </a:extLst>
              </a:tr>
              <a:tr h="226454">
                <a:tc>
                  <a:txBody>
                    <a:bodyPr/>
                    <a:lstStyle/>
                    <a:p>
                      <a:pPr>
                        <a:lnSpc>
                          <a:spcPct val="107000"/>
                        </a:lnSpc>
                        <a:spcAft>
                          <a:spcPts val="0"/>
                        </a:spcAft>
                      </a:pPr>
                      <a:r>
                        <a:rPr lang="de-DE" sz="1200">
                          <a:effectLst/>
                        </a:rPr>
                        <a:t>Tester</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gridSpan="3">
                  <a:txBody>
                    <a:bodyPr/>
                    <a:lstStyle/>
                    <a:p>
                      <a:pPr>
                        <a:lnSpc>
                          <a:spcPct val="107000"/>
                        </a:lnSpc>
                        <a:spcAft>
                          <a:spcPts val="0"/>
                        </a:spcAft>
                      </a:pPr>
                      <a:r>
                        <a:rPr lang="de-DE" sz="1200" dirty="0">
                          <a:effectLst/>
                        </a:rPr>
                        <a:t>Fatih </a:t>
                      </a:r>
                      <a:r>
                        <a:rPr lang="de-DE" sz="1200" dirty="0" err="1">
                          <a:effectLst/>
                        </a:rPr>
                        <a:t>Urgun</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957272033"/>
                  </a:ext>
                </a:extLst>
              </a:tr>
              <a:tr h="226454">
                <a:tc>
                  <a:txBody>
                    <a:bodyPr/>
                    <a:lstStyle/>
                    <a:p>
                      <a:pPr>
                        <a:lnSpc>
                          <a:spcPct val="107000"/>
                        </a:lnSpc>
                        <a:spcAft>
                          <a:spcPts val="0"/>
                        </a:spcAft>
                      </a:pPr>
                      <a:r>
                        <a:rPr lang="de-DE" sz="1200">
                          <a:effectLst/>
                        </a:rPr>
                        <a:t>SW-Version</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gridSpan="3">
                  <a:txBody>
                    <a:bodyPr/>
                    <a:lstStyle/>
                    <a:p>
                      <a:pPr>
                        <a:lnSpc>
                          <a:spcPct val="107000"/>
                        </a:lnSpc>
                        <a:spcAft>
                          <a:spcPts val="0"/>
                        </a:spcAft>
                      </a:pPr>
                      <a:r>
                        <a:rPr lang="de-DE" sz="1200">
                          <a:effectLst/>
                        </a:rPr>
                        <a:t>V 0.1.2</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779426635"/>
                  </a:ext>
                </a:extLst>
              </a:tr>
              <a:tr h="426715">
                <a:tc>
                  <a:txBody>
                    <a:bodyPr/>
                    <a:lstStyle/>
                    <a:p>
                      <a:pPr>
                        <a:lnSpc>
                          <a:spcPct val="107000"/>
                        </a:lnSpc>
                        <a:spcAft>
                          <a:spcPts val="0"/>
                        </a:spcAft>
                      </a:pPr>
                      <a:r>
                        <a:rPr lang="de-DE" sz="1200">
                          <a:effectLst/>
                        </a:rPr>
                        <a:t>Vorbedin-gung(en)</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gridSpan="3">
                  <a:txBody>
                    <a:bodyPr/>
                    <a:lstStyle/>
                    <a:p>
                      <a:pPr>
                        <a:lnSpc>
                          <a:spcPct val="107000"/>
                        </a:lnSpc>
                        <a:spcAft>
                          <a:spcPts val="0"/>
                        </a:spcAft>
                      </a:pPr>
                      <a:r>
                        <a:rPr lang="de-DE" sz="1200">
                          <a:effectLst/>
                        </a:rPr>
                        <a:t>Das Gamepad ist bereits an dem PC angeschlossen</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067917865"/>
                  </a:ext>
                </a:extLst>
              </a:tr>
              <a:tr h="226454">
                <a:tc>
                  <a:txBody>
                    <a:bodyPr/>
                    <a:lstStyle/>
                    <a:p>
                      <a:pPr>
                        <a:lnSpc>
                          <a:spcPct val="107000"/>
                        </a:lnSpc>
                        <a:spcAft>
                          <a:spcPts val="0"/>
                        </a:spcAft>
                      </a:pPr>
                      <a:r>
                        <a:rPr lang="de-DE" sz="1200">
                          <a:effectLst/>
                        </a:rPr>
                        <a:t>Schritt</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Aktion (User)</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Erwartete Reaktion (System)</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 / X</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extLst>
                  <a:ext uri="{0D108BD9-81ED-4DB2-BD59-A6C34878D82A}">
                    <a16:rowId xmlns:a16="http://schemas.microsoft.com/office/drawing/2014/main" val="436324761"/>
                  </a:ext>
                </a:extLst>
              </a:tr>
              <a:tr h="627104">
                <a:tc>
                  <a:txBody>
                    <a:bodyPr/>
                    <a:lstStyle/>
                    <a:p>
                      <a:pPr>
                        <a:lnSpc>
                          <a:spcPct val="107000"/>
                        </a:lnSpc>
                        <a:spcAft>
                          <a:spcPts val="0"/>
                        </a:spcAft>
                      </a:pPr>
                      <a:r>
                        <a:rPr lang="de-DE" sz="1200">
                          <a:effectLst/>
                        </a:rPr>
                        <a:t>1</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Der Benutzer wählt unter Team das Feld für Gamepad</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Das System zeigt die Auswahl an</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extLst>
                  <a:ext uri="{0D108BD9-81ED-4DB2-BD59-A6C34878D82A}">
                    <a16:rowId xmlns:a16="http://schemas.microsoft.com/office/drawing/2014/main" val="3297120554"/>
                  </a:ext>
                </a:extLst>
              </a:tr>
              <a:tr h="627104">
                <a:tc>
                  <a:txBody>
                    <a:bodyPr/>
                    <a:lstStyle/>
                    <a:p>
                      <a:pPr>
                        <a:lnSpc>
                          <a:spcPct val="107000"/>
                        </a:lnSpc>
                        <a:spcAft>
                          <a:spcPts val="0"/>
                        </a:spcAft>
                      </a:pPr>
                      <a:r>
                        <a:rPr lang="en-GB" sz="1200">
                          <a:effectLst/>
                        </a:rPr>
                        <a:t>2</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Der Benutzer startet einen beliebigen Spielmodus</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Das System öffnet den Screen des entsprechenden Modus</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extLst>
                  <a:ext uri="{0D108BD9-81ED-4DB2-BD59-A6C34878D82A}">
                    <a16:rowId xmlns:a16="http://schemas.microsoft.com/office/drawing/2014/main" val="3381965063"/>
                  </a:ext>
                </a:extLst>
              </a:tr>
              <a:tr h="827429">
                <a:tc>
                  <a:txBody>
                    <a:bodyPr/>
                    <a:lstStyle/>
                    <a:p>
                      <a:pPr>
                        <a:lnSpc>
                          <a:spcPct val="107000"/>
                        </a:lnSpc>
                        <a:spcAft>
                          <a:spcPts val="0"/>
                        </a:spcAft>
                      </a:pPr>
                      <a:r>
                        <a:rPr lang="de-DE" sz="1200">
                          <a:effectLst/>
                        </a:rPr>
                        <a:t>3</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Der Benutzer spielt das Spiel mit der Ausgewählten Steuerung</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Das System nutzt die angegebene Steuerung</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extLst>
                  <a:ext uri="{0D108BD9-81ED-4DB2-BD59-A6C34878D82A}">
                    <a16:rowId xmlns:a16="http://schemas.microsoft.com/office/drawing/2014/main" val="2988738463"/>
                  </a:ext>
                </a:extLst>
              </a:tr>
              <a:tr h="426715">
                <a:tc>
                  <a:txBody>
                    <a:bodyPr/>
                    <a:lstStyle/>
                    <a:p>
                      <a:pPr>
                        <a:lnSpc>
                          <a:spcPct val="107000"/>
                        </a:lnSpc>
                        <a:spcAft>
                          <a:spcPts val="0"/>
                        </a:spcAft>
                      </a:pPr>
                      <a:r>
                        <a:rPr lang="de-DE" sz="1200">
                          <a:effectLst/>
                        </a:rPr>
                        <a:t>Nachbe-dingung(en)</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gridSpan="2">
                  <a:txBody>
                    <a:bodyPr/>
                    <a:lstStyle/>
                    <a:p>
                      <a:pPr>
                        <a:lnSpc>
                          <a:spcPct val="107000"/>
                        </a:lnSpc>
                        <a:spcAft>
                          <a:spcPts val="0"/>
                        </a:spcAft>
                      </a:pPr>
                      <a:r>
                        <a:rPr lang="de-DE" sz="1200" dirty="0">
                          <a:effectLst/>
                        </a:rPr>
                        <a:t>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hMerge="1">
                  <a:txBody>
                    <a:bodyPr/>
                    <a:lstStyle/>
                    <a:p>
                      <a:endParaRPr lang="de-DE"/>
                    </a:p>
                  </a:txBody>
                  <a:tcPr/>
                </a:tc>
                <a:tc>
                  <a:txBody>
                    <a:bodyPr/>
                    <a:lstStyle/>
                    <a:p>
                      <a:pPr>
                        <a:lnSpc>
                          <a:spcPct val="107000"/>
                        </a:lnSpc>
                        <a:spcAft>
                          <a:spcPts val="0"/>
                        </a:spcAft>
                      </a:pPr>
                      <a:r>
                        <a:rPr lang="de-DE" sz="1200">
                          <a:effectLst/>
                        </a:rPr>
                        <a:t>√</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extLst>
                  <a:ext uri="{0D108BD9-81ED-4DB2-BD59-A6C34878D82A}">
                    <a16:rowId xmlns:a16="http://schemas.microsoft.com/office/drawing/2014/main" val="2850901237"/>
                  </a:ext>
                </a:extLst>
              </a:tr>
              <a:tr h="226454">
                <a:tc>
                  <a:txBody>
                    <a:bodyPr/>
                    <a:lstStyle/>
                    <a:p>
                      <a:pPr>
                        <a:lnSpc>
                          <a:spcPct val="107000"/>
                        </a:lnSpc>
                        <a:spcAft>
                          <a:spcPts val="0"/>
                        </a:spcAft>
                      </a:pPr>
                      <a:r>
                        <a:rPr lang="de-DE" sz="1200">
                          <a:effectLst/>
                        </a:rPr>
                        <a:t>Testurteil</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gridSpan="3">
                  <a:txBody>
                    <a:bodyPr/>
                    <a:lstStyle/>
                    <a:p>
                      <a:pPr>
                        <a:lnSpc>
                          <a:spcPct val="107000"/>
                        </a:lnSpc>
                        <a:spcAft>
                          <a:spcPts val="0"/>
                        </a:spcAft>
                      </a:pPr>
                      <a:r>
                        <a:rPr lang="de-DE" sz="1200" dirty="0">
                          <a:effectLst/>
                        </a:rPr>
                        <a:t>Test bestanden.</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07948790"/>
                  </a:ext>
                </a:extLst>
              </a:tr>
            </a:tbl>
          </a:graphicData>
        </a:graphic>
      </p:graphicFrame>
      <p:sp>
        <p:nvSpPr>
          <p:cNvPr id="6" name="Textfeld 5">
            <a:extLst>
              <a:ext uri="{FF2B5EF4-FFF2-40B4-BE49-F238E27FC236}">
                <a16:creationId xmlns:a16="http://schemas.microsoft.com/office/drawing/2014/main" id="{F998CD4E-F999-8B44-823E-25A53FB6BC5A}"/>
              </a:ext>
            </a:extLst>
          </p:cNvPr>
          <p:cNvSpPr txBox="1"/>
          <p:nvPr/>
        </p:nvSpPr>
        <p:spPr>
          <a:xfrm>
            <a:off x="10247970" y="6488668"/>
            <a:ext cx="1944030" cy="369332"/>
          </a:xfrm>
          <a:prstGeom prst="rect">
            <a:avLst/>
          </a:prstGeom>
          <a:noFill/>
        </p:spPr>
        <p:txBody>
          <a:bodyPr wrap="square" rtlCol="0">
            <a:spAutoFit/>
          </a:bodyPr>
          <a:lstStyle/>
          <a:p>
            <a:r>
              <a:rPr lang="de-DE" dirty="0"/>
              <a:t>29, Robin</a:t>
            </a:r>
          </a:p>
        </p:txBody>
      </p:sp>
    </p:spTree>
    <p:extLst>
      <p:ext uri="{BB962C8B-B14F-4D97-AF65-F5344CB8AC3E}">
        <p14:creationId xmlns:p14="http://schemas.microsoft.com/office/powerpoint/2010/main" val="3232794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BEB73-F6D5-4A4F-A241-ACFFC5796ABD}"/>
              </a:ext>
            </a:extLst>
          </p:cNvPr>
          <p:cNvSpPr>
            <a:spLocks noGrp="1"/>
          </p:cNvSpPr>
          <p:nvPr>
            <p:ph type="title"/>
          </p:nvPr>
        </p:nvSpPr>
        <p:spPr/>
        <p:txBody>
          <a:bodyPr/>
          <a:lstStyle/>
          <a:p>
            <a:r>
              <a:rPr lang="de-DE" dirty="0"/>
              <a:t>Systemtest 2</a:t>
            </a:r>
          </a:p>
        </p:txBody>
      </p:sp>
      <p:graphicFrame>
        <p:nvGraphicFramePr>
          <p:cNvPr id="4" name="Tabelle 3">
            <a:extLst>
              <a:ext uri="{FF2B5EF4-FFF2-40B4-BE49-F238E27FC236}">
                <a16:creationId xmlns:a16="http://schemas.microsoft.com/office/drawing/2014/main" id="{4C1454BF-5DF1-2449-AAF0-EB5CDC59071E}"/>
              </a:ext>
            </a:extLst>
          </p:cNvPr>
          <p:cNvGraphicFramePr>
            <a:graphicFrameLocks noGrp="1"/>
          </p:cNvGraphicFramePr>
          <p:nvPr>
            <p:extLst>
              <p:ext uri="{D42A27DB-BD31-4B8C-83A1-F6EECF244321}">
                <p14:modId xmlns:p14="http://schemas.microsoft.com/office/powerpoint/2010/main" val="2297639626"/>
              </p:ext>
            </p:extLst>
          </p:nvPr>
        </p:nvGraphicFramePr>
        <p:xfrm>
          <a:off x="2270531" y="1419113"/>
          <a:ext cx="7650938" cy="4067271"/>
        </p:xfrm>
        <a:graphic>
          <a:graphicData uri="http://schemas.openxmlformats.org/drawingml/2006/table">
            <a:tbl>
              <a:tblPr firstRow="1" firstCol="1" bandRow="1">
                <a:tableStyleId>{5C22544A-7EE6-4342-B048-85BDC9FD1C3A}</a:tableStyleId>
              </a:tblPr>
              <a:tblGrid>
                <a:gridCol w="1278567">
                  <a:extLst>
                    <a:ext uri="{9D8B030D-6E8A-4147-A177-3AD203B41FA5}">
                      <a16:colId xmlns:a16="http://schemas.microsoft.com/office/drawing/2014/main" val="1186647071"/>
                    </a:ext>
                  </a:extLst>
                </a:gridCol>
                <a:gridCol w="2006146">
                  <a:extLst>
                    <a:ext uri="{9D8B030D-6E8A-4147-A177-3AD203B41FA5}">
                      <a16:colId xmlns:a16="http://schemas.microsoft.com/office/drawing/2014/main" val="402522893"/>
                    </a:ext>
                  </a:extLst>
                </a:gridCol>
                <a:gridCol w="3715953">
                  <a:extLst>
                    <a:ext uri="{9D8B030D-6E8A-4147-A177-3AD203B41FA5}">
                      <a16:colId xmlns:a16="http://schemas.microsoft.com/office/drawing/2014/main" val="2075594513"/>
                    </a:ext>
                  </a:extLst>
                </a:gridCol>
                <a:gridCol w="650272">
                  <a:extLst>
                    <a:ext uri="{9D8B030D-6E8A-4147-A177-3AD203B41FA5}">
                      <a16:colId xmlns:a16="http://schemas.microsoft.com/office/drawing/2014/main" val="556254010"/>
                    </a:ext>
                  </a:extLst>
                </a:gridCol>
              </a:tblGrid>
              <a:tr h="233708">
                <a:tc>
                  <a:txBody>
                    <a:bodyPr/>
                    <a:lstStyle/>
                    <a:p>
                      <a:pPr>
                        <a:lnSpc>
                          <a:spcPct val="107000"/>
                        </a:lnSpc>
                        <a:spcAft>
                          <a:spcPts val="0"/>
                        </a:spcAft>
                      </a:pPr>
                      <a:r>
                        <a:rPr lang="de-DE" sz="1200">
                          <a:effectLst/>
                        </a:rPr>
                        <a:t>Datum</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gridSpan="3">
                  <a:txBody>
                    <a:bodyPr/>
                    <a:lstStyle/>
                    <a:p>
                      <a:pPr>
                        <a:lnSpc>
                          <a:spcPct val="107000"/>
                        </a:lnSpc>
                        <a:spcAft>
                          <a:spcPts val="0"/>
                        </a:spcAft>
                      </a:pPr>
                      <a:r>
                        <a:rPr lang="de-DE" sz="1200" dirty="0">
                          <a:effectLst/>
                        </a:rPr>
                        <a:t>02.07.2019</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233529066"/>
                  </a:ext>
                </a:extLst>
              </a:tr>
              <a:tr h="233774">
                <a:tc>
                  <a:txBody>
                    <a:bodyPr/>
                    <a:lstStyle/>
                    <a:p>
                      <a:pPr>
                        <a:lnSpc>
                          <a:spcPct val="107000"/>
                        </a:lnSpc>
                        <a:spcAft>
                          <a:spcPts val="0"/>
                        </a:spcAft>
                      </a:pPr>
                      <a:r>
                        <a:rPr lang="de-DE" sz="1200">
                          <a:effectLst/>
                        </a:rPr>
                        <a:t>Tester</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gridSpan="3">
                  <a:txBody>
                    <a:bodyPr/>
                    <a:lstStyle/>
                    <a:p>
                      <a:pPr>
                        <a:lnSpc>
                          <a:spcPct val="107000"/>
                        </a:lnSpc>
                        <a:spcAft>
                          <a:spcPts val="0"/>
                        </a:spcAft>
                      </a:pPr>
                      <a:r>
                        <a:rPr lang="de-DE" sz="1200" dirty="0">
                          <a:effectLst/>
                        </a:rPr>
                        <a:t>Fatih </a:t>
                      </a:r>
                      <a:r>
                        <a:rPr lang="de-DE" sz="1200" dirty="0" err="1">
                          <a:effectLst/>
                        </a:rPr>
                        <a:t>Urgun</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422962838"/>
                  </a:ext>
                </a:extLst>
              </a:tr>
              <a:tr h="233774">
                <a:tc>
                  <a:txBody>
                    <a:bodyPr/>
                    <a:lstStyle/>
                    <a:p>
                      <a:pPr>
                        <a:lnSpc>
                          <a:spcPct val="107000"/>
                        </a:lnSpc>
                        <a:spcAft>
                          <a:spcPts val="0"/>
                        </a:spcAft>
                      </a:pPr>
                      <a:r>
                        <a:rPr lang="de-DE" sz="1200">
                          <a:effectLst/>
                        </a:rPr>
                        <a:t>SW-Version</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gridSpan="3">
                  <a:txBody>
                    <a:bodyPr/>
                    <a:lstStyle/>
                    <a:p>
                      <a:pPr>
                        <a:lnSpc>
                          <a:spcPct val="107000"/>
                        </a:lnSpc>
                        <a:spcAft>
                          <a:spcPts val="0"/>
                        </a:spcAft>
                      </a:pPr>
                      <a:r>
                        <a:rPr lang="de-DE" sz="1200">
                          <a:effectLst/>
                        </a:rPr>
                        <a:t>V 0.1.2</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310118331"/>
                  </a:ext>
                </a:extLst>
              </a:tr>
              <a:tr h="440575">
                <a:tc>
                  <a:txBody>
                    <a:bodyPr/>
                    <a:lstStyle/>
                    <a:p>
                      <a:pPr>
                        <a:lnSpc>
                          <a:spcPct val="107000"/>
                        </a:lnSpc>
                        <a:spcAft>
                          <a:spcPts val="0"/>
                        </a:spcAft>
                      </a:pPr>
                      <a:r>
                        <a:rPr lang="de-DE" sz="1200">
                          <a:effectLst/>
                        </a:rPr>
                        <a:t>Vorbedin-gung(en)</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gridSpan="3">
                  <a:txBody>
                    <a:bodyPr/>
                    <a:lstStyle/>
                    <a:p>
                      <a:pPr>
                        <a:lnSpc>
                          <a:spcPct val="107000"/>
                        </a:lnSpc>
                        <a:spcAft>
                          <a:spcPts val="0"/>
                        </a:spcAft>
                      </a:pPr>
                      <a:r>
                        <a:rPr lang="de-DE" sz="1200">
                          <a:effectLst/>
                        </a:rPr>
                        <a:t>Es wurde sich erfolgreich durch das Hauptmenü navigiert und das Team Menü geöffnet</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72043446"/>
                  </a:ext>
                </a:extLst>
              </a:tr>
              <a:tr h="233774">
                <a:tc>
                  <a:txBody>
                    <a:bodyPr/>
                    <a:lstStyle/>
                    <a:p>
                      <a:pPr>
                        <a:lnSpc>
                          <a:spcPct val="107000"/>
                        </a:lnSpc>
                        <a:spcAft>
                          <a:spcPts val="0"/>
                        </a:spcAft>
                      </a:pPr>
                      <a:r>
                        <a:rPr lang="de-DE" sz="1200">
                          <a:effectLst/>
                        </a:rPr>
                        <a:t>Schritt</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Aktion (User)</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Erwartete Reaktion (System)</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 / X</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extLst>
                  <a:ext uri="{0D108BD9-81ED-4DB2-BD59-A6C34878D82A}">
                    <a16:rowId xmlns:a16="http://schemas.microsoft.com/office/drawing/2014/main" val="1186299944"/>
                  </a:ext>
                </a:extLst>
              </a:tr>
              <a:tr h="647375">
                <a:tc>
                  <a:txBody>
                    <a:bodyPr/>
                    <a:lstStyle/>
                    <a:p>
                      <a:pPr>
                        <a:lnSpc>
                          <a:spcPct val="107000"/>
                        </a:lnSpc>
                        <a:spcAft>
                          <a:spcPts val="0"/>
                        </a:spcAft>
                      </a:pPr>
                      <a:r>
                        <a:rPr lang="de-DE" sz="1200">
                          <a:effectLst/>
                        </a:rPr>
                        <a:t>1</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Der Benutzer wählt Anzahl und Teams der KiTanks</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Das System zeigt die entsprechende Auswahl</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extLst>
                  <a:ext uri="{0D108BD9-81ED-4DB2-BD59-A6C34878D82A}">
                    <a16:rowId xmlns:a16="http://schemas.microsoft.com/office/drawing/2014/main" val="2285209454"/>
                  </a:ext>
                </a:extLst>
              </a:tr>
              <a:tr h="603695">
                <a:tc>
                  <a:txBody>
                    <a:bodyPr/>
                    <a:lstStyle/>
                    <a:p>
                      <a:pPr>
                        <a:lnSpc>
                          <a:spcPct val="107000"/>
                        </a:lnSpc>
                        <a:spcAft>
                          <a:spcPts val="0"/>
                        </a:spcAft>
                      </a:pPr>
                      <a:r>
                        <a:rPr lang="en-GB" sz="1200">
                          <a:effectLst/>
                        </a:rPr>
                        <a:t>2</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Der Benutzer startet einen beliebigen Modus</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Das System öffnet den Screen des entsprechenden Modus</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extLst>
                  <a:ext uri="{0D108BD9-81ED-4DB2-BD59-A6C34878D82A}">
                    <a16:rowId xmlns:a16="http://schemas.microsoft.com/office/drawing/2014/main" val="2119651894"/>
                  </a:ext>
                </a:extLst>
              </a:tr>
              <a:tr h="647375">
                <a:tc>
                  <a:txBody>
                    <a:bodyPr/>
                    <a:lstStyle/>
                    <a:p>
                      <a:pPr>
                        <a:lnSpc>
                          <a:spcPct val="107000"/>
                        </a:lnSpc>
                        <a:spcAft>
                          <a:spcPts val="0"/>
                        </a:spcAft>
                      </a:pPr>
                      <a:r>
                        <a:rPr lang="de-DE" sz="1200">
                          <a:effectLst/>
                        </a:rPr>
                        <a:t>3</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Der Benutzer spielt mit den gewählten Einstellungen</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Das System passt das Verhalten der KiTanks an die Auswahl an</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a:txBody>
                    <a:bodyPr/>
                    <a:lstStyle/>
                    <a:p>
                      <a:pPr>
                        <a:lnSpc>
                          <a:spcPct val="107000"/>
                        </a:lnSpc>
                        <a:spcAft>
                          <a:spcPts val="0"/>
                        </a:spcAft>
                      </a:pPr>
                      <a:r>
                        <a:rPr lang="de-DE" sz="1200">
                          <a:effectLst/>
                        </a:rPr>
                        <a:t>√</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extLst>
                  <a:ext uri="{0D108BD9-81ED-4DB2-BD59-A6C34878D82A}">
                    <a16:rowId xmlns:a16="http://schemas.microsoft.com/office/drawing/2014/main" val="4204935137"/>
                  </a:ext>
                </a:extLst>
              </a:tr>
              <a:tr h="559447">
                <a:tc>
                  <a:txBody>
                    <a:bodyPr/>
                    <a:lstStyle/>
                    <a:p>
                      <a:pPr>
                        <a:lnSpc>
                          <a:spcPct val="107000"/>
                        </a:lnSpc>
                        <a:spcAft>
                          <a:spcPts val="0"/>
                        </a:spcAft>
                      </a:pPr>
                      <a:r>
                        <a:rPr lang="de-DE" sz="1200">
                          <a:effectLst/>
                        </a:rPr>
                        <a:t>Nachbe-dingung(en)</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gridSpan="2">
                  <a:txBody>
                    <a:bodyPr/>
                    <a:lstStyle/>
                    <a:p>
                      <a:pPr>
                        <a:lnSpc>
                          <a:spcPct val="107000"/>
                        </a:lnSpc>
                        <a:spcAft>
                          <a:spcPts val="0"/>
                        </a:spcAft>
                      </a:pPr>
                      <a:r>
                        <a:rPr lang="de-DE" sz="1200">
                          <a:effectLst/>
                        </a:rPr>
                        <a:t>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hMerge="1">
                  <a:txBody>
                    <a:bodyPr/>
                    <a:lstStyle/>
                    <a:p>
                      <a:endParaRPr lang="de-DE"/>
                    </a:p>
                  </a:txBody>
                  <a:tcPr/>
                </a:tc>
                <a:tc>
                  <a:txBody>
                    <a:bodyPr/>
                    <a:lstStyle/>
                    <a:p>
                      <a:pPr>
                        <a:lnSpc>
                          <a:spcPct val="107000"/>
                        </a:lnSpc>
                        <a:spcAft>
                          <a:spcPts val="0"/>
                        </a:spcAft>
                      </a:pPr>
                      <a:r>
                        <a:rPr lang="de-DE" sz="1200">
                          <a:effectLst/>
                        </a:rPr>
                        <a:t>√</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extLst>
                  <a:ext uri="{0D108BD9-81ED-4DB2-BD59-A6C34878D82A}">
                    <a16:rowId xmlns:a16="http://schemas.microsoft.com/office/drawing/2014/main" val="2534581336"/>
                  </a:ext>
                </a:extLst>
              </a:tr>
              <a:tr h="233774">
                <a:tc>
                  <a:txBody>
                    <a:bodyPr/>
                    <a:lstStyle/>
                    <a:p>
                      <a:pPr>
                        <a:lnSpc>
                          <a:spcPct val="107000"/>
                        </a:lnSpc>
                        <a:spcAft>
                          <a:spcPts val="0"/>
                        </a:spcAft>
                      </a:pPr>
                      <a:r>
                        <a:rPr lang="de-DE" sz="1200">
                          <a:effectLst/>
                        </a:rPr>
                        <a:t>Testurteil</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gridSpan="3">
                  <a:txBody>
                    <a:bodyPr/>
                    <a:lstStyle/>
                    <a:p>
                      <a:pPr>
                        <a:lnSpc>
                          <a:spcPct val="107000"/>
                        </a:lnSpc>
                        <a:spcAft>
                          <a:spcPts val="0"/>
                        </a:spcAft>
                      </a:pPr>
                      <a:r>
                        <a:rPr lang="de-DE" sz="1200" dirty="0">
                          <a:effectLst/>
                        </a:rPr>
                        <a:t>Test bestanden.</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90170" marR="90170" marT="17780" marB="1778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37160781"/>
                  </a:ext>
                </a:extLst>
              </a:tr>
            </a:tbl>
          </a:graphicData>
        </a:graphic>
      </p:graphicFrame>
      <p:sp>
        <p:nvSpPr>
          <p:cNvPr id="6" name="Textfeld 5">
            <a:extLst>
              <a:ext uri="{FF2B5EF4-FFF2-40B4-BE49-F238E27FC236}">
                <a16:creationId xmlns:a16="http://schemas.microsoft.com/office/drawing/2014/main" id="{9371CBCA-4165-FC47-9427-FCAB087C1B79}"/>
              </a:ext>
            </a:extLst>
          </p:cNvPr>
          <p:cNvSpPr txBox="1"/>
          <p:nvPr/>
        </p:nvSpPr>
        <p:spPr>
          <a:xfrm>
            <a:off x="10247970" y="6488668"/>
            <a:ext cx="1944030" cy="369332"/>
          </a:xfrm>
          <a:prstGeom prst="rect">
            <a:avLst/>
          </a:prstGeom>
          <a:noFill/>
        </p:spPr>
        <p:txBody>
          <a:bodyPr wrap="square" rtlCol="0">
            <a:spAutoFit/>
          </a:bodyPr>
          <a:lstStyle/>
          <a:p>
            <a:r>
              <a:rPr lang="de-DE" dirty="0"/>
              <a:t>30, Niklas</a:t>
            </a:r>
          </a:p>
        </p:txBody>
      </p:sp>
    </p:spTree>
    <p:extLst>
      <p:ext uri="{BB962C8B-B14F-4D97-AF65-F5344CB8AC3E}">
        <p14:creationId xmlns:p14="http://schemas.microsoft.com/office/powerpoint/2010/main" val="31991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1E855D-4D35-F946-9532-89EC284D73E4}"/>
              </a:ext>
            </a:extLst>
          </p:cNvPr>
          <p:cNvSpPr>
            <a:spLocks noGrp="1"/>
          </p:cNvSpPr>
          <p:nvPr>
            <p:ph type="title"/>
          </p:nvPr>
        </p:nvSpPr>
        <p:spPr/>
        <p:txBody>
          <a:bodyPr/>
          <a:lstStyle/>
          <a:p>
            <a:r>
              <a:rPr lang="de-DE" dirty="0"/>
              <a:t>User Story 3.03</a:t>
            </a:r>
          </a:p>
        </p:txBody>
      </p:sp>
      <p:graphicFrame>
        <p:nvGraphicFramePr>
          <p:cNvPr id="5" name="Tabelle 4">
            <a:extLst>
              <a:ext uri="{FF2B5EF4-FFF2-40B4-BE49-F238E27FC236}">
                <a16:creationId xmlns:a16="http://schemas.microsoft.com/office/drawing/2014/main" id="{B2E5C8BC-4704-3F47-8CE7-A11DB04C83E6}"/>
              </a:ext>
            </a:extLst>
          </p:cNvPr>
          <p:cNvGraphicFramePr>
            <a:graphicFrameLocks noGrp="1"/>
          </p:cNvGraphicFramePr>
          <p:nvPr>
            <p:extLst>
              <p:ext uri="{D42A27DB-BD31-4B8C-83A1-F6EECF244321}">
                <p14:modId xmlns:p14="http://schemas.microsoft.com/office/powerpoint/2010/main" val="745752074"/>
              </p:ext>
            </p:extLst>
          </p:nvPr>
        </p:nvGraphicFramePr>
        <p:xfrm>
          <a:off x="2270531" y="1395364"/>
          <a:ext cx="7650938" cy="4067273"/>
        </p:xfrm>
        <a:graphic>
          <a:graphicData uri="http://schemas.openxmlformats.org/drawingml/2006/table">
            <a:tbl>
              <a:tblPr firstRow="1" firstCol="1" bandRow="1">
                <a:tableStyleId>{5C22544A-7EE6-4342-B048-85BDC9FD1C3A}</a:tableStyleId>
              </a:tblPr>
              <a:tblGrid>
                <a:gridCol w="1986862">
                  <a:extLst>
                    <a:ext uri="{9D8B030D-6E8A-4147-A177-3AD203B41FA5}">
                      <a16:colId xmlns:a16="http://schemas.microsoft.com/office/drawing/2014/main" val="3685673825"/>
                    </a:ext>
                  </a:extLst>
                </a:gridCol>
                <a:gridCol w="5664076">
                  <a:extLst>
                    <a:ext uri="{9D8B030D-6E8A-4147-A177-3AD203B41FA5}">
                      <a16:colId xmlns:a16="http://schemas.microsoft.com/office/drawing/2014/main" val="1717378128"/>
                    </a:ext>
                  </a:extLst>
                </a:gridCol>
              </a:tblGrid>
              <a:tr h="297846">
                <a:tc>
                  <a:txBody>
                    <a:bodyPr/>
                    <a:lstStyle/>
                    <a:p>
                      <a:pPr marL="3175">
                        <a:spcAft>
                          <a:spcPts val="0"/>
                        </a:spcAft>
                      </a:pPr>
                      <a:r>
                        <a:rPr lang="de-DE" sz="1200">
                          <a:effectLst/>
                        </a:rPr>
                        <a:t>User-Story-ID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3.03</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103798415"/>
                  </a:ext>
                </a:extLst>
              </a:tr>
              <a:tr h="880716">
                <a:tc>
                  <a:txBody>
                    <a:bodyPr/>
                    <a:lstStyle/>
                    <a:p>
                      <a:pPr marL="3175">
                        <a:spcAft>
                          <a:spcPts val="0"/>
                        </a:spcAft>
                      </a:pPr>
                      <a:r>
                        <a:rPr lang="de-DE" sz="1200" dirty="0">
                          <a:effectLst/>
                        </a:rPr>
                        <a:t>User-Story-</a:t>
                      </a:r>
                    </a:p>
                    <a:p>
                      <a:pPr marL="3175">
                        <a:spcAft>
                          <a:spcPts val="0"/>
                        </a:spcAft>
                      </a:pPr>
                      <a:r>
                        <a:rPr lang="de-DE" sz="1200" dirty="0">
                          <a:effectLst/>
                        </a:rPr>
                        <a:t>Beschreibung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Als Nutzer möchte ich eine Blume verschießen können, die schneller fliegt, als die normale Blume, dafür aber weniger Schaden verursacht um offensiver Spielen zu können.</a:t>
                      </a:r>
                    </a:p>
                  </a:txBody>
                  <a:tcPr marL="67310" marR="33655" marT="4445" marB="0"/>
                </a:tc>
                <a:extLst>
                  <a:ext uri="{0D108BD9-81ED-4DB2-BD59-A6C34878D82A}">
                    <a16:rowId xmlns:a16="http://schemas.microsoft.com/office/drawing/2014/main" val="1336924600"/>
                  </a:ext>
                </a:extLst>
              </a:tr>
              <a:tr h="859019">
                <a:tc>
                  <a:txBody>
                    <a:bodyPr/>
                    <a:lstStyle/>
                    <a:p>
                      <a:pPr marL="3175">
                        <a:spcAft>
                          <a:spcPts val="0"/>
                        </a:spcAft>
                      </a:pPr>
                      <a:r>
                        <a:rPr lang="de-DE" sz="1200">
                          <a:effectLst/>
                        </a:rPr>
                        <a:t>Geschätzter </a:t>
                      </a:r>
                    </a:p>
                    <a:p>
                      <a:pPr marL="3175">
                        <a:spcAft>
                          <a:spcPts val="0"/>
                        </a:spcAft>
                      </a:pPr>
                      <a:r>
                        <a:rPr lang="de-DE" sz="1200">
                          <a:effectLst/>
                        </a:rPr>
                        <a:t>Realisierungsaufwand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latin typeface="+mn-lt"/>
                          <a:ea typeface="Calibri" panose="020F0502020204030204" pitchFamily="34" charset="0"/>
                          <a:cs typeface="Arial" panose="020B0604020202020204" pitchFamily="34" charset="0"/>
                        </a:rPr>
                        <a:t>1 Stunde</a:t>
                      </a:r>
                    </a:p>
                  </a:txBody>
                  <a:tcPr marL="67310" marR="33655" marT="4445" marB="0"/>
                </a:tc>
                <a:extLst>
                  <a:ext uri="{0D108BD9-81ED-4DB2-BD59-A6C34878D82A}">
                    <a16:rowId xmlns:a16="http://schemas.microsoft.com/office/drawing/2014/main" val="2134961923"/>
                  </a:ext>
                </a:extLst>
              </a:tr>
              <a:tr h="297846">
                <a:tc>
                  <a:txBody>
                    <a:bodyPr/>
                    <a:lstStyle/>
                    <a:p>
                      <a:pPr marL="3175">
                        <a:spcAft>
                          <a:spcPts val="0"/>
                        </a:spcAft>
                      </a:pPr>
                      <a:r>
                        <a:rPr lang="de-DE" sz="1200">
                          <a:effectLst/>
                        </a:rPr>
                        <a:t>Priorität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hoch</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670373470"/>
                  </a:ext>
                </a:extLst>
              </a:tr>
              <a:tr h="297846">
                <a:tc>
                  <a:txBody>
                    <a:bodyPr/>
                    <a:lstStyle/>
                    <a:p>
                      <a:pPr marL="3175">
                        <a:spcAft>
                          <a:spcPts val="0"/>
                        </a:spcAft>
                      </a:pPr>
                      <a:r>
                        <a:rPr lang="de-DE" sz="1200">
                          <a:effectLst/>
                        </a:rPr>
                        <a:t>Autor(en)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Joel Schneider</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224300175"/>
                  </a:ext>
                </a:extLst>
              </a:tr>
              <a:tr h="859019">
                <a:tc>
                  <a:txBody>
                    <a:bodyPr/>
                    <a:lstStyle/>
                    <a:p>
                      <a:pPr marL="3175">
                        <a:spcAft>
                          <a:spcPts val="0"/>
                        </a:spcAft>
                      </a:pPr>
                      <a:r>
                        <a:rPr lang="de-DE" sz="1200">
                          <a:effectLst/>
                        </a:rPr>
                        <a:t>Abhängigkeiten zu anderen User-Stories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3.02</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3126615491"/>
                  </a:ext>
                </a:extLst>
              </a:tr>
              <a:tr h="574981">
                <a:tc>
                  <a:txBody>
                    <a:bodyPr/>
                    <a:lstStyle/>
                    <a:p>
                      <a:pPr marL="3175">
                        <a:spcAft>
                          <a:spcPts val="0"/>
                        </a:spcAft>
                      </a:pPr>
                      <a:r>
                        <a:rPr lang="de-DE" sz="1200">
                          <a:effectLst/>
                        </a:rPr>
                        <a:t>Zugehörige Szenarien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957951536"/>
                  </a:ext>
                </a:extLst>
              </a:tr>
            </a:tbl>
          </a:graphicData>
        </a:graphic>
      </p:graphicFrame>
      <p:sp>
        <p:nvSpPr>
          <p:cNvPr id="7" name="Textfeld 6">
            <a:extLst>
              <a:ext uri="{FF2B5EF4-FFF2-40B4-BE49-F238E27FC236}">
                <a16:creationId xmlns:a16="http://schemas.microsoft.com/office/drawing/2014/main" id="{893AE22E-AC1F-1942-BA01-6ACA76433C71}"/>
              </a:ext>
            </a:extLst>
          </p:cNvPr>
          <p:cNvSpPr txBox="1"/>
          <p:nvPr/>
        </p:nvSpPr>
        <p:spPr>
          <a:xfrm>
            <a:off x="10247970" y="6488668"/>
            <a:ext cx="1944030" cy="369332"/>
          </a:xfrm>
          <a:prstGeom prst="rect">
            <a:avLst/>
          </a:prstGeom>
          <a:noFill/>
        </p:spPr>
        <p:txBody>
          <a:bodyPr wrap="square" rtlCol="0">
            <a:spAutoFit/>
          </a:bodyPr>
          <a:lstStyle/>
          <a:p>
            <a:r>
              <a:rPr lang="de-DE" dirty="0"/>
              <a:t>3, Lars</a:t>
            </a:r>
          </a:p>
        </p:txBody>
      </p:sp>
    </p:spTree>
    <p:extLst>
      <p:ext uri="{BB962C8B-B14F-4D97-AF65-F5344CB8AC3E}">
        <p14:creationId xmlns:p14="http://schemas.microsoft.com/office/powerpoint/2010/main" val="22928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BEB73-F6D5-4A4F-A241-ACFFC5796ABD}"/>
              </a:ext>
            </a:extLst>
          </p:cNvPr>
          <p:cNvSpPr>
            <a:spLocks noGrp="1"/>
          </p:cNvSpPr>
          <p:nvPr>
            <p:ph type="title"/>
          </p:nvPr>
        </p:nvSpPr>
        <p:spPr/>
        <p:txBody>
          <a:bodyPr/>
          <a:lstStyle/>
          <a:p>
            <a:r>
              <a:rPr lang="de-DE" dirty="0"/>
              <a:t>User Story 3.04</a:t>
            </a:r>
          </a:p>
        </p:txBody>
      </p:sp>
      <p:graphicFrame>
        <p:nvGraphicFramePr>
          <p:cNvPr id="4" name="Tabelle 3">
            <a:extLst>
              <a:ext uri="{FF2B5EF4-FFF2-40B4-BE49-F238E27FC236}">
                <a16:creationId xmlns:a16="http://schemas.microsoft.com/office/drawing/2014/main" id="{ABC99E01-418D-8B45-BEB0-FCDD6F388D10}"/>
              </a:ext>
            </a:extLst>
          </p:cNvPr>
          <p:cNvGraphicFramePr>
            <a:graphicFrameLocks noGrp="1"/>
          </p:cNvGraphicFramePr>
          <p:nvPr>
            <p:extLst>
              <p:ext uri="{D42A27DB-BD31-4B8C-83A1-F6EECF244321}">
                <p14:modId xmlns:p14="http://schemas.microsoft.com/office/powerpoint/2010/main" val="3469831304"/>
              </p:ext>
            </p:extLst>
          </p:nvPr>
        </p:nvGraphicFramePr>
        <p:xfrm>
          <a:off x="2270531" y="1395364"/>
          <a:ext cx="7650938" cy="4067273"/>
        </p:xfrm>
        <a:graphic>
          <a:graphicData uri="http://schemas.openxmlformats.org/drawingml/2006/table">
            <a:tbl>
              <a:tblPr firstRow="1" firstCol="1" bandRow="1">
                <a:tableStyleId>{5C22544A-7EE6-4342-B048-85BDC9FD1C3A}</a:tableStyleId>
              </a:tblPr>
              <a:tblGrid>
                <a:gridCol w="1986862">
                  <a:extLst>
                    <a:ext uri="{9D8B030D-6E8A-4147-A177-3AD203B41FA5}">
                      <a16:colId xmlns:a16="http://schemas.microsoft.com/office/drawing/2014/main" val="3685673825"/>
                    </a:ext>
                  </a:extLst>
                </a:gridCol>
                <a:gridCol w="5664076">
                  <a:extLst>
                    <a:ext uri="{9D8B030D-6E8A-4147-A177-3AD203B41FA5}">
                      <a16:colId xmlns:a16="http://schemas.microsoft.com/office/drawing/2014/main" val="1717378128"/>
                    </a:ext>
                  </a:extLst>
                </a:gridCol>
              </a:tblGrid>
              <a:tr h="297846">
                <a:tc>
                  <a:txBody>
                    <a:bodyPr/>
                    <a:lstStyle/>
                    <a:p>
                      <a:pPr marL="3175">
                        <a:spcAft>
                          <a:spcPts val="0"/>
                        </a:spcAft>
                      </a:pPr>
                      <a:r>
                        <a:rPr lang="de-DE" sz="1200">
                          <a:effectLst/>
                        </a:rPr>
                        <a:t>User-Story-ID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3.04</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103798415"/>
                  </a:ext>
                </a:extLst>
              </a:tr>
              <a:tr h="880716">
                <a:tc>
                  <a:txBody>
                    <a:bodyPr/>
                    <a:lstStyle/>
                    <a:p>
                      <a:pPr marL="3175">
                        <a:spcAft>
                          <a:spcPts val="0"/>
                        </a:spcAft>
                      </a:pPr>
                      <a:r>
                        <a:rPr lang="de-DE" sz="1200" dirty="0">
                          <a:effectLst/>
                        </a:rPr>
                        <a:t>User-Story-</a:t>
                      </a:r>
                    </a:p>
                    <a:p>
                      <a:pPr marL="3175">
                        <a:spcAft>
                          <a:spcPts val="0"/>
                        </a:spcAft>
                      </a:pPr>
                      <a:r>
                        <a:rPr lang="de-DE" sz="1200" dirty="0">
                          <a:effectLst/>
                        </a:rPr>
                        <a:t>Beschreibung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Als Nutzer möchte ich eine Blume verschießen können, die bis zu zweimal von Wänden abprallt und bei der dritten Kollision mit einer Wand verschwindet und weniger Schaden verursacht, um defensiver spielen zu können.</a:t>
                      </a:r>
                    </a:p>
                  </a:txBody>
                  <a:tcPr marL="67310" marR="33655" marT="4445" marB="0"/>
                </a:tc>
                <a:extLst>
                  <a:ext uri="{0D108BD9-81ED-4DB2-BD59-A6C34878D82A}">
                    <a16:rowId xmlns:a16="http://schemas.microsoft.com/office/drawing/2014/main" val="1336924600"/>
                  </a:ext>
                </a:extLst>
              </a:tr>
              <a:tr h="859019">
                <a:tc>
                  <a:txBody>
                    <a:bodyPr/>
                    <a:lstStyle/>
                    <a:p>
                      <a:pPr marL="3175">
                        <a:spcAft>
                          <a:spcPts val="0"/>
                        </a:spcAft>
                      </a:pPr>
                      <a:r>
                        <a:rPr lang="de-DE" sz="1200">
                          <a:effectLst/>
                        </a:rPr>
                        <a:t>Geschätzter </a:t>
                      </a:r>
                    </a:p>
                    <a:p>
                      <a:pPr marL="3175">
                        <a:spcAft>
                          <a:spcPts val="0"/>
                        </a:spcAft>
                      </a:pPr>
                      <a:r>
                        <a:rPr lang="de-DE" sz="1200">
                          <a:effectLst/>
                        </a:rPr>
                        <a:t>Realisierungsaufwand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2 Stunden</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2134961923"/>
                  </a:ext>
                </a:extLst>
              </a:tr>
              <a:tr h="297846">
                <a:tc>
                  <a:txBody>
                    <a:bodyPr/>
                    <a:lstStyle/>
                    <a:p>
                      <a:pPr marL="3175">
                        <a:spcAft>
                          <a:spcPts val="0"/>
                        </a:spcAft>
                      </a:pPr>
                      <a:r>
                        <a:rPr lang="de-DE" sz="1200">
                          <a:effectLst/>
                        </a:rPr>
                        <a:t>Priorität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hoch</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670373470"/>
                  </a:ext>
                </a:extLst>
              </a:tr>
              <a:tr h="297846">
                <a:tc>
                  <a:txBody>
                    <a:bodyPr/>
                    <a:lstStyle/>
                    <a:p>
                      <a:pPr marL="3175">
                        <a:spcAft>
                          <a:spcPts val="0"/>
                        </a:spcAft>
                      </a:pPr>
                      <a:r>
                        <a:rPr lang="de-DE" sz="1200">
                          <a:effectLst/>
                        </a:rPr>
                        <a:t>Autor(en)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Joel Schneider</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224300175"/>
                  </a:ext>
                </a:extLst>
              </a:tr>
              <a:tr h="859019">
                <a:tc>
                  <a:txBody>
                    <a:bodyPr/>
                    <a:lstStyle/>
                    <a:p>
                      <a:pPr marL="3175">
                        <a:spcAft>
                          <a:spcPts val="0"/>
                        </a:spcAft>
                      </a:pPr>
                      <a:r>
                        <a:rPr lang="de-DE" sz="1200">
                          <a:effectLst/>
                        </a:rPr>
                        <a:t>Abhängigkeiten zu anderen User-Stories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3.02</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3126615491"/>
                  </a:ext>
                </a:extLst>
              </a:tr>
              <a:tr h="574981">
                <a:tc>
                  <a:txBody>
                    <a:bodyPr/>
                    <a:lstStyle/>
                    <a:p>
                      <a:pPr marL="3175">
                        <a:spcAft>
                          <a:spcPts val="0"/>
                        </a:spcAft>
                      </a:pPr>
                      <a:r>
                        <a:rPr lang="de-DE" sz="1200">
                          <a:effectLst/>
                        </a:rPr>
                        <a:t>Zugehörige Szenarien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957951536"/>
                  </a:ext>
                </a:extLst>
              </a:tr>
            </a:tbl>
          </a:graphicData>
        </a:graphic>
      </p:graphicFrame>
      <p:sp>
        <p:nvSpPr>
          <p:cNvPr id="6" name="Textfeld 5">
            <a:extLst>
              <a:ext uri="{FF2B5EF4-FFF2-40B4-BE49-F238E27FC236}">
                <a16:creationId xmlns:a16="http://schemas.microsoft.com/office/drawing/2014/main" id="{C7E42109-AFE3-104D-BEB6-1FB9DAFFA182}"/>
              </a:ext>
            </a:extLst>
          </p:cNvPr>
          <p:cNvSpPr txBox="1"/>
          <p:nvPr/>
        </p:nvSpPr>
        <p:spPr>
          <a:xfrm>
            <a:off x="10247970" y="6488668"/>
            <a:ext cx="1944030" cy="369332"/>
          </a:xfrm>
          <a:prstGeom prst="rect">
            <a:avLst/>
          </a:prstGeom>
          <a:noFill/>
        </p:spPr>
        <p:txBody>
          <a:bodyPr wrap="square" rtlCol="0">
            <a:spAutoFit/>
          </a:bodyPr>
          <a:lstStyle/>
          <a:p>
            <a:r>
              <a:rPr lang="de-DE" dirty="0"/>
              <a:t>4, Lars</a:t>
            </a:r>
          </a:p>
        </p:txBody>
      </p:sp>
    </p:spTree>
    <p:extLst>
      <p:ext uri="{BB962C8B-B14F-4D97-AF65-F5344CB8AC3E}">
        <p14:creationId xmlns:p14="http://schemas.microsoft.com/office/powerpoint/2010/main" val="3564580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BEB73-F6D5-4A4F-A241-ACFFC5796ABD}"/>
              </a:ext>
            </a:extLst>
          </p:cNvPr>
          <p:cNvSpPr>
            <a:spLocks noGrp="1"/>
          </p:cNvSpPr>
          <p:nvPr>
            <p:ph type="title"/>
          </p:nvPr>
        </p:nvSpPr>
        <p:spPr/>
        <p:txBody>
          <a:bodyPr/>
          <a:lstStyle/>
          <a:p>
            <a:r>
              <a:rPr lang="de-DE" dirty="0"/>
              <a:t>User Story 3.05</a:t>
            </a:r>
          </a:p>
        </p:txBody>
      </p:sp>
      <p:graphicFrame>
        <p:nvGraphicFramePr>
          <p:cNvPr id="4" name="Tabelle 3">
            <a:extLst>
              <a:ext uri="{FF2B5EF4-FFF2-40B4-BE49-F238E27FC236}">
                <a16:creationId xmlns:a16="http://schemas.microsoft.com/office/drawing/2014/main" id="{ABC99E01-418D-8B45-BEB0-FCDD6F388D10}"/>
              </a:ext>
            </a:extLst>
          </p:cNvPr>
          <p:cNvGraphicFramePr>
            <a:graphicFrameLocks noGrp="1"/>
          </p:cNvGraphicFramePr>
          <p:nvPr>
            <p:extLst>
              <p:ext uri="{D42A27DB-BD31-4B8C-83A1-F6EECF244321}">
                <p14:modId xmlns:p14="http://schemas.microsoft.com/office/powerpoint/2010/main" val="4210637042"/>
              </p:ext>
            </p:extLst>
          </p:nvPr>
        </p:nvGraphicFramePr>
        <p:xfrm>
          <a:off x="2270531" y="1395364"/>
          <a:ext cx="7650938" cy="4067273"/>
        </p:xfrm>
        <a:graphic>
          <a:graphicData uri="http://schemas.openxmlformats.org/drawingml/2006/table">
            <a:tbl>
              <a:tblPr firstRow="1" firstCol="1" bandRow="1">
                <a:tableStyleId>{5C22544A-7EE6-4342-B048-85BDC9FD1C3A}</a:tableStyleId>
              </a:tblPr>
              <a:tblGrid>
                <a:gridCol w="1986862">
                  <a:extLst>
                    <a:ext uri="{9D8B030D-6E8A-4147-A177-3AD203B41FA5}">
                      <a16:colId xmlns:a16="http://schemas.microsoft.com/office/drawing/2014/main" val="3685673825"/>
                    </a:ext>
                  </a:extLst>
                </a:gridCol>
                <a:gridCol w="5664076">
                  <a:extLst>
                    <a:ext uri="{9D8B030D-6E8A-4147-A177-3AD203B41FA5}">
                      <a16:colId xmlns:a16="http://schemas.microsoft.com/office/drawing/2014/main" val="1717378128"/>
                    </a:ext>
                  </a:extLst>
                </a:gridCol>
              </a:tblGrid>
              <a:tr h="297846">
                <a:tc>
                  <a:txBody>
                    <a:bodyPr/>
                    <a:lstStyle/>
                    <a:p>
                      <a:pPr marL="3175">
                        <a:spcAft>
                          <a:spcPts val="0"/>
                        </a:spcAft>
                      </a:pPr>
                      <a:r>
                        <a:rPr lang="de-DE" sz="1200">
                          <a:effectLst/>
                        </a:rPr>
                        <a:t>User-Story-ID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3.05</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103798415"/>
                  </a:ext>
                </a:extLst>
              </a:tr>
              <a:tr h="880716">
                <a:tc>
                  <a:txBody>
                    <a:bodyPr/>
                    <a:lstStyle/>
                    <a:p>
                      <a:pPr marL="3175">
                        <a:spcAft>
                          <a:spcPts val="0"/>
                        </a:spcAft>
                      </a:pPr>
                      <a:r>
                        <a:rPr lang="de-DE" sz="1200" dirty="0">
                          <a:effectLst/>
                        </a:rPr>
                        <a:t>User-Story-</a:t>
                      </a:r>
                    </a:p>
                    <a:p>
                      <a:pPr marL="3175">
                        <a:spcAft>
                          <a:spcPts val="0"/>
                        </a:spcAft>
                      </a:pPr>
                      <a:r>
                        <a:rPr lang="de-DE" sz="1200" dirty="0">
                          <a:effectLst/>
                        </a:rPr>
                        <a:t>Beschreibung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Als Nutzer möchte ich eine Blume verschießen können, die sich im Flug in drei einzelne Blumen aufteilt, die aber nach einiger Zeit von selbst verschwinden um im Nahkampf besser agieren zu können.</a:t>
                      </a:r>
                    </a:p>
                  </a:txBody>
                  <a:tcPr marL="67310" marR="33655" marT="4445" marB="0"/>
                </a:tc>
                <a:extLst>
                  <a:ext uri="{0D108BD9-81ED-4DB2-BD59-A6C34878D82A}">
                    <a16:rowId xmlns:a16="http://schemas.microsoft.com/office/drawing/2014/main" val="1336924600"/>
                  </a:ext>
                </a:extLst>
              </a:tr>
              <a:tr h="859019">
                <a:tc>
                  <a:txBody>
                    <a:bodyPr/>
                    <a:lstStyle/>
                    <a:p>
                      <a:pPr marL="3175">
                        <a:spcAft>
                          <a:spcPts val="0"/>
                        </a:spcAft>
                      </a:pPr>
                      <a:r>
                        <a:rPr lang="de-DE" sz="1200">
                          <a:effectLst/>
                        </a:rPr>
                        <a:t>Geschätzter </a:t>
                      </a:r>
                    </a:p>
                    <a:p>
                      <a:pPr marL="3175">
                        <a:spcAft>
                          <a:spcPts val="0"/>
                        </a:spcAft>
                      </a:pPr>
                      <a:r>
                        <a:rPr lang="de-DE" sz="1200">
                          <a:effectLst/>
                        </a:rPr>
                        <a:t>Realisierungsaufwand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2 Stunden</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2134961923"/>
                  </a:ext>
                </a:extLst>
              </a:tr>
              <a:tr h="297846">
                <a:tc>
                  <a:txBody>
                    <a:bodyPr/>
                    <a:lstStyle/>
                    <a:p>
                      <a:pPr marL="3175">
                        <a:spcAft>
                          <a:spcPts val="0"/>
                        </a:spcAft>
                      </a:pPr>
                      <a:r>
                        <a:rPr lang="de-DE" sz="1200">
                          <a:effectLst/>
                        </a:rPr>
                        <a:t>Priorität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hoch</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670373470"/>
                  </a:ext>
                </a:extLst>
              </a:tr>
              <a:tr h="297846">
                <a:tc>
                  <a:txBody>
                    <a:bodyPr/>
                    <a:lstStyle/>
                    <a:p>
                      <a:pPr marL="3175">
                        <a:spcAft>
                          <a:spcPts val="0"/>
                        </a:spcAft>
                      </a:pPr>
                      <a:r>
                        <a:rPr lang="de-DE" sz="1200">
                          <a:effectLst/>
                        </a:rPr>
                        <a:t>Autor(en)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Joel Schneider</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224300175"/>
                  </a:ext>
                </a:extLst>
              </a:tr>
              <a:tr h="859019">
                <a:tc>
                  <a:txBody>
                    <a:bodyPr/>
                    <a:lstStyle/>
                    <a:p>
                      <a:pPr marL="3175">
                        <a:spcAft>
                          <a:spcPts val="0"/>
                        </a:spcAft>
                      </a:pPr>
                      <a:r>
                        <a:rPr lang="de-DE" sz="1200">
                          <a:effectLst/>
                        </a:rPr>
                        <a:t>Abhängigkeiten zu anderen User-Stories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3.02</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3126615491"/>
                  </a:ext>
                </a:extLst>
              </a:tr>
              <a:tr h="574981">
                <a:tc>
                  <a:txBody>
                    <a:bodyPr/>
                    <a:lstStyle/>
                    <a:p>
                      <a:pPr marL="3175">
                        <a:spcAft>
                          <a:spcPts val="0"/>
                        </a:spcAft>
                      </a:pPr>
                      <a:r>
                        <a:rPr lang="de-DE" sz="1200">
                          <a:effectLst/>
                        </a:rPr>
                        <a:t>Zugehörige Szenarien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957951536"/>
                  </a:ext>
                </a:extLst>
              </a:tr>
            </a:tbl>
          </a:graphicData>
        </a:graphic>
      </p:graphicFrame>
      <p:sp>
        <p:nvSpPr>
          <p:cNvPr id="5" name="Textfeld 4">
            <a:extLst>
              <a:ext uri="{FF2B5EF4-FFF2-40B4-BE49-F238E27FC236}">
                <a16:creationId xmlns:a16="http://schemas.microsoft.com/office/drawing/2014/main" id="{00EF7B32-6A1E-174B-AE16-E437E3CCBE70}"/>
              </a:ext>
            </a:extLst>
          </p:cNvPr>
          <p:cNvSpPr txBox="1"/>
          <p:nvPr/>
        </p:nvSpPr>
        <p:spPr>
          <a:xfrm>
            <a:off x="10247970" y="6488668"/>
            <a:ext cx="1944030" cy="369332"/>
          </a:xfrm>
          <a:prstGeom prst="rect">
            <a:avLst/>
          </a:prstGeom>
          <a:noFill/>
        </p:spPr>
        <p:txBody>
          <a:bodyPr wrap="square" rtlCol="0">
            <a:spAutoFit/>
          </a:bodyPr>
          <a:lstStyle/>
          <a:p>
            <a:r>
              <a:rPr lang="de-DE" dirty="0"/>
              <a:t>5, Lars</a:t>
            </a:r>
          </a:p>
        </p:txBody>
      </p:sp>
    </p:spTree>
    <p:extLst>
      <p:ext uri="{BB962C8B-B14F-4D97-AF65-F5344CB8AC3E}">
        <p14:creationId xmlns:p14="http://schemas.microsoft.com/office/powerpoint/2010/main" val="1324573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BEB73-F6D5-4A4F-A241-ACFFC5796ABD}"/>
              </a:ext>
            </a:extLst>
          </p:cNvPr>
          <p:cNvSpPr>
            <a:spLocks noGrp="1"/>
          </p:cNvSpPr>
          <p:nvPr>
            <p:ph type="title"/>
          </p:nvPr>
        </p:nvSpPr>
        <p:spPr/>
        <p:txBody>
          <a:bodyPr/>
          <a:lstStyle/>
          <a:p>
            <a:r>
              <a:rPr lang="de-DE" dirty="0"/>
              <a:t>User Story 3.06</a:t>
            </a:r>
          </a:p>
        </p:txBody>
      </p:sp>
      <p:graphicFrame>
        <p:nvGraphicFramePr>
          <p:cNvPr id="4" name="Tabelle 3">
            <a:extLst>
              <a:ext uri="{FF2B5EF4-FFF2-40B4-BE49-F238E27FC236}">
                <a16:creationId xmlns:a16="http://schemas.microsoft.com/office/drawing/2014/main" id="{ABC99E01-418D-8B45-BEB0-FCDD6F388D10}"/>
              </a:ext>
            </a:extLst>
          </p:cNvPr>
          <p:cNvGraphicFramePr>
            <a:graphicFrameLocks noGrp="1"/>
          </p:cNvGraphicFramePr>
          <p:nvPr>
            <p:extLst>
              <p:ext uri="{D42A27DB-BD31-4B8C-83A1-F6EECF244321}">
                <p14:modId xmlns:p14="http://schemas.microsoft.com/office/powerpoint/2010/main" val="3215941484"/>
              </p:ext>
            </p:extLst>
          </p:nvPr>
        </p:nvGraphicFramePr>
        <p:xfrm>
          <a:off x="2270531" y="1395364"/>
          <a:ext cx="7650938" cy="4067273"/>
        </p:xfrm>
        <a:graphic>
          <a:graphicData uri="http://schemas.openxmlformats.org/drawingml/2006/table">
            <a:tbl>
              <a:tblPr firstRow="1" firstCol="1" bandRow="1">
                <a:tableStyleId>{5C22544A-7EE6-4342-B048-85BDC9FD1C3A}</a:tableStyleId>
              </a:tblPr>
              <a:tblGrid>
                <a:gridCol w="1986862">
                  <a:extLst>
                    <a:ext uri="{9D8B030D-6E8A-4147-A177-3AD203B41FA5}">
                      <a16:colId xmlns:a16="http://schemas.microsoft.com/office/drawing/2014/main" val="3685673825"/>
                    </a:ext>
                  </a:extLst>
                </a:gridCol>
                <a:gridCol w="5664076">
                  <a:extLst>
                    <a:ext uri="{9D8B030D-6E8A-4147-A177-3AD203B41FA5}">
                      <a16:colId xmlns:a16="http://schemas.microsoft.com/office/drawing/2014/main" val="1717378128"/>
                    </a:ext>
                  </a:extLst>
                </a:gridCol>
              </a:tblGrid>
              <a:tr h="297846">
                <a:tc>
                  <a:txBody>
                    <a:bodyPr/>
                    <a:lstStyle/>
                    <a:p>
                      <a:pPr marL="3175">
                        <a:spcAft>
                          <a:spcPts val="0"/>
                        </a:spcAft>
                      </a:pPr>
                      <a:r>
                        <a:rPr lang="de-DE" sz="1200">
                          <a:effectLst/>
                        </a:rPr>
                        <a:t>User-Story-ID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3.06</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103798415"/>
                  </a:ext>
                </a:extLst>
              </a:tr>
              <a:tr h="880716">
                <a:tc>
                  <a:txBody>
                    <a:bodyPr/>
                    <a:lstStyle/>
                    <a:p>
                      <a:pPr marL="3175">
                        <a:spcAft>
                          <a:spcPts val="0"/>
                        </a:spcAft>
                      </a:pPr>
                      <a:r>
                        <a:rPr lang="de-DE" sz="1200" dirty="0">
                          <a:effectLst/>
                        </a:rPr>
                        <a:t>User-Story-</a:t>
                      </a:r>
                    </a:p>
                    <a:p>
                      <a:pPr marL="3175">
                        <a:spcAft>
                          <a:spcPts val="0"/>
                        </a:spcAft>
                      </a:pPr>
                      <a:r>
                        <a:rPr lang="de-DE" sz="1200" dirty="0">
                          <a:effectLst/>
                        </a:rPr>
                        <a:t>Beschreibung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Als Nutzer möchte ich zu jedem Zeitpunkt sehen können, welcher Blumentyp gerade bei welchem Panzer aktiv ist um mich entsprechend zu verteidigen.</a:t>
                      </a:r>
                    </a:p>
                  </a:txBody>
                  <a:tcPr marL="67310" marR="33655" marT="4445" marB="0"/>
                </a:tc>
                <a:extLst>
                  <a:ext uri="{0D108BD9-81ED-4DB2-BD59-A6C34878D82A}">
                    <a16:rowId xmlns:a16="http://schemas.microsoft.com/office/drawing/2014/main" val="1336924600"/>
                  </a:ext>
                </a:extLst>
              </a:tr>
              <a:tr h="859019">
                <a:tc>
                  <a:txBody>
                    <a:bodyPr/>
                    <a:lstStyle/>
                    <a:p>
                      <a:pPr marL="3175">
                        <a:spcAft>
                          <a:spcPts val="0"/>
                        </a:spcAft>
                      </a:pPr>
                      <a:r>
                        <a:rPr lang="de-DE" sz="1200">
                          <a:effectLst/>
                        </a:rPr>
                        <a:t>Geschätzter </a:t>
                      </a:r>
                    </a:p>
                    <a:p>
                      <a:pPr marL="3175">
                        <a:spcAft>
                          <a:spcPts val="0"/>
                        </a:spcAft>
                      </a:pPr>
                      <a:r>
                        <a:rPr lang="de-DE" sz="1200">
                          <a:effectLst/>
                        </a:rPr>
                        <a:t>Realisierungsaufwand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2 Stunden</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2134961923"/>
                  </a:ext>
                </a:extLst>
              </a:tr>
              <a:tr h="297846">
                <a:tc>
                  <a:txBody>
                    <a:bodyPr/>
                    <a:lstStyle/>
                    <a:p>
                      <a:pPr marL="3175">
                        <a:spcAft>
                          <a:spcPts val="0"/>
                        </a:spcAft>
                      </a:pPr>
                      <a:r>
                        <a:rPr lang="de-DE" sz="1200">
                          <a:effectLst/>
                        </a:rPr>
                        <a:t>Priorität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hoch</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670373470"/>
                  </a:ext>
                </a:extLst>
              </a:tr>
              <a:tr h="297846">
                <a:tc>
                  <a:txBody>
                    <a:bodyPr/>
                    <a:lstStyle/>
                    <a:p>
                      <a:pPr marL="3175">
                        <a:spcAft>
                          <a:spcPts val="0"/>
                        </a:spcAft>
                      </a:pPr>
                      <a:r>
                        <a:rPr lang="de-DE" sz="1200">
                          <a:effectLst/>
                        </a:rPr>
                        <a:t>Autor(en)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Joel Schneider</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224300175"/>
                  </a:ext>
                </a:extLst>
              </a:tr>
              <a:tr h="859019">
                <a:tc>
                  <a:txBody>
                    <a:bodyPr/>
                    <a:lstStyle/>
                    <a:p>
                      <a:pPr marL="3175">
                        <a:spcAft>
                          <a:spcPts val="0"/>
                        </a:spcAft>
                      </a:pPr>
                      <a:r>
                        <a:rPr lang="de-DE" sz="1200">
                          <a:effectLst/>
                        </a:rPr>
                        <a:t>Abhängigkeiten zu anderen User-Stories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3126615491"/>
                  </a:ext>
                </a:extLst>
              </a:tr>
              <a:tr h="574981">
                <a:tc>
                  <a:txBody>
                    <a:bodyPr/>
                    <a:lstStyle/>
                    <a:p>
                      <a:pPr marL="3175">
                        <a:spcAft>
                          <a:spcPts val="0"/>
                        </a:spcAft>
                      </a:pPr>
                      <a:r>
                        <a:rPr lang="de-DE" sz="1200">
                          <a:effectLst/>
                        </a:rPr>
                        <a:t>Zugehörige Szenarien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957951536"/>
                  </a:ext>
                </a:extLst>
              </a:tr>
            </a:tbl>
          </a:graphicData>
        </a:graphic>
      </p:graphicFrame>
      <p:sp>
        <p:nvSpPr>
          <p:cNvPr id="5" name="Textfeld 4">
            <a:extLst>
              <a:ext uri="{FF2B5EF4-FFF2-40B4-BE49-F238E27FC236}">
                <a16:creationId xmlns:a16="http://schemas.microsoft.com/office/drawing/2014/main" id="{A6234EDE-459F-0248-9265-14A75570BAEA}"/>
              </a:ext>
            </a:extLst>
          </p:cNvPr>
          <p:cNvSpPr txBox="1"/>
          <p:nvPr/>
        </p:nvSpPr>
        <p:spPr>
          <a:xfrm>
            <a:off x="10247970" y="6488668"/>
            <a:ext cx="1944030" cy="369332"/>
          </a:xfrm>
          <a:prstGeom prst="rect">
            <a:avLst/>
          </a:prstGeom>
          <a:noFill/>
        </p:spPr>
        <p:txBody>
          <a:bodyPr wrap="square" rtlCol="0">
            <a:spAutoFit/>
          </a:bodyPr>
          <a:lstStyle/>
          <a:p>
            <a:r>
              <a:rPr lang="de-DE" dirty="0"/>
              <a:t>6, Cedric</a:t>
            </a:r>
          </a:p>
        </p:txBody>
      </p:sp>
    </p:spTree>
    <p:extLst>
      <p:ext uri="{BB962C8B-B14F-4D97-AF65-F5344CB8AC3E}">
        <p14:creationId xmlns:p14="http://schemas.microsoft.com/office/powerpoint/2010/main" val="225816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BEB73-F6D5-4A4F-A241-ACFFC5796ABD}"/>
              </a:ext>
            </a:extLst>
          </p:cNvPr>
          <p:cNvSpPr>
            <a:spLocks noGrp="1"/>
          </p:cNvSpPr>
          <p:nvPr>
            <p:ph type="title"/>
          </p:nvPr>
        </p:nvSpPr>
        <p:spPr/>
        <p:txBody>
          <a:bodyPr/>
          <a:lstStyle/>
          <a:p>
            <a:r>
              <a:rPr lang="de-DE" dirty="0"/>
              <a:t>User Story 3.07</a:t>
            </a:r>
          </a:p>
        </p:txBody>
      </p:sp>
      <p:graphicFrame>
        <p:nvGraphicFramePr>
          <p:cNvPr id="4" name="Tabelle 3">
            <a:extLst>
              <a:ext uri="{FF2B5EF4-FFF2-40B4-BE49-F238E27FC236}">
                <a16:creationId xmlns:a16="http://schemas.microsoft.com/office/drawing/2014/main" id="{ABC99E01-418D-8B45-BEB0-FCDD6F388D10}"/>
              </a:ext>
            </a:extLst>
          </p:cNvPr>
          <p:cNvGraphicFramePr>
            <a:graphicFrameLocks noGrp="1"/>
          </p:cNvGraphicFramePr>
          <p:nvPr>
            <p:extLst>
              <p:ext uri="{D42A27DB-BD31-4B8C-83A1-F6EECF244321}">
                <p14:modId xmlns:p14="http://schemas.microsoft.com/office/powerpoint/2010/main" val="4276768303"/>
              </p:ext>
            </p:extLst>
          </p:nvPr>
        </p:nvGraphicFramePr>
        <p:xfrm>
          <a:off x="2270531" y="1395364"/>
          <a:ext cx="7650938" cy="4067273"/>
        </p:xfrm>
        <a:graphic>
          <a:graphicData uri="http://schemas.openxmlformats.org/drawingml/2006/table">
            <a:tbl>
              <a:tblPr firstRow="1" firstCol="1" bandRow="1">
                <a:tableStyleId>{5C22544A-7EE6-4342-B048-85BDC9FD1C3A}</a:tableStyleId>
              </a:tblPr>
              <a:tblGrid>
                <a:gridCol w="1986862">
                  <a:extLst>
                    <a:ext uri="{9D8B030D-6E8A-4147-A177-3AD203B41FA5}">
                      <a16:colId xmlns:a16="http://schemas.microsoft.com/office/drawing/2014/main" val="3685673825"/>
                    </a:ext>
                  </a:extLst>
                </a:gridCol>
                <a:gridCol w="5664076">
                  <a:extLst>
                    <a:ext uri="{9D8B030D-6E8A-4147-A177-3AD203B41FA5}">
                      <a16:colId xmlns:a16="http://schemas.microsoft.com/office/drawing/2014/main" val="1717378128"/>
                    </a:ext>
                  </a:extLst>
                </a:gridCol>
              </a:tblGrid>
              <a:tr h="297846">
                <a:tc>
                  <a:txBody>
                    <a:bodyPr/>
                    <a:lstStyle/>
                    <a:p>
                      <a:pPr marL="3175">
                        <a:spcAft>
                          <a:spcPts val="0"/>
                        </a:spcAft>
                      </a:pPr>
                      <a:r>
                        <a:rPr lang="de-DE" sz="1200">
                          <a:effectLst/>
                        </a:rPr>
                        <a:t>User-Story-ID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3.07</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103798415"/>
                  </a:ext>
                </a:extLst>
              </a:tr>
              <a:tr h="880716">
                <a:tc>
                  <a:txBody>
                    <a:bodyPr/>
                    <a:lstStyle/>
                    <a:p>
                      <a:pPr marL="3175">
                        <a:spcAft>
                          <a:spcPts val="0"/>
                        </a:spcAft>
                      </a:pPr>
                      <a:r>
                        <a:rPr lang="de-DE" sz="1200" dirty="0">
                          <a:effectLst/>
                        </a:rPr>
                        <a:t>User-Story-</a:t>
                      </a:r>
                    </a:p>
                    <a:p>
                      <a:pPr marL="3175">
                        <a:spcAft>
                          <a:spcPts val="0"/>
                        </a:spcAft>
                      </a:pPr>
                      <a:r>
                        <a:rPr lang="de-DE" sz="1200" dirty="0">
                          <a:effectLst/>
                        </a:rPr>
                        <a:t>Beschreibung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Als Nutzer möchte ich Soundeffekte während des Spiels haben um auch auditives Feedback zu erhalten und besser unterhalten zu werden</a:t>
                      </a:r>
                    </a:p>
                  </a:txBody>
                  <a:tcPr marL="67310" marR="33655" marT="4445" marB="0"/>
                </a:tc>
                <a:extLst>
                  <a:ext uri="{0D108BD9-81ED-4DB2-BD59-A6C34878D82A}">
                    <a16:rowId xmlns:a16="http://schemas.microsoft.com/office/drawing/2014/main" val="1336924600"/>
                  </a:ext>
                </a:extLst>
              </a:tr>
              <a:tr h="859019">
                <a:tc>
                  <a:txBody>
                    <a:bodyPr/>
                    <a:lstStyle/>
                    <a:p>
                      <a:pPr marL="3175">
                        <a:spcAft>
                          <a:spcPts val="0"/>
                        </a:spcAft>
                      </a:pPr>
                      <a:r>
                        <a:rPr lang="de-DE" sz="1200">
                          <a:effectLst/>
                        </a:rPr>
                        <a:t>Geschätzter </a:t>
                      </a:r>
                    </a:p>
                    <a:p>
                      <a:pPr marL="3175">
                        <a:spcAft>
                          <a:spcPts val="0"/>
                        </a:spcAft>
                      </a:pPr>
                      <a:r>
                        <a:rPr lang="de-DE" sz="1200">
                          <a:effectLst/>
                        </a:rPr>
                        <a:t>Realisierungsaufwand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2 Stunden</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2134961923"/>
                  </a:ext>
                </a:extLst>
              </a:tr>
              <a:tr h="297846">
                <a:tc>
                  <a:txBody>
                    <a:bodyPr/>
                    <a:lstStyle/>
                    <a:p>
                      <a:pPr marL="3175">
                        <a:spcAft>
                          <a:spcPts val="0"/>
                        </a:spcAft>
                      </a:pPr>
                      <a:r>
                        <a:rPr lang="de-DE" sz="1200">
                          <a:effectLst/>
                        </a:rPr>
                        <a:t>Priorität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hoch</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670373470"/>
                  </a:ext>
                </a:extLst>
              </a:tr>
              <a:tr h="297846">
                <a:tc>
                  <a:txBody>
                    <a:bodyPr/>
                    <a:lstStyle/>
                    <a:p>
                      <a:pPr marL="3175">
                        <a:spcAft>
                          <a:spcPts val="0"/>
                        </a:spcAft>
                      </a:pPr>
                      <a:r>
                        <a:rPr lang="de-DE" sz="1200">
                          <a:effectLst/>
                        </a:rPr>
                        <a:t>Autor(en)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Joel Schneider</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224300175"/>
                  </a:ext>
                </a:extLst>
              </a:tr>
              <a:tr h="859019">
                <a:tc>
                  <a:txBody>
                    <a:bodyPr/>
                    <a:lstStyle/>
                    <a:p>
                      <a:pPr marL="3175">
                        <a:spcAft>
                          <a:spcPts val="0"/>
                        </a:spcAft>
                      </a:pPr>
                      <a:r>
                        <a:rPr lang="de-DE" sz="1200">
                          <a:effectLst/>
                        </a:rPr>
                        <a:t>Abhängigkeiten zu anderen User-Stories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3126615491"/>
                  </a:ext>
                </a:extLst>
              </a:tr>
              <a:tr h="574981">
                <a:tc>
                  <a:txBody>
                    <a:bodyPr/>
                    <a:lstStyle/>
                    <a:p>
                      <a:pPr marL="3175">
                        <a:spcAft>
                          <a:spcPts val="0"/>
                        </a:spcAft>
                      </a:pPr>
                      <a:r>
                        <a:rPr lang="de-DE" sz="1200">
                          <a:effectLst/>
                        </a:rPr>
                        <a:t>Zugehörige Szenarien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957951536"/>
                  </a:ext>
                </a:extLst>
              </a:tr>
            </a:tbl>
          </a:graphicData>
        </a:graphic>
      </p:graphicFrame>
      <p:sp>
        <p:nvSpPr>
          <p:cNvPr id="5" name="Textfeld 4">
            <a:extLst>
              <a:ext uri="{FF2B5EF4-FFF2-40B4-BE49-F238E27FC236}">
                <a16:creationId xmlns:a16="http://schemas.microsoft.com/office/drawing/2014/main" id="{FAFDE998-A4D9-2E44-9332-A8918C68A4DC}"/>
              </a:ext>
            </a:extLst>
          </p:cNvPr>
          <p:cNvSpPr txBox="1"/>
          <p:nvPr/>
        </p:nvSpPr>
        <p:spPr>
          <a:xfrm>
            <a:off x="10247970" y="6488668"/>
            <a:ext cx="1944030" cy="369332"/>
          </a:xfrm>
          <a:prstGeom prst="rect">
            <a:avLst/>
          </a:prstGeom>
          <a:noFill/>
        </p:spPr>
        <p:txBody>
          <a:bodyPr wrap="square" rtlCol="0">
            <a:spAutoFit/>
          </a:bodyPr>
          <a:lstStyle/>
          <a:p>
            <a:r>
              <a:rPr lang="de-DE" dirty="0"/>
              <a:t>7, Patrick</a:t>
            </a:r>
          </a:p>
        </p:txBody>
      </p:sp>
    </p:spTree>
    <p:extLst>
      <p:ext uri="{BB962C8B-B14F-4D97-AF65-F5344CB8AC3E}">
        <p14:creationId xmlns:p14="http://schemas.microsoft.com/office/powerpoint/2010/main" val="3640809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BEB73-F6D5-4A4F-A241-ACFFC5796ABD}"/>
              </a:ext>
            </a:extLst>
          </p:cNvPr>
          <p:cNvSpPr>
            <a:spLocks noGrp="1"/>
          </p:cNvSpPr>
          <p:nvPr>
            <p:ph type="title"/>
          </p:nvPr>
        </p:nvSpPr>
        <p:spPr/>
        <p:txBody>
          <a:bodyPr/>
          <a:lstStyle/>
          <a:p>
            <a:r>
              <a:rPr lang="de-DE" dirty="0"/>
              <a:t>User Story 3.08</a:t>
            </a:r>
          </a:p>
        </p:txBody>
      </p:sp>
      <p:graphicFrame>
        <p:nvGraphicFramePr>
          <p:cNvPr id="4" name="Tabelle 3">
            <a:extLst>
              <a:ext uri="{FF2B5EF4-FFF2-40B4-BE49-F238E27FC236}">
                <a16:creationId xmlns:a16="http://schemas.microsoft.com/office/drawing/2014/main" id="{ABC99E01-418D-8B45-BEB0-FCDD6F388D10}"/>
              </a:ext>
            </a:extLst>
          </p:cNvPr>
          <p:cNvGraphicFramePr>
            <a:graphicFrameLocks noGrp="1"/>
          </p:cNvGraphicFramePr>
          <p:nvPr>
            <p:extLst>
              <p:ext uri="{D42A27DB-BD31-4B8C-83A1-F6EECF244321}">
                <p14:modId xmlns:p14="http://schemas.microsoft.com/office/powerpoint/2010/main" val="522852524"/>
              </p:ext>
            </p:extLst>
          </p:nvPr>
        </p:nvGraphicFramePr>
        <p:xfrm>
          <a:off x="2270531" y="1395364"/>
          <a:ext cx="7650938" cy="4067273"/>
        </p:xfrm>
        <a:graphic>
          <a:graphicData uri="http://schemas.openxmlformats.org/drawingml/2006/table">
            <a:tbl>
              <a:tblPr firstRow="1" firstCol="1" bandRow="1">
                <a:tableStyleId>{5C22544A-7EE6-4342-B048-85BDC9FD1C3A}</a:tableStyleId>
              </a:tblPr>
              <a:tblGrid>
                <a:gridCol w="1986862">
                  <a:extLst>
                    <a:ext uri="{9D8B030D-6E8A-4147-A177-3AD203B41FA5}">
                      <a16:colId xmlns:a16="http://schemas.microsoft.com/office/drawing/2014/main" val="3685673825"/>
                    </a:ext>
                  </a:extLst>
                </a:gridCol>
                <a:gridCol w="5664076">
                  <a:extLst>
                    <a:ext uri="{9D8B030D-6E8A-4147-A177-3AD203B41FA5}">
                      <a16:colId xmlns:a16="http://schemas.microsoft.com/office/drawing/2014/main" val="1717378128"/>
                    </a:ext>
                  </a:extLst>
                </a:gridCol>
              </a:tblGrid>
              <a:tr h="297846">
                <a:tc>
                  <a:txBody>
                    <a:bodyPr/>
                    <a:lstStyle/>
                    <a:p>
                      <a:pPr marL="3175">
                        <a:spcAft>
                          <a:spcPts val="0"/>
                        </a:spcAft>
                      </a:pPr>
                      <a:r>
                        <a:rPr lang="de-DE" sz="1200">
                          <a:effectLst/>
                        </a:rPr>
                        <a:t>User-Story-ID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3.08</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103798415"/>
                  </a:ext>
                </a:extLst>
              </a:tr>
              <a:tr h="880716">
                <a:tc>
                  <a:txBody>
                    <a:bodyPr/>
                    <a:lstStyle/>
                    <a:p>
                      <a:pPr marL="3175">
                        <a:spcAft>
                          <a:spcPts val="0"/>
                        </a:spcAft>
                      </a:pPr>
                      <a:r>
                        <a:rPr lang="de-DE" sz="1200" dirty="0">
                          <a:effectLst/>
                        </a:rPr>
                        <a:t>User-Story-</a:t>
                      </a:r>
                    </a:p>
                    <a:p>
                      <a:pPr marL="3175">
                        <a:spcAft>
                          <a:spcPts val="0"/>
                        </a:spcAft>
                      </a:pPr>
                      <a:r>
                        <a:rPr lang="de-DE" sz="1200" dirty="0">
                          <a:effectLst/>
                        </a:rPr>
                        <a:t>Beschreibung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Als Nutzer möchte ich den Panzern unterschiedliche Aussehen geben können um sie unterscheiden zu können und den Teams zuordnen zu können.</a:t>
                      </a:r>
                    </a:p>
                  </a:txBody>
                  <a:tcPr marL="67310" marR="33655" marT="4445" marB="0"/>
                </a:tc>
                <a:extLst>
                  <a:ext uri="{0D108BD9-81ED-4DB2-BD59-A6C34878D82A}">
                    <a16:rowId xmlns:a16="http://schemas.microsoft.com/office/drawing/2014/main" val="1336924600"/>
                  </a:ext>
                </a:extLst>
              </a:tr>
              <a:tr h="859019">
                <a:tc>
                  <a:txBody>
                    <a:bodyPr/>
                    <a:lstStyle/>
                    <a:p>
                      <a:pPr marL="3175">
                        <a:spcAft>
                          <a:spcPts val="0"/>
                        </a:spcAft>
                      </a:pPr>
                      <a:r>
                        <a:rPr lang="de-DE" sz="1200">
                          <a:effectLst/>
                        </a:rPr>
                        <a:t>Geschätzter </a:t>
                      </a:r>
                    </a:p>
                    <a:p>
                      <a:pPr marL="3175">
                        <a:spcAft>
                          <a:spcPts val="0"/>
                        </a:spcAft>
                      </a:pPr>
                      <a:r>
                        <a:rPr lang="de-DE" sz="1200">
                          <a:effectLst/>
                        </a:rPr>
                        <a:t>Realisierungsaufwand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3 Stunden</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2134961923"/>
                  </a:ext>
                </a:extLst>
              </a:tr>
              <a:tr h="297846">
                <a:tc>
                  <a:txBody>
                    <a:bodyPr/>
                    <a:lstStyle/>
                    <a:p>
                      <a:pPr marL="3175">
                        <a:spcAft>
                          <a:spcPts val="0"/>
                        </a:spcAft>
                      </a:pPr>
                      <a:r>
                        <a:rPr lang="de-DE" sz="1200">
                          <a:effectLst/>
                        </a:rPr>
                        <a:t>Priorität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hoch</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670373470"/>
                  </a:ext>
                </a:extLst>
              </a:tr>
              <a:tr h="297846">
                <a:tc>
                  <a:txBody>
                    <a:bodyPr/>
                    <a:lstStyle/>
                    <a:p>
                      <a:pPr marL="3175">
                        <a:spcAft>
                          <a:spcPts val="0"/>
                        </a:spcAft>
                      </a:pPr>
                      <a:r>
                        <a:rPr lang="de-DE" sz="1200">
                          <a:effectLst/>
                        </a:rPr>
                        <a:t>Autor(en)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Joel Schneider</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4224300175"/>
                  </a:ext>
                </a:extLst>
              </a:tr>
              <a:tr h="859019">
                <a:tc>
                  <a:txBody>
                    <a:bodyPr/>
                    <a:lstStyle/>
                    <a:p>
                      <a:pPr marL="3175">
                        <a:spcAft>
                          <a:spcPts val="0"/>
                        </a:spcAft>
                      </a:pPr>
                      <a:r>
                        <a:rPr lang="de-DE" sz="1200">
                          <a:effectLst/>
                        </a:rPr>
                        <a:t>Abhängigkeiten zu anderen User-Stories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3126615491"/>
                  </a:ext>
                </a:extLst>
              </a:tr>
              <a:tr h="574981">
                <a:tc>
                  <a:txBody>
                    <a:bodyPr/>
                    <a:lstStyle/>
                    <a:p>
                      <a:pPr marL="3175">
                        <a:spcAft>
                          <a:spcPts val="0"/>
                        </a:spcAft>
                      </a:pPr>
                      <a:r>
                        <a:rPr lang="de-DE" sz="1200">
                          <a:effectLst/>
                        </a:rPr>
                        <a:t>Zugehörige Szenarien </a:t>
                      </a:r>
                      <a:endParaRPr lang="de-DE" sz="120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tc>
                  <a:txBody>
                    <a:bodyPr/>
                    <a:lstStyle/>
                    <a:p>
                      <a:pPr>
                        <a:spcAft>
                          <a:spcPts val="0"/>
                        </a:spcAft>
                      </a:pPr>
                      <a:r>
                        <a:rPr lang="de-DE" sz="1200" dirty="0">
                          <a:effectLst/>
                        </a:rPr>
                        <a:t> </a:t>
                      </a:r>
                      <a:endParaRPr lang="de-DE" sz="1200" dirty="0">
                        <a:effectLst/>
                        <a:latin typeface="Calibri" panose="020F0502020204030204" pitchFamily="34" charset="0"/>
                        <a:ea typeface="Calibri" panose="020F0502020204030204" pitchFamily="34" charset="0"/>
                        <a:cs typeface="Arial" panose="020B0604020202020204" pitchFamily="34" charset="0"/>
                      </a:endParaRPr>
                    </a:p>
                  </a:txBody>
                  <a:tcPr marL="67310" marR="33655" marT="4445" marB="0"/>
                </a:tc>
                <a:extLst>
                  <a:ext uri="{0D108BD9-81ED-4DB2-BD59-A6C34878D82A}">
                    <a16:rowId xmlns:a16="http://schemas.microsoft.com/office/drawing/2014/main" val="957951536"/>
                  </a:ext>
                </a:extLst>
              </a:tr>
            </a:tbl>
          </a:graphicData>
        </a:graphic>
      </p:graphicFrame>
      <p:sp>
        <p:nvSpPr>
          <p:cNvPr id="5" name="Textfeld 4">
            <a:extLst>
              <a:ext uri="{FF2B5EF4-FFF2-40B4-BE49-F238E27FC236}">
                <a16:creationId xmlns:a16="http://schemas.microsoft.com/office/drawing/2014/main" id="{64CFCAA5-8F0C-DF44-B335-13CE60C6EA01}"/>
              </a:ext>
            </a:extLst>
          </p:cNvPr>
          <p:cNvSpPr txBox="1"/>
          <p:nvPr/>
        </p:nvSpPr>
        <p:spPr>
          <a:xfrm>
            <a:off x="10247970" y="6488668"/>
            <a:ext cx="1944030" cy="369332"/>
          </a:xfrm>
          <a:prstGeom prst="rect">
            <a:avLst/>
          </a:prstGeom>
          <a:noFill/>
        </p:spPr>
        <p:txBody>
          <a:bodyPr wrap="square" rtlCol="0">
            <a:spAutoFit/>
          </a:bodyPr>
          <a:lstStyle/>
          <a:p>
            <a:r>
              <a:rPr lang="de-DE" dirty="0"/>
              <a:t>8, Florian</a:t>
            </a:r>
          </a:p>
        </p:txBody>
      </p:sp>
    </p:spTree>
    <p:extLst>
      <p:ext uri="{BB962C8B-B14F-4D97-AF65-F5344CB8AC3E}">
        <p14:creationId xmlns:p14="http://schemas.microsoft.com/office/powerpoint/2010/main" val="328257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1374</Words>
  <Application>Microsoft Macintosh PowerPoint</Application>
  <PresentationFormat>Breitbild</PresentationFormat>
  <Paragraphs>360</Paragraphs>
  <Slides>31</Slides>
  <Notes>31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31</vt:i4>
      </vt:variant>
    </vt:vector>
  </HeadingPairs>
  <TitlesOfParts>
    <vt:vector size="36" baseType="lpstr">
      <vt:lpstr>Arial</vt:lpstr>
      <vt:lpstr>Calibri</vt:lpstr>
      <vt:lpstr>Century Gothic</vt:lpstr>
      <vt:lpstr>Wingdings 3</vt:lpstr>
      <vt:lpstr>Ion</vt:lpstr>
      <vt:lpstr>Präsentation Endabnahme: SprEading Peace</vt:lpstr>
      <vt:lpstr>User Story 3.01</vt:lpstr>
      <vt:lpstr>User Story 3.02</vt:lpstr>
      <vt:lpstr>User Story 3.03</vt:lpstr>
      <vt:lpstr>User Story 3.04</vt:lpstr>
      <vt:lpstr>User Story 3.05</vt:lpstr>
      <vt:lpstr>User Story 3.06</vt:lpstr>
      <vt:lpstr>User Story 3.07</vt:lpstr>
      <vt:lpstr>User Story 3.08</vt:lpstr>
      <vt:lpstr>User Story 3.09</vt:lpstr>
      <vt:lpstr>User Story 3.10</vt:lpstr>
      <vt:lpstr>User Story 3.11</vt:lpstr>
      <vt:lpstr>User Story 3.12</vt:lpstr>
      <vt:lpstr>User Story 3.13</vt:lpstr>
      <vt:lpstr>3.01: Als Nutzer möchte ich auf drei verschiedenen Maps spielen können, um eine größere Abwechslung zu haben</vt:lpstr>
      <vt:lpstr>3.02: Als Nutzer möchte ich ein Blumen-auswahl-Menü auf dem Spielscreen haben, um sehen zu können, welche Blume ich aktuell verschießen kann </vt:lpstr>
      <vt:lpstr>3.03: Als Nutzer möchte ich eine Blume verschießen können, die schneller fliegt, als die normale Blume, dafür aber weniger Schaden verursacht um offensiver Spielen zu können. </vt:lpstr>
      <vt:lpstr>3.04: Als Nutzer möchte ich eine Blume verschießen können, die bis zu zweimal von Wänden abprallt und bei der dritten Kollision mit einer Wand verschwindet und weniger Schaden verursacht, um defensiver Spielen zu können. </vt:lpstr>
      <vt:lpstr>3.05: Als Nutzer möchte ich eine Blume verschießen können, die sich im Flug in drei einzelne Blumen aufteilt, die aber nach einiger Zeit von selbst verschwinden um im Nahkampf besser agieren zu können. </vt:lpstr>
      <vt:lpstr>3.06: Als Nutzer möchte ich zu jedem Zeitpunkt sehen können, welcher Blumentyp gerade bei welchem Panzer aktiv ist um mich entsprechend zu verteidigen. </vt:lpstr>
      <vt:lpstr>3.07: Als Nutzer möchte ich Soundeffekte während des Spiels haben um auch auditives Feedback zu erhalten und besser unterhalten zu werden.</vt:lpstr>
      <vt:lpstr>3.08: Als Nutzer möchte ich den Panzern unterschiedliche Aussehen geben können um sie unterscheiden zu können und den Teams zuordnen zu können. </vt:lpstr>
      <vt:lpstr>3.09: Als Nutzer möchte ich zwischen den Spielen Winscreens haben um sehen zu können welches Team das Spiel gewonnen hat. </vt:lpstr>
      <vt:lpstr>3.10: Als Nutzer möchte ich einen „Capture The Flag“-Modus haben, um eine größere Vielfalt zu haben</vt:lpstr>
      <vt:lpstr>3.11: Als Nutzer möchte ich einen Modus haben, in dem ich, durch das überreden von Panzern, ingame-Währung erwirtschaften kann, um diese gegen Powerups eintauschen zu können. </vt:lpstr>
      <vt:lpstr>3.12: Als Nutzer möchte ich einen Raum im Spiel haben, in dem ich die erwirtschaftete ingame-Währung gegen Powerups eintauschen kann, um bessere Voraussetzungen für die nächste Spielrunde zu schaffen </vt:lpstr>
      <vt:lpstr>3.13: Als Nutzer möchte ich einen Boss bekämpfen können, der sich durch mehr Leben kennzeichnet, um eine schwierigere Herausforderung zu haben </vt:lpstr>
      <vt:lpstr>HMSC: </vt:lpstr>
      <vt:lpstr>Klassendiagramm: </vt:lpstr>
      <vt:lpstr>Systemtest 1</vt:lpstr>
      <vt:lpstr>Systemtest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 Endabnahme</dc:title>
  <dc:creator>Patrick Knothe</dc:creator>
  <cp:lastModifiedBy>Lars Daumann</cp:lastModifiedBy>
  <cp:revision>19</cp:revision>
  <dcterms:created xsi:type="dcterms:W3CDTF">2019-07-04T19:44:35Z</dcterms:created>
  <dcterms:modified xsi:type="dcterms:W3CDTF">2019-07-05T09:29:33Z</dcterms:modified>
</cp:coreProperties>
</file>