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45" r:id="rId37"/>
    <p:sldId id="346" r:id="rId38"/>
    <p:sldId id="347" r:id="rId39"/>
    <p:sldId id="356" r:id="rId40"/>
    <p:sldId id="351" r:id="rId41"/>
    <p:sldId id="268" r:id="rId42"/>
    <p:sldId id="352" r:id="rId43"/>
    <p:sldId id="319" r:id="rId44"/>
    <p:sldId id="317" r:id="rId45"/>
    <p:sldId id="353" r:id="rId46"/>
    <p:sldId id="354" r:id="rId47"/>
    <p:sldId id="355" r:id="rId48"/>
    <p:sldId id="357" r:id="rId49"/>
    <p:sldId id="318" r:id="rId50"/>
    <p:sldId id="322" r:id="rId51"/>
    <p:sldId id="358" r:id="rId52"/>
    <p:sldId id="290" r:id="rId53"/>
    <p:sldId id="320" r:id="rId54"/>
    <p:sldId id="374" r:id="rId55"/>
    <p:sldId id="360" r:id="rId56"/>
    <p:sldId id="361" r:id="rId57"/>
    <p:sldId id="372" r:id="rId58"/>
    <p:sldId id="373" r:id="rId59"/>
    <p:sldId id="362" r:id="rId60"/>
    <p:sldId id="364" r:id="rId61"/>
    <p:sldId id="365" r:id="rId62"/>
    <p:sldId id="370" r:id="rId63"/>
    <p:sldId id="371" r:id="rId64"/>
    <p:sldId id="323" r:id="rId65"/>
    <p:sldId id="276" r:id="rId66"/>
    <p:sldId id="279" r:id="rId67"/>
    <p:sldId id="281" r:id="rId68"/>
    <p:sldId id="280" r:id="rId69"/>
    <p:sldId id="291" r:id="rId70"/>
    <p:sldId id="264" r:id="rId71"/>
    <p:sldId id="257" r:id="rId72"/>
    <p:sldId id="282" r:id="rId73"/>
    <p:sldId id="25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45"/>
            <p14:sldId id="346"/>
            <p14:sldId id="347"/>
            <p14:sldId id="356"/>
            <p14:sldId id="351"/>
            <p14:sldId id="268"/>
            <p14:sldId id="352"/>
          </p14:sldIdLst>
        </p14:section>
        <p14:section name="Week 4 - verify all" id="{6A53FA91-FED3-804F-AA4D-0F8274D322C2}">
          <p14:sldIdLst>
            <p14:sldId id="319"/>
            <p14:sldId id="317"/>
            <p14:sldId id="353"/>
            <p14:sldId id="354"/>
            <p14:sldId id="355"/>
            <p14:sldId id="357"/>
            <p14:sldId id="318"/>
            <p14:sldId id="322"/>
            <p14:sldId id="358"/>
          </p14:sldIdLst>
        </p14:section>
        <p14:section name="Week 5 - stateful conversations" id="{F7654C75-94ED-B94A-B300-3D40ECEFE30C}">
          <p14:sldIdLst>
            <p14:sldId id="290"/>
            <p14:sldId id="320"/>
            <p14:sldId id="374"/>
            <p14:sldId id="360"/>
            <p14:sldId id="361"/>
            <p14:sldId id="372"/>
            <p14:sldId id="373"/>
            <p14:sldId id="362"/>
          </p14:sldIdLst>
        </p14:section>
        <p14:section name="Week 6 - markdown" id="{47830E9D-2352-FA4E-ACEA-54C1DA15F66A}">
          <p14:sldIdLst>
            <p14:sldId id="364"/>
            <p14:sldId id="365"/>
            <p14:sldId id="370"/>
            <p14:sldId id="37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5"/>
    <p:restoredTop sz="90470"/>
  </p:normalViewPr>
  <p:slideViewPr>
    <p:cSldViewPr snapToGrid="0">
      <p:cViewPr varScale="1">
        <p:scale>
          <a:sx n="131" d="100"/>
          <a:sy n="131" d="100"/>
        </p:scale>
        <p:origin x="784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9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7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5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4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7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stakeholders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324" y="3951722"/>
            <a:ext cx="4389850" cy="6840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1E340-D56F-7423-97E1-A97F423F5CF3}"/>
              </a:ext>
            </a:extLst>
          </p:cNvPr>
          <p:cNvCxnSpPr>
            <a:cxnSpLocks/>
          </p:cNvCxnSpPr>
          <p:nvPr/>
        </p:nvCxnSpPr>
        <p:spPr>
          <a:xfrm>
            <a:off x="6555859" y="403916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2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107022" y="2886324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Too many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70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</p:spTree>
    <p:extLst>
      <p:ext uri="{BB962C8B-B14F-4D97-AF65-F5344CB8AC3E}">
        <p14:creationId xmlns:p14="http://schemas.microsoft.com/office/powerpoint/2010/main" val="2452718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19067" y="173515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C3009-03BB-1EB0-86FD-2613C98A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9" y="2059090"/>
            <a:ext cx="5536066" cy="27398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8C818-46D0-59BC-DB55-2B66DC035F9D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1285C983-BE1C-4827-82B6-6E225B29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67" y="3138149"/>
            <a:ext cx="5487214" cy="79409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301EF46-AB34-4731-D6C8-AB9CA18FDAF2}"/>
              </a:ext>
            </a:extLst>
          </p:cNvPr>
          <p:cNvGrpSpPr/>
          <p:nvPr/>
        </p:nvGrpSpPr>
        <p:grpSpPr>
          <a:xfrm>
            <a:off x="145916" y="2301251"/>
            <a:ext cx="2577810" cy="1404988"/>
            <a:chOff x="145916" y="2301251"/>
            <a:chExt cx="2577810" cy="14049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C4D60C6-5EBC-B24F-D7BC-735D45C695A5}"/>
                </a:ext>
              </a:extLst>
            </p:cNvPr>
            <p:cNvSpPr/>
            <p:nvPr/>
          </p:nvSpPr>
          <p:spPr>
            <a:xfrm>
              <a:off x="145916" y="3083670"/>
              <a:ext cx="1663425" cy="6225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DC5B42-EF86-A659-41BE-FE5BDFA24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77" y="2577830"/>
              <a:ext cx="447472" cy="4377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pproved output">
              <a:extLst>
                <a:ext uri="{FF2B5EF4-FFF2-40B4-BE49-F238E27FC236}">
                  <a16:creationId xmlns:a16="http://schemas.microsoft.com/office/drawing/2014/main" id="{5BFE5EC7-70AA-0AE7-98EE-366F5BCE6CE2}"/>
                </a:ext>
              </a:extLst>
            </p:cNvPr>
            <p:cNvSpPr txBox="1"/>
            <p:nvPr/>
          </p:nvSpPr>
          <p:spPr>
            <a:xfrm>
              <a:off x="894956" y="2301251"/>
              <a:ext cx="1828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Approved</a:t>
              </a:r>
              <a:r>
                <a:rPr lang="en-US" u="sng">
                  <a:solidFill>
                    <a:srgbClr val="C00000"/>
                  </a:solidFill>
                </a:rPr>
                <a:t> </a:t>
              </a:r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output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8A1A1B-BE88-53ED-4244-67820DE33E3F}"/>
              </a:ext>
            </a:extLst>
          </p:cNvPr>
          <p:cNvGrpSpPr/>
          <p:nvPr/>
        </p:nvGrpSpPr>
        <p:grpSpPr>
          <a:xfrm>
            <a:off x="3073656" y="3535198"/>
            <a:ext cx="2540970" cy="1448378"/>
            <a:chOff x="3073656" y="3535198"/>
            <a:chExt cx="2540970" cy="1448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7FC7D83-39B3-B837-C42E-64A6974ACB42}"/>
                </a:ext>
              </a:extLst>
            </p:cNvPr>
            <p:cNvSpPr/>
            <p:nvPr/>
          </p:nvSpPr>
          <p:spPr>
            <a:xfrm>
              <a:off x="3073656" y="3535198"/>
              <a:ext cx="2540970" cy="4320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6AD822-BBB0-36AF-B3DE-CD3195ABF755}"/>
                </a:ext>
              </a:extLst>
            </p:cNvPr>
            <p:cNvSpPr txBox="1"/>
            <p:nvPr/>
          </p:nvSpPr>
          <p:spPr>
            <a:xfrm>
              <a:off x="3726601" y="4614244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How to invoke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D6416C-1AC8-AAD5-0EE0-7A6A8832D0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173166" y="4134255"/>
              <a:ext cx="327846" cy="4799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91740B-D697-2B51-EC71-BA1C2FB1F758}"/>
              </a:ext>
            </a:extLst>
          </p:cNvPr>
          <p:cNvGrpSpPr/>
          <p:nvPr/>
        </p:nvGrpSpPr>
        <p:grpSpPr>
          <a:xfrm>
            <a:off x="10044572" y="1340302"/>
            <a:ext cx="1981633" cy="1466128"/>
            <a:chOff x="10044572" y="1340302"/>
            <a:chExt cx="1981633" cy="14661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71106-7EFF-1B8D-6706-FD1FFE862C59}"/>
                </a:ext>
              </a:extLst>
            </p:cNvPr>
            <p:cNvSpPr txBox="1"/>
            <p:nvPr/>
          </p:nvSpPr>
          <p:spPr>
            <a:xfrm>
              <a:off x="10044572" y="1340302"/>
              <a:ext cx="1981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Original source file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D701C4-3201-A654-BCB1-69D2F59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461" y="1614014"/>
              <a:ext cx="450282" cy="11924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7B8AE5-EC64-5FE7-F388-4E46CBFC613D}"/>
              </a:ext>
            </a:extLst>
          </p:cNvPr>
          <p:cNvGrpSpPr/>
          <p:nvPr/>
        </p:nvGrpSpPr>
        <p:grpSpPr>
          <a:xfrm>
            <a:off x="6491362" y="1340302"/>
            <a:ext cx="2419252" cy="1456400"/>
            <a:chOff x="6491362" y="1340302"/>
            <a:chExt cx="2419252" cy="1456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B3F630-FECB-82E5-902C-26EE856C8BD0}"/>
                </a:ext>
              </a:extLst>
            </p:cNvPr>
            <p:cNvSpPr txBox="1"/>
            <p:nvPr/>
          </p:nvSpPr>
          <p:spPr>
            <a:xfrm>
              <a:off x="6491362" y="1340302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Possible new source file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9FA149-D08E-1DED-AB07-4E28DB81F0C3}"/>
                </a:ext>
              </a:extLst>
            </p:cNvPr>
            <p:cNvCxnSpPr>
              <a:cxnSpLocks/>
            </p:cNvCxnSpPr>
            <p:nvPr/>
          </p:nvCxnSpPr>
          <p:spPr>
            <a:xfrm>
              <a:off x="7625320" y="1614014"/>
              <a:ext cx="302723" cy="11826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9C08EF-7847-E5C1-0E66-23A2CC9DFBFF}"/>
              </a:ext>
            </a:extLst>
          </p:cNvPr>
          <p:cNvGrpSpPr/>
          <p:nvPr/>
        </p:nvGrpSpPr>
        <p:grpSpPr>
          <a:xfrm>
            <a:off x="6443454" y="3593000"/>
            <a:ext cx="2471667" cy="2513172"/>
            <a:chOff x="6443454" y="3593000"/>
            <a:chExt cx="2471667" cy="2513172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C51FD76-9C43-CEF9-363B-F38EF4FFBA32}"/>
                </a:ext>
              </a:extLst>
            </p:cNvPr>
            <p:cNvSpPr/>
            <p:nvPr/>
          </p:nvSpPr>
          <p:spPr>
            <a:xfrm>
              <a:off x="6443454" y="3593000"/>
              <a:ext cx="435487" cy="27521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5A32AF-4C7B-7A6A-61EB-0CDEDAC06CE9}"/>
                </a:ext>
              </a:extLst>
            </p:cNvPr>
            <p:cNvSpPr txBox="1"/>
            <p:nvPr/>
          </p:nvSpPr>
          <p:spPr>
            <a:xfrm>
              <a:off x="6600064" y="5459841"/>
              <a:ext cx="2315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Pressing this modifies</a:t>
              </a:r>
            </a:p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your source code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747D4D-0D6B-4379-3DD6-0119D55F477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6780179" y="3932247"/>
              <a:ext cx="977414" cy="15275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pproved output">
            <a:extLst>
              <a:ext uri="{FF2B5EF4-FFF2-40B4-BE49-F238E27FC236}">
                <a16:creationId xmlns:a16="http://schemas.microsoft.com/office/drawing/2014/main" id="{C224622B-F96E-63D9-0AD5-B13DFA2B46E9}"/>
              </a:ext>
            </a:extLst>
          </p:cNvPr>
          <p:cNvSpPr txBox="1"/>
          <p:nvPr/>
        </p:nvSpPr>
        <p:spPr>
          <a:xfrm>
            <a:off x="271223" y="1184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Ink Free" panose="020F0502020204030204" pitchFamily="34" charset="0"/>
                <a:ea typeface="Heiti TC Medium" pitchFamily="2" charset="-128"/>
              </a:rPr>
              <a:t>“Look mom, no files!”</a:t>
            </a:r>
          </a:p>
        </p:txBody>
      </p:sp>
    </p:spTree>
    <p:extLst>
      <p:ext uri="{BB962C8B-B14F-4D97-AF65-F5344CB8AC3E}">
        <p14:creationId xmlns:p14="http://schemas.microsoft.com/office/powerpoint/2010/main" val="2210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9886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5348283" y="416052"/>
            <a:ext cx="2555240" cy="5803270"/>
            <a:chOff x="165234" y="239927"/>
            <a:chExt cx="2555240" cy="580327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54" t="3213"/>
            <a:stretch/>
          </p:blipFill>
          <p:spPr>
            <a:xfrm>
              <a:off x="213832" y="239927"/>
              <a:ext cx="2232081" cy="3741658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707"/>
            <a:stretch/>
          </p:blipFill>
          <p:spPr>
            <a:xfrm>
              <a:off x="165234" y="3981585"/>
              <a:ext cx="2555240" cy="2061612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4" t="22111" r="43096" b="5414"/>
          <a:stretch/>
        </p:blipFill>
        <p:spPr>
          <a:xfrm>
            <a:off x="51763" y="379758"/>
            <a:ext cx="3356037" cy="3634144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4B0D269E-9101-F292-B217-894CE949D812}"/>
              </a:ext>
            </a:extLst>
          </p:cNvPr>
          <p:cNvSpPr/>
          <p:nvPr/>
        </p:nvSpPr>
        <p:spPr>
          <a:xfrm>
            <a:off x="51763" y="42763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FAF905F-5907-A705-7313-99FD54151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3" y="5078227"/>
            <a:ext cx="4589576" cy="100195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AD332A-C101-CFB1-C478-60C1F8ACD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31" y="3429000"/>
            <a:ext cx="4678540" cy="20616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FCA689-BDF1-A357-F207-59D6DD35CF93}"/>
              </a:ext>
            </a:extLst>
          </p:cNvPr>
          <p:cNvCxnSpPr>
            <a:cxnSpLocks/>
          </p:cNvCxnSpPr>
          <p:nvPr/>
        </p:nvCxnSpPr>
        <p:spPr>
          <a:xfrm>
            <a:off x="5086982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5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3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427048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Can’t see the overall test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BD3F1-DA39-67E0-1212-5BBBC350182A}"/>
              </a:ext>
            </a:extLst>
          </p:cNvPr>
          <p:cNvSpPr txBox="1"/>
          <p:nvPr/>
        </p:nvSpPr>
        <p:spPr>
          <a:xfrm>
            <a:off x="2587751" y="3566160"/>
            <a:ext cx="766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hard to see if you’re missing cases...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26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verifyAll()</a:t>
            </a:r>
          </a:p>
        </p:txBody>
      </p:sp>
    </p:spTree>
    <p:extLst>
      <p:ext uri="{BB962C8B-B14F-4D97-AF65-F5344CB8AC3E}">
        <p14:creationId xmlns:p14="http://schemas.microsoft.com/office/powerpoint/2010/main" val="2272931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many of one</a:t>
            </a:r>
          </a:p>
        </p:txBody>
      </p:sp>
    </p:spTree>
    <p:extLst>
      <p:ext uri="{BB962C8B-B14F-4D97-AF65-F5344CB8AC3E}">
        <p14:creationId xmlns:p14="http://schemas.microsoft.com/office/powerpoint/2010/main" val="2884861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4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1810483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4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096520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95% of tests are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CF718-E5B1-F2E7-518C-F7B5255B5A9C}"/>
              </a:ext>
            </a:extLst>
          </p:cNvPr>
          <p:cNvSpPr txBox="1"/>
          <p:nvPr/>
        </p:nvSpPr>
        <p:spPr>
          <a:xfrm>
            <a:off x="2684834" y="3566160"/>
            <a:ext cx="57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but 5% are alone...</a:t>
            </a:r>
          </a:p>
        </p:txBody>
      </p:sp>
    </p:spTree>
    <p:extLst>
      <p:ext uri="{BB962C8B-B14F-4D97-AF65-F5344CB8AC3E}">
        <p14:creationId xmlns:p14="http://schemas.microsoft.com/office/powerpoint/2010/main" val="723576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932176" y="2644341"/>
            <a:ext cx="69705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Custom test scenario builders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4715-BCDE-4871-01BB-5103E0DF966B}"/>
              </a:ext>
            </a:extLst>
          </p:cNvPr>
          <p:cNvSpPr txBox="1"/>
          <p:nvPr/>
        </p:nvSpPr>
        <p:spPr>
          <a:xfrm>
            <a:off x="2932176" y="3690781"/>
            <a:ext cx="67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creating Domain-Specific Language (DSLs)</a:t>
            </a:r>
          </a:p>
        </p:txBody>
      </p:sp>
    </p:spTree>
    <p:extLst>
      <p:ext uri="{BB962C8B-B14F-4D97-AF65-F5344CB8AC3E}">
        <p14:creationId xmlns:p14="http://schemas.microsoft.com/office/powerpoint/2010/main" val="2812272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5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781150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C0AECA-7AA4-F3B3-8CA2-1BAD151D1BC6}"/>
              </a:ext>
            </a:extLst>
          </p:cNvPr>
          <p:cNvCxnSpPr>
            <a:cxnSpLocks/>
          </p:cNvCxnSpPr>
          <p:nvPr/>
        </p:nvCxnSpPr>
        <p:spPr>
          <a:xfrm>
            <a:off x="6011110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9CA350-F51F-0100-FA09-6722B39E6D19}"/>
              </a:ext>
            </a:extLst>
          </p:cNvPr>
          <p:cNvSpPr txBox="1"/>
          <p:nvPr/>
        </p:nvSpPr>
        <p:spPr>
          <a:xfrm>
            <a:off x="6575896" y="3177993"/>
            <a:ext cx="6031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conversation(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"No, I'm not"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b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.thenConversation(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</a:p>
          <a:p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F984C-7064-95CF-3588-0CD7E4A59166}"/>
              </a:ext>
            </a:extLst>
          </p:cNvPr>
          <p:cNvSpPr txBox="1"/>
          <p:nvPr/>
        </p:nvSpPr>
        <p:spPr>
          <a:xfrm>
            <a:off x="125004" y="3054882"/>
            <a:ext cx="5720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conversation1 </a:t>
            </a:r>
            <a:r>
              <a:rPr lang="en-US" sz="1600">
                <a:solidFill>
                  <a:srgbClr val="080808"/>
                </a:solidFill>
                <a:effectLst/>
              </a:rPr>
              <a:t>= conversation(</a:t>
            </a:r>
            <a:r>
              <a:rPr lang="en-US" sz="1600">
                <a:solidFill>
                  <a:srgbClr val="067D17"/>
                </a:solidFill>
                <a:effectLst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</a:rPr>
              <a:t>, </a:t>
            </a:r>
            <a:r>
              <a:rPr lang="en-US" sz="1600">
                <a:solidFill>
                  <a:srgbClr val="067D17"/>
                </a:solidFill>
                <a:effectLst/>
              </a:rPr>
              <a:t>"Yes, I'm a customer"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  <a:br>
              <a:rPr lang="en-US" sz="1600">
                <a:solidFill>
                  <a:srgbClr val="080808"/>
                </a:solidFill>
                <a:effectLst/>
              </a:rPr>
            </a:br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conversation2 </a:t>
            </a:r>
            <a:r>
              <a:rPr lang="en-US" sz="1600">
                <a:solidFill>
                  <a:srgbClr val="080808"/>
                </a:solidFill>
                <a:effectLst/>
              </a:rPr>
              <a:t>= conversation(</a:t>
            </a:r>
            <a:r>
              <a:rPr lang="en-US" sz="1600">
                <a:solidFill>
                  <a:srgbClr val="067D17"/>
                </a:solidFill>
                <a:effectLst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  <a:br>
              <a:rPr lang="en-US" sz="1600">
                <a:solidFill>
                  <a:srgbClr val="080808"/>
                </a:solidFill>
                <a:effectLst/>
              </a:rPr>
            </a:br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conversations </a:t>
            </a:r>
            <a:r>
              <a:rPr lang="en-US" sz="1600">
                <a:solidFill>
                  <a:srgbClr val="080808"/>
                </a:solidFill>
                <a:effectLst/>
              </a:rPr>
              <a:t>= </a:t>
            </a:r>
            <a:r>
              <a:rPr lang="en-US" sz="1600">
                <a:solidFill>
                  <a:srgbClr val="000000"/>
                </a:solidFill>
                <a:effectLst/>
              </a:rPr>
              <a:t>List</a:t>
            </a:r>
            <a:r>
              <a:rPr lang="en-US" sz="1600">
                <a:solidFill>
                  <a:srgbClr val="080808"/>
                </a:solidFill>
                <a:effectLst/>
              </a:rPr>
              <a:t>.</a:t>
            </a:r>
            <a:r>
              <a:rPr lang="en-US" sz="1600" i="1">
                <a:solidFill>
                  <a:srgbClr val="080808"/>
                </a:solidFill>
                <a:effectLst/>
              </a:rPr>
              <a:t>of</a:t>
            </a:r>
            <a:r>
              <a:rPr lang="en-US" sz="1600">
                <a:solidFill>
                  <a:srgbClr val="080808"/>
                </a:solidFill>
                <a:effectLst/>
              </a:rPr>
              <a:t>(</a:t>
            </a:r>
            <a:r>
              <a:rPr lang="en-US" sz="1600">
                <a:solidFill>
                  <a:srgbClr val="000000"/>
                </a:solidFill>
                <a:effectLst/>
              </a:rPr>
              <a:t>conversation1</a:t>
            </a:r>
            <a:r>
              <a:rPr lang="en-US" sz="1600">
                <a:solidFill>
                  <a:srgbClr val="080808"/>
                </a:solidFill>
                <a:effectLst/>
              </a:rPr>
              <a:t>,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conversation2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290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82833A-781D-5AC2-FE4D-4321B459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7" y="1043021"/>
            <a:ext cx="7772400" cy="45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6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5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7094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968005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6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The tests are only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134490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398852" y="2905778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</a:t>
            </a:r>
          </a:p>
          <a:p>
            <a:r>
              <a:rPr lang="en-US" sz="4400"/>
              <a:t>Alternative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83C89-DFA7-E702-1EEC-18147A7B8191}"/>
              </a:ext>
            </a:extLst>
          </p:cNvPr>
          <p:cNvSpPr txBox="1"/>
          <p:nvPr/>
        </p:nvSpPr>
        <p:spPr>
          <a:xfrm>
            <a:off x="3635811" y="420506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33B3"/>
                </a:solidFill>
                <a:effectLst/>
              </a:rPr>
              <a:t>new </a:t>
            </a:r>
            <a:r>
              <a:rPr lang="en-US">
                <a:solidFill>
                  <a:srgbClr val="080808"/>
                </a:solidFill>
                <a:effectLst/>
              </a:rPr>
              <a:t>Options().forFile().withExtension(</a:t>
            </a:r>
            <a:r>
              <a:rPr lang="en-US">
                <a:solidFill>
                  <a:srgbClr val="067D17"/>
                </a:solidFill>
                <a:effectLst/>
              </a:rPr>
              <a:t>".md"</a:t>
            </a:r>
            <a:r>
              <a:rPr lang="en-US">
                <a:solidFill>
                  <a:srgbClr val="080808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36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49719</TotalTime>
  <Words>2436</Words>
  <Application>Microsoft Macintosh PowerPoint</Application>
  <PresentationFormat>Widescreen</PresentationFormat>
  <Paragraphs>373</Paragraphs>
  <Slides>73</Slides>
  <Notes>32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Calibri Light</vt:lpstr>
      <vt:lpstr>Fira Code</vt:lpstr>
      <vt:lpstr>Fira Code Light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84</cp:revision>
  <dcterms:created xsi:type="dcterms:W3CDTF">2023-11-14T16:04:34Z</dcterms:created>
  <dcterms:modified xsi:type="dcterms:W3CDTF">2024-02-21T03:14:32Z</dcterms:modified>
</cp:coreProperties>
</file>