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4" r:id="rId3"/>
    <p:sldId id="257" r:id="rId4"/>
    <p:sldId id="282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70" r:id="rId14"/>
    <p:sldId id="271" r:id="rId15"/>
    <p:sldId id="273" r:id="rId16"/>
    <p:sldId id="274" r:id="rId17"/>
    <p:sldId id="272" r:id="rId18"/>
    <p:sldId id="277" r:id="rId19"/>
    <p:sldId id="275" r:id="rId20"/>
    <p:sldId id="278" r:id="rId21"/>
    <p:sldId id="276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st Calls" id="{9F1D58F7-F7CD-004B-A186-A32696F48374}">
          <p14:sldIdLst>
            <p14:sldId id="256"/>
            <p14:sldId id="264"/>
            <p14:sldId id="257"/>
            <p14:sldId id="282"/>
            <p14:sldId id="259"/>
          </p14:sldIdLst>
        </p14:section>
        <p14:section name="Conversations" id="{5559B1FB-BF5B-8D46-9912-68828DE4E41B}">
          <p14:sldIdLst>
            <p14:sldId id="260"/>
            <p14:sldId id="261"/>
            <p14:sldId id="262"/>
          </p14:sldIdLst>
        </p14:section>
        <p14:section name="Flow" id="{4A37992F-F261-844C-AD8B-FF43D7C6D28F}">
          <p14:sldIdLst>
            <p14:sldId id="263"/>
            <p14:sldId id="266"/>
            <p14:sldId id="267"/>
            <p14:sldId id="268"/>
            <p14:sldId id="270"/>
            <p14:sldId id="271"/>
            <p14:sldId id="273"/>
            <p14:sldId id="274"/>
            <p14:sldId id="272"/>
            <p14:sldId id="277"/>
            <p14:sldId id="275"/>
            <p14:sldId id="278"/>
          </p14:sldIdLst>
        </p14:section>
        <p14:section name="Vision" id="{76B629B8-D241-764A-B1E1-1C57DB0DAE05}">
          <p14:sldIdLst>
            <p14:sldId id="276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/>
    <p:restoredTop sz="96377"/>
  </p:normalViewPr>
  <p:slideViewPr>
    <p:cSldViewPr snapToGrid="0">
      <p:cViewPr>
        <p:scale>
          <a:sx n="155" d="100"/>
          <a:sy n="155" d="100"/>
        </p:scale>
        <p:origin x="144" y="-12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01875-5BC7-1E49-AF4C-96F7D9E7474C}" type="datetimeFigureOut">
              <a:rPr lang="en-US" smtClean="0"/>
              <a:t>1/28/24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BBC2B-72B0-2542-8213-717906F3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2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17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35AA0-C5B1-678C-2797-E2A2B2AD9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3F192E-129F-74B9-121B-FEC65920A3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54018F-44BE-9AB7-E4AF-7DCACDADC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86089-C038-BB68-DF09-DEF65329F2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22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7ED29-DEFE-E27B-6D4B-2E058F602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C09111-A709-F16A-2267-A36C8DFC3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A264A8-CCA0-70D8-AF38-FE0AC0EFC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052C-E2A1-5DDB-2645-965323D6B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65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EA927-CE41-AAAC-49BA-2B51C16FF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1E21F3-D06B-ACEC-68BE-8DEB085251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EF7A37-395B-8E80-377D-8B93B0534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FF0D3-7FBB-B307-129B-874CE8A4F1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16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E8AD6-315C-85ED-E537-462129A63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7528CE-86A3-6015-EDEA-7047BDD1A0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12AF98-1812-10C5-5020-E18101DFA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67AD8-986E-1414-1B63-DE9D3ABB63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19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EBC51-4304-0A98-604F-4D5CA3BF7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BBCDD1-BB93-FB1D-AAC5-146EE60230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912EE9-A609-000C-584D-F5B38EB57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447A6-97D1-C8B0-79BD-0E99C61563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25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8D719-157D-93E6-C9DC-A9B2DEAFE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C11A73-EF24-FD17-F817-55BED8ED90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80A6A-7A42-DBDE-A10E-2E24C37CF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2018A-C357-2F1A-90E5-0CF9A2FB5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18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86A59-9FD7-B68E-EEA5-C30F27DBE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7CC816-EDCB-44D4-9AF6-D825676036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8D1787-B078-B1E3-CDBA-8AF6C61A5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09D89-84F7-74E2-50D2-572C3EAC07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31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7F1DD-8B0C-EB2D-E0EB-0D22FB9D3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142E6E-1D76-E651-1AAA-E663DF1827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9646FE-3CFC-7847-B45F-831D305E2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6CC35-2890-D30B-7AFB-A7790706A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22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69621-9C12-04F1-F665-272AEC8B3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6F047A-193C-4DB1-27F1-465C1D1E84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025E0-D461-4ED8-26FB-807B53E8B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00E89-21E1-D9EF-4EE9-496193D2C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2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F154E-23EB-6CA1-57DF-A77D8F931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F707C4-0EBD-966B-9F04-9577D67778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461E15-6198-648B-1B09-BCA243F69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3AE08-8B22-3287-D313-1AA3FAC0CD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90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3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32086-4AF6-DA1A-CF22-D2DC456D8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031338-3A1D-F9F4-BBF1-E1CFC6366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72F1CD-AEAE-F37B-02A6-C706353D8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8E4FF-B34D-8DE6-AACF-50FDE91FC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13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6AF8A-F5FC-6265-034A-CBC18556A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6E4A7E-F890-B259-B7EB-1568A02D8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75CDF-EE39-7DDB-16C4-17050CEE9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5E1B8-4C26-C965-0041-05F872379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62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4C03B-C8ED-111D-410C-CC18F6260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33D5F-1DDE-948F-815E-B643D4873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7B20F-57D3-F731-3608-50C8D9FBC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A9805-DEAA-96F0-AA83-9EC2749F0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216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9C29A-DBE1-0E97-D166-D14600D0F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854772-BFE8-7D75-E46F-7063FBA540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CB47BF-C5C0-125D-92EE-C95E88138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2B5F0-FC7B-E818-B880-0DEE6F592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4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D7550-6CF6-5077-5C45-0DEB1A9F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8CCABE-3149-8D66-B2E1-BA701628AD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A71BC-BED5-56AC-46BC-88878317C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1A38-AAEB-6C34-00C7-95A848FC1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10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86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3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13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61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AE5FF-8B22-85C8-6C56-CD662F2E0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68F878-CD62-DD25-D8CD-E62E1F0562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8757FF-31C2-B108-103F-B74EA5425D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B4F1D-D1CF-A788-4E48-2CDD52A9CA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7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A222-E9A5-86A7-CA5B-F1454F6B1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1BB04-B26C-8367-402D-4A4039691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3DBA-9855-EACB-E3EA-FE670C07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78685-B7B4-5009-6E90-7E2CF451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BC47A-68B5-00AD-AEEE-26E2ED3D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5BE8-BB4F-A59C-CC03-57274621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268F9-F24D-CC96-DFDF-96BA50303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AD1E-AF18-1BE5-864D-E8E83A7F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8AF4E-AC35-6763-4FD5-E28BC793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2C237-91AD-ACF7-1E78-E6871025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7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86549-9272-96F4-733B-023F29D8C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6DD84-F5D0-A6D4-FD45-84596E01E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DB83-4A42-E260-36E8-A5F0422E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FA91-B94E-A673-2B58-96ECDBD9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A8872-9098-E8CE-487A-B595DAC0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EFC9-B55E-5926-78C0-FC9855DA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DA0E-AB04-8E47-B48C-8A7B3C3F9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753F-435D-F327-8496-AD8347F2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D3F2D-9199-3368-9CE9-EC96BE10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0056-2C57-6C55-3947-37958B0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5455-7303-9CA9-7B04-4E40CB17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6D6EC-F9A0-CD31-C69A-7C158021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E3037-4B77-9163-84F9-8540215B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0846-B51D-A53B-43E8-F806F17B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0A17-DDA1-AD7B-2BC1-4C889236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0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6134-F614-D38A-F20D-0259B2A9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C2E6-5655-C31D-6178-7A2D1E628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076EA-FFF5-783B-3BB6-E175FF693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247BC-4ED2-CAB9-E63D-18EA49A4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2A840-F54E-6BC7-2EE8-7E424F65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2C0C-4E72-01E0-8854-5BF057DD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4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0BA3-D4FA-FCC7-0BC4-8B476735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1ABB5-08A4-37BB-2D89-EC89CD88A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6BD57-2E7B-4CF5-ED44-C8CFD885B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65104-D897-2178-DD49-D8CE5D57E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85B65-907C-3DA3-80B4-811AE00BA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43E83-8AFF-4916-8259-B0351DC3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4F1F9-83C0-4923-9583-5C7C1C02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ECAFC-CB83-63FF-1987-F4A9D7CF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DE21-8D34-F3B9-6F30-8D5FD6E3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49365-1099-4AA3-A1EA-57F6B952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BD4C7-287F-D3F4-80DD-412067E0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F2EF0-DD70-3CB4-DB8D-89C795C2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8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C957D-EE5D-2F57-0ADB-D3E1C3C4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3C946-8CA1-0D0E-E6A6-E49ABD87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40142-C5EF-C514-7B54-73C8A01C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2A68-8CB4-DF2E-29D4-3951B476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1215-2760-3831-848B-AE12C75E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3F4F-2F5A-0C7B-214A-FDFD7E297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0DD07-76C5-7182-9197-733B85A7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123C9-9448-068F-9E42-0FF9BF26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59215-7A38-9D83-6C1B-ABBEB5D8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06B1-FFD0-4D8A-06EF-65B9D924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FD9DA-2B0A-8D9B-40C4-906F32B89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C0DD3-0689-FB3B-9F40-966CEE335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492F-E8B8-BCF3-3F36-6070D070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CAE27-A74C-E28B-135C-33A03B18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3BB6B-C15C-C5BB-E310-AE57625F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3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3EAAD-62D6-410D-9203-F6229C9B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3E65B-FF39-116F-BDFC-441DF010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CB7FD-0A76-2F45-5989-8D14B8D1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6788-8C42-AF46-A5E8-A812D6157D58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80F5-E6C7-6937-F050-755568C14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8F8ED-30C0-355C-F1F9-85F8EF89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3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2E61-76FD-D1D5-E1DD-F386567DA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</a:t>
            </a:r>
            <a:r>
              <a:rPr lang="en-US" baseline="0" dirty="0"/>
              <a:t> Calls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D131D-A9A2-E833-90CF-10760F529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4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C9C00-6B04-04C2-2D69-D9C314BE2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ed marker drawing of a paper&#10;&#10;Description automatically generated">
            <a:extLst>
              <a:ext uri="{FF2B5EF4-FFF2-40B4-BE49-F238E27FC236}">
                <a16:creationId xmlns:a16="http://schemas.microsoft.com/office/drawing/2014/main" id="{EDDECBA2-6089-C2B6-019F-DE3A6B499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59" y="682688"/>
            <a:ext cx="10012681" cy="54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36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11D8D-6B16-E3E4-3C19-E8D19C660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ed marker drawing of a piece of paper&#10;&#10;Description automatically generated">
            <a:extLst>
              <a:ext uri="{FF2B5EF4-FFF2-40B4-BE49-F238E27FC236}">
                <a16:creationId xmlns:a16="http://schemas.microsoft.com/office/drawing/2014/main" id="{1AA746C8-7317-E8FF-B3A4-56BC5C626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11" y="965499"/>
            <a:ext cx="10911377" cy="540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16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28ADF-F9A1-BE76-B5A1-DBEEFECEB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marker drawing of a piece of paper&#10;&#10;Description automatically generated">
            <a:extLst>
              <a:ext uri="{FF2B5EF4-FFF2-40B4-BE49-F238E27FC236}">
                <a16:creationId xmlns:a16="http://schemas.microsoft.com/office/drawing/2014/main" id="{1FA9EB70-C120-3E8B-6166-57FF98C51E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059"/>
          <a:stretch/>
        </p:blipFill>
        <p:spPr>
          <a:xfrm>
            <a:off x="4207764" y="1002075"/>
            <a:ext cx="4021836" cy="46419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1763E8-0FFF-180D-9BC0-AE6FA4CBDC1A}"/>
              </a:ext>
            </a:extLst>
          </p:cNvPr>
          <p:cNvSpPr txBox="1"/>
          <p:nvPr/>
        </p:nvSpPr>
        <p:spPr>
          <a:xfrm>
            <a:off x="4581144" y="1719072"/>
            <a:ext cx="272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Verify: [Hi, Pay bill]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784A3B-234D-FF43-0E64-C54043738401}"/>
              </a:ext>
            </a:extLst>
          </p:cNvPr>
          <p:cNvSpPr txBox="1"/>
          <p:nvPr/>
        </p:nvSpPr>
        <p:spPr>
          <a:xfrm>
            <a:off x="4686557" y="844680"/>
            <a:ext cx="25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inline - everything in test</a:t>
            </a:r>
          </a:p>
        </p:txBody>
      </p:sp>
    </p:spTree>
    <p:extLst>
      <p:ext uri="{BB962C8B-B14F-4D97-AF65-F5344CB8AC3E}">
        <p14:creationId xmlns:p14="http://schemas.microsoft.com/office/powerpoint/2010/main" val="580460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614C6-B241-5049-552E-36F7AE142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2DF53E-CC8A-FC2E-B33A-7DFC34B018E9}"/>
              </a:ext>
            </a:extLst>
          </p:cNvPr>
          <p:cNvSpPr txBox="1"/>
          <p:nvPr/>
        </p:nvSpPr>
        <p:spPr>
          <a:xfrm>
            <a:off x="5134613" y="585601"/>
            <a:ext cx="327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lots of tests – most of them work</a:t>
            </a:r>
          </a:p>
        </p:txBody>
      </p:sp>
      <p:pic>
        <p:nvPicPr>
          <p:cNvPr id="10" name="Picture 9" descr="A red line with black text&#10;&#10;Description automatically generated">
            <a:extLst>
              <a:ext uri="{FF2B5EF4-FFF2-40B4-BE49-F238E27FC236}">
                <a16:creationId xmlns:a16="http://schemas.microsoft.com/office/drawing/2014/main" id="{0CAAAE19-F26B-5D94-F685-D2A1548C9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03" y="844680"/>
            <a:ext cx="2534984" cy="2492822"/>
          </a:xfrm>
          <a:prstGeom prst="rect">
            <a:avLst/>
          </a:prstGeom>
        </p:spPr>
      </p:pic>
      <p:pic>
        <p:nvPicPr>
          <p:cNvPr id="12" name="Picture 11" descr="A red line with black text&#10;&#10;Description automatically generated">
            <a:extLst>
              <a:ext uri="{FF2B5EF4-FFF2-40B4-BE49-F238E27FC236}">
                <a16:creationId xmlns:a16="http://schemas.microsoft.com/office/drawing/2014/main" id="{485A0351-5637-5E0E-1640-CDA99BEEBC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7569" y="3817787"/>
            <a:ext cx="2534984" cy="2492822"/>
          </a:xfrm>
          <a:prstGeom prst="rect">
            <a:avLst/>
          </a:prstGeom>
        </p:spPr>
      </p:pic>
      <p:pic>
        <p:nvPicPr>
          <p:cNvPr id="13" name="Picture 12" descr="A red line with black text&#10;&#10;Description automatically generated">
            <a:extLst>
              <a:ext uri="{FF2B5EF4-FFF2-40B4-BE49-F238E27FC236}">
                <a16:creationId xmlns:a16="http://schemas.microsoft.com/office/drawing/2014/main" id="{120FBFF0-A9AE-FABF-2A71-BE21B93C5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5" y="1214012"/>
            <a:ext cx="2534984" cy="2492822"/>
          </a:xfrm>
          <a:prstGeom prst="rect">
            <a:avLst/>
          </a:prstGeom>
        </p:spPr>
      </p:pic>
      <p:pic>
        <p:nvPicPr>
          <p:cNvPr id="14" name="Picture 13" descr="A red line with black text&#10;&#10;Description automatically generated">
            <a:extLst>
              <a:ext uri="{FF2B5EF4-FFF2-40B4-BE49-F238E27FC236}">
                <a16:creationId xmlns:a16="http://schemas.microsoft.com/office/drawing/2014/main" id="{C40B43BD-9A05-A0DD-8D01-42F5260A8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972" y="1429844"/>
            <a:ext cx="2534984" cy="2492822"/>
          </a:xfrm>
          <a:prstGeom prst="rect">
            <a:avLst/>
          </a:prstGeom>
        </p:spPr>
      </p:pic>
      <p:pic>
        <p:nvPicPr>
          <p:cNvPr id="15" name="Picture 14" descr="A red line with black text&#10;&#10;Description automatically generated">
            <a:extLst>
              <a:ext uri="{FF2B5EF4-FFF2-40B4-BE49-F238E27FC236}">
                <a16:creationId xmlns:a16="http://schemas.microsoft.com/office/drawing/2014/main" id="{9E6B9665-23B6-3E75-1B41-A46AA033E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760" y="1029346"/>
            <a:ext cx="2534984" cy="2492822"/>
          </a:xfrm>
          <a:prstGeom prst="rect">
            <a:avLst/>
          </a:prstGeom>
        </p:spPr>
      </p:pic>
      <p:pic>
        <p:nvPicPr>
          <p:cNvPr id="16" name="Picture 15" descr="A red line with black text&#10;&#10;Description automatically generated">
            <a:extLst>
              <a:ext uri="{FF2B5EF4-FFF2-40B4-BE49-F238E27FC236}">
                <a16:creationId xmlns:a16="http://schemas.microsoft.com/office/drawing/2014/main" id="{56C17BA8-D5D2-1C1C-5D67-F71BA5D05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19" y="3922666"/>
            <a:ext cx="2534984" cy="2492822"/>
          </a:xfrm>
          <a:prstGeom prst="rect">
            <a:avLst/>
          </a:prstGeom>
        </p:spPr>
      </p:pic>
      <p:pic>
        <p:nvPicPr>
          <p:cNvPr id="17" name="Picture 16" descr="A red line with black text&#10;&#10;Description automatically generated">
            <a:extLst>
              <a:ext uri="{FF2B5EF4-FFF2-40B4-BE49-F238E27FC236}">
                <a16:creationId xmlns:a16="http://schemas.microsoft.com/office/drawing/2014/main" id="{10747D5C-BCAB-5682-2DD9-0D38B6398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197" y="1688923"/>
            <a:ext cx="2534984" cy="2492822"/>
          </a:xfrm>
          <a:prstGeom prst="rect">
            <a:avLst/>
          </a:prstGeom>
        </p:spPr>
      </p:pic>
      <p:pic>
        <p:nvPicPr>
          <p:cNvPr id="18" name="Picture 17" descr="A red line with black text&#10;&#10;Description automatically generated">
            <a:extLst>
              <a:ext uri="{FF2B5EF4-FFF2-40B4-BE49-F238E27FC236}">
                <a16:creationId xmlns:a16="http://schemas.microsoft.com/office/drawing/2014/main" id="{89934C26-C92F-2403-9142-36DB0BDAF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319" y="3779577"/>
            <a:ext cx="2534984" cy="2492822"/>
          </a:xfrm>
          <a:prstGeom prst="rect">
            <a:avLst/>
          </a:prstGeom>
        </p:spPr>
      </p:pic>
      <p:pic>
        <p:nvPicPr>
          <p:cNvPr id="19" name="Picture 18" descr="A red line with black text&#10;&#10;Description automatically generated">
            <a:extLst>
              <a:ext uri="{FF2B5EF4-FFF2-40B4-BE49-F238E27FC236}">
                <a16:creationId xmlns:a16="http://schemas.microsoft.com/office/drawing/2014/main" id="{DA52C19F-0535-8FB5-7D72-20231564F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526" y="3429000"/>
            <a:ext cx="2534984" cy="2492822"/>
          </a:xfrm>
          <a:prstGeom prst="rect">
            <a:avLst/>
          </a:prstGeom>
        </p:spPr>
      </p:pic>
      <p:pic>
        <p:nvPicPr>
          <p:cNvPr id="20" name="Picture 19" descr="A red line with black text&#10;&#10;Description automatically generated">
            <a:extLst>
              <a:ext uri="{FF2B5EF4-FFF2-40B4-BE49-F238E27FC236}">
                <a16:creationId xmlns:a16="http://schemas.microsoft.com/office/drawing/2014/main" id="{50B0EB12-8773-31EA-FF82-E3FC57601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572" y="4045139"/>
            <a:ext cx="2534984" cy="24928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B059CAF-ECB6-1FE7-F448-8A6A209DA46E}"/>
              </a:ext>
            </a:extLst>
          </p:cNvPr>
          <p:cNvSpPr txBox="1"/>
          <p:nvPr/>
        </p:nvSpPr>
        <p:spPr>
          <a:xfrm>
            <a:off x="0" y="6290688"/>
            <a:ext cx="32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different test – in old test format</a:t>
            </a:r>
          </a:p>
        </p:txBody>
      </p:sp>
    </p:spTree>
    <p:extLst>
      <p:ext uri="{BB962C8B-B14F-4D97-AF65-F5344CB8AC3E}">
        <p14:creationId xmlns:p14="http://schemas.microsoft.com/office/powerpoint/2010/main" val="360664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9F86E-0260-6FF5-F27A-E608C2C36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paper with black lines&#10;&#10;Description automatically generated">
            <a:extLst>
              <a:ext uri="{FF2B5EF4-FFF2-40B4-BE49-F238E27FC236}">
                <a16:creationId xmlns:a16="http://schemas.microsoft.com/office/drawing/2014/main" id="{E5E03BEB-16C4-D615-176C-D1DCBD79F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02" y="441077"/>
            <a:ext cx="10541662" cy="597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27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2AE35-6F61-8DF2-3F63-A791E92B6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F87261-F0B6-891E-265A-CB478AE357C1}"/>
              </a:ext>
            </a:extLst>
          </p:cNvPr>
          <p:cNvSpPr txBox="1"/>
          <p:nvPr/>
        </p:nvSpPr>
        <p:spPr>
          <a:xfrm>
            <a:off x="5134613" y="585601"/>
            <a:ext cx="327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lots of tests – most of them work</a:t>
            </a:r>
          </a:p>
        </p:txBody>
      </p:sp>
      <p:pic>
        <p:nvPicPr>
          <p:cNvPr id="10" name="Picture 9" descr="A red line with black text&#10;&#10;Description automatically generated">
            <a:extLst>
              <a:ext uri="{FF2B5EF4-FFF2-40B4-BE49-F238E27FC236}">
                <a16:creationId xmlns:a16="http://schemas.microsoft.com/office/drawing/2014/main" id="{EEB92098-F291-CFFD-529C-563EAB9CB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03" y="844680"/>
            <a:ext cx="2534984" cy="2492822"/>
          </a:xfrm>
          <a:prstGeom prst="rect">
            <a:avLst/>
          </a:prstGeom>
        </p:spPr>
      </p:pic>
      <p:pic>
        <p:nvPicPr>
          <p:cNvPr id="12" name="Picture 11" descr="A red line with black text&#10;&#10;Description automatically generated">
            <a:extLst>
              <a:ext uri="{FF2B5EF4-FFF2-40B4-BE49-F238E27FC236}">
                <a16:creationId xmlns:a16="http://schemas.microsoft.com/office/drawing/2014/main" id="{51596FBB-E42A-0D3B-EF35-6F1C0F1B821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7569" y="3817787"/>
            <a:ext cx="2534984" cy="2492822"/>
          </a:xfrm>
          <a:prstGeom prst="rect">
            <a:avLst/>
          </a:prstGeom>
        </p:spPr>
      </p:pic>
      <p:pic>
        <p:nvPicPr>
          <p:cNvPr id="13" name="Picture 12" descr="A red line with black text&#10;&#10;Description automatically generated">
            <a:extLst>
              <a:ext uri="{FF2B5EF4-FFF2-40B4-BE49-F238E27FC236}">
                <a16:creationId xmlns:a16="http://schemas.microsoft.com/office/drawing/2014/main" id="{B928352D-BBC3-FE66-5344-A76B2CC63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5" y="1214012"/>
            <a:ext cx="2534984" cy="2492822"/>
          </a:xfrm>
          <a:prstGeom prst="rect">
            <a:avLst/>
          </a:prstGeom>
        </p:spPr>
      </p:pic>
      <p:pic>
        <p:nvPicPr>
          <p:cNvPr id="14" name="Picture 13" descr="A red line with black text&#10;&#10;Description automatically generated">
            <a:extLst>
              <a:ext uri="{FF2B5EF4-FFF2-40B4-BE49-F238E27FC236}">
                <a16:creationId xmlns:a16="http://schemas.microsoft.com/office/drawing/2014/main" id="{22CCE546-23E4-44E6-72F3-C04A84DAA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972" y="1429844"/>
            <a:ext cx="2534984" cy="2492822"/>
          </a:xfrm>
          <a:prstGeom prst="rect">
            <a:avLst/>
          </a:prstGeom>
        </p:spPr>
      </p:pic>
      <p:pic>
        <p:nvPicPr>
          <p:cNvPr id="15" name="Picture 14" descr="A red line with black text&#10;&#10;Description automatically generated">
            <a:extLst>
              <a:ext uri="{FF2B5EF4-FFF2-40B4-BE49-F238E27FC236}">
                <a16:creationId xmlns:a16="http://schemas.microsoft.com/office/drawing/2014/main" id="{FA37E53C-4047-EFF0-6068-A70BF4125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760" y="1029346"/>
            <a:ext cx="2534984" cy="2492822"/>
          </a:xfrm>
          <a:prstGeom prst="rect">
            <a:avLst/>
          </a:prstGeom>
        </p:spPr>
      </p:pic>
      <p:pic>
        <p:nvPicPr>
          <p:cNvPr id="16" name="Picture 15" descr="A red line with black text&#10;&#10;Description automatically generated">
            <a:extLst>
              <a:ext uri="{FF2B5EF4-FFF2-40B4-BE49-F238E27FC236}">
                <a16:creationId xmlns:a16="http://schemas.microsoft.com/office/drawing/2014/main" id="{62055843-50B2-9B2E-2C92-B3693215B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19" y="3922666"/>
            <a:ext cx="2534984" cy="2492822"/>
          </a:xfrm>
          <a:prstGeom prst="rect">
            <a:avLst/>
          </a:prstGeom>
        </p:spPr>
      </p:pic>
      <p:pic>
        <p:nvPicPr>
          <p:cNvPr id="17" name="Picture 16" descr="A red line with black text&#10;&#10;Description automatically generated">
            <a:extLst>
              <a:ext uri="{FF2B5EF4-FFF2-40B4-BE49-F238E27FC236}">
                <a16:creationId xmlns:a16="http://schemas.microsoft.com/office/drawing/2014/main" id="{BDED78D3-DF33-CC6A-B7C6-783D67F6F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197" y="1688923"/>
            <a:ext cx="2534984" cy="2492822"/>
          </a:xfrm>
          <a:prstGeom prst="rect">
            <a:avLst/>
          </a:prstGeom>
        </p:spPr>
      </p:pic>
      <p:pic>
        <p:nvPicPr>
          <p:cNvPr id="18" name="Picture 17" descr="A red line with black text&#10;&#10;Description automatically generated">
            <a:extLst>
              <a:ext uri="{FF2B5EF4-FFF2-40B4-BE49-F238E27FC236}">
                <a16:creationId xmlns:a16="http://schemas.microsoft.com/office/drawing/2014/main" id="{CA28BC63-6113-0D13-350D-91A9AFEAA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319" y="3779577"/>
            <a:ext cx="2534984" cy="2492822"/>
          </a:xfrm>
          <a:prstGeom prst="rect">
            <a:avLst/>
          </a:prstGeom>
        </p:spPr>
      </p:pic>
      <p:pic>
        <p:nvPicPr>
          <p:cNvPr id="19" name="Picture 18" descr="A red line with black text&#10;&#10;Description automatically generated">
            <a:extLst>
              <a:ext uri="{FF2B5EF4-FFF2-40B4-BE49-F238E27FC236}">
                <a16:creationId xmlns:a16="http://schemas.microsoft.com/office/drawing/2014/main" id="{EDD0A0B0-9B63-3DA0-E32D-D529CFC5A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526" y="3429000"/>
            <a:ext cx="2534984" cy="2492822"/>
          </a:xfrm>
          <a:prstGeom prst="rect">
            <a:avLst/>
          </a:prstGeom>
        </p:spPr>
      </p:pic>
      <p:pic>
        <p:nvPicPr>
          <p:cNvPr id="20" name="Picture 19" descr="A red line with black text&#10;&#10;Description automatically generated">
            <a:extLst>
              <a:ext uri="{FF2B5EF4-FFF2-40B4-BE49-F238E27FC236}">
                <a16:creationId xmlns:a16="http://schemas.microsoft.com/office/drawing/2014/main" id="{31B35C7E-F6A1-1D7B-099E-77E904B93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572" y="4045139"/>
            <a:ext cx="2534984" cy="24928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411E044-DD68-CF51-F70D-66A4CB092345}"/>
              </a:ext>
            </a:extLst>
          </p:cNvPr>
          <p:cNvSpPr txBox="1"/>
          <p:nvPr/>
        </p:nvSpPr>
        <p:spPr>
          <a:xfrm>
            <a:off x="0" y="6290688"/>
            <a:ext cx="32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different test – in old test format</a:t>
            </a:r>
          </a:p>
        </p:txBody>
      </p:sp>
    </p:spTree>
    <p:extLst>
      <p:ext uri="{BB962C8B-B14F-4D97-AF65-F5344CB8AC3E}">
        <p14:creationId xmlns:p14="http://schemas.microsoft.com/office/powerpoint/2010/main" val="583058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2340D-1464-B4D4-5BF3-900522BC0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1F94A4-DF65-2AD1-BC63-56F28F2BD2F1}"/>
              </a:ext>
            </a:extLst>
          </p:cNvPr>
          <p:cNvSpPr txBox="1"/>
          <p:nvPr/>
        </p:nvSpPr>
        <p:spPr>
          <a:xfrm>
            <a:off x="5134613" y="585601"/>
            <a:ext cx="297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lots of tests –all of them work</a:t>
            </a:r>
          </a:p>
        </p:txBody>
      </p:sp>
      <p:pic>
        <p:nvPicPr>
          <p:cNvPr id="10" name="Picture 9" descr="A red line with black text&#10;&#10;Description automatically generated">
            <a:extLst>
              <a:ext uri="{FF2B5EF4-FFF2-40B4-BE49-F238E27FC236}">
                <a16:creationId xmlns:a16="http://schemas.microsoft.com/office/drawing/2014/main" id="{049B65E6-52F8-2761-9300-69075021B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03" y="844680"/>
            <a:ext cx="2534984" cy="2492822"/>
          </a:xfrm>
          <a:prstGeom prst="rect">
            <a:avLst/>
          </a:prstGeom>
        </p:spPr>
      </p:pic>
      <p:pic>
        <p:nvPicPr>
          <p:cNvPr id="13" name="Picture 12" descr="A red line with black text&#10;&#10;Description automatically generated">
            <a:extLst>
              <a:ext uri="{FF2B5EF4-FFF2-40B4-BE49-F238E27FC236}">
                <a16:creationId xmlns:a16="http://schemas.microsoft.com/office/drawing/2014/main" id="{0AF98003-90FB-3DD0-38A1-A1C90999A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5" y="1214012"/>
            <a:ext cx="2534984" cy="2492822"/>
          </a:xfrm>
          <a:prstGeom prst="rect">
            <a:avLst/>
          </a:prstGeom>
        </p:spPr>
      </p:pic>
      <p:pic>
        <p:nvPicPr>
          <p:cNvPr id="14" name="Picture 13" descr="A red line with black text&#10;&#10;Description automatically generated">
            <a:extLst>
              <a:ext uri="{FF2B5EF4-FFF2-40B4-BE49-F238E27FC236}">
                <a16:creationId xmlns:a16="http://schemas.microsoft.com/office/drawing/2014/main" id="{E902B947-5680-AF81-8F3C-934304E41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972" y="1429844"/>
            <a:ext cx="2534984" cy="2492822"/>
          </a:xfrm>
          <a:prstGeom prst="rect">
            <a:avLst/>
          </a:prstGeom>
        </p:spPr>
      </p:pic>
      <p:pic>
        <p:nvPicPr>
          <p:cNvPr id="15" name="Picture 14" descr="A red line with black text&#10;&#10;Description automatically generated">
            <a:extLst>
              <a:ext uri="{FF2B5EF4-FFF2-40B4-BE49-F238E27FC236}">
                <a16:creationId xmlns:a16="http://schemas.microsoft.com/office/drawing/2014/main" id="{88CE7E7C-5910-494B-C1AB-D8EDB0515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760" y="1029346"/>
            <a:ext cx="2534984" cy="2492822"/>
          </a:xfrm>
          <a:prstGeom prst="rect">
            <a:avLst/>
          </a:prstGeom>
        </p:spPr>
      </p:pic>
      <p:pic>
        <p:nvPicPr>
          <p:cNvPr id="16" name="Picture 15" descr="A red line with black text&#10;&#10;Description automatically generated">
            <a:extLst>
              <a:ext uri="{FF2B5EF4-FFF2-40B4-BE49-F238E27FC236}">
                <a16:creationId xmlns:a16="http://schemas.microsoft.com/office/drawing/2014/main" id="{67E4B8D0-07E0-9F0C-3896-1393FDC8C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19" y="3922666"/>
            <a:ext cx="2534984" cy="2492822"/>
          </a:xfrm>
          <a:prstGeom prst="rect">
            <a:avLst/>
          </a:prstGeom>
        </p:spPr>
      </p:pic>
      <p:pic>
        <p:nvPicPr>
          <p:cNvPr id="17" name="Picture 16" descr="A red line with black text&#10;&#10;Description automatically generated">
            <a:extLst>
              <a:ext uri="{FF2B5EF4-FFF2-40B4-BE49-F238E27FC236}">
                <a16:creationId xmlns:a16="http://schemas.microsoft.com/office/drawing/2014/main" id="{DEF329D2-30B7-DE43-CF1A-9DB587A4B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197" y="1688923"/>
            <a:ext cx="2534984" cy="2492822"/>
          </a:xfrm>
          <a:prstGeom prst="rect">
            <a:avLst/>
          </a:prstGeom>
        </p:spPr>
      </p:pic>
      <p:pic>
        <p:nvPicPr>
          <p:cNvPr id="18" name="Picture 17" descr="A red line with black text&#10;&#10;Description automatically generated">
            <a:extLst>
              <a:ext uri="{FF2B5EF4-FFF2-40B4-BE49-F238E27FC236}">
                <a16:creationId xmlns:a16="http://schemas.microsoft.com/office/drawing/2014/main" id="{BB1D5983-39E0-22A3-59B1-95F13E648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319" y="3779577"/>
            <a:ext cx="2534984" cy="2492822"/>
          </a:xfrm>
          <a:prstGeom prst="rect">
            <a:avLst/>
          </a:prstGeom>
        </p:spPr>
      </p:pic>
      <p:pic>
        <p:nvPicPr>
          <p:cNvPr id="19" name="Picture 18" descr="A red line with black text&#10;&#10;Description automatically generated">
            <a:extLst>
              <a:ext uri="{FF2B5EF4-FFF2-40B4-BE49-F238E27FC236}">
                <a16:creationId xmlns:a16="http://schemas.microsoft.com/office/drawing/2014/main" id="{2023C3FB-92FE-C9DD-FFF1-3F0041076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066" y="3447755"/>
            <a:ext cx="2534984" cy="2492822"/>
          </a:xfrm>
          <a:prstGeom prst="rect">
            <a:avLst/>
          </a:prstGeom>
        </p:spPr>
      </p:pic>
      <p:pic>
        <p:nvPicPr>
          <p:cNvPr id="20" name="Picture 19" descr="A red line with black text&#10;&#10;Description automatically generated">
            <a:extLst>
              <a:ext uri="{FF2B5EF4-FFF2-40B4-BE49-F238E27FC236}">
                <a16:creationId xmlns:a16="http://schemas.microsoft.com/office/drawing/2014/main" id="{E9065D9C-F0F0-150F-5CCB-42F81633D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572" y="4045139"/>
            <a:ext cx="2534984" cy="2492822"/>
          </a:xfrm>
          <a:prstGeom prst="rect">
            <a:avLst/>
          </a:prstGeom>
        </p:spPr>
      </p:pic>
      <p:pic>
        <p:nvPicPr>
          <p:cNvPr id="2" name="Picture 1" descr="A red line with black text&#10;&#10;Description automatically generated">
            <a:extLst>
              <a:ext uri="{FF2B5EF4-FFF2-40B4-BE49-F238E27FC236}">
                <a16:creationId xmlns:a16="http://schemas.microsoft.com/office/drawing/2014/main" id="{BC8E0A56-30E9-68D3-74D8-ED718CF93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67" y="3752350"/>
            <a:ext cx="2534984" cy="2492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215569-11B3-981B-5539-807035A19185}"/>
              </a:ext>
            </a:extLst>
          </p:cNvPr>
          <p:cNvSpPr txBox="1"/>
          <p:nvPr/>
        </p:nvSpPr>
        <p:spPr>
          <a:xfrm>
            <a:off x="5320303" y="989303"/>
            <a:ext cx="288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consistency in all of our tests</a:t>
            </a:r>
          </a:p>
        </p:txBody>
      </p:sp>
    </p:spTree>
    <p:extLst>
      <p:ext uri="{BB962C8B-B14F-4D97-AF65-F5344CB8AC3E}">
        <p14:creationId xmlns:p14="http://schemas.microsoft.com/office/powerpoint/2010/main" val="390915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8A5C4-D324-9622-A0B9-43EDC43C4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line drawing of a cross&#10;&#10;Description automatically generated">
            <a:extLst>
              <a:ext uri="{FF2B5EF4-FFF2-40B4-BE49-F238E27FC236}">
                <a16:creationId xmlns:a16="http://schemas.microsoft.com/office/drawing/2014/main" id="{CA016657-5849-D74D-EE22-45A532F8A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56" y="732908"/>
            <a:ext cx="9784080" cy="5105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C363C0-3064-03C8-314B-6D125E30FB7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06598" y="2019362"/>
            <a:ext cx="3396984" cy="2799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0856C3-6CAF-FDA7-1CA4-E1ED9BA8D18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288420" y="1469248"/>
            <a:ext cx="3059125" cy="39195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0C803-939C-8230-C1FF-97CFB8F9AAEB}"/>
              </a:ext>
            </a:extLst>
          </p:cNvPr>
          <p:cNvSpPr txBox="1"/>
          <p:nvPr/>
        </p:nvSpPr>
        <p:spPr>
          <a:xfrm>
            <a:off x="8513064" y="548242"/>
            <a:ext cx="109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Approved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D2564-CF9C-62F5-A864-9EB1C8444397}"/>
              </a:ext>
            </a:extLst>
          </p:cNvPr>
          <p:cNvSpPr txBox="1"/>
          <p:nvPr/>
        </p:nvSpPr>
        <p:spPr>
          <a:xfrm>
            <a:off x="4608576" y="256955"/>
            <a:ext cx="338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Much easier to see the big picture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4B7F2-2D59-0CEB-CFCF-C7765F8E68CC}"/>
              </a:ext>
            </a:extLst>
          </p:cNvPr>
          <p:cNvSpPr txBox="1"/>
          <p:nvPr/>
        </p:nvSpPr>
        <p:spPr>
          <a:xfrm>
            <a:off x="484632" y="6059291"/>
            <a:ext cx="650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how do they relate to each other? what’s the differences? grouping</a:t>
            </a:r>
          </a:p>
        </p:txBody>
      </p:sp>
    </p:spTree>
    <p:extLst>
      <p:ext uri="{BB962C8B-B14F-4D97-AF65-F5344CB8AC3E}">
        <p14:creationId xmlns:p14="http://schemas.microsoft.com/office/powerpoint/2010/main" val="365005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ECCB3-73C1-1CC7-2FD6-9C97A1BC5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D548AF9-35A8-2E45-FE54-4F3F4522EA17}"/>
              </a:ext>
            </a:extLst>
          </p:cNvPr>
          <p:cNvSpPr txBox="1"/>
          <p:nvPr/>
        </p:nvSpPr>
        <p:spPr>
          <a:xfrm>
            <a:off x="4608576" y="256955"/>
            <a:ext cx="338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Much easier to see the big picture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5B838-3D2E-C8F9-4EB9-5B4104F19A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4572" y="1719329"/>
            <a:ext cx="5627918" cy="3123422"/>
          </a:xfrm>
          <a:prstGeom prst="rect">
            <a:avLst/>
          </a:prstGeom>
        </p:spPr>
      </p:pic>
      <p:pic>
        <p:nvPicPr>
          <p:cNvPr id="6" name="Picture 5" descr="A red line with black text&#10;&#10;Description automatically generated">
            <a:extLst>
              <a:ext uri="{FF2B5EF4-FFF2-40B4-BE49-F238E27FC236}">
                <a16:creationId xmlns:a16="http://schemas.microsoft.com/office/drawing/2014/main" id="{B143E2DA-63D7-819D-7070-4BC7716FAE6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412480" y="2510270"/>
            <a:ext cx="1868538" cy="1837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5B8950-5055-F300-E38F-42347B5E5A79}"/>
              </a:ext>
            </a:extLst>
          </p:cNvPr>
          <p:cNvSpPr txBox="1"/>
          <p:nvPr/>
        </p:nvSpPr>
        <p:spPr>
          <a:xfrm>
            <a:off x="8274725" y="1271016"/>
            <a:ext cx="2950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 still have this one</a:t>
            </a:r>
          </a:p>
          <a:p>
            <a:r>
              <a:rPr lang="en-US"/>
              <a:t>in the new format</a:t>
            </a:r>
          </a:p>
          <a:p>
            <a:r>
              <a:rPr lang="en-US"/>
              <a:t>messy setup – needed config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C6E79-EEB0-E3E2-FE31-4C357FC64695}"/>
              </a:ext>
            </a:extLst>
          </p:cNvPr>
          <p:cNvSpPr txBox="1"/>
          <p:nvPr/>
        </p:nvSpPr>
        <p:spPr>
          <a:xfrm>
            <a:off x="8511428" y="3813048"/>
            <a:ext cx="2049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Dreaming Outloud Script Pro" panose="020F0502020204030204" pitchFamily="34" charset="0"/>
                <a:cs typeface="Dreaming Outloud Script Pro" panose="020F0502020204030204" pitchFamily="34" charset="0"/>
              </a:rPr>
              <a:t>messy setup</a:t>
            </a:r>
          </a:p>
        </p:txBody>
      </p:sp>
    </p:spTree>
    <p:extLst>
      <p:ext uri="{BB962C8B-B14F-4D97-AF65-F5344CB8AC3E}">
        <p14:creationId xmlns:p14="http://schemas.microsoft.com/office/powerpoint/2010/main" val="1092432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CCF2E-EA22-729E-F16E-D6FBFF4A6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screenshot of a chat&#10;&#10;Description automatically generated">
            <a:extLst>
              <a:ext uri="{FF2B5EF4-FFF2-40B4-BE49-F238E27FC236}">
                <a16:creationId xmlns:a16="http://schemas.microsoft.com/office/drawing/2014/main" id="{C3E80650-AD99-274B-9B63-9D43D55C5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266" y="647192"/>
            <a:ext cx="3905134" cy="540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71DD-9850-AEF3-E979-3529F726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28-AC61-27AC-4FFD-0A76E40A3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paths we took:</a:t>
            </a:r>
          </a:p>
          <a:p>
            <a:pPr lvl="1"/>
            <a:r>
              <a:rPr lang="en-US"/>
              <a:t>wordy Java tests</a:t>
            </a:r>
          </a:p>
          <a:p>
            <a:pPr lvl="1"/>
            <a:r>
              <a:rPr lang="en-US"/>
              <a:t>made a printer </a:t>
            </a:r>
          </a:p>
          <a:p>
            <a:pPr lvl="1"/>
            <a:r>
              <a:rPr lang="en-US"/>
              <a:t>made a good printer – not a json: Json test // TODO the json tests</a:t>
            </a:r>
          </a:p>
          <a:p>
            <a:pPr lvl="1"/>
            <a:r>
              <a:rPr lang="en-US"/>
              <a:t>made the inlining – makes it easier to read the whole test better</a:t>
            </a:r>
          </a:p>
          <a:p>
            <a:pPr lvl="1"/>
            <a:r>
              <a:rPr lang="en-US"/>
              <a:t>did multiple conversations</a:t>
            </a:r>
          </a:p>
          <a:p>
            <a:pPr lvl="1"/>
            <a:r>
              <a:rPr lang="en-US"/>
              <a:t>now we can see individual tests, but we can’t see the big picture – so we moved it to the uber test – can delete the other files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45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AF390-6D46-9B8F-97D5-B18B3ED33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line drawing of a cross&#10;&#10;Description automatically generated">
            <a:extLst>
              <a:ext uri="{FF2B5EF4-FFF2-40B4-BE49-F238E27FC236}">
                <a16:creationId xmlns:a16="http://schemas.microsoft.com/office/drawing/2014/main" id="{F791D2D4-76EE-F824-12C0-7251C8895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56" y="732908"/>
            <a:ext cx="9784080" cy="5105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54945-16B2-4C6C-AA1A-11E3ECA9B8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06288" y="2019362"/>
            <a:ext cx="3397605" cy="2799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D30874-8D15-FC10-0F95-7F5C27843B3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204068" y="1843140"/>
            <a:ext cx="3059125" cy="39095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7A2E48-64AB-E177-476F-CA50FBE3D6E6}"/>
              </a:ext>
            </a:extLst>
          </p:cNvPr>
          <p:cNvSpPr txBox="1"/>
          <p:nvPr/>
        </p:nvSpPr>
        <p:spPr>
          <a:xfrm>
            <a:off x="8513064" y="548242"/>
            <a:ext cx="109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Approved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379ED-65C8-6BEB-DF97-A0BD04C0A99C}"/>
              </a:ext>
            </a:extLst>
          </p:cNvPr>
          <p:cNvSpPr txBox="1"/>
          <p:nvPr/>
        </p:nvSpPr>
        <p:spPr>
          <a:xfrm>
            <a:off x="4608576" y="256955"/>
            <a:ext cx="338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Much easier to see the big picture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FF27AD-ED05-04DA-0862-8D5C92039BA4}"/>
              </a:ext>
            </a:extLst>
          </p:cNvPr>
          <p:cNvSpPr txBox="1"/>
          <p:nvPr/>
        </p:nvSpPr>
        <p:spPr>
          <a:xfrm>
            <a:off x="484632" y="6059291"/>
            <a:ext cx="650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how do they relate to each other? what’s the differences? grouping</a:t>
            </a:r>
          </a:p>
        </p:txBody>
      </p:sp>
    </p:spTree>
    <p:extLst>
      <p:ext uri="{BB962C8B-B14F-4D97-AF65-F5344CB8AC3E}">
        <p14:creationId xmlns:p14="http://schemas.microsoft.com/office/powerpoint/2010/main" val="3685982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329FC-28CD-24DC-6926-7D65D4682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EC83F1-291C-9ACD-3AC3-9EBF8D3C32DF}"/>
              </a:ext>
            </a:extLst>
          </p:cNvPr>
          <p:cNvSpPr txBox="1"/>
          <p:nvPr/>
        </p:nvSpPr>
        <p:spPr>
          <a:xfrm>
            <a:off x="859536" y="5340096"/>
            <a:ext cx="83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1F6DB-B267-6529-9BB8-9453138F726D}"/>
              </a:ext>
            </a:extLst>
          </p:cNvPr>
          <p:cNvSpPr txBox="1"/>
          <p:nvPr/>
        </p:nvSpPr>
        <p:spPr>
          <a:xfrm>
            <a:off x="4233672" y="2276856"/>
            <a:ext cx="1340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can see only</a:t>
            </a:r>
          </a:p>
          <a:p>
            <a:r>
              <a:rPr lang="en-US"/>
              <a:t>up to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15ED2-DBC5-F720-DFB6-384092E04122}"/>
              </a:ext>
            </a:extLst>
          </p:cNvPr>
          <p:cNvSpPr txBox="1"/>
          <p:nvPr/>
        </p:nvSpPr>
        <p:spPr>
          <a:xfrm>
            <a:off x="7836408" y="2923187"/>
            <a:ext cx="6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foggy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CD3F-DCCC-BECA-4759-B2E5348D1C71}"/>
              </a:ext>
            </a:extLst>
          </p:cNvPr>
          <p:cNvSpPr txBox="1"/>
          <p:nvPr/>
        </p:nvSpPr>
        <p:spPr>
          <a:xfrm>
            <a:off x="5407602" y="5201596"/>
            <a:ext cx="277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 the details disappear, </a:t>
            </a:r>
          </a:p>
          <a:p>
            <a:r>
              <a:rPr lang="en-US"/>
              <a:t>we get to see the next layer</a:t>
            </a:r>
          </a:p>
        </p:txBody>
      </p:sp>
    </p:spTree>
    <p:extLst>
      <p:ext uri="{BB962C8B-B14F-4D97-AF65-F5344CB8AC3E}">
        <p14:creationId xmlns:p14="http://schemas.microsoft.com/office/powerpoint/2010/main" val="4104274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7942D-1696-27A9-C05A-E1F201EB1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line drawing of a bird&#10;&#10;Description automatically generated">
            <a:extLst>
              <a:ext uri="{FF2B5EF4-FFF2-40B4-BE49-F238E27FC236}">
                <a16:creationId xmlns:a16="http://schemas.microsoft.com/office/drawing/2014/main" id="{2A6865C3-10CC-F52D-D4B3-F3DFBC93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37" y="576072"/>
            <a:ext cx="9333926" cy="5120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9FD90-C56B-C1E7-DBB3-8BAD821E0168}"/>
              </a:ext>
            </a:extLst>
          </p:cNvPr>
          <p:cNvSpPr txBox="1"/>
          <p:nvPr/>
        </p:nvSpPr>
        <p:spPr>
          <a:xfrm>
            <a:off x="2569464" y="6053328"/>
            <a:ext cx="6867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feedback loop – too hard and impossible is the same thing, stop to look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41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7EEFA-624E-3D82-ABBF-52B621380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6C472FAE-A294-D394-FD50-7B2C87E2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7" y="2198659"/>
            <a:ext cx="11248442" cy="189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55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9D33C-8195-D5F4-5355-D51821A83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07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8E1D-0B99-4C64-504D-96FFBC67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D96A-1571-1C4D-9574-BEAFBAC5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@Test</a:t>
            </a:r>
            <a:b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public void </a:t>
            </a:r>
            <a:r>
              <a:rPr lang="en-US" sz="800" dirty="0" err="1">
                <a:solidFill>
                  <a:srgbClr val="00627A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shouldGetCustomerFromService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 {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given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CustomerAccountTypeInfo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builder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ACCOUNT_ID)</a:t>
            </a:r>
            <a:r>
              <a:rPr lang="en-US" sz="800" i="1" dirty="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subscription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”MONTHLY"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).build();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when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responseEntity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.getBody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thenReturn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when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result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customerService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.retrieveAccount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then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new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CustomerPaymentType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MONTHLY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assertThat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result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restTemplate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times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1750EB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)).exchange(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calledUrlCaptor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eq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HttpMethod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),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any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verifyHeadersAreValid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.getValue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getHeaders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}</a:t>
            </a:r>
          </a:p>
          <a:p>
            <a:pPr marL="0" indent="0">
              <a:buNone/>
            </a:pPr>
            <a:endParaRPr lang="en-US" sz="8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CEA9A-569B-ED30-E9E3-F50AC631D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FD69-83E7-F874-5423-1673A077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C1E6-9F9E-11AA-7E19-91BF512B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022"/>
            <a:ext cx="10515600" cy="541284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Recorded call to : Conversation Details 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REQUEST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Method : GET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Called Url: /api/v1.2/message/id/500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Headers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"Authorization" : [ "Basic fake"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"Cache-Control" : [ "no-cache"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Body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EXAMPLE RESPONSE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"data":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"displayNumber":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"encodedCaseDisposition": 27,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"uuid": "uuid-1",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"createDate":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"responsePortalLink": "/portal/message/500",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"primaryMessage":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"messages":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"creator":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"type": "BOT"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"tagId": "34",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"uuid": "uuid2"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"priority": 4,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"lswPermalink": "/console/bot/500",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"totalResponses": 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"hasResponse": false,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"status": "IN_PROGRESS"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endParaRPr lang="en-US" sz="7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7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4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59C9-E2E5-2693-38F7-F47E0D42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Markdown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A4276DC-25E3-FBE0-24FA-DB32F687C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01239" y="1376652"/>
            <a:ext cx="3013315" cy="248414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45B37F-981F-726D-792A-A75A752680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1239" y="3860800"/>
            <a:ext cx="2782836" cy="28189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D76712-841F-E71D-494C-FEA744A19D16}"/>
              </a:ext>
            </a:extLst>
          </p:cNvPr>
          <p:cNvSpPr txBox="1"/>
          <p:nvPr/>
        </p:nvSpPr>
        <p:spPr>
          <a:xfrm>
            <a:off x="8019288" y="381575"/>
            <a:ext cx="2441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2-5 min - Lightning talk?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098C9-D135-03D7-C29E-C047D8558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632" y="1690688"/>
            <a:ext cx="3475638" cy="42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8241-81FB-D395-7DDC-C1C1A0C1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689CB-333B-5334-A1C4-46FB1C895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0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46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FA76-DAB8-18CD-6BE9-B1184976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3250-2D34-CAA2-D9AC-71BE1F8CA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solidFill>
                  <a:srgbClr val="9E880D"/>
                </a:solidFill>
                <a:effectLst/>
              </a:rPr>
              <a:t>@Test</a:t>
            </a:r>
            <a:br>
              <a:rPr lang="en-US" sz="1400">
                <a:solidFill>
                  <a:srgbClr val="9E880D"/>
                </a:solidFill>
                <a:effectLst/>
              </a:rPr>
            </a:br>
            <a:r>
              <a:rPr lang="en-US" sz="1400">
                <a:solidFill>
                  <a:srgbClr val="0033B3"/>
                </a:solidFill>
                <a:effectLst/>
              </a:rPr>
              <a:t>void </a:t>
            </a:r>
            <a:r>
              <a:rPr lang="en-US" sz="1400">
                <a:solidFill>
                  <a:srgbClr val="00627A"/>
                </a:solidFill>
                <a:effectLst/>
              </a:rPr>
              <a:t>botIntroducesItselfAndClarifiesIntent</a:t>
            </a:r>
            <a:r>
              <a:rPr lang="en-US" sz="1400">
                <a:solidFill>
                  <a:srgbClr val="080808"/>
                </a:solidFill>
                <a:effectLst/>
              </a:rPr>
              <a:t>() {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 i="1">
                <a:solidFill>
                  <a:srgbClr val="8C8C8C"/>
                </a:solidFill>
                <a:effectLst/>
              </a:rPr>
              <a:t>// given</a:t>
            </a:r>
            <a:br>
              <a:rPr lang="en-US" sz="1400" i="1">
                <a:solidFill>
                  <a:srgbClr val="8C8C8C"/>
                </a:solidFill>
                <a:effectLst/>
              </a:rPr>
            </a:br>
            <a:r>
              <a:rPr lang="en-US" sz="1400" i="1">
                <a:solidFill>
                  <a:srgbClr val="8C8C8C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EventNotification message </a:t>
            </a:r>
            <a:r>
              <a:rPr lang="en-US" sz="1400">
                <a:solidFill>
                  <a:srgbClr val="080808"/>
                </a:solidFill>
                <a:effectLst/>
              </a:rPr>
              <a:t>= </a:t>
            </a:r>
            <a:r>
              <a:rPr lang="en-US" sz="1400">
                <a:solidFill>
                  <a:srgbClr val="000000"/>
                </a:solidFill>
                <a:effectLst/>
              </a:rPr>
              <a:t>TestUtils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eventNotification</a:t>
            </a:r>
            <a:r>
              <a:rPr lang="en-US" sz="1400">
                <a:solidFill>
                  <a:srgbClr val="080808"/>
                </a:solidFill>
                <a:effectLst/>
              </a:rPr>
              <a:t>()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.userId(</a:t>
            </a:r>
            <a:r>
              <a:rPr lang="en-US" sz="1400">
                <a:solidFill>
                  <a:srgbClr val="000000"/>
                </a:solidFill>
                <a:effectLst/>
              </a:rPr>
              <a:t>UserId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builder</a:t>
            </a:r>
            <a:r>
              <a:rPr lang="en-US" sz="1400">
                <a:solidFill>
                  <a:srgbClr val="080808"/>
                </a:solidFill>
                <a:effectLst/>
              </a:rPr>
              <a:t>().channel(</a:t>
            </a:r>
            <a:r>
              <a:rPr lang="en-US" sz="1400">
                <a:solidFill>
                  <a:srgbClr val="000000"/>
                </a:solidFill>
                <a:effectLst/>
              </a:rPr>
              <a:t>Channel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871094"/>
                </a:solidFill>
                <a:effectLst/>
              </a:rPr>
              <a:t>TEXT</a:t>
            </a:r>
            <a:r>
              <a:rPr lang="en-US" sz="1400">
                <a:solidFill>
                  <a:srgbClr val="080808"/>
                </a:solidFill>
                <a:effectLst/>
              </a:rPr>
              <a:t>).channelId(</a:t>
            </a:r>
            <a:r>
              <a:rPr lang="en-US" sz="1400">
                <a:solidFill>
                  <a:srgbClr val="000000"/>
                </a:solidFill>
                <a:effectLst/>
              </a:rPr>
              <a:t>UUID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randomUUID</a:t>
            </a:r>
            <a:r>
              <a:rPr lang="en-US" sz="1400">
                <a:solidFill>
                  <a:srgbClr val="080808"/>
                </a:solidFill>
                <a:effectLst/>
              </a:rPr>
              <a:t>().toString()).build())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.properties(</a:t>
            </a:r>
            <a:r>
              <a:rPr lang="en-US" sz="1400">
                <a:solidFill>
                  <a:srgbClr val="000000"/>
                </a:solidFill>
                <a:effectLst/>
              </a:rPr>
              <a:t>List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of</a:t>
            </a:r>
            <a:r>
              <a:rPr lang="en-US" sz="1400">
                <a:solidFill>
                  <a:srgbClr val="080808"/>
                </a:solidFill>
                <a:effectLst/>
              </a:rPr>
              <a:t>(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   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Property(</a:t>
            </a:r>
            <a:r>
              <a:rPr lang="en-US" sz="1400">
                <a:solidFill>
                  <a:srgbClr val="067D17"/>
                </a:solidFill>
                <a:effectLst/>
              </a:rPr>
              <a:t>"accountId"</a:t>
            </a:r>
            <a:r>
              <a:rPr lang="en-US" sz="1400">
                <a:solidFill>
                  <a:srgbClr val="080808"/>
                </a:solidFill>
                <a:effectLst/>
              </a:rPr>
              <a:t>, </a:t>
            </a:r>
            <a:r>
              <a:rPr lang="en-US" sz="1400">
                <a:solidFill>
                  <a:srgbClr val="067D17"/>
                </a:solidFill>
                <a:effectLst/>
              </a:rPr>
              <a:t>"1234567"</a:t>
            </a:r>
            <a:r>
              <a:rPr lang="en-US" sz="1400">
                <a:solidFill>
                  <a:srgbClr val="080808"/>
                </a:solidFill>
                <a:effectLst/>
              </a:rPr>
              <a:t>),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   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Property(</a:t>
            </a:r>
            <a:r>
              <a:rPr lang="en-US" sz="1400">
                <a:solidFill>
                  <a:srgbClr val="067D17"/>
                </a:solidFill>
                <a:effectLst/>
              </a:rPr>
              <a:t>"code"</a:t>
            </a:r>
            <a:r>
              <a:rPr lang="en-US" sz="1400">
                <a:solidFill>
                  <a:srgbClr val="080808"/>
                </a:solidFill>
                <a:effectLst/>
              </a:rPr>
              <a:t>, </a:t>
            </a:r>
            <a:r>
              <a:rPr lang="en-US" sz="1400">
                <a:solidFill>
                  <a:srgbClr val="067D17"/>
                </a:solidFill>
                <a:effectLst/>
              </a:rPr>
              <a:t>"411"</a:t>
            </a:r>
            <a:r>
              <a:rPr lang="en-US" sz="1400">
                <a:solidFill>
                  <a:srgbClr val="080808"/>
                </a:solidFill>
                <a:effectLst/>
              </a:rPr>
              <a:t>)))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.events(</a:t>
            </a:r>
            <a:r>
              <a:rPr lang="en-US" sz="1400">
                <a:solidFill>
                  <a:srgbClr val="000000"/>
                </a:solidFill>
                <a:effectLst/>
              </a:rPr>
              <a:t>List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of</a:t>
            </a:r>
            <a:r>
              <a:rPr lang="en-US" sz="1400">
                <a:solidFill>
                  <a:srgbClr val="080808"/>
                </a:solidFill>
                <a:effectLst/>
              </a:rPr>
              <a:t>(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MessageEvent(</a:t>
            </a:r>
            <a:r>
              <a:rPr lang="en-US" sz="1400">
                <a:solidFill>
                  <a:srgbClr val="000000"/>
                </a:solidFill>
                <a:effectLst/>
              </a:rPr>
              <a:t>System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currentTimeMillis</a:t>
            </a:r>
            <a:r>
              <a:rPr lang="en-US" sz="1400">
                <a:solidFill>
                  <a:srgbClr val="080808"/>
                </a:solidFill>
                <a:effectLst/>
              </a:rPr>
              <a:t>(), </a:t>
            </a:r>
            <a:r>
              <a:rPr lang="en-US" sz="1400">
                <a:solidFill>
                  <a:srgbClr val="067D17"/>
                </a:solidFill>
                <a:effectLst/>
              </a:rPr>
              <a:t>"0"</a:t>
            </a:r>
            <a:r>
              <a:rPr lang="en-US" sz="1400">
                <a:solidFill>
                  <a:srgbClr val="080808"/>
                </a:solidFill>
                <a:effectLst/>
              </a:rPr>
              <a:t>, </a:t>
            </a:r>
            <a:r>
              <a:rPr lang="en-US" sz="1400">
                <a:solidFill>
                  <a:srgbClr val="067D17"/>
                </a:solidFill>
                <a:effectLst/>
              </a:rPr>
              <a:t>"hi"</a:t>
            </a:r>
            <a:r>
              <a:rPr lang="en-US" sz="1400">
                <a:solidFill>
                  <a:srgbClr val="080808"/>
                </a:solidFill>
                <a:effectLst/>
              </a:rPr>
              <a:t>))).build();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BotNotificationHandler notificationHandler </a:t>
            </a:r>
            <a:r>
              <a:rPr lang="en-US" sz="1400">
                <a:solidFill>
                  <a:srgbClr val="080808"/>
                </a:solidFill>
                <a:effectLst/>
              </a:rPr>
              <a:t>=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BotNotificationHandler();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BotOutboundChannel botOutboundChannel </a:t>
            </a:r>
            <a:r>
              <a:rPr lang="en-US" sz="1400">
                <a:solidFill>
                  <a:srgbClr val="080808"/>
                </a:solidFill>
                <a:effectLst/>
              </a:rPr>
              <a:t>=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BotOutboundChannel();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 i="1">
                <a:solidFill>
                  <a:srgbClr val="8C8C8C"/>
                </a:solidFill>
                <a:effectLst/>
              </a:rPr>
              <a:t>// when</a:t>
            </a:r>
            <a:br>
              <a:rPr lang="en-US" sz="1400" i="1">
                <a:solidFill>
                  <a:srgbClr val="8C8C8C"/>
                </a:solidFill>
                <a:effectLst/>
              </a:rPr>
            </a:br>
            <a:r>
              <a:rPr lang="en-US" sz="1400" i="1">
                <a:solidFill>
                  <a:srgbClr val="8C8C8C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notificationHandler</a:t>
            </a:r>
            <a:r>
              <a:rPr lang="en-US" sz="1400">
                <a:solidFill>
                  <a:srgbClr val="080808"/>
                </a:solidFill>
                <a:effectLst/>
              </a:rPr>
              <a:t>.handle(</a:t>
            </a:r>
            <a:r>
              <a:rPr lang="en-US" sz="1400">
                <a:solidFill>
                  <a:srgbClr val="000000"/>
                </a:solidFill>
                <a:effectLst/>
              </a:rPr>
              <a:t>message</a:t>
            </a:r>
            <a:r>
              <a:rPr lang="en-US" sz="1400">
                <a:solidFill>
                  <a:srgbClr val="080808"/>
                </a:solidFill>
                <a:effectLst/>
              </a:rPr>
              <a:t>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 i="1">
                <a:solidFill>
                  <a:srgbClr val="8C8C8C"/>
                </a:solidFill>
                <a:effectLst/>
              </a:rPr>
              <a:t>// then</a:t>
            </a:r>
            <a:br>
              <a:rPr lang="en-US" sz="1400" i="1">
                <a:solidFill>
                  <a:srgbClr val="8C8C8C"/>
                </a:solidFill>
                <a:effectLst/>
              </a:rPr>
            </a:br>
            <a:r>
              <a:rPr lang="en-US" sz="1400" i="1">
                <a:solidFill>
                  <a:srgbClr val="8C8C8C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BotAction botActions </a:t>
            </a:r>
            <a:r>
              <a:rPr lang="en-US" sz="1400">
                <a:solidFill>
                  <a:srgbClr val="080808"/>
                </a:solidFill>
                <a:effectLst/>
              </a:rPr>
              <a:t>= </a:t>
            </a:r>
            <a:r>
              <a:rPr lang="en-US" sz="1400">
                <a:solidFill>
                  <a:srgbClr val="000000"/>
                </a:solidFill>
                <a:effectLst/>
              </a:rPr>
              <a:t>botOutboundChannel</a:t>
            </a:r>
            <a:r>
              <a:rPr lang="en-US" sz="1400">
                <a:solidFill>
                  <a:srgbClr val="080808"/>
                </a:solidFill>
                <a:effectLst/>
              </a:rPr>
              <a:t>.read(</a:t>
            </a:r>
            <a:r>
              <a:rPr lang="en-US" sz="1400">
                <a:solidFill>
                  <a:srgbClr val="000000"/>
                </a:solidFill>
                <a:effectLst/>
              </a:rPr>
              <a:t>message</a:t>
            </a:r>
            <a:r>
              <a:rPr lang="en-US" sz="1400">
                <a:solidFill>
                  <a:srgbClr val="080808"/>
                </a:solidFill>
                <a:effectLst/>
              </a:rPr>
              <a:t>.getConversationId());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 i="1">
                <a:solidFill>
                  <a:srgbClr val="080808"/>
                </a:solidFill>
                <a:effectLst/>
              </a:rPr>
              <a:t>assertThat</a:t>
            </a:r>
            <a:r>
              <a:rPr lang="en-US" sz="1400">
                <a:solidFill>
                  <a:srgbClr val="080808"/>
                </a:solidFill>
                <a:effectLst/>
              </a:rPr>
              <a:t>(</a:t>
            </a:r>
            <a:r>
              <a:rPr lang="en-US" sz="1400">
                <a:solidFill>
                  <a:srgbClr val="000000"/>
                </a:solidFill>
                <a:effectLst/>
              </a:rPr>
              <a:t>botActions</a:t>
            </a:r>
            <a:r>
              <a:rPr lang="en-US" sz="1400">
                <a:solidFill>
                  <a:srgbClr val="080808"/>
                </a:solidFill>
                <a:effectLst/>
              </a:rPr>
              <a:t>.getCommands())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.containsExactly(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   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SendPlainMessageCommand(</a:t>
            </a:r>
            <a:r>
              <a:rPr lang="en-US" sz="1400">
                <a:solidFill>
                  <a:srgbClr val="067D17"/>
                </a:solidFill>
                <a:effectLst/>
              </a:rPr>
              <a:t>"Hi there! I'm your virtual assistant."</a:t>
            </a:r>
            <a:r>
              <a:rPr lang="en-US" sz="1400">
                <a:solidFill>
                  <a:srgbClr val="080808"/>
                </a:solidFill>
                <a:effectLst/>
              </a:rPr>
              <a:t>),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   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SendPlainMessageCommand(</a:t>
            </a:r>
            <a:r>
              <a:rPr lang="en-US" sz="1400">
                <a:solidFill>
                  <a:srgbClr val="067D17"/>
                </a:solidFill>
                <a:effectLst/>
              </a:rPr>
              <a:t>"What would you like to do today?"</a:t>
            </a:r>
            <a:r>
              <a:rPr lang="en-US" sz="1400">
                <a:solidFill>
                  <a:srgbClr val="080808"/>
                </a:solidFill>
                <a:effectLst/>
              </a:rPr>
              <a:t>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}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endParaRPr lang="en-US" sz="1400">
              <a:solidFill>
                <a:srgbClr val="080808"/>
              </a:solidFill>
              <a:effectLst/>
            </a:endParaRPr>
          </a:p>
          <a:p>
            <a:pPr marL="0" indent="0">
              <a:lnSpc>
                <a:spcPct val="170000"/>
              </a:lnSpc>
              <a:buNone/>
            </a:pPr>
            <a:br>
              <a:rPr lang="en-US" sz="1400">
                <a:solidFill>
                  <a:srgbClr val="080808"/>
                </a:solidFill>
                <a:effectLst/>
              </a:rPr>
            </a:br>
            <a:endParaRPr lang="en-US" sz="1400">
              <a:solidFill>
                <a:srgbClr val="080808"/>
              </a:solidFill>
              <a:effectLst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9559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20DB-345C-BF29-0F23-E1F453C3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DCE6-FAA8-029E-17C3-D518664D7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9E880D"/>
                </a:solidFill>
                <a:effectLst/>
              </a:rPr>
              <a:t>@Test</a:t>
            </a:r>
            <a:br>
              <a:rPr lang="en-US">
                <a:solidFill>
                  <a:srgbClr val="9E880D"/>
                </a:solidFill>
                <a:effectLst/>
              </a:rPr>
            </a:br>
            <a:r>
              <a:rPr lang="en-US">
                <a:solidFill>
                  <a:srgbClr val="0033B3"/>
                </a:solidFill>
                <a:effectLst/>
              </a:rPr>
              <a:t>void </a:t>
            </a:r>
            <a:r>
              <a:rPr lang="en-US">
                <a:solidFill>
                  <a:srgbClr val="00627A"/>
                </a:solidFill>
                <a:effectLst/>
              </a:rPr>
              <a:t>botIntroducesItselfAndClarifiesIntent</a:t>
            </a:r>
            <a:r>
              <a:rPr lang="en-US">
                <a:solidFill>
                  <a:srgbClr val="080808"/>
                </a:solidFill>
                <a:effectLst/>
              </a:rPr>
              <a:t>() {</a:t>
            </a:r>
            <a:br>
              <a:rPr lang="en-US">
                <a:solidFill>
                  <a:srgbClr val="080808"/>
                </a:solidFill>
                <a:effectLst/>
              </a:rPr>
            </a:br>
            <a:r>
              <a:rPr lang="en-US">
                <a:solidFill>
                  <a:srgbClr val="080808"/>
                </a:solidFill>
                <a:effectLst/>
              </a:rPr>
              <a:t>    </a:t>
            </a:r>
            <a:r>
              <a:rPr lang="en-US">
                <a:solidFill>
                  <a:srgbClr val="000000"/>
                </a:solidFill>
                <a:effectLst/>
              </a:rPr>
              <a:t>String expected </a:t>
            </a:r>
            <a:r>
              <a:rPr lang="en-US">
                <a:solidFill>
                  <a:srgbClr val="080808"/>
                </a:solidFill>
                <a:effectLst/>
              </a:rPr>
              <a:t>= </a:t>
            </a:r>
            <a:r>
              <a:rPr lang="en-US">
                <a:solidFill>
                  <a:srgbClr val="067D17"/>
                </a:solidFill>
                <a:effectLst/>
              </a:rPr>
              <a:t>"""</a:t>
            </a:r>
            <a:br>
              <a:rPr lang="en-US">
                <a:solidFill>
                  <a:srgbClr val="067D17"/>
                </a:solidFill>
                <a:effectLst/>
              </a:rPr>
            </a:br>
            <a:r>
              <a:rPr lang="en-US">
                <a:solidFill>
                  <a:srgbClr val="067D17"/>
                </a:solidFill>
                <a:effectLst/>
              </a:rPr>
              <a:t>        [Customer]: hi</a:t>
            </a:r>
            <a:br>
              <a:rPr lang="en-US">
                <a:solidFill>
                  <a:srgbClr val="067D17"/>
                </a:solidFill>
                <a:effectLst/>
              </a:rPr>
            </a:br>
            <a:r>
              <a:rPr lang="en-US">
                <a:solidFill>
                  <a:srgbClr val="067D17"/>
                </a:solidFill>
                <a:effectLst/>
              </a:rPr>
              <a:t>        [     Bot]: Hi there! I'm your virtual assistant.</a:t>
            </a:r>
            <a:br>
              <a:rPr lang="en-US">
                <a:solidFill>
                  <a:srgbClr val="067D17"/>
                </a:solidFill>
                <a:effectLst/>
              </a:rPr>
            </a:br>
            <a:r>
              <a:rPr lang="en-US">
                <a:solidFill>
                  <a:srgbClr val="067D17"/>
                </a:solidFill>
                <a:effectLst/>
              </a:rPr>
              <a:t>        [     Bot]: What would you like to do today?</a:t>
            </a:r>
            <a:br>
              <a:rPr lang="en-US">
                <a:solidFill>
                  <a:srgbClr val="067D17"/>
                </a:solidFill>
                <a:effectLst/>
              </a:rPr>
            </a:br>
            <a:r>
              <a:rPr lang="en-US">
                <a:solidFill>
                  <a:srgbClr val="067D17"/>
                </a:solidFill>
                <a:effectLst/>
              </a:rPr>
              <a:t>        """</a:t>
            </a:r>
            <a:r>
              <a:rPr lang="en-US">
                <a:solidFill>
                  <a:srgbClr val="080808"/>
                </a:solidFill>
                <a:effectLst/>
              </a:rPr>
              <a:t>;</a:t>
            </a:r>
            <a:br>
              <a:rPr lang="en-US">
                <a:solidFill>
                  <a:srgbClr val="080808"/>
                </a:solidFill>
                <a:effectLst/>
              </a:rPr>
            </a:br>
            <a:r>
              <a:rPr lang="en-US">
                <a:solidFill>
                  <a:srgbClr val="080808"/>
                </a:solidFill>
                <a:effectLst/>
              </a:rPr>
              <a:t>    verifyConversation(</a:t>
            </a:r>
            <a:r>
              <a:rPr lang="en-US">
                <a:solidFill>
                  <a:srgbClr val="000000"/>
                </a:solidFill>
                <a:effectLst/>
              </a:rPr>
              <a:t>expected</a:t>
            </a:r>
            <a:r>
              <a:rPr lang="en-US">
                <a:solidFill>
                  <a:srgbClr val="080808"/>
                </a:solidFill>
                <a:effectLst/>
              </a:rPr>
              <a:t>, </a:t>
            </a:r>
            <a:r>
              <a:rPr lang="en-US">
                <a:solidFill>
                  <a:srgbClr val="067D17"/>
                </a:solidFill>
                <a:effectLst/>
              </a:rPr>
              <a:t>"hi"</a:t>
            </a:r>
            <a:r>
              <a:rPr lang="en-US">
                <a:solidFill>
                  <a:srgbClr val="080808"/>
                </a:solidFill>
                <a:effectLst/>
              </a:rPr>
              <a:t>);</a:t>
            </a:r>
            <a:br>
              <a:rPr lang="en-US">
                <a:solidFill>
                  <a:srgbClr val="080808"/>
                </a:solidFill>
                <a:effectLst/>
              </a:rPr>
            </a:br>
            <a:r>
              <a:rPr lang="en-US">
                <a:solidFill>
                  <a:srgbClr val="080808"/>
                </a:solidFill>
                <a:effectLst/>
              </a:rPr>
              <a:t>}</a:t>
            </a:r>
            <a:br>
              <a:rPr lang="en-US">
                <a:solidFill>
                  <a:srgbClr val="080808"/>
                </a:solidFill>
                <a:effectLst/>
              </a:rPr>
            </a:br>
            <a:endParaRPr lang="en-US">
              <a:solidFill>
                <a:srgbClr val="0808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470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red line drawn on a piece of paper&#10;&#10;Description automatically generated">
            <a:extLst>
              <a:ext uri="{FF2B5EF4-FFF2-40B4-BE49-F238E27FC236}">
                <a16:creationId xmlns:a16="http://schemas.microsoft.com/office/drawing/2014/main" id="{0F97A14D-C1E7-26DE-8BC2-90DA20D02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45" y="420307"/>
            <a:ext cx="5973479" cy="60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1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af72c41-31f4-4d40-a6d0-808117dc4d77}" enabled="1" method="Standard" siteId="{be0f980b-dd99-4b19-bd7b-bc71a09b026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33786</TotalTime>
  <Words>956</Words>
  <Application>Microsoft Macintosh PowerPoint</Application>
  <PresentationFormat>Widescreen</PresentationFormat>
  <Paragraphs>133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Dreaming Outloud Script Pro</vt:lpstr>
      <vt:lpstr>Fira Code</vt:lpstr>
      <vt:lpstr>Menlo</vt:lpstr>
      <vt:lpstr>Office Theme</vt:lpstr>
      <vt:lpstr>Rest Calls</vt:lpstr>
      <vt:lpstr>PowerPoint Presentation</vt:lpstr>
      <vt:lpstr>Original</vt:lpstr>
      <vt:lpstr>Approval Text</vt:lpstr>
      <vt:lpstr>Approval Markdown</vt:lpstr>
      <vt:lpstr>Conversations</vt:lpstr>
      <vt:lpstr>Original</vt:lpstr>
      <vt:lpstr>Approvals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Calls</dc:title>
  <dc:creator>Kesseler, Lada</dc:creator>
  <cp:lastModifiedBy>Kesseler, Lada</cp:lastModifiedBy>
  <cp:revision>17</cp:revision>
  <dcterms:created xsi:type="dcterms:W3CDTF">2023-11-14T16:04:34Z</dcterms:created>
  <dcterms:modified xsi:type="dcterms:W3CDTF">2024-01-28T23:06:34Z</dcterms:modified>
</cp:coreProperties>
</file>