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91" r:id="rId2"/>
    <p:sldId id="264" r:id="rId3"/>
    <p:sldId id="257" r:id="rId4"/>
    <p:sldId id="282" r:id="rId5"/>
    <p:sldId id="259" r:id="rId6"/>
    <p:sldId id="260" r:id="rId7"/>
    <p:sldId id="261" r:id="rId8"/>
    <p:sldId id="262" r:id="rId9"/>
    <p:sldId id="300" r:id="rId10"/>
    <p:sldId id="256" r:id="rId11"/>
    <p:sldId id="292" r:id="rId12"/>
    <p:sldId id="303" r:id="rId13"/>
    <p:sldId id="263" r:id="rId14"/>
    <p:sldId id="283" r:id="rId15"/>
    <p:sldId id="293" r:id="rId16"/>
    <p:sldId id="294" r:id="rId17"/>
    <p:sldId id="295" r:id="rId18"/>
    <p:sldId id="266" r:id="rId19"/>
    <p:sldId id="302" r:id="rId20"/>
    <p:sldId id="298" r:id="rId21"/>
    <p:sldId id="299" r:id="rId22"/>
    <p:sldId id="297" r:id="rId23"/>
    <p:sldId id="301" r:id="rId24"/>
    <p:sldId id="304" r:id="rId25"/>
    <p:sldId id="284" r:id="rId26"/>
    <p:sldId id="289" r:id="rId27"/>
    <p:sldId id="285" r:id="rId28"/>
    <p:sldId id="286" r:id="rId29"/>
    <p:sldId id="287" r:id="rId30"/>
    <p:sldId id="288" r:id="rId31"/>
    <p:sldId id="290" r:id="rId32"/>
    <p:sldId id="268" r:id="rId33"/>
    <p:sldId id="270" r:id="rId34"/>
    <p:sldId id="271" r:id="rId35"/>
    <p:sldId id="273" r:id="rId36"/>
    <p:sldId id="274" r:id="rId37"/>
    <p:sldId id="272" r:id="rId38"/>
    <p:sldId id="277" r:id="rId39"/>
    <p:sldId id="275" r:id="rId40"/>
    <p:sldId id="278" r:id="rId41"/>
    <p:sldId id="276" r:id="rId42"/>
    <p:sldId id="279" r:id="rId43"/>
    <p:sldId id="280" r:id="rId44"/>
    <p:sldId id="28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st Calls" id="{9F1D58F7-F7CD-004B-A186-A32696F48374}">
          <p14:sldIdLst>
            <p14:sldId id="291"/>
            <p14:sldId id="264"/>
            <p14:sldId id="257"/>
            <p14:sldId id="282"/>
            <p14:sldId id="259"/>
          </p14:sldIdLst>
        </p14:section>
        <p14:section name="Conversations" id="{5559B1FB-BF5B-8D46-9912-68828DE4E41B}">
          <p14:sldIdLst>
            <p14:sldId id="260"/>
            <p14:sldId id="261"/>
            <p14:sldId id="262"/>
          </p14:sldIdLst>
        </p14:section>
        <p14:section name="Flow" id="{4A37992F-F261-844C-AD8B-FF43D7C6D28F}">
          <p14:sldIdLst>
            <p14:sldId id="300"/>
            <p14:sldId id="256"/>
            <p14:sldId id="292"/>
            <p14:sldId id="303"/>
            <p14:sldId id="263"/>
            <p14:sldId id="283"/>
            <p14:sldId id="293"/>
            <p14:sldId id="294"/>
            <p14:sldId id="295"/>
            <p14:sldId id="266"/>
            <p14:sldId id="302"/>
            <p14:sldId id="298"/>
            <p14:sldId id="299"/>
            <p14:sldId id="297"/>
            <p14:sldId id="301"/>
            <p14:sldId id="304"/>
            <p14:sldId id="284"/>
            <p14:sldId id="289"/>
            <p14:sldId id="285"/>
            <p14:sldId id="286"/>
            <p14:sldId id="287"/>
            <p14:sldId id="288"/>
            <p14:sldId id="290"/>
            <p14:sldId id="268"/>
            <p14:sldId id="270"/>
            <p14:sldId id="271"/>
            <p14:sldId id="273"/>
            <p14:sldId id="274"/>
            <p14:sldId id="272"/>
            <p14:sldId id="277"/>
            <p14:sldId id="275"/>
            <p14:sldId id="278"/>
          </p14:sldIdLst>
        </p14:section>
        <p14:section name="Vision" id="{76B629B8-D241-764A-B1E1-1C57DB0DAE05}">
          <p14:sldIdLst>
            <p14:sldId id="276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8"/>
    <p:restoredTop sz="96377"/>
  </p:normalViewPr>
  <p:slideViewPr>
    <p:cSldViewPr snapToGrid="0">
      <p:cViewPr varScale="1">
        <p:scale>
          <a:sx n="140" d="100"/>
          <a:sy n="140" d="100"/>
        </p:scale>
        <p:origin x="616" y="19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0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1875-5BC7-1E49-AF4C-96F7D9E7474C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BC2B-72B0-2542-8213-717906F3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B2DED-A804-1FB3-EDC5-8598F778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4AB28-5871-3475-30D0-987397601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B3730-1206-1B4F-C530-6EFB87710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8D222-86F4-8CB2-92BA-004A237BA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7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34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AE5FF-8B22-85C8-6C56-CD662F2E0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68F878-CD62-DD25-D8CD-E62E1F0562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8757FF-31C2-B108-103F-B74EA5425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B4F1D-D1CF-A788-4E48-2CDD52A9C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73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95657-30E9-95F4-C6C0-5C28484D0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B5C5A6-8EAD-E4A6-6234-BD89A680A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28BF3C-7F56-4C72-F739-F2D950442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CDB28-298C-BC98-FB92-5805699B6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9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02B95-D31A-44A3-8A9F-90D8D2B25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C8C751-4567-0877-39D8-127530F1E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3C5EE5-4EFC-AE74-E105-A682888F0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27C5D-06AE-45B1-C35F-CB52AF8607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81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616EC-0447-1D39-81FF-64C1F980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99EB8A-7FE1-0B31-5984-FB20C387FF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386B5-65B9-CF71-A989-22E7E2A65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41065-090C-A63D-C642-AD83E7B738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36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EFBE7-AB24-2903-C554-251C11446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498F47-3365-4544-8E8D-4EA51D4F5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8EA4BC-3FD9-78F2-B5CD-7BC630AF5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F6B37-A204-8AA0-3208-DFF2661A2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45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169BE-EA21-6651-CB12-65112D9D4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9C8EFE-BD54-84E0-DF8B-FD0A5707D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0633E7-470B-E693-F58E-701C847BB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3A7B6-4EFA-AE36-EBD1-A0598A8EB7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1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ED29-DEFE-E27B-6D4B-2E058F60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09111-A709-F16A-2267-A36C8DFC3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264A8-CCA0-70D8-AF38-FE0AC0EF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052C-E2A1-5DDB-2645-965323D6B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5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EA927-CE41-AAAC-49BA-2B51C16FF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1E21F3-D06B-ACEC-68BE-8DEB085251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EF7A37-395B-8E80-377D-8B93B0534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FF0D3-7FBB-B307-129B-874CE8A4F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16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E8AD6-315C-85ED-E537-462129A63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7528CE-86A3-6015-EDEA-7047BDD1A0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12AF98-1812-10C5-5020-E18101DFA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67AD8-986E-1414-1B63-DE9D3ABB6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1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EBC51-4304-0A98-604F-4D5CA3BF7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BBCDD1-BB93-FB1D-AAC5-146EE60230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912EE9-A609-000C-584D-F5B38EB57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447A6-97D1-C8B0-79BD-0E99C61563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25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8D719-157D-93E6-C9DC-A9B2DEAFE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C11A73-EF24-FD17-F817-55BED8ED9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80A6A-7A42-DBDE-A10E-2E24C37CF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2018A-C357-2F1A-90E5-0CF9A2FB5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18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86A59-9FD7-B68E-EEA5-C30F27DBE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7CC816-EDCB-44D4-9AF6-D825676036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8D1787-B078-B1E3-CDBA-8AF6C61A5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09D89-84F7-74E2-50D2-572C3EAC07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313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7F1DD-8B0C-EB2D-E0EB-0D22FB9D3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142E6E-1D76-E651-1AAA-E663DF1827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9646FE-3CFC-7847-B45F-831D305E2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CC35-2890-D30B-7AFB-A7790706A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221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69621-9C12-04F1-F665-272AEC8B3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6F047A-193C-4DB1-27F1-465C1D1E84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025E0-D461-4ED8-26FB-807B53E8B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00E89-21E1-D9EF-4EE9-496193D2C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2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F154E-23EB-6CA1-57DF-A77D8F931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F707C4-0EBD-966B-9F04-9577D6777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461E15-6198-648B-1B09-BCA243F69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3AE08-8B22-3287-D313-1AA3FAC0C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90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2086-4AF6-DA1A-CF22-D2DC456D8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31338-3A1D-F9F4-BBF1-E1CFC6366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2F1CD-AEAE-F37B-02A6-C706353D8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4FF-B34D-8DE6-AACF-50FDE91FC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3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AF8A-F5FC-6265-034A-CBC18556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E4A7E-F890-B259-B7EB-1568A02D8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75CDF-EE39-7DDB-16C4-17050CEE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E1B8-4C26-C965-0041-05F872379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6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C03B-C8ED-111D-410C-CC18F626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33D5F-1DDE-948F-815E-B643D4873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B20F-57D3-F731-3608-50C8D9FB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A9805-DEAA-96F0-AA83-9EC2749F0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16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9C29A-DBE1-0E97-D166-D14600D0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54772-BFE8-7D75-E46F-7063FBA54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B47BF-C5C0-125D-92EE-C95E88138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2B5F0-FC7B-E818-B880-0DEE6F592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7550-6CF6-5077-5C45-0DEB1A9F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CCABE-3149-8D66-B2E1-BA701628A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A71BC-BED5-56AC-46BC-8887831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1A38-AAEB-6C34-00C7-95A848FC1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0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8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3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13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7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6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222-E9A5-86A7-CA5B-F1454F6B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BB04-B26C-8367-402D-4A4039691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3DBA-9855-EACB-E3EA-FE670C07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8685-B7B4-5009-6E90-7E2CF451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C47A-68B5-00AD-AEEE-26E2ED3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BE8-BB4F-A59C-CC03-5727462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68F9-F24D-CC96-DFDF-96BA5030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AD1E-AF18-1BE5-864D-E8E83A7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AF4E-AC35-6763-4FD5-E28BC79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C237-91AD-ACF7-1E78-E687102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6549-9272-96F4-733B-023F29D8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DD84-F5D0-A6D4-FD45-84596E01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DB83-4A42-E260-36E8-A5F0422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A91-B94E-A673-2B58-96ECDBD9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8872-9098-E8CE-487A-B595DAC0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FC9-B55E-5926-78C0-FC9855DA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A0E-AB04-8E47-B48C-8A7B3C3F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753F-435D-F327-8496-AD8347F2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F2D-9199-3368-9CE9-EC96BE10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0056-2C57-6C55-3947-37958B0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5455-7303-9CA9-7B04-4E40CB1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D6EC-F9A0-CD31-C69A-7C158021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3037-4B77-9163-84F9-8540215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0846-B51D-A53B-43E8-F806F17B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A17-DDA1-AD7B-2BC1-4C889236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6134-F614-D38A-F20D-0259B2A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2E6-5655-C31D-6178-7A2D1E62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76EA-FFF5-783B-3BB6-E175FF69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47BC-4ED2-CAB9-E63D-18EA49A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A840-F54E-6BC7-2EE8-7E424F6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2C0C-4E72-01E0-8854-5BF057D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0BA3-D4FA-FCC7-0BC4-8B476735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ABB5-08A4-37BB-2D89-EC89CD88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BD57-2E7B-4CF5-ED44-C8CFD885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65104-D897-2178-DD49-D8CE5D57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5B65-907C-3DA3-80B4-811AE00B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43E83-8AFF-4916-8259-B0351DC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F1F9-83C0-4923-9583-5C7C1C0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CAFC-CB83-63FF-1987-F4A9D7C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E21-8D34-F3B9-6F30-8D5FD6E3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9365-1099-4AA3-A1EA-57F6B95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D4C7-287F-D3F4-80DD-412067E0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2EF0-DD70-3CB4-DB8D-89C795C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957D-EE5D-2F57-0ADB-D3E1C3C4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C946-8CA1-0D0E-E6A6-E49ABD8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142-C5EF-C514-7B54-73C8A01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A68-8CB4-DF2E-29D4-3951B47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1215-2760-3831-848B-AE12C75E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3F4F-2F5A-0C7B-214A-FDFD7E29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DD07-76C5-7182-9197-733B85A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23C9-9448-068F-9E42-0FF9BF26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9215-7A38-9D83-6C1B-ABBEB5D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6B1-FFD0-4D8A-06EF-65B9D924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D9DA-2B0A-8D9B-40C4-906F32B8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0DD3-0689-FB3B-9F40-966CEE3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492F-E8B8-BCF3-3F36-6070D07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E27-A74C-E28B-135C-33A03B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BB6B-C15C-C5BB-E310-AE57625F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3EAAD-62D6-410D-9203-F6229C9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E65B-FF39-116F-BDFC-441DF01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B7FD-0A76-2F45-5989-8D14B8D1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80F5-E6C7-6937-F050-755568C1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F8ED-30C0-355C-F1F9-85F8EF89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D9FFCC-D2B3-76B6-AE71-24191A63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B7F9-3E89-A005-2B59-C7A8E5667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baseline="0" dirty="0"/>
              <a:t> Calls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1A7C-E01E-CF84-2E1E-85A39F8DC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2E61-76FD-D1D5-E1DD-F386567DA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Testing with Approvals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131D-A9A2-E833-90CF-10760F529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Llewellyn Falco</a:t>
            </a:r>
          </a:p>
          <a:p>
            <a:r>
              <a:rPr lang="en-US"/>
              <a:t>Lada Kesseler</a:t>
            </a:r>
          </a:p>
        </p:txBody>
      </p:sp>
    </p:spTree>
    <p:extLst>
      <p:ext uri="{BB962C8B-B14F-4D97-AF65-F5344CB8AC3E}">
        <p14:creationId xmlns:p14="http://schemas.microsoft.com/office/powerpoint/2010/main" val="65684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7F97-142A-AC9E-14EB-D84B3929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story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489B-2A1E-81A0-DF02-4BD06E1C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Lada: lead developer working on the message bot application</a:t>
            </a:r>
          </a:p>
          <a:p>
            <a:r>
              <a:rPr lang="en-US"/>
              <a:t>Llewellyn: technical coach working with Lada and work on some tests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4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2D65F-B89F-9DC7-9C7C-A516C704E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B4DAB7B7-9CB9-FDCA-570C-A59439CF7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32C8C-1A9B-484E-550F-6DE9FAEE8595}"/>
              </a:ext>
            </a:extLst>
          </p:cNvPr>
          <p:cNvSpPr txBox="1"/>
          <p:nvPr/>
        </p:nvSpPr>
        <p:spPr>
          <a:xfrm>
            <a:off x="3467488" y="2876443"/>
            <a:ext cx="549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that week...</a:t>
            </a:r>
          </a:p>
        </p:txBody>
      </p:sp>
    </p:spTree>
    <p:extLst>
      <p:ext uri="{BB962C8B-B14F-4D97-AF65-F5344CB8AC3E}">
        <p14:creationId xmlns:p14="http://schemas.microsoft.com/office/powerpoint/2010/main" val="44069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92AF426-4C5F-6717-8C1E-418AD690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80" y="1223124"/>
            <a:ext cx="7772400" cy="3920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2AABC-B250-4F6F-DF17-FA210C3816AD}"/>
              </a:ext>
            </a:extLst>
          </p:cNvPr>
          <p:cNvSpPr txBox="1"/>
          <p:nvPr/>
        </p:nvSpPr>
        <p:spPr>
          <a:xfrm>
            <a:off x="1490472" y="292608"/>
            <a:ext cx="13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Original Test</a:t>
            </a:r>
          </a:p>
        </p:txBody>
      </p:sp>
    </p:spTree>
    <p:extLst>
      <p:ext uri="{BB962C8B-B14F-4D97-AF65-F5344CB8AC3E}">
        <p14:creationId xmlns:p14="http://schemas.microsoft.com/office/powerpoint/2010/main" val="419231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FEEA9E-2477-D7C7-4CA4-1C8CD1A66441}"/>
              </a:ext>
            </a:extLst>
          </p:cNvPr>
          <p:cNvSpPr/>
          <p:nvPr/>
        </p:nvSpPr>
        <p:spPr>
          <a:xfrm>
            <a:off x="3218688" y="1793116"/>
            <a:ext cx="4937760" cy="301662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23849-1929-B63B-4C18-0E935183C892}"/>
              </a:ext>
            </a:extLst>
          </p:cNvPr>
          <p:cNvSpPr txBox="1"/>
          <p:nvPr/>
        </p:nvSpPr>
        <p:spPr>
          <a:xfrm>
            <a:off x="2139696" y="530352"/>
            <a:ext cx="198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?? WHAT IS THIS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9FBDA-242C-0B58-2C06-3662E6CB21A6}"/>
              </a:ext>
            </a:extLst>
          </p:cNvPr>
          <p:cNvSpPr txBox="1"/>
          <p:nvPr/>
        </p:nvSpPr>
        <p:spPr>
          <a:xfrm>
            <a:off x="6682213" y="259543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F629A-9BAE-8B62-70AE-F374671AFD4F}"/>
              </a:ext>
            </a:extLst>
          </p:cNvPr>
          <p:cNvSpPr txBox="1"/>
          <p:nvPr/>
        </p:nvSpPr>
        <p:spPr>
          <a:xfrm>
            <a:off x="3447288" y="200254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989FB-36B9-C3FE-C716-508EC8621F48}"/>
              </a:ext>
            </a:extLst>
          </p:cNvPr>
          <p:cNvSpPr txBox="1"/>
          <p:nvPr/>
        </p:nvSpPr>
        <p:spPr>
          <a:xfrm>
            <a:off x="3447288" y="341728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</p:spTree>
    <p:extLst>
      <p:ext uri="{BB962C8B-B14F-4D97-AF65-F5344CB8AC3E}">
        <p14:creationId xmlns:p14="http://schemas.microsoft.com/office/powerpoint/2010/main" val="9668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093560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56201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24351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3A58370-A0CB-91E9-123E-5758FA76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45" y="1157824"/>
            <a:ext cx="9307581" cy="4694336"/>
          </a:xfrm>
          <a:prstGeom prst="rect">
            <a:avLst/>
          </a:prstGeom>
          <a:ln>
            <a:noFill/>
          </a:ln>
        </p:spPr>
      </p:pic>
      <p:sp>
        <p:nvSpPr>
          <p:cNvPr id="6" name="!!highlight2">
            <a:extLst>
              <a:ext uri="{FF2B5EF4-FFF2-40B4-BE49-F238E27FC236}">
                <a16:creationId xmlns:a16="http://schemas.microsoft.com/office/drawing/2014/main" id="{497A968F-E103-D8FE-A0DA-0831F0FADB58}"/>
              </a:ext>
            </a:extLst>
          </p:cNvPr>
          <p:cNvSpPr/>
          <p:nvPr/>
        </p:nvSpPr>
        <p:spPr>
          <a:xfrm>
            <a:off x="5126736" y="4847544"/>
            <a:ext cx="3496056" cy="50169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!!highlight1">
            <a:extLst>
              <a:ext uri="{FF2B5EF4-FFF2-40B4-BE49-F238E27FC236}">
                <a16:creationId xmlns:a16="http://schemas.microsoft.com/office/drawing/2014/main" id="{93FD5533-0D60-56DD-8D5C-2C70D1E08190}"/>
              </a:ext>
            </a:extLst>
          </p:cNvPr>
          <p:cNvSpPr/>
          <p:nvPr/>
        </p:nvSpPr>
        <p:spPr>
          <a:xfrm>
            <a:off x="9189720" y="2902921"/>
            <a:ext cx="411480" cy="2770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1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56B73-2843-6819-3A8E-4CF181928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>
            <a:extLst>
              <a:ext uri="{FF2B5EF4-FFF2-40B4-BE49-F238E27FC236}">
                <a16:creationId xmlns:a16="http://schemas.microsoft.com/office/drawing/2014/main" id="{73A3712A-9670-8D66-9B75-89A0B78F018F}"/>
              </a:ext>
            </a:extLst>
          </p:cNvPr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>
            <a:extLst>
              <a:ext uri="{FF2B5EF4-FFF2-40B4-BE49-F238E27FC236}">
                <a16:creationId xmlns:a16="http://schemas.microsoft.com/office/drawing/2014/main" id="{1872C5A7-22F2-D45B-8C6F-D60905733817}"/>
              </a:ext>
            </a:extLst>
          </p:cNvPr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AA6D502A-0ED6-D5F6-8E52-B3C6805E7D16}"/>
              </a:ext>
            </a:extLst>
          </p:cNvPr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5B488-EF6C-0735-D001-20DC64FA0D0A}"/>
              </a:ext>
            </a:extLst>
          </p:cNvPr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B2C9B-A339-344B-253D-2EB0DA08B850}"/>
              </a:ext>
            </a:extLst>
          </p:cNvPr>
          <p:cNvSpPr txBox="1"/>
          <p:nvPr/>
        </p:nvSpPr>
        <p:spPr>
          <a:xfrm>
            <a:off x="7341442" y="5093560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72D2F-8CAA-D377-927C-5C9A189A393F}"/>
              </a:ext>
            </a:extLst>
          </p:cNvPr>
          <p:cNvSpPr txBox="1"/>
          <p:nvPr/>
        </p:nvSpPr>
        <p:spPr>
          <a:xfrm>
            <a:off x="3556000" y="5156201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3F38E7-C120-A1C2-2E2E-10CFF0543E7C}"/>
              </a:ext>
            </a:extLst>
          </p:cNvPr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9588D9-1322-AE01-D452-E1B30ECF605F}"/>
              </a:ext>
            </a:extLst>
          </p:cNvPr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1C460C-097A-2F37-5939-85FCCFDA17E6}"/>
                </a:ext>
              </a:extLst>
            </p:cNvPr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5C0041-26F6-652C-83D9-A5CFA2491623}"/>
                </a:ext>
              </a:extLst>
            </p:cNvPr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80673E5-7B9A-227D-7194-BBA4B2A1A056}"/>
                </a:ext>
              </a:extLst>
            </p:cNvPr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99192A-D3CD-0CC9-99F1-E642D7BA7D01}"/>
                </a:ext>
              </a:extLst>
            </p:cNvPr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AB60335-DE82-9EB4-60F3-243A06805422}"/>
                </a:ext>
              </a:extLst>
            </p:cNvPr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896036A-A0FB-AEE1-DED9-A087F7644A12}"/>
                </a:ext>
              </a:extLst>
            </p:cNvPr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B4A19AF-D7A7-3DE2-348E-C88B156F4D46}"/>
                </a:ext>
              </a:extLst>
            </p:cNvPr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2FC2C24-4071-A379-C499-523E64FF497C}"/>
                </a:ext>
              </a:extLst>
            </p:cNvPr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AE130C-606E-1E73-D8F1-5996E27E72BB}"/>
              </a:ext>
            </a:extLst>
          </p:cNvPr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00B591-9F41-F6D6-FA9F-A3D5AFD1EADF}"/>
              </a:ext>
            </a:extLst>
          </p:cNvPr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DF600C-2830-1F36-7FE7-1EC5C4B0DA2C}"/>
              </a:ext>
            </a:extLst>
          </p:cNvPr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339D7A5E-03B5-018F-06F0-9CB42B8AC158}"/>
              </a:ext>
            </a:extLst>
          </p:cNvPr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A71220-B3A9-8FBF-5FA5-7D6C672DFEC3}"/>
              </a:ext>
            </a:extLst>
          </p:cNvPr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3146063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C9C00-6B04-04C2-2D69-D9C314BE2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B8E0D6B2-EE38-036A-A385-53FD48D7D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650" y="5023400"/>
            <a:ext cx="3457939" cy="975106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626C4D7A-BA73-A680-3828-FC543D5EA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4" y="5424317"/>
            <a:ext cx="4433746" cy="80467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96CDB31-8F0F-BDE6-39DA-54448124C499}"/>
              </a:ext>
            </a:extLst>
          </p:cNvPr>
          <p:cNvGrpSpPr/>
          <p:nvPr/>
        </p:nvGrpSpPr>
        <p:grpSpPr>
          <a:xfrm>
            <a:off x="1352508" y="309669"/>
            <a:ext cx="2790014" cy="2080030"/>
            <a:chOff x="-2085926" y="47601"/>
            <a:chExt cx="4937760" cy="3016628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7619B988-CF9E-D487-A21C-4BA4855A5567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A3C94D-1900-E857-3AF2-75CC7BE532D4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92E371-8D24-3FE2-CA5E-B9BEED939640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5A51E8D-8617-D059-9913-BDC88F89BE4A}"/>
              </a:ext>
            </a:extLst>
          </p:cNvPr>
          <p:cNvSpPr txBox="1"/>
          <p:nvPr/>
        </p:nvSpPr>
        <p:spPr>
          <a:xfrm>
            <a:off x="7955281" y="1149037"/>
            <a:ext cx="2331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Customer says ‘hi’</a:t>
            </a:r>
          </a:p>
          <a:p>
            <a:endParaRPr lang="en-US">
              <a:latin typeface="Ink Free" panose="020F0502020204030204" pitchFamily="34" charset="0"/>
              <a:ea typeface="Heiti TC Medium" pitchFamily="2" charset="-128"/>
              <a:cs typeface="Ink Free" panose="020F0502020204030204" pitchFamily="34" charset="0"/>
            </a:endParaRP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verify the conversation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4FFD05A-1B5E-F482-7DD1-267108563383}"/>
              </a:ext>
            </a:extLst>
          </p:cNvPr>
          <p:cNvSpPr/>
          <p:nvPr/>
        </p:nvSpPr>
        <p:spPr>
          <a:xfrm rot="19174839">
            <a:off x="3346783" y="655178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DD55FAD2-7304-D6E8-002F-EFFE09A91B36}"/>
              </a:ext>
            </a:extLst>
          </p:cNvPr>
          <p:cNvSpPr/>
          <p:nvPr/>
        </p:nvSpPr>
        <p:spPr>
          <a:xfrm rot="3296555">
            <a:off x="5406396" y="1653449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564600B1-68C2-1D48-D880-81F4E048E9B3}"/>
              </a:ext>
            </a:extLst>
          </p:cNvPr>
          <p:cNvSpPr/>
          <p:nvPr/>
        </p:nvSpPr>
        <p:spPr>
          <a:xfrm rot="12769450">
            <a:off x="2157609" y="1605073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177B35B-F081-7223-FB5D-2B77BFC18CBC}"/>
              </a:ext>
            </a:extLst>
          </p:cNvPr>
          <p:cNvSpPr/>
          <p:nvPr/>
        </p:nvSpPr>
        <p:spPr>
          <a:xfrm rot="8100000">
            <a:off x="3445361" y="1021079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36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F09A0-D246-875C-C70F-0F0B547E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55845E4F-0226-83BA-C360-A050FE11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7A9A6-4C6D-A559-60AC-F9241FA8C2E4}"/>
              </a:ext>
            </a:extLst>
          </p:cNvPr>
          <p:cNvSpPr txBox="1"/>
          <p:nvPr/>
        </p:nvSpPr>
        <p:spPr>
          <a:xfrm>
            <a:off x="3467488" y="2876443"/>
            <a:ext cx="549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that week...</a:t>
            </a:r>
          </a:p>
        </p:txBody>
      </p:sp>
    </p:spTree>
    <p:extLst>
      <p:ext uri="{BB962C8B-B14F-4D97-AF65-F5344CB8AC3E}">
        <p14:creationId xmlns:p14="http://schemas.microsoft.com/office/powerpoint/2010/main" val="351072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1DD-9850-AEF3-E979-3529F726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28-AC61-27AC-4FFD-0A76E40A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paths we took:</a:t>
            </a:r>
          </a:p>
          <a:p>
            <a:pPr lvl="1"/>
            <a:r>
              <a:rPr lang="en-US"/>
              <a:t>wordy Java tests</a:t>
            </a:r>
          </a:p>
          <a:p>
            <a:pPr lvl="1"/>
            <a:r>
              <a:rPr lang="en-US"/>
              <a:t>made a printer </a:t>
            </a:r>
          </a:p>
          <a:p>
            <a:pPr lvl="1"/>
            <a:r>
              <a:rPr lang="en-US"/>
              <a:t>made a good printer – not a json: Json test // TODO the json tests</a:t>
            </a:r>
          </a:p>
          <a:p>
            <a:pPr lvl="1"/>
            <a:r>
              <a:rPr lang="en-US"/>
              <a:t>made the inlining – makes it easier to read the whole test better</a:t>
            </a:r>
          </a:p>
          <a:p>
            <a:pPr lvl="1"/>
            <a:r>
              <a:rPr lang="en-US"/>
              <a:t>did multiple conversations</a:t>
            </a:r>
          </a:p>
          <a:p>
            <a:pPr lvl="1"/>
            <a:r>
              <a:rPr lang="en-US"/>
              <a:t>now we can see individual tests, but we can’t see the big picture – so we moved it to the uber test – can delete the other files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5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573BF9-B17C-55AD-7566-D992D6FB4781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F6C7D-F54C-615D-7273-8A50FB11BBEA}"/>
              </a:ext>
            </a:extLst>
          </p:cNvPr>
          <p:cNvSpPr txBox="1"/>
          <p:nvPr/>
        </p:nvSpPr>
        <p:spPr>
          <a:xfrm>
            <a:off x="418614" y="2907792"/>
            <a:ext cx="5051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</a:t>
            </a: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there</a:t>
            </a: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! I'm your virtual assistant.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780E-380C-E94D-9D2B-D3578F58398C}"/>
              </a:ext>
            </a:extLst>
          </p:cNvPr>
          <p:cNvSpPr txBox="1"/>
          <p:nvPr/>
        </p:nvSpPr>
        <p:spPr>
          <a:xfrm>
            <a:off x="6239257" y="2907792"/>
            <a:ext cx="56044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340D34-665B-A772-6EA9-802ABBE5343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15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8825-EC20-0C35-C355-C893B253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DBFF4-1D30-30B7-F91A-6D482B1D8AE7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B75D-8685-2FB1-0B13-1BE2BF460D6A}"/>
              </a:ext>
            </a:extLst>
          </p:cNvPr>
          <p:cNvSpPr txBox="1"/>
          <p:nvPr/>
        </p:nvSpPr>
        <p:spPr>
          <a:xfrm>
            <a:off x="379264" y="2367171"/>
            <a:ext cx="53864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2) No, I'm not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F7316D-A936-D55A-75F6-942D10EC9F6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9ACB87-D96D-6FA4-E662-D393BB1FEE39}"/>
              </a:ext>
            </a:extLst>
          </p:cNvPr>
          <p:cNvSpPr txBox="1"/>
          <p:nvPr/>
        </p:nvSpPr>
        <p:spPr>
          <a:xfrm>
            <a:off x="6290307" y="2367171"/>
            <a:ext cx="56701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2) No, I'm not</a:t>
            </a:r>
          </a:p>
        </p:txBody>
      </p:sp>
    </p:spTree>
    <p:extLst>
      <p:ext uri="{BB962C8B-B14F-4D97-AF65-F5344CB8AC3E}">
        <p14:creationId xmlns:p14="http://schemas.microsoft.com/office/powerpoint/2010/main" val="1362812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277194" y="1119460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5999766" y="5413248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3477017" y="5413248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4AE6A-5400-7524-A727-9211732A724A}"/>
              </a:ext>
            </a:extLst>
          </p:cNvPr>
          <p:cNvSpPr txBox="1"/>
          <p:nvPr/>
        </p:nvSpPr>
        <p:spPr>
          <a:xfrm>
            <a:off x="2139696" y="530352"/>
            <a:ext cx="198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?? WHAT IS THIS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6746221" y="2019362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3511296" y="1426468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3511296" y="2841214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6746221" y="3940065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3511296" y="4737806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54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8A338-4244-195F-0312-161DE0953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C3926601-9B5A-A4A5-949E-4E03359E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EFFC0-895A-4681-4277-2B3BC387DD97}"/>
              </a:ext>
            </a:extLst>
          </p:cNvPr>
          <p:cNvSpPr txBox="1"/>
          <p:nvPr/>
        </p:nvSpPr>
        <p:spPr>
          <a:xfrm>
            <a:off x="3467488" y="2876443"/>
            <a:ext cx="549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that week...</a:t>
            </a:r>
          </a:p>
        </p:txBody>
      </p:sp>
    </p:spTree>
    <p:extLst>
      <p:ext uri="{BB962C8B-B14F-4D97-AF65-F5344CB8AC3E}">
        <p14:creationId xmlns:p14="http://schemas.microsoft.com/office/powerpoint/2010/main" val="246747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94DD1-6444-E6B5-72DF-5274A1207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>
            <a:extLst>
              <a:ext uri="{FF2B5EF4-FFF2-40B4-BE49-F238E27FC236}">
                <a16:creationId xmlns:a16="http://schemas.microsoft.com/office/drawing/2014/main" id="{D0F45ECA-1C22-9DAA-4452-A6F363CB7177}"/>
              </a:ext>
            </a:extLst>
          </p:cNvPr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>
            <a:extLst>
              <a:ext uri="{FF2B5EF4-FFF2-40B4-BE49-F238E27FC236}">
                <a16:creationId xmlns:a16="http://schemas.microsoft.com/office/drawing/2014/main" id="{2531FF68-C096-533A-57C7-9908F7EB21CC}"/>
              </a:ext>
            </a:extLst>
          </p:cNvPr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CD7C84BE-D1AE-8249-C6BC-60BB49C591DC}"/>
              </a:ext>
            </a:extLst>
          </p:cNvPr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20DDB-BF42-B0E5-71C6-A83C06A40EAD}"/>
              </a:ext>
            </a:extLst>
          </p:cNvPr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26260-045A-9824-9340-158A1AA65919}"/>
              </a:ext>
            </a:extLst>
          </p:cNvPr>
          <p:cNvSpPr txBox="1"/>
          <p:nvPr/>
        </p:nvSpPr>
        <p:spPr>
          <a:xfrm>
            <a:off x="7341442" y="5093560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FA7CB-4F8D-9D68-B8B6-534875039076}"/>
              </a:ext>
            </a:extLst>
          </p:cNvPr>
          <p:cNvSpPr txBox="1"/>
          <p:nvPr/>
        </p:nvSpPr>
        <p:spPr>
          <a:xfrm>
            <a:off x="3556000" y="5156201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8516B-84ED-8F46-92BE-AAB705AFB9B4}"/>
              </a:ext>
            </a:extLst>
          </p:cNvPr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39823A-C8F1-3204-08FC-FA4444003F39}"/>
              </a:ext>
            </a:extLst>
          </p:cNvPr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6B0153-9965-2DEB-F758-1078474DD80E}"/>
                </a:ext>
              </a:extLst>
            </p:cNvPr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362202-101E-18D9-4A39-C6F32445A05B}"/>
                </a:ext>
              </a:extLst>
            </p:cNvPr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A54560-8644-96DC-1272-5BC3BEA70054}"/>
                </a:ext>
              </a:extLst>
            </p:cNvPr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66F5C7-C464-0CED-1F36-8B217FF09EC2}"/>
                </a:ext>
              </a:extLst>
            </p:cNvPr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594883-6B37-1A25-1C69-8F217D55ACC4}"/>
                </a:ext>
              </a:extLst>
            </p:cNvPr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B1DEDC5-CBBB-77B4-59C0-6949C1C43D78}"/>
                </a:ext>
              </a:extLst>
            </p:cNvPr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360AFB-BC7B-14CD-FD43-B046C7EE1BF0}"/>
                </a:ext>
              </a:extLst>
            </p:cNvPr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7FFD33-19A8-2A47-B9D0-A8161C22968F}"/>
                </a:ext>
              </a:extLst>
            </p:cNvPr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2F36F41-5DA3-DF67-C06F-D4D35DCC4875}"/>
              </a:ext>
            </a:extLst>
          </p:cNvPr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4EDCF3-7C37-4F4B-3794-531222F2D39B}"/>
              </a:ext>
            </a:extLst>
          </p:cNvPr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B2375-E391-1D2A-3DC7-FB046D1DB5C2}"/>
              </a:ext>
            </a:extLst>
          </p:cNvPr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31F2F38B-8260-C825-8DFE-AB0970C9C406}"/>
              </a:ext>
            </a:extLst>
          </p:cNvPr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14342D-BA54-FEAD-66D0-8DEAD62B8178}"/>
              </a:ext>
            </a:extLst>
          </p:cNvPr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299353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C54FE-7FC3-7747-C655-1CD7689E9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C4170BA-DF45-9A1A-5B39-E2A0AF193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8" y="1514440"/>
            <a:ext cx="6512992" cy="32848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172A8BEA-D6FE-A64F-07E1-8309097BA35F}"/>
              </a:ext>
            </a:extLst>
          </p:cNvPr>
          <p:cNvSpPr/>
          <p:nvPr/>
        </p:nvSpPr>
        <p:spPr>
          <a:xfrm>
            <a:off x="6697595" y="2156898"/>
            <a:ext cx="832104" cy="21773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028AA476-CC31-E423-6F65-6054E4CB5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851" y="1026887"/>
            <a:ext cx="3457939" cy="975106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28C78C83-275C-53B2-1621-FF0DE645D6B9}"/>
              </a:ext>
            </a:extLst>
          </p:cNvPr>
          <p:cNvSpPr/>
          <p:nvPr/>
        </p:nvSpPr>
        <p:spPr>
          <a:xfrm>
            <a:off x="9292072" y="2392807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8FBF3D4-A67B-5B8A-AED2-51715B9A5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816" y="3429000"/>
            <a:ext cx="4433746" cy="804672"/>
          </a:xfrm>
          <a:prstGeom prst="rect">
            <a:avLst/>
          </a:prstGeom>
        </p:spPr>
      </p:pic>
      <p:sp>
        <p:nvSpPr>
          <p:cNvPr id="14" name="Cross 13">
            <a:extLst>
              <a:ext uri="{FF2B5EF4-FFF2-40B4-BE49-F238E27FC236}">
                <a16:creationId xmlns:a16="http://schemas.microsoft.com/office/drawing/2014/main" id="{D9701D7B-05D7-7045-E744-584E30A100CA}"/>
              </a:ext>
            </a:extLst>
          </p:cNvPr>
          <p:cNvSpPr/>
          <p:nvPr/>
        </p:nvSpPr>
        <p:spPr>
          <a:xfrm>
            <a:off x="9292072" y="4623816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BE3A19A8-899A-7F37-45B8-027DF5827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638" y="5441766"/>
            <a:ext cx="5817362" cy="11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05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8ED9BC-E09B-44E5-8264-4427905745FD}"/>
              </a:ext>
            </a:extLst>
          </p:cNvPr>
          <p:cNvSpPr txBox="1"/>
          <p:nvPr/>
        </p:nvSpPr>
        <p:spPr>
          <a:xfrm>
            <a:off x="1792224" y="1170432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9324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50578-426B-B2D6-9868-5A6CE33F1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56195F33-D530-BAB6-216B-EFC86AA2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347" y="1200623"/>
            <a:ext cx="3457939" cy="975106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D503CA69-5A95-FC13-11AA-E693E9117811}"/>
              </a:ext>
            </a:extLst>
          </p:cNvPr>
          <p:cNvSpPr/>
          <p:nvPr/>
        </p:nvSpPr>
        <p:spPr>
          <a:xfrm>
            <a:off x="5259568" y="2566543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FD6300A-DFA1-4C2B-3910-41453EA32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312" y="3602736"/>
            <a:ext cx="4433746" cy="8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29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AB3B8-516C-458F-85AE-74CA0430C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computer code&#10;&#10;Description automatically generated">
            <a:extLst>
              <a:ext uri="{FF2B5EF4-FFF2-40B4-BE49-F238E27FC236}">
                <a16:creationId xmlns:a16="http://schemas.microsoft.com/office/drawing/2014/main" id="{87248049-208D-9BA1-5F96-C78F6884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51" y="1136615"/>
            <a:ext cx="3457939" cy="975106"/>
          </a:xfrm>
          <a:prstGeom prst="rect">
            <a:avLst/>
          </a:prstGeom>
        </p:spPr>
      </p:pic>
      <p:sp>
        <p:nvSpPr>
          <p:cNvPr id="3" name="Cross 2">
            <a:extLst>
              <a:ext uri="{FF2B5EF4-FFF2-40B4-BE49-F238E27FC236}">
                <a16:creationId xmlns:a16="http://schemas.microsoft.com/office/drawing/2014/main" id="{07EA33B7-1EA1-CD67-6CA1-197AD77E0315}"/>
              </a:ext>
            </a:extLst>
          </p:cNvPr>
          <p:cNvSpPr/>
          <p:nvPr/>
        </p:nvSpPr>
        <p:spPr>
          <a:xfrm>
            <a:off x="1976872" y="2502535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C440BE4-68D9-7D25-E54E-919AC1EBC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6" y="3538728"/>
            <a:ext cx="4433746" cy="804672"/>
          </a:xfrm>
          <a:prstGeom prst="rect">
            <a:avLst/>
          </a:prstGeom>
        </p:spPr>
      </p:pic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EFC4EF3B-C9BA-F537-20F5-E3DDBF328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566" y="509976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AEEC9D0D-ADFF-84BF-E09A-1994845783B2}"/>
              </a:ext>
            </a:extLst>
          </p:cNvPr>
          <p:cNvSpPr/>
          <p:nvPr/>
        </p:nvSpPr>
        <p:spPr>
          <a:xfrm>
            <a:off x="8064052" y="1450209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ABDB0BE-DD33-9F7A-8C2B-489C0F832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8824" y="136974"/>
            <a:ext cx="3171779" cy="67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942DE-F176-0C3C-94FD-E02F0577E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D1427F09-ADFC-7FD5-F409-031635648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78" y="446061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E9C3252E-BAE7-9B73-7F28-DB7649DB8165}"/>
              </a:ext>
            </a:extLst>
          </p:cNvPr>
          <p:cNvSpPr/>
          <p:nvPr/>
        </p:nvSpPr>
        <p:spPr>
          <a:xfrm>
            <a:off x="4845364" y="138629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!!approval">
            <a:extLst>
              <a:ext uri="{FF2B5EF4-FFF2-40B4-BE49-F238E27FC236}">
                <a16:creationId xmlns:a16="http://schemas.microsoft.com/office/drawing/2014/main" id="{0C465111-F782-C323-5489-7B874005FD24}"/>
              </a:ext>
            </a:extLst>
          </p:cNvPr>
          <p:cNvGrpSpPr/>
          <p:nvPr/>
        </p:nvGrpSpPr>
        <p:grpSpPr>
          <a:xfrm>
            <a:off x="7312152" y="446061"/>
            <a:ext cx="3248005" cy="6124754"/>
            <a:chOff x="7312152" y="446061"/>
            <a:chExt cx="3248005" cy="6124754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9C04965D-32CB-1AA1-35E1-700319A9262C}"/>
                </a:ext>
              </a:extLst>
            </p:cNvPr>
            <p:cNvSpPr/>
            <p:nvPr/>
          </p:nvSpPr>
          <p:spPr>
            <a:xfrm>
              <a:off x="8412480" y="1787679"/>
              <a:ext cx="1298448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FC08E30B-AF3B-870E-8C51-A4ABA5874D0F}"/>
                </a:ext>
              </a:extLst>
            </p:cNvPr>
            <p:cNvSpPr/>
            <p:nvPr/>
          </p:nvSpPr>
          <p:spPr>
            <a:xfrm>
              <a:off x="8942832" y="3389566"/>
              <a:ext cx="155448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50DD5187-66BA-863F-4C6F-7E472EADA9BF}"/>
                </a:ext>
              </a:extLst>
            </p:cNvPr>
            <p:cNvSpPr/>
            <p:nvPr/>
          </p:nvSpPr>
          <p:spPr>
            <a:xfrm>
              <a:off x="8979408" y="4868344"/>
              <a:ext cx="82296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363F3CEC-0E9E-8E30-B109-9220BE0419F2}"/>
                </a:ext>
              </a:extLst>
            </p:cNvPr>
            <p:cNvSpPr txBox="1"/>
            <p:nvPr/>
          </p:nvSpPr>
          <p:spPr>
            <a:xfrm>
              <a:off x="7312152" y="446061"/>
              <a:ext cx="3248005" cy="612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hi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Hi there! I'm your virtual assistant.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What would you like to do today?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pay bill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Let me try to help you.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"content":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"type": "vertical",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"text": "Are you a customer?",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"tooltip": "text tooltip"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"horizontal",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"Yes",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"Yes, I'm a customer"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"No",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"No, I'm not"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endPara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endParaRPr lang="en-US" sz="80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25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E1D-0B99-4C64-504D-96FFBC6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D96A-1571-1C4D-9574-BEAFBAC5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@Test</a:t>
            </a:r>
            <a:b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public void </a:t>
            </a:r>
            <a:r>
              <a:rPr lang="en-US" sz="800" dirty="0" err="1">
                <a:solidFill>
                  <a:srgbClr val="00627A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shouldGetCustomerFromService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 {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given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CustomerAccountTypeInfo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builder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ACCOUNT_ID)</a:t>
            </a:r>
            <a:r>
              <a:rPr lang="en-US" sz="800" i="1" dirty="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subscription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”MONTHLY"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).build();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when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responseEntity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.getBody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thenReturn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when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result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customerService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.retrieveAccount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then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new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CustomerPaymentType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MONTHLY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assertThat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result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restTemplate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times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1750EB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)).exchange(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calledUrlCaptor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eq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HttpMethod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),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any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verifyHeadersAreValid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.getValue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getHeaders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3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A918F-3D5E-FDFE-A977-97CA8CBC3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953DFCB3-7E3D-09AF-C472-522C84795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78" y="446061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23D754F2-1D98-CCAE-0503-ABCEAE55B424}"/>
              </a:ext>
            </a:extLst>
          </p:cNvPr>
          <p:cNvSpPr/>
          <p:nvPr/>
        </p:nvSpPr>
        <p:spPr>
          <a:xfrm>
            <a:off x="4845364" y="138629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!!approval">
            <a:extLst>
              <a:ext uri="{FF2B5EF4-FFF2-40B4-BE49-F238E27FC236}">
                <a16:creationId xmlns:a16="http://schemas.microsoft.com/office/drawing/2014/main" id="{0E128369-6301-FCCB-F3B2-71570FED9CCF}"/>
              </a:ext>
            </a:extLst>
          </p:cNvPr>
          <p:cNvGrpSpPr/>
          <p:nvPr/>
        </p:nvGrpSpPr>
        <p:grpSpPr>
          <a:xfrm>
            <a:off x="6807142" y="494629"/>
            <a:ext cx="5057410" cy="2862322"/>
            <a:chOff x="7410211" y="409485"/>
            <a:chExt cx="5057410" cy="2862322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3028AC2B-5486-9EDF-FD58-664385617F24}"/>
                </a:ext>
              </a:extLst>
            </p:cNvPr>
            <p:cNvSpPr/>
            <p:nvPr/>
          </p:nvSpPr>
          <p:spPr>
            <a:xfrm flipV="1">
              <a:off x="8723376" y="2045559"/>
              <a:ext cx="2194560" cy="277019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E90B6202-4A69-B30D-D111-74E728124C2F}"/>
                </a:ext>
              </a:extLst>
            </p:cNvPr>
            <p:cNvSpPr/>
            <p:nvPr/>
          </p:nvSpPr>
          <p:spPr>
            <a:xfrm>
              <a:off x="8723376" y="2351433"/>
              <a:ext cx="2459301" cy="277018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D4C73E28-1109-D922-6242-8370A3EAFCA2}"/>
                </a:ext>
              </a:extLst>
            </p:cNvPr>
            <p:cNvSpPr/>
            <p:nvPr/>
          </p:nvSpPr>
          <p:spPr>
            <a:xfrm>
              <a:off x="8723376" y="2657305"/>
              <a:ext cx="1563624" cy="27432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8B22F973-84B8-629C-36F8-1A9C6B3D2BEA}"/>
                </a:ext>
              </a:extLst>
            </p:cNvPr>
            <p:cNvSpPr txBox="1"/>
            <p:nvPr/>
          </p:nvSpPr>
          <p:spPr>
            <a:xfrm>
              <a:off x="7410211" y="409485"/>
              <a:ext cx="5057410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80808"/>
                  </a:solidFill>
                  <a:effectLst/>
                </a:rPr>
                <a:t>[Customer]: hi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Hi there! I'm your virtual assistant.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What would you like to do today?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[Customer]: pay bill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Let me try to help you.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Are you a customer?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1) Yes, I'm a customer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2) No, I'm not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endParaRPr lang="en-US" sz="2000">
                <a:solidFill>
                  <a:srgbClr val="08080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587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65DC3069-C79D-A5FF-3756-0C1F3F2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AFC77-F5C7-10A1-50CC-05981BE8F9BC}"/>
              </a:ext>
            </a:extLst>
          </p:cNvPr>
          <p:cNvSpPr txBox="1"/>
          <p:nvPr/>
        </p:nvSpPr>
        <p:spPr>
          <a:xfrm>
            <a:off x="3467488" y="2876443"/>
            <a:ext cx="549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that week...</a:t>
            </a:r>
          </a:p>
        </p:txBody>
      </p:sp>
    </p:spTree>
    <p:extLst>
      <p:ext uri="{BB962C8B-B14F-4D97-AF65-F5344CB8AC3E}">
        <p14:creationId xmlns:p14="http://schemas.microsoft.com/office/powerpoint/2010/main" val="687934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28ADF-F9A1-BE76-B5A1-DBEEFECE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784A3B-234D-FF43-0E64-C54043738401}"/>
              </a:ext>
            </a:extLst>
          </p:cNvPr>
          <p:cNvSpPr txBox="1"/>
          <p:nvPr/>
        </p:nvSpPr>
        <p:spPr>
          <a:xfrm>
            <a:off x="4759709" y="314328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inline - everything in test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8E284A-9496-CACB-AFC3-7C221A9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56" y="1497900"/>
            <a:ext cx="5426183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0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614C6-B241-5049-552E-36F7AE142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2DF53E-CC8A-FC2E-B33A-7DFC34B018E9}"/>
              </a:ext>
            </a:extLst>
          </p:cNvPr>
          <p:cNvSpPr txBox="1"/>
          <p:nvPr/>
        </p:nvSpPr>
        <p:spPr>
          <a:xfrm>
            <a:off x="5134613" y="585601"/>
            <a:ext cx="32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 most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0CAAAE19-F26B-5D94-F685-D2A1548C9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2" name="Picture 11" descr="A red line with black text&#10;&#10;Description automatically generated">
            <a:extLst>
              <a:ext uri="{FF2B5EF4-FFF2-40B4-BE49-F238E27FC236}">
                <a16:creationId xmlns:a16="http://schemas.microsoft.com/office/drawing/2014/main" id="{485A0351-5637-5E0E-1640-CDA99BEEBC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7569" y="3817787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120FBFF0-A9AE-FABF-2A71-BE21B93C5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C40B43BD-9A05-A0DD-8D01-42F5260A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9E6B9665-23B6-3E75-1B41-A46AA033E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56C17BA8-D5D2-1C1C-5D67-F71BA5D0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10747D5C-BCAB-5682-2DD9-0D38B6398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89934C26-C92F-2403-9142-36DB0BDAF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DA52C19F-0535-8FB5-7D72-20231564F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526" y="3429000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50B0EB12-8773-31EA-FF82-E3FC57601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B059CAF-ECB6-1FE7-F448-8A6A209DA46E}"/>
              </a:ext>
            </a:extLst>
          </p:cNvPr>
          <p:cNvSpPr txBox="1"/>
          <p:nvPr/>
        </p:nvSpPr>
        <p:spPr>
          <a:xfrm>
            <a:off x="0" y="6290688"/>
            <a:ext cx="32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different test – in old test format</a:t>
            </a:r>
          </a:p>
        </p:txBody>
      </p:sp>
    </p:spTree>
    <p:extLst>
      <p:ext uri="{BB962C8B-B14F-4D97-AF65-F5344CB8AC3E}">
        <p14:creationId xmlns:p14="http://schemas.microsoft.com/office/powerpoint/2010/main" val="360664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9F86E-0260-6FF5-F27A-E608C2C36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paper with black lines&#10;&#10;Description automatically generated">
            <a:extLst>
              <a:ext uri="{FF2B5EF4-FFF2-40B4-BE49-F238E27FC236}">
                <a16:creationId xmlns:a16="http://schemas.microsoft.com/office/drawing/2014/main" id="{E5E03BEB-16C4-D615-176C-D1DCBD79F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02" y="441077"/>
            <a:ext cx="10541662" cy="597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27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2AE35-6F61-8DF2-3F63-A791E92B6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F87261-F0B6-891E-265A-CB478AE357C1}"/>
              </a:ext>
            </a:extLst>
          </p:cNvPr>
          <p:cNvSpPr txBox="1"/>
          <p:nvPr/>
        </p:nvSpPr>
        <p:spPr>
          <a:xfrm>
            <a:off x="5134613" y="585601"/>
            <a:ext cx="32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 most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EEB92098-F291-CFFD-529C-563EAB9CB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2" name="Picture 11" descr="A red line with black text&#10;&#10;Description automatically generated">
            <a:extLst>
              <a:ext uri="{FF2B5EF4-FFF2-40B4-BE49-F238E27FC236}">
                <a16:creationId xmlns:a16="http://schemas.microsoft.com/office/drawing/2014/main" id="{51596FBB-E42A-0D3B-EF35-6F1C0F1B821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7569" y="3817787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B928352D-BBC3-FE66-5344-A76B2CC63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22CCE546-23E4-44E6-72F3-C04A84DAA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FA37E53C-4047-EFF0-6068-A70BF412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62055843-50B2-9B2E-2C92-B3693215B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BDED78D3-DF33-CC6A-B7C6-783D67F6F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CA28BC63-6113-0D13-350D-91A9AFEAA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EDD0A0B0-9B63-3DA0-E32D-D529CFC5A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526" y="3429000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31B35C7E-F6A1-1D7B-099E-77E904B93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11E044-DD68-CF51-F70D-66A4CB092345}"/>
              </a:ext>
            </a:extLst>
          </p:cNvPr>
          <p:cNvSpPr txBox="1"/>
          <p:nvPr/>
        </p:nvSpPr>
        <p:spPr>
          <a:xfrm>
            <a:off x="0" y="6290688"/>
            <a:ext cx="32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different test – in old test format</a:t>
            </a:r>
          </a:p>
        </p:txBody>
      </p:sp>
    </p:spTree>
    <p:extLst>
      <p:ext uri="{BB962C8B-B14F-4D97-AF65-F5344CB8AC3E}">
        <p14:creationId xmlns:p14="http://schemas.microsoft.com/office/powerpoint/2010/main" val="583058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2340D-1464-B4D4-5BF3-900522BC0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1F94A4-DF65-2AD1-BC63-56F28F2BD2F1}"/>
              </a:ext>
            </a:extLst>
          </p:cNvPr>
          <p:cNvSpPr txBox="1"/>
          <p:nvPr/>
        </p:nvSpPr>
        <p:spPr>
          <a:xfrm>
            <a:off x="5134613" y="585601"/>
            <a:ext cx="297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–all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049B65E6-52F8-2761-9300-69075021B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0AF98003-90FB-3DD0-38A1-A1C90999A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E902B947-5680-AF81-8F3C-934304E41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88CE7E7C-5910-494B-C1AB-D8EDB0515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67E4B8D0-07E0-9F0C-3896-1393FDC8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DEF329D2-30B7-DE43-CF1A-9DB587A4B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BB1D5983-39E0-22A3-59B1-95F13E648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2023C3FB-92FE-C9DD-FFF1-3F004107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066" y="3447755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E9065D9C-F0F0-150F-5CCB-42F81633D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pic>
        <p:nvPicPr>
          <p:cNvPr id="2" name="Picture 1" descr="A red line with black text&#10;&#10;Description automatically generated">
            <a:extLst>
              <a:ext uri="{FF2B5EF4-FFF2-40B4-BE49-F238E27FC236}">
                <a16:creationId xmlns:a16="http://schemas.microsoft.com/office/drawing/2014/main" id="{BC8E0A56-30E9-68D3-74D8-ED718CF93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67" y="3752350"/>
            <a:ext cx="2534984" cy="2492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215569-11B3-981B-5539-807035A19185}"/>
              </a:ext>
            </a:extLst>
          </p:cNvPr>
          <p:cNvSpPr txBox="1"/>
          <p:nvPr/>
        </p:nvSpPr>
        <p:spPr>
          <a:xfrm>
            <a:off x="5320303" y="989303"/>
            <a:ext cx="288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consistency in all of our tests</a:t>
            </a:r>
          </a:p>
        </p:txBody>
      </p:sp>
    </p:spTree>
    <p:extLst>
      <p:ext uri="{BB962C8B-B14F-4D97-AF65-F5344CB8AC3E}">
        <p14:creationId xmlns:p14="http://schemas.microsoft.com/office/powerpoint/2010/main" val="390915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A5C4-D324-9622-A0B9-43EDC43C4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line drawing of a cross&#10;&#10;Description automatically generated">
            <a:extLst>
              <a:ext uri="{FF2B5EF4-FFF2-40B4-BE49-F238E27FC236}">
                <a16:creationId xmlns:a16="http://schemas.microsoft.com/office/drawing/2014/main" id="{CA016657-5849-D74D-EE22-45A532F8A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56" y="732908"/>
            <a:ext cx="9784080" cy="5105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C363C0-3064-03C8-314B-6D125E30FB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06598" y="2019362"/>
            <a:ext cx="3396984" cy="279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0856C3-6CAF-FDA7-1CA4-E1ED9BA8D18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88420" y="1469248"/>
            <a:ext cx="3059125" cy="39195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0C803-939C-8230-C1FF-97CFB8F9AAEB}"/>
              </a:ext>
            </a:extLst>
          </p:cNvPr>
          <p:cNvSpPr txBox="1"/>
          <p:nvPr/>
        </p:nvSpPr>
        <p:spPr>
          <a:xfrm>
            <a:off x="8513064" y="548242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Approved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D2564-CF9C-62F5-A864-9EB1C8444397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4B7F2-2D59-0CEB-CFCF-C7765F8E68CC}"/>
              </a:ext>
            </a:extLst>
          </p:cNvPr>
          <p:cNvSpPr txBox="1"/>
          <p:nvPr/>
        </p:nvSpPr>
        <p:spPr>
          <a:xfrm>
            <a:off x="484632" y="6059291"/>
            <a:ext cx="650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do they relate to each other? what’s the differences? grouping</a:t>
            </a:r>
          </a:p>
        </p:txBody>
      </p:sp>
    </p:spTree>
    <p:extLst>
      <p:ext uri="{BB962C8B-B14F-4D97-AF65-F5344CB8AC3E}">
        <p14:creationId xmlns:p14="http://schemas.microsoft.com/office/powerpoint/2010/main" val="365005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ECCB3-73C1-1CC7-2FD6-9C97A1BC5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D548AF9-35A8-2E45-FE54-4F3F4522EA17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B838-3D2E-C8F9-4EB9-5B4104F19A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4572" y="1719329"/>
            <a:ext cx="5627918" cy="3123422"/>
          </a:xfrm>
          <a:prstGeom prst="rect">
            <a:avLst/>
          </a:prstGeom>
        </p:spPr>
      </p:pic>
      <p:pic>
        <p:nvPicPr>
          <p:cNvPr id="6" name="Picture 5" descr="A red line with black text&#10;&#10;Description automatically generated">
            <a:extLst>
              <a:ext uri="{FF2B5EF4-FFF2-40B4-BE49-F238E27FC236}">
                <a16:creationId xmlns:a16="http://schemas.microsoft.com/office/drawing/2014/main" id="{B143E2DA-63D7-819D-7070-4BC7716FAE6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12480" y="2510270"/>
            <a:ext cx="1868538" cy="1837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5B8950-5055-F300-E38F-42347B5E5A79}"/>
              </a:ext>
            </a:extLst>
          </p:cNvPr>
          <p:cNvSpPr txBox="1"/>
          <p:nvPr/>
        </p:nvSpPr>
        <p:spPr>
          <a:xfrm>
            <a:off x="8274725" y="1271016"/>
            <a:ext cx="2950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 still have this one</a:t>
            </a:r>
          </a:p>
          <a:p>
            <a:r>
              <a:rPr lang="en-US"/>
              <a:t>in the new format</a:t>
            </a:r>
          </a:p>
          <a:p>
            <a:r>
              <a:rPr lang="en-US"/>
              <a:t>messy setup – needed config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C6E79-EEB0-E3E2-FE31-4C357FC64695}"/>
              </a:ext>
            </a:extLst>
          </p:cNvPr>
          <p:cNvSpPr txBox="1"/>
          <p:nvPr/>
        </p:nvSpPr>
        <p:spPr>
          <a:xfrm>
            <a:off x="8511428" y="3813048"/>
            <a:ext cx="2049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Dreaming Outloud Script Pro" panose="020F0502020204030204" pitchFamily="34" charset="0"/>
                <a:cs typeface="Dreaming Outloud Script Pro" panose="020F0502020204030204" pitchFamily="34" charset="0"/>
              </a:rPr>
              <a:t>messy setup</a:t>
            </a:r>
          </a:p>
        </p:txBody>
      </p:sp>
    </p:spTree>
    <p:extLst>
      <p:ext uri="{BB962C8B-B14F-4D97-AF65-F5344CB8AC3E}">
        <p14:creationId xmlns:p14="http://schemas.microsoft.com/office/powerpoint/2010/main" val="1092432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CCF2E-EA22-729E-F16E-D6FBFF4A6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creenshot of a chat&#10;&#10;Description automatically generated">
            <a:extLst>
              <a:ext uri="{FF2B5EF4-FFF2-40B4-BE49-F238E27FC236}">
                <a16:creationId xmlns:a16="http://schemas.microsoft.com/office/drawing/2014/main" id="{C3E80650-AD99-274B-9B63-9D43D55C5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266" y="647192"/>
            <a:ext cx="3905134" cy="54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7CEA9A-569B-ED30-E9E3-F50AC631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FD69-83E7-F874-5423-1673A07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C1E6-9F9E-11AA-7E19-91BF512B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22"/>
            <a:ext cx="10515600" cy="54128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Recorded call to : Conversation Details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Method :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Called Url: /api/v1.2/message/id/500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Headers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"Authorization" : [ "Basic fake"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"Cache-Control" : [ "no-cache"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Body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EXAMPLE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"data":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"displayNumber":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"encodedCaseDisposition": 27,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"uuid": "uuid-1",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"createDate":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"responsePortalLink": "/portal/message/500",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"primaryMessage":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"messages":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"creator":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"type": "BOT"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"tagId": "34",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"uuid": "uuid2"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"priority": 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"lswPermalink": "/console/bot/500",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"totalResponses": 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"hasResponse":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"status": "IN_PROGRESS"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endParaRPr lang="en-US" sz="7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0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AF390-6D46-9B8F-97D5-B18B3ED33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line drawing of a cross&#10;&#10;Description automatically generated">
            <a:extLst>
              <a:ext uri="{FF2B5EF4-FFF2-40B4-BE49-F238E27FC236}">
                <a16:creationId xmlns:a16="http://schemas.microsoft.com/office/drawing/2014/main" id="{F791D2D4-76EE-F824-12C0-7251C8895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56" y="732908"/>
            <a:ext cx="9784080" cy="5105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54945-16B2-4C6C-AA1A-11E3ECA9B8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06288" y="2019362"/>
            <a:ext cx="3397605" cy="279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D30874-8D15-FC10-0F95-7F5C27843B3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04068" y="1843140"/>
            <a:ext cx="3059125" cy="3909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7A2E48-64AB-E177-476F-CA50FBE3D6E6}"/>
              </a:ext>
            </a:extLst>
          </p:cNvPr>
          <p:cNvSpPr txBox="1"/>
          <p:nvPr/>
        </p:nvSpPr>
        <p:spPr>
          <a:xfrm>
            <a:off x="8513064" y="548242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Approved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379ED-65C8-6BEB-DF97-A0BD04C0A99C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FF27AD-ED05-04DA-0862-8D5C92039BA4}"/>
              </a:ext>
            </a:extLst>
          </p:cNvPr>
          <p:cNvSpPr txBox="1"/>
          <p:nvPr/>
        </p:nvSpPr>
        <p:spPr>
          <a:xfrm>
            <a:off x="484632" y="6059291"/>
            <a:ext cx="650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do they relate to each other? what’s the differences? grouping</a:t>
            </a:r>
          </a:p>
        </p:txBody>
      </p:sp>
    </p:spTree>
    <p:extLst>
      <p:ext uri="{BB962C8B-B14F-4D97-AF65-F5344CB8AC3E}">
        <p14:creationId xmlns:p14="http://schemas.microsoft.com/office/powerpoint/2010/main" val="3685982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29FC-28CD-24DC-6926-7D65D468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C83F1-291C-9ACD-3AC3-9EBF8D3C32DF}"/>
              </a:ext>
            </a:extLst>
          </p:cNvPr>
          <p:cNvSpPr txBox="1"/>
          <p:nvPr/>
        </p:nvSpPr>
        <p:spPr>
          <a:xfrm>
            <a:off x="859536" y="5340096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1F6DB-B267-6529-9BB8-9453138F726D}"/>
              </a:ext>
            </a:extLst>
          </p:cNvPr>
          <p:cNvSpPr txBox="1"/>
          <p:nvPr/>
        </p:nvSpPr>
        <p:spPr>
          <a:xfrm>
            <a:off x="4233672" y="2276856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see only</a:t>
            </a:r>
          </a:p>
          <a:p>
            <a:r>
              <a:rPr lang="en-US"/>
              <a:t>up to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15ED2-DBC5-F720-DFB6-384092E04122}"/>
              </a:ext>
            </a:extLst>
          </p:cNvPr>
          <p:cNvSpPr txBox="1"/>
          <p:nvPr/>
        </p:nvSpPr>
        <p:spPr>
          <a:xfrm>
            <a:off x="7836408" y="2923187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foggy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CD3F-DCCC-BECA-4759-B2E5348D1C71}"/>
              </a:ext>
            </a:extLst>
          </p:cNvPr>
          <p:cNvSpPr txBox="1"/>
          <p:nvPr/>
        </p:nvSpPr>
        <p:spPr>
          <a:xfrm>
            <a:off x="5407602" y="5201596"/>
            <a:ext cx="277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 the details disappear, </a:t>
            </a:r>
          </a:p>
          <a:p>
            <a:r>
              <a:rPr lang="en-US"/>
              <a:t>we get to see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4104274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942D-1696-27A9-C05A-E1F201EB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line drawing of a bird&#10;&#10;Description automatically generated">
            <a:extLst>
              <a:ext uri="{FF2B5EF4-FFF2-40B4-BE49-F238E27FC236}">
                <a16:creationId xmlns:a16="http://schemas.microsoft.com/office/drawing/2014/main" id="{2A6865C3-10CC-F52D-D4B3-F3DFBC93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37" y="576072"/>
            <a:ext cx="9333926" cy="5120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9FD90-C56B-C1E7-DBB3-8BAD821E0168}"/>
              </a:ext>
            </a:extLst>
          </p:cNvPr>
          <p:cNvSpPr txBox="1"/>
          <p:nvPr/>
        </p:nvSpPr>
        <p:spPr>
          <a:xfrm>
            <a:off x="2569464" y="6053328"/>
            <a:ext cx="686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feedback loop – too hard and impossible is the same thing, stop to look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12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7EEFA-624E-3D82-ABBF-52B62138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C472FAE-A294-D394-FD50-7B2C87E2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7" y="2198659"/>
            <a:ext cx="11248442" cy="18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56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D33C-8195-D5F4-5355-D51821A8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07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9C9-E2E5-2693-38F7-F47E0D4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Markdown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A4276DC-25E3-FBE0-24FA-DB32F687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1239" y="1376652"/>
            <a:ext cx="3013315" cy="248414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5B37F-981F-726D-792A-A75A7526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239" y="3860800"/>
            <a:ext cx="2782836" cy="281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76712-841F-E71D-494C-FEA744A19D16}"/>
              </a:ext>
            </a:extLst>
          </p:cNvPr>
          <p:cNvSpPr txBox="1"/>
          <p:nvPr/>
        </p:nvSpPr>
        <p:spPr>
          <a:xfrm>
            <a:off x="8019288" y="381575"/>
            <a:ext cx="2441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2-5 min - Lightning talk?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098C9-D135-03D7-C29E-C047D855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632" y="1690688"/>
            <a:ext cx="3475638" cy="42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8241-81FB-D395-7DDC-C1C1A0C1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689CB-333B-5334-A1C4-46FB1C89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0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46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FA76-DAB8-18CD-6BE9-B1184976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3250-2D34-CAA2-D9AC-71BE1F8C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9E880D"/>
                </a:solidFill>
                <a:effectLst/>
              </a:rPr>
              <a:t>@Test</a:t>
            </a:r>
            <a:br>
              <a:rPr lang="en-US" sz="1400">
                <a:solidFill>
                  <a:srgbClr val="9E880D"/>
                </a:solidFill>
                <a:effectLst/>
              </a:rPr>
            </a:br>
            <a:r>
              <a:rPr lang="en-US" sz="1400">
                <a:solidFill>
                  <a:srgbClr val="0033B3"/>
                </a:solidFill>
                <a:effectLst/>
              </a:rPr>
              <a:t>void </a:t>
            </a:r>
            <a:r>
              <a:rPr lang="en-US" sz="1400">
                <a:solidFill>
                  <a:srgbClr val="00627A"/>
                </a:solidFill>
                <a:effectLst/>
              </a:rPr>
              <a:t>botIntroducesItselfAndClarifiesIntent</a:t>
            </a:r>
            <a:r>
              <a:rPr lang="en-US" sz="1400">
                <a:solidFill>
                  <a:srgbClr val="080808"/>
                </a:solidFill>
                <a:effectLst/>
              </a:rPr>
              <a:t>() {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8C8C8C"/>
                </a:solidFill>
                <a:effectLst/>
              </a:rPr>
              <a:t>// given</a:t>
            </a:r>
            <a:br>
              <a:rPr lang="en-US" sz="1400" i="1">
                <a:solidFill>
                  <a:srgbClr val="8C8C8C"/>
                </a:solidFill>
                <a:effectLst/>
              </a:rPr>
            </a:br>
            <a:r>
              <a:rPr lang="en-US" sz="1400" i="1">
                <a:solidFill>
                  <a:srgbClr val="8C8C8C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EventNotification message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0000"/>
                </a:solidFill>
                <a:effectLst/>
              </a:rPr>
              <a:t>TestUtils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eventNotification</a:t>
            </a:r>
            <a:r>
              <a:rPr lang="en-US" sz="1400">
                <a:solidFill>
                  <a:srgbClr val="080808"/>
                </a:solidFill>
                <a:effectLst/>
              </a:rPr>
              <a:t>()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.userId(</a:t>
            </a:r>
            <a:r>
              <a:rPr lang="en-US" sz="1400">
                <a:solidFill>
                  <a:srgbClr val="000000"/>
                </a:solidFill>
                <a:effectLst/>
              </a:rPr>
              <a:t>UserId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builder</a:t>
            </a:r>
            <a:r>
              <a:rPr lang="en-US" sz="1400">
                <a:solidFill>
                  <a:srgbClr val="080808"/>
                </a:solidFill>
                <a:effectLst/>
              </a:rPr>
              <a:t>().channel(</a:t>
            </a:r>
            <a:r>
              <a:rPr lang="en-US" sz="1400">
                <a:solidFill>
                  <a:srgbClr val="000000"/>
                </a:solidFill>
                <a:effectLst/>
              </a:rPr>
              <a:t>Channel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871094"/>
                </a:solidFill>
                <a:effectLst/>
              </a:rPr>
              <a:t>TEXT</a:t>
            </a:r>
            <a:r>
              <a:rPr lang="en-US" sz="1400">
                <a:solidFill>
                  <a:srgbClr val="080808"/>
                </a:solidFill>
                <a:effectLst/>
              </a:rPr>
              <a:t>).channelId(</a:t>
            </a:r>
            <a:r>
              <a:rPr lang="en-US" sz="1400">
                <a:solidFill>
                  <a:srgbClr val="000000"/>
                </a:solidFill>
                <a:effectLst/>
              </a:rPr>
              <a:t>UUID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randomUUID</a:t>
            </a:r>
            <a:r>
              <a:rPr lang="en-US" sz="1400">
                <a:solidFill>
                  <a:srgbClr val="080808"/>
                </a:solidFill>
                <a:effectLst/>
              </a:rPr>
              <a:t>().toString()).build())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.properties(</a:t>
            </a:r>
            <a:r>
              <a:rPr lang="en-US" sz="1400">
                <a:solidFill>
                  <a:srgbClr val="000000"/>
                </a:solidFill>
                <a:effectLst/>
              </a:rPr>
              <a:t>List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of</a:t>
            </a:r>
            <a:r>
              <a:rPr lang="en-US" sz="1400">
                <a:solidFill>
                  <a:srgbClr val="080808"/>
                </a:solidFill>
                <a:effectLst/>
              </a:rPr>
              <a:t>(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Property(</a:t>
            </a:r>
            <a:r>
              <a:rPr lang="en-US" sz="1400">
                <a:solidFill>
                  <a:srgbClr val="067D17"/>
                </a:solidFill>
                <a:effectLst/>
              </a:rPr>
              <a:t>"accountId"</a:t>
            </a:r>
            <a:r>
              <a:rPr lang="en-US" sz="1400">
                <a:solidFill>
                  <a:srgbClr val="080808"/>
                </a:solidFill>
                <a:effectLst/>
              </a:rPr>
              <a:t>, </a:t>
            </a:r>
            <a:r>
              <a:rPr lang="en-US" sz="1400">
                <a:solidFill>
                  <a:srgbClr val="067D17"/>
                </a:solidFill>
                <a:effectLst/>
              </a:rPr>
              <a:t>"1234567"</a:t>
            </a:r>
            <a:r>
              <a:rPr lang="en-US" sz="1400">
                <a:solidFill>
                  <a:srgbClr val="080808"/>
                </a:solidFill>
                <a:effectLst/>
              </a:rPr>
              <a:t>),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Property(</a:t>
            </a:r>
            <a:r>
              <a:rPr lang="en-US" sz="1400">
                <a:solidFill>
                  <a:srgbClr val="067D17"/>
                </a:solidFill>
                <a:effectLst/>
              </a:rPr>
              <a:t>"code"</a:t>
            </a:r>
            <a:r>
              <a:rPr lang="en-US" sz="1400">
                <a:solidFill>
                  <a:srgbClr val="080808"/>
                </a:solidFill>
                <a:effectLst/>
              </a:rPr>
              <a:t>, </a:t>
            </a:r>
            <a:r>
              <a:rPr lang="en-US" sz="1400">
                <a:solidFill>
                  <a:srgbClr val="067D17"/>
                </a:solidFill>
                <a:effectLst/>
              </a:rPr>
              <a:t>"411"</a:t>
            </a:r>
            <a:r>
              <a:rPr lang="en-US" sz="1400">
                <a:solidFill>
                  <a:srgbClr val="080808"/>
                </a:solidFill>
                <a:effectLst/>
              </a:rPr>
              <a:t>)))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.events(</a:t>
            </a:r>
            <a:r>
              <a:rPr lang="en-US" sz="1400">
                <a:solidFill>
                  <a:srgbClr val="000000"/>
                </a:solidFill>
                <a:effectLst/>
              </a:rPr>
              <a:t>List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of</a:t>
            </a:r>
            <a:r>
              <a:rPr lang="en-US" sz="1400">
                <a:solidFill>
                  <a:srgbClr val="080808"/>
                </a:solidFill>
                <a:effectLst/>
              </a:rPr>
              <a:t>(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MessageEvent(</a:t>
            </a:r>
            <a:r>
              <a:rPr lang="en-US" sz="1400">
                <a:solidFill>
                  <a:srgbClr val="000000"/>
                </a:solidFill>
                <a:effectLst/>
              </a:rPr>
              <a:t>System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currentTimeMillis</a:t>
            </a:r>
            <a:r>
              <a:rPr lang="en-US" sz="1400">
                <a:solidFill>
                  <a:srgbClr val="080808"/>
                </a:solidFill>
                <a:effectLst/>
              </a:rPr>
              <a:t>(), </a:t>
            </a:r>
            <a:r>
              <a:rPr lang="en-US" sz="1400">
                <a:solidFill>
                  <a:srgbClr val="067D17"/>
                </a:solidFill>
                <a:effectLst/>
              </a:rPr>
              <a:t>"0"</a:t>
            </a:r>
            <a:r>
              <a:rPr lang="en-US" sz="1400">
                <a:solidFill>
                  <a:srgbClr val="080808"/>
                </a:solidFill>
                <a:effectLst/>
              </a:rPr>
              <a:t>, </a:t>
            </a:r>
            <a:r>
              <a:rPr lang="en-US" sz="1400">
                <a:solidFill>
                  <a:srgbClr val="067D17"/>
                </a:solidFill>
                <a:effectLst/>
              </a:rPr>
              <a:t>"hi"</a:t>
            </a:r>
            <a:r>
              <a:rPr lang="en-US" sz="1400">
                <a:solidFill>
                  <a:srgbClr val="080808"/>
                </a:solidFill>
                <a:effectLst/>
              </a:rPr>
              <a:t>))).build();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BotNotificationHandler notificationHandler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BotNotificationHandler();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BotOutboundChannel botOutboundChannel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BotOutboundChannel();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8C8C8C"/>
                </a:solidFill>
                <a:effectLst/>
              </a:rPr>
              <a:t>// when</a:t>
            </a:r>
            <a:br>
              <a:rPr lang="en-US" sz="1400" i="1">
                <a:solidFill>
                  <a:srgbClr val="8C8C8C"/>
                </a:solidFill>
                <a:effectLst/>
              </a:rPr>
            </a:br>
            <a:r>
              <a:rPr lang="en-US" sz="1400" i="1">
                <a:solidFill>
                  <a:srgbClr val="8C8C8C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notificationHandler</a:t>
            </a:r>
            <a:r>
              <a:rPr lang="en-US" sz="1400">
                <a:solidFill>
                  <a:srgbClr val="080808"/>
                </a:solidFill>
                <a:effectLst/>
              </a:rPr>
              <a:t>.handle(</a:t>
            </a:r>
            <a:r>
              <a:rPr lang="en-US" sz="1400">
                <a:solidFill>
                  <a:srgbClr val="000000"/>
                </a:solidFill>
                <a:effectLst/>
              </a:rPr>
              <a:t>message</a:t>
            </a:r>
            <a:r>
              <a:rPr lang="en-US" sz="1400">
                <a:solidFill>
                  <a:srgbClr val="080808"/>
                </a:solidFill>
                <a:effectLst/>
              </a:rPr>
              <a:t>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8C8C8C"/>
                </a:solidFill>
                <a:effectLst/>
              </a:rPr>
              <a:t>// then</a:t>
            </a:r>
            <a:br>
              <a:rPr lang="en-US" sz="1400" i="1">
                <a:solidFill>
                  <a:srgbClr val="8C8C8C"/>
                </a:solidFill>
                <a:effectLst/>
              </a:rPr>
            </a:br>
            <a:r>
              <a:rPr lang="en-US" sz="1400" i="1">
                <a:solidFill>
                  <a:srgbClr val="8C8C8C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BotAction botActions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0000"/>
                </a:solidFill>
                <a:effectLst/>
              </a:rPr>
              <a:t>botOutboundChannel</a:t>
            </a:r>
            <a:r>
              <a:rPr lang="en-US" sz="1400">
                <a:solidFill>
                  <a:srgbClr val="080808"/>
                </a:solidFill>
                <a:effectLst/>
              </a:rPr>
              <a:t>.read(</a:t>
            </a:r>
            <a:r>
              <a:rPr lang="en-US" sz="1400">
                <a:solidFill>
                  <a:srgbClr val="000000"/>
                </a:solidFill>
                <a:effectLst/>
              </a:rPr>
              <a:t>message</a:t>
            </a:r>
            <a:r>
              <a:rPr lang="en-US" sz="1400">
                <a:solidFill>
                  <a:srgbClr val="080808"/>
                </a:solidFill>
                <a:effectLst/>
              </a:rPr>
              <a:t>.getConversationId());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080808"/>
                </a:solidFill>
                <a:effectLst/>
              </a:rPr>
              <a:t>assertThat</a:t>
            </a:r>
            <a:r>
              <a:rPr lang="en-US" sz="1400">
                <a:solidFill>
                  <a:srgbClr val="080808"/>
                </a:solidFill>
                <a:effectLst/>
              </a:rPr>
              <a:t>(</a:t>
            </a:r>
            <a:r>
              <a:rPr lang="en-US" sz="1400">
                <a:solidFill>
                  <a:srgbClr val="000000"/>
                </a:solidFill>
                <a:effectLst/>
              </a:rPr>
              <a:t>botActions</a:t>
            </a:r>
            <a:r>
              <a:rPr lang="en-US" sz="1400">
                <a:solidFill>
                  <a:srgbClr val="080808"/>
                </a:solidFill>
                <a:effectLst/>
              </a:rPr>
              <a:t>.getCommands())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.containsExactly(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SendPlainMessageCommand(</a:t>
            </a:r>
            <a:r>
              <a:rPr lang="en-US" sz="1400">
                <a:solidFill>
                  <a:srgbClr val="067D17"/>
                </a:solidFill>
                <a:effectLst/>
              </a:rPr>
              <a:t>"Hi there! I'm your virtual assistant."</a:t>
            </a:r>
            <a:r>
              <a:rPr lang="en-US" sz="1400">
                <a:solidFill>
                  <a:srgbClr val="080808"/>
                </a:solidFill>
                <a:effectLst/>
              </a:rPr>
              <a:t>),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SendPlainMessageCommand(</a:t>
            </a:r>
            <a:r>
              <a:rPr lang="en-US" sz="1400">
                <a:solidFill>
                  <a:srgbClr val="067D17"/>
                </a:solidFill>
                <a:effectLst/>
              </a:rPr>
              <a:t>"What would you like to do today?"</a:t>
            </a:r>
            <a:r>
              <a:rPr lang="en-US" sz="1400">
                <a:solidFill>
                  <a:srgbClr val="080808"/>
                </a:solidFill>
                <a:effectLst/>
              </a:rPr>
              <a:t>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}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endParaRPr lang="en-US" sz="1400">
              <a:solidFill>
                <a:srgbClr val="080808"/>
              </a:solidFill>
              <a:effectLst/>
            </a:endParaRPr>
          </a:p>
          <a:p>
            <a:pPr marL="0" indent="0">
              <a:lnSpc>
                <a:spcPct val="170000"/>
              </a:lnSpc>
              <a:buNone/>
            </a:pPr>
            <a:br>
              <a:rPr lang="en-US" sz="1400">
                <a:solidFill>
                  <a:srgbClr val="080808"/>
                </a:solidFill>
                <a:effectLst/>
              </a:rPr>
            </a:br>
            <a:endParaRPr lang="en-US" sz="1400">
              <a:solidFill>
                <a:srgbClr val="080808"/>
              </a:solidFill>
              <a:effectLst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9559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20DB-345C-BF29-0F23-E1F453C3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DCE6-FAA8-029E-17C3-D518664D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9E880D"/>
                </a:solidFill>
                <a:effectLst/>
              </a:rPr>
              <a:t>@Test</a:t>
            </a:r>
            <a:br>
              <a:rPr lang="en-US">
                <a:solidFill>
                  <a:srgbClr val="9E880D"/>
                </a:solidFill>
                <a:effectLst/>
              </a:rPr>
            </a:br>
            <a:r>
              <a:rPr lang="en-US">
                <a:solidFill>
                  <a:srgbClr val="0033B3"/>
                </a:solidFill>
                <a:effectLst/>
              </a:rPr>
              <a:t>void </a:t>
            </a:r>
            <a:r>
              <a:rPr lang="en-US">
                <a:solidFill>
                  <a:srgbClr val="00627A"/>
                </a:solidFill>
                <a:effectLst/>
              </a:rPr>
              <a:t>botIntroducesItselfAndClarifiesIntent</a:t>
            </a:r>
            <a:r>
              <a:rPr lang="en-US">
                <a:solidFill>
                  <a:srgbClr val="080808"/>
                </a:solidFill>
                <a:effectLst/>
              </a:rPr>
              <a:t>() {</a:t>
            </a:r>
            <a:br>
              <a:rPr lang="en-US">
                <a:solidFill>
                  <a:srgbClr val="080808"/>
                </a:solidFill>
                <a:effectLst/>
              </a:rPr>
            </a:br>
            <a:r>
              <a:rPr lang="en-US">
                <a:solidFill>
                  <a:srgbClr val="080808"/>
                </a:solidFill>
                <a:effectLst/>
              </a:rPr>
              <a:t>    </a:t>
            </a:r>
            <a:r>
              <a:rPr lang="en-US">
                <a:solidFill>
                  <a:srgbClr val="000000"/>
                </a:solidFill>
                <a:effectLst/>
              </a:rPr>
              <a:t>String expected </a:t>
            </a:r>
            <a:r>
              <a:rPr lang="en-US">
                <a:solidFill>
                  <a:srgbClr val="080808"/>
                </a:solidFill>
                <a:effectLst/>
              </a:rPr>
              <a:t>= </a:t>
            </a:r>
            <a:r>
              <a:rPr lang="en-US">
                <a:solidFill>
                  <a:srgbClr val="067D17"/>
                </a:solidFill>
                <a:effectLst/>
              </a:rPr>
              <a:t>"""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[Customer]: hi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[     Bot]: Hi there! I'm your virtual assistant.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[     Bot]: What would you like to do today?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"""</a:t>
            </a:r>
            <a:r>
              <a:rPr lang="en-US">
                <a:solidFill>
                  <a:srgbClr val="080808"/>
                </a:solidFill>
                <a:effectLst/>
              </a:rPr>
              <a:t>;</a:t>
            </a:r>
            <a:br>
              <a:rPr lang="en-US">
                <a:solidFill>
                  <a:srgbClr val="080808"/>
                </a:solidFill>
                <a:effectLst/>
              </a:rPr>
            </a:br>
            <a:r>
              <a:rPr lang="en-US">
                <a:solidFill>
                  <a:srgbClr val="080808"/>
                </a:solidFill>
                <a:effectLst/>
              </a:rPr>
              <a:t>    verifyConversation(</a:t>
            </a:r>
            <a:r>
              <a:rPr lang="en-US">
                <a:solidFill>
                  <a:srgbClr val="000000"/>
                </a:solidFill>
                <a:effectLst/>
              </a:rPr>
              <a:t>expected</a:t>
            </a:r>
            <a:r>
              <a:rPr lang="en-US">
                <a:solidFill>
                  <a:srgbClr val="080808"/>
                </a:solidFill>
                <a:effectLst/>
              </a:rPr>
              <a:t>, </a:t>
            </a:r>
            <a:r>
              <a:rPr lang="en-US">
                <a:solidFill>
                  <a:srgbClr val="067D17"/>
                </a:solidFill>
                <a:effectLst/>
              </a:rPr>
              <a:t>"hi"</a:t>
            </a:r>
            <a:r>
              <a:rPr lang="en-US">
                <a:solidFill>
                  <a:srgbClr val="080808"/>
                </a:solidFill>
                <a:effectLst/>
              </a:rPr>
              <a:t>);</a:t>
            </a:r>
            <a:br>
              <a:rPr lang="en-US">
                <a:solidFill>
                  <a:srgbClr val="080808"/>
                </a:solidFill>
                <a:effectLst/>
              </a:rPr>
            </a:br>
            <a:r>
              <a:rPr lang="en-US">
                <a:solidFill>
                  <a:srgbClr val="080808"/>
                </a:solidFill>
                <a:effectLst/>
              </a:rPr>
              <a:t>}</a:t>
            </a:r>
            <a:br>
              <a:rPr lang="en-US">
                <a:solidFill>
                  <a:srgbClr val="080808"/>
                </a:solidFill>
                <a:effectLst/>
              </a:rPr>
            </a:br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470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B35E-CE1A-782F-D451-F0539A18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0050-E8A4-E115-4F32-62AE82A5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200"/>
              <a:t>Lada’s tests -&gt; approval test (of the list) -&gt; better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Full printed story -&gt; whitespace -&gt; json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Pretty printed json -&gt; inline -&gt; everywhere</a:t>
            </a:r>
          </a:p>
          <a:p>
            <a:pPr marL="514350" indent="-514350">
              <a:buFont typeface="+mj-lt"/>
              <a:buAutoNum type="arabicPeriod"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5312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af72c41-31f4-4d40-a6d0-808117dc4d77}" enabled="1" method="Standard" siteId="{be0f980b-dd99-4b19-bd7b-bc71a09b02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42710</TotalTime>
  <Words>1917</Words>
  <Application>Microsoft Macintosh PowerPoint</Application>
  <PresentationFormat>Widescreen</PresentationFormat>
  <Paragraphs>221</Paragraphs>
  <Slides>44</Slides>
  <Notes>29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Dreaming Outloud Script Pro</vt:lpstr>
      <vt:lpstr>Fira Code</vt:lpstr>
      <vt:lpstr>Ink Free</vt:lpstr>
      <vt:lpstr>Menlo</vt:lpstr>
      <vt:lpstr>Rockwell</vt:lpstr>
      <vt:lpstr>Office Theme</vt:lpstr>
      <vt:lpstr>Rest Calls</vt:lpstr>
      <vt:lpstr>PowerPoint Presentation</vt:lpstr>
      <vt:lpstr>Original</vt:lpstr>
      <vt:lpstr>Approval Text</vt:lpstr>
      <vt:lpstr>Approval Markdown</vt:lpstr>
      <vt:lpstr>Conversations</vt:lpstr>
      <vt:lpstr>Original</vt:lpstr>
      <vt:lpstr>Approvals</vt:lpstr>
      <vt:lpstr>TODO</vt:lpstr>
      <vt:lpstr>Better Testing with Approvals</vt:lpstr>
      <vt:lpstr>The story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Calls</dc:title>
  <dc:creator>Kesseler, Lada</dc:creator>
  <cp:lastModifiedBy>Kesseler, Lada</cp:lastModifiedBy>
  <cp:revision>28</cp:revision>
  <dcterms:created xsi:type="dcterms:W3CDTF">2023-11-14T16:04:34Z</dcterms:created>
  <dcterms:modified xsi:type="dcterms:W3CDTF">2024-02-07T03:44:08Z</dcterms:modified>
</cp:coreProperties>
</file>