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300" r:id="rId2"/>
    <p:sldId id="256" r:id="rId3"/>
    <p:sldId id="305" r:id="rId4"/>
    <p:sldId id="306" r:id="rId5"/>
    <p:sldId id="292" r:id="rId6"/>
    <p:sldId id="303" r:id="rId7"/>
    <p:sldId id="307" r:id="rId8"/>
    <p:sldId id="263" r:id="rId9"/>
    <p:sldId id="283" r:id="rId10"/>
    <p:sldId id="294" r:id="rId11"/>
    <p:sldId id="293" r:id="rId12"/>
    <p:sldId id="308" r:id="rId13"/>
    <p:sldId id="309" r:id="rId14"/>
    <p:sldId id="302" r:id="rId15"/>
    <p:sldId id="298" r:id="rId16"/>
    <p:sldId id="299" r:id="rId17"/>
    <p:sldId id="297" r:id="rId18"/>
    <p:sldId id="301" r:id="rId19"/>
    <p:sldId id="304" r:id="rId20"/>
    <p:sldId id="284" r:id="rId21"/>
    <p:sldId id="289" r:id="rId22"/>
    <p:sldId id="285" r:id="rId23"/>
    <p:sldId id="286" r:id="rId24"/>
    <p:sldId id="287" r:id="rId25"/>
    <p:sldId id="288" r:id="rId26"/>
    <p:sldId id="290" r:id="rId27"/>
    <p:sldId id="268" r:id="rId28"/>
    <p:sldId id="270" r:id="rId29"/>
    <p:sldId id="271" r:id="rId30"/>
    <p:sldId id="273" r:id="rId31"/>
    <p:sldId id="274" r:id="rId32"/>
    <p:sldId id="272" r:id="rId33"/>
    <p:sldId id="277" r:id="rId34"/>
    <p:sldId id="275" r:id="rId35"/>
    <p:sldId id="278" r:id="rId36"/>
    <p:sldId id="276" r:id="rId37"/>
    <p:sldId id="279" r:id="rId38"/>
    <p:sldId id="280" r:id="rId39"/>
    <p:sldId id="281" r:id="rId40"/>
    <p:sldId id="291" r:id="rId41"/>
    <p:sldId id="264" r:id="rId42"/>
    <p:sldId id="257" r:id="rId43"/>
    <p:sldId id="282" r:id="rId44"/>
    <p:sldId id="25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ow" id="{4A37992F-F261-844C-AD8B-FF43D7C6D28F}">
          <p14:sldIdLst>
            <p14:sldId id="300"/>
            <p14:sldId id="256"/>
            <p14:sldId id="305"/>
            <p14:sldId id="306"/>
            <p14:sldId id="292"/>
            <p14:sldId id="303"/>
            <p14:sldId id="307"/>
            <p14:sldId id="263"/>
            <p14:sldId id="283"/>
            <p14:sldId id="294"/>
            <p14:sldId id="293"/>
            <p14:sldId id="308"/>
            <p14:sldId id="309"/>
            <p14:sldId id="302"/>
            <p14:sldId id="298"/>
            <p14:sldId id="299"/>
            <p14:sldId id="297"/>
            <p14:sldId id="301"/>
            <p14:sldId id="304"/>
            <p14:sldId id="284"/>
            <p14:sldId id="289"/>
            <p14:sldId id="285"/>
            <p14:sldId id="286"/>
            <p14:sldId id="287"/>
            <p14:sldId id="288"/>
            <p14:sldId id="290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  <p14:section name="Rest Calls" id="{9F1D58F7-F7CD-004B-A186-A32696F48374}">
          <p14:sldIdLst>
            <p14:sldId id="291"/>
            <p14:sldId id="264"/>
            <p14:sldId id="257"/>
            <p14:sldId id="282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/>
    <p:restoredTop sz="96377"/>
  </p:normalViewPr>
  <p:slideViewPr>
    <p:cSldViewPr snapToGrid="0">
      <p:cViewPr varScale="1">
        <p:scale>
          <a:sx n="140" d="100"/>
          <a:sy n="140" d="100"/>
        </p:scale>
        <p:origin x="1664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EFBE7-AB24-2903-C554-251C1144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98F47-3365-4544-8E8D-4EA51D4F5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EA4BC-3FD9-78F2-B5CD-7BC630AF5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F6B37-A204-8AA0-3208-DFF2661A2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4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69BE-EA21-6651-CB12-65112D9D4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8EFE-BD54-84E0-DF8B-FD0A5707D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633E7-470B-E693-F58E-701C847BB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3A7B6-4EFA-AE36-EBD1-A0598A8EB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1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https://github.com/isidore/Talks/blob/master/BetterTestingWithApprovals.md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40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2DED-A804-1FB3-EDC5-8598F778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4AB28-5871-3475-30D0-987397601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B3730-1206-1B4F-C530-6EFB8771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8D222-86F4-8CB2-92BA-004A237BA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37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25A8C-B683-BB6B-2070-30A43BC8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D8A75-0B1E-7A5D-4CEC-C6533E651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894A8-35F6-DF80-E5F9-AEAD1EF92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6F7F1-91EF-82C6-8092-E388387D5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3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CBA9F-BF11-ED53-FDA0-45D8EE75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93399A-9B64-526C-C883-90633701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7C059-D9A4-B427-31C2-12AE537A7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3BED-E3E2-0B16-DA9E-06833D952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7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4E20-904F-2C6D-951E-E4553C943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4902D-257F-200E-5E8C-94D4CDDF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D339BF-561C-E228-5AB7-12B831EF2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BA0B8-27BF-5B85-33A0-EA0673ADE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75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657-30E9-95F4-C6C0-5C28484D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5C5A6-8EAD-E4A6-6234-BD89A680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8BF3C-7F56-4C72-F739-F2D95044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DB28-298C-BC98-FB92-5805699B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2B95-D31A-44A3-8A9F-90D8D2B2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C751-4567-0877-39D8-127530F1E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C5EE5-4EFC-AE74-E105-A682888F0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7C5D-06AE-45B1-C35F-CB52AF860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16EC-0447-1D39-81FF-64C1F980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9EB8A-7FE1-0B31-5984-FB20C387F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86B5-65B9-CF71-A989-22E7E2A65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41065-090C-A63D-C642-AD83E7B73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B35E-CE1A-782F-D451-F0539A18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0050-E8A4-E115-4F32-62AE82A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/>
              <a:t>Lada’s tests -&gt; approval test (of the list) -&gt; better printing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Full printed story -&gt; whitespace -&gt; 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Pretty printed json -&gt; inline -&gt; everywhere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everywhere -&gt; single instance -&gt; some can’t convert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/>
              <a:t>dual conversations (.and) -&gt; some can’t convert v2 -&gt; setting state</a:t>
            </a:r>
          </a:p>
          <a:p>
            <a:pPr marL="0" indent="0">
              <a:buNone/>
            </a:pPr>
            <a:endParaRPr lang="en-US" sz="1200"/>
          </a:p>
          <a:p>
            <a:pPr marL="514350" indent="-514350">
              <a:buFont typeface="+mj-lt"/>
              <a:buAutoNum type="arabicPeriod"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5312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FDAC4-5A89-D1C0-3E27-E653BCE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3A58370-A0CB-91E9-123E-5758FA766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45" y="1157824"/>
            <a:ext cx="9307581" cy="4694336"/>
          </a:xfrm>
          <a:prstGeom prst="rect">
            <a:avLst/>
          </a:prstGeom>
          <a:ln>
            <a:noFill/>
          </a:ln>
        </p:spPr>
      </p:pic>
      <p:sp>
        <p:nvSpPr>
          <p:cNvPr id="6" name="!!highlight2">
            <a:extLst>
              <a:ext uri="{FF2B5EF4-FFF2-40B4-BE49-F238E27FC236}">
                <a16:creationId xmlns:a16="http://schemas.microsoft.com/office/drawing/2014/main" id="{497A968F-E103-D8FE-A0DA-0831F0FADB58}"/>
              </a:ext>
            </a:extLst>
          </p:cNvPr>
          <p:cNvSpPr/>
          <p:nvPr/>
        </p:nvSpPr>
        <p:spPr>
          <a:xfrm>
            <a:off x="5126736" y="4847544"/>
            <a:ext cx="3496056" cy="50169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!!highlight1">
            <a:extLst>
              <a:ext uri="{FF2B5EF4-FFF2-40B4-BE49-F238E27FC236}">
                <a16:creationId xmlns:a16="http://schemas.microsoft.com/office/drawing/2014/main" id="{93FD5533-0D60-56DD-8D5C-2C70D1E08190}"/>
              </a:ext>
            </a:extLst>
          </p:cNvPr>
          <p:cNvSpPr/>
          <p:nvPr/>
        </p:nvSpPr>
        <p:spPr>
          <a:xfrm>
            <a:off x="9189720" y="2902921"/>
            <a:ext cx="411480" cy="277018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/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/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/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41442" y="5107678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6000" y="5170319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/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/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2435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97B6-4FCC-7793-AA61-1D74BD86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03764E2-7489-8728-9364-D00B56CE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1EF60BD-C7E4-53C2-1B3B-01ED4259E34D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DDF4A5-9A1F-C3F1-7709-F63040BECA25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7CB808-1F2E-9229-98E3-7599DEA73FA7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110C0-BB08-D67D-8555-ED5F6BA208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5986B9D-2B71-22A3-C42B-B9B6123DD0C5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6BED7F61-5D8B-29D3-5599-B81D596EE101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99E0508-3CC3-7EA5-98B4-D887B904B6FE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73E1289-3E6D-325F-30D6-7C803BE417CD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3B096E44-53E9-5BC0-0750-8FB8E2B6F43B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549EDFE-418B-1CDB-BE7E-8D486F0D6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3E597-8747-AC0A-0E02-202CDAE2ACAD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66BBE-F6A8-3542-2281-F4D69F6E3767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81A1FF-4652-CCF1-F4FC-373865AFC2E9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32876-3F7D-9071-D201-72C5B46B52C2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00705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729B-67B0-CBF1-22BC-DFBACD30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ACF9D49-CA8B-A408-665C-B4143C24B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650" y="5023400"/>
            <a:ext cx="3457939" cy="97510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0B5FE4A-99FB-4862-A614-C120AB3454D6}"/>
              </a:ext>
            </a:extLst>
          </p:cNvPr>
          <p:cNvGrpSpPr/>
          <p:nvPr/>
        </p:nvGrpSpPr>
        <p:grpSpPr>
          <a:xfrm>
            <a:off x="1352508" y="309669"/>
            <a:ext cx="2790014" cy="2080030"/>
            <a:chOff x="-2085926" y="47601"/>
            <a:chExt cx="4937760" cy="3016628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C6C9DBB-1C34-11B7-3673-D2AA89A7F3D6}"/>
                </a:ext>
              </a:extLst>
            </p:cNvPr>
            <p:cNvSpPr/>
            <p:nvPr/>
          </p:nvSpPr>
          <p:spPr>
            <a:xfrm>
              <a:off x="-2085926" y="47601"/>
              <a:ext cx="4937760" cy="3016628"/>
            </a:xfrm>
            <a:prstGeom prst="roundRect">
              <a:avLst>
                <a:gd name="adj" fmla="val 5778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955655-BB53-857B-B27D-4907A1EBF515}"/>
                </a:ext>
              </a:extLst>
            </p:cNvPr>
            <p:cNvSpPr txBox="1"/>
            <p:nvPr/>
          </p:nvSpPr>
          <p:spPr>
            <a:xfrm>
              <a:off x="-1857327" y="849920"/>
              <a:ext cx="4469555" cy="1740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[Customer]</a:t>
              </a:r>
            </a:p>
            <a:p>
              <a:pPr algn="r"/>
              <a:r>
                <a:rPr lang="en-US" sz="1200">
                  <a:solidFill>
                    <a:srgbClr val="080808"/>
                  </a:solidFill>
                  <a:effectLst/>
                </a:rPr>
                <a:t>hi</a:t>
              </a:r>
              <a:br>
                <a:rPr lang="en-US" sz="1200">
                  <a:solidFill>
                    <a:srgbClr val="080808"/>
                  </a:solidFill>
                  <a:effectLst/>
                </a:rPr>
              </a:br>
              <a:endParaRPr lang="en-US" sz="1200">
                <a:solidFill>
                  <a:srgbClr val="080808"/>
                </a:solidFill>
                <a:effectLst/>
              </a:endParaRP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[Bot]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Hi there! I'm your virtual assistant.</a:t>
              </a:r>
            </a:p>
            <a:p>
              <a:r>
                <a:rPr lang="en-US" sz="1200">
                  <a:solidFill>
                    <a:srgbClr val="080808"/>
                  </a:solidFill>
                  <a:effectLst/>
                </a:rPr>
                <a:t>What would you like to do today?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239A94-93C9-4FE4-1C4F-3FE43C54D58C}"/>
                </a:ext>
              </a:extLst>
            </p:cNvPr>
            <p:cNvSpPr txBox="1"/>
            <p:nvPr/>
          </p:nvSpPr>
          <p:spPr>
            <a:xfrm>
              <a:off x="-1857327" y="257024"/>
              <a:ext cx="1271016" cy="53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B350389-699A-1E48-DBF5-5DFE1BABE9F3}"/>
              </a:ext>
            </a:extLst>
          </p:cNvPr>
          <p:cNvSpPr txBox="1"/>
          <p:nvPr/>
        </p:nvSpPr>
        <p:spPr>
          <a:xfrm>
            <a:off x="7955281" y="1149037"/>
            <a:ext cx="233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Customer says ‘hi’</a:t>
            </a:r>
          </a:p>
          <a:p>
            <a:endParaRPr lang="en-US">
              <a:latin typeface="Ink Free" panose="020F0502020204030204" pitchFamily="34" charset="0"/>
              <a:ea typeface="Heiti TC Medium" pitchFamily="2" charset="-128"/>
              <a:cs typeface="Ink Free" panose="020F0502020204030204" pitchFamily="34" charset="0"/>
            </a:endParaRPr>
          </a:p>
          <a:p>
            <a:r>
              <a:rPr lang="en-US">
                <a:latin typeface="Ink Free" panose="020F0502020204030204" pitchFamily="34" charset="0"/>
                <a:ea typeface="Heiti TC Medium" pitchFamily="2" charset="-128"/>
                <a:cs typeface="Ink Free" panose="020F0502020204030204" pitchFamily="34" charset="0"/>
              </a:rPr>
              <a:t>verify the conversation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C562524-069B-A424-543C-99524D1B2677}"/>
              </a:ext>
            </a:extLst>
          </p:cNvPr>
          <p:cNvSpPr/>
          <p:nvPr/>
        </p:nvSpPr>
        <p:spPr>
          <a:xfrm rot="19174839">
            <a:off x="3346783" y="655178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52D9BCF-C23B-5B06-FBCB-2AD7F8365E8D}"/>
              </a:ext>
            </a:extLst>
          </p:cNvPr>
          <p:cNvSpPr/>
          <p:nvPr/>
        </p:nvSpPr>
        <p:spPr>
          <a:xfrm rot="3296555">
            <a:off x="5406396" y="1653449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EC74AD11-ADC5-2BDC-8F71-AC7AC649EE1B}"/>
              </a:ext>
            </a:extLst>
          </p:cNvPr>
          <p:cNvSpPr/>
          <p:nvPr/>
        </p:nvSpPr>
        <p:spPr>
          <a:xfrm rot="12769450">
            <a:off x="2157609" y="1605073"/>
            <a:ext cx="3881728" cy="3881728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7648C8E4-AA2F-35AD-AB4C-C674E3DB2265}"/>
              </a:ext>
            </a:extLst>
          </p:cNvPr>
          <p:cNvSpPr/>
          <p:nvPr/>
        </p:nvSpPr>
        <p:spPr>
          <a:xfrm rot="8100000">
            <a:off x="3445361" y="1021079"/>
            <a:ext cx="5120640" cy="5120640"/>
          </a:xfrm>
          <a:prstGeom prst="arc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C78B4A7-CC7B-02D4-FD2B-C24F070B9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7" y="5332686"/>
            <a:ext cx="4471396" cy="6624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4D41-9988-924C-79D1-9B2E1FA40431}"/>
              </a:ext>
            </a:extLst>
          </p:cNvPr>
          <p:cNvSpPr txBox="1"/>
          <p:nvPr/>
        </p:nvSpPr>
        <p:spPr>
          <a:xfrm>
            <a:off x="3450113" y="2345970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28056-70F1-C3AB-25DB-64816674EA5E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BFF6D-D3CB-A530-BE93-D1F918849474}"/>
              </a:ext>
            </a:extLst>
          </p:cNvPr>
          <p:cNvSpPr txBox="1"/>
          <p:nvPr/>
        </p:nvSpPr>
        <p:spPr>
          <a:xfrm>
            <a:off x="7037496" y="449605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396B0B-2A30-987E-50B3-89D94DCDA1B9}"/>
              </a:ext>
            </a:extLst>
          </p:cNvPr>
          <p:cNvSpPr txBox="1"/>
          <p:nvPr/>
        </p:nvSpPr>
        <p:spPr>
          <a:xfrm>
            <a:off x="3252054" y="4558693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ADFA4-BD92-DF66-BB01-C49150FC72F4}"/>
              </a:ext>
            </a:extLst>
          </p:cNvPr>
          <p:cNvSpPr txBox="1"/>
          <p:nvPr/>
        </p:nvSpPr>
        <p:spPr>
          <a:xfrm>
            <a:off x="513446" y="4914750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Ink Free" panose="020F0502020204030204" pitchFamily="34" charset="0"/>
                <a:ea typeface="Heiti TC Medium" pitchFamily="2" charset="-128"/>
              </a:rPr>
              <a:t>[Customer]: hi</a:t>
            </a:r>
          </a:p>
        </p:txBody>
      </p:sp>
    </p:spTree>
    <p:extLst>
      <p:ext uri="{BB962C8B-B14F-4D97-AF65-F5344CB8AC3E}">
        <p14:creationId xmlns:p14="http://schemas.microsoft.com/office/powerpoint/2010/main" val="22053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F09A0-D246-875C-C70F-0F0B547E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55845E4F-0226-83BA-C360-A050FE11D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A7A9A6-4C6D-A559-60AC-F9241FA8C2E4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351072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573BF9-B17C-55AD-7566-D992D6FB4781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F6C7D-F54C-615D-7273-8A50FB11BBEA}"/>
              </a:ext>
            </a:extLst>
          </p:cNvPr>
          <p:cNvSpPr txBox="1"/>
          <p:nvPr/>
        </p:nvSpPr>
        <p:spPr>
          <a:xfrm>
            <a:off x="418614" y="2907792"/>
            <a:ext cx="5051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</a:t>
            </a: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there</a:t>
            </a: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! I'm your virtual assistant.</a:t>
            </a:r>
            <a:b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F780E-380C-E94D-9D2B-D3578F58398C}"/>
              </a:ext>
            </a:extLst>
          </p:cNvPr>
          <p:cNvSpPr txBox="1"/>
          <p:nvPr/>
        </p:nvSpPr>
        <p:spPr>
          <a:xfrm>
            <a:off x="6239257" y="2907792"/>
            <a:ext cx="56044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40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endParaRPr lang="en-US" sz="14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340D34-665B-A772-6EA9-802ABBE5343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15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F8825-EC20-0C35-C355-C893B253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0DBFF4-1D30-30B7-F91A-6D482B1D8AE7}"/>
              </a:ext>
            </a:extLst>
          </p:cNvPr>
          <p:cNvSpPr txBox="1"/>
          <p:nvPr/>
        </p:nvSpPr>
        <p:spPr>
          <a:xfrm>
            <a:off x="1563624" y="594360"/>
            <a:ext cx="12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B75D-8685-2FB1-0B13-1BE2BF460D6A}"/>
              </a:ext>
            </a:extLst>
          </p:cNvPr>
          <p:cNvSpPr txBox="1"/>
          <p:nvPr/>
        </p:nvSpPr>
        <p:spPr>
          <a:xfrm>
            <a:off x="379264" y="2367171"/>
            <a:ext cx="538641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2) No, I'm not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F7316D-A936-D55A-75F6-942D10EC9F6C}"/>
              </a:ext>
            </a:extLst>
          </p:cNvPr>
          <p:cNvCxnSpPr>
            <a:cxnSpLocks/>
          </p:cNvCxnSpPr>
          <p:nvPr/>
        </p:nvCxnSpPr>
        <p:spPr>
          <a:xfrm>
            <a:off x="5952744" y="594360"/>
            <a:ext cx="0" cy="60258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9ACB87-D96D-6FA4-E662-D393BB1FEE39}"/>
              </a:ext>
            </a:extLst>
          </p:cNvPr>
          <p:cNvSpPr txBox="1"/>
          <p:nvPr/>
        </p:nvSpPr>
        <p:spPr>
          <a:xfrm>
            <a:off x="6290307" y="2367171"/>
            <a:ext cx="56701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Hi there! I'm your virtual assistant.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Hmmm, tell me a little more so I can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What would you like to do today?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[Customer]: hi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Let me try to help you.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Bot]: Are you a customer?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1) Yes, I'm a customer</a:t>
            </a:r>
            <a:b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12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[        ]:   2) No, I'm not</a:t>
            </a:r>
          </a:p>
        </p:txBody>
      </p:sp>
    </p:spTree>
    <p:extLst>
      <p:ext uri="{BB962C8B-B14F-4D97-AF65-F5344CB8AC3E}">
        <p14:creationId xmlns:p14="http://schemas.microsoft.com/office/powerpoint/2010/main" val="1362812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DFCF-7DF9-859F-3A4A-62F02779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DBC20F-38F1-B876-4396-E3FA8436A22C}"/>
              </a:ext>
            </a:extLst>
          </p:cNvPr>
          <p:cNvSpPr/>
          <p:nvPr/>
        </p:nvSpPr>
        <p:spPr>
          <a:xfrm>
            <a:off x="3277194" y="1119460"/>
            <a:ext cx="4937760" cy="503411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o">
            <a:extLst>
              <a:ext uri="{FF2B5EF4-FFF2-40B4-BE49-F238E27FC236}">
                <a16:creationId xmlns:a16="http://schemas.microsoft.com/office/drawing/2014/main" id="{61EC0911-59E6-0C17-8BF8-A4C3ED693CB9}"/>
              </a:ext>
            </a:extLst>
          </p:cNvPr>
          <p:cNvSpPr/>
          <p:nvPr/>
        </p:nvSpPr>
        <p:spPr>
          <a:xfrm>
            <a:off x="5999766" y="5413248"/>
            <a:ext cx="1708626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yes">
            <a:extLst>
              <a:ext uri="{FF2B5EF4-FFF2-40B4-BE49-F238E27FC236}">
                <a16:creationId xmlns:a16="http://schemas.microsoft.com/office/drawing/2014/main" id="{3BD53F20-16C9-D4C2-436C-F02E21373411}"/>
              </a:ext>
            </a:extLst>
          </p:cNvPr>
          <p:cNvSpPr/>
          <p:nvPr/>
        </p:nvSpPr>
        <p:spPr>
          <a:xfrm>
            <a:off x="3477017" y="5413248"/>
            <a:ext cx="2135102" cy="445646"/>
          </a:xfrm>
          <a:prstGeom prst="roundRect">
            <a:avLst>
              <a:gd name="adj" fmla="val 5778"/>
            </a:avLst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34AE6A-5400-7524-A727-9211732A724A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4561A-B911-56AB-6DC0-4DC39BE5E2F8}"/>
              </a:ext>
            </a:extLst>
          </p:cNvPr>
          <p:cNvSpPr txBox="1"/>
          <p:nvPr/>
        </p:nvSpPr>
        <p:spPr>
          <a:xfrm>
            <a:off x="6746221" y="2019362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E72B5-45AB-CAFB-5D8C-D4D94171EEF2}"/>
              </a:ext>
            </a:extLst>
          </p:cNvPr>
          <p:cNvSpPr txBox="1"/>
          <p:nvPr/>
        </p:nvSpPr>
        <p:spPr>
          <a:xfrm>
            <a:off x="3511296" y="1426468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614EB-E07C-D90F-DB2E-44199DD60344}"/>
              </a:ext>
            </a:extLst>
          </p:cNvPr>
          <p:cNvSpPr txBox="1"/>
          <p:nvPr/>
        </p:nvSpPr>
        <p:spPr>
          <a:xfrm>
            <a:off x="3511296" y="2841214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6549C-F5A5-D9E4-6A03-EB6F636406C2}"/>
              </a:ext>
            </a:extLst>
          </p:cNvPr>
          <p:cNvSpPr txBox="1"/>
          <p:nvPr/>
        </p:nvSpPr>
        <p:spPr>
          <a:xfrm>
            <a:off x="6746221" y="3940065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pay bill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E803-7E90-E002-189C-09BCD790E0EE}"/>
              </a:ext>
            </a:extLst>
          </p:cNvPr>
          <p:cNvSpPr txBox="1"/>
          <p:nvPr/>
        </p:nvSpPr>
        <p:spPr>
          <a:xfrm>
            <a:off x="3511296" y="4737806"/>
            <a:ext cx="44695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Are you a customer?</a:t>
            </a:r>
          </a:p>
          <a:p>
            <a:endParaRPr lang="en-US" sz="1050">
              <a:solidFill>
                <a:srgbClr val="080808"/>
              </a:solidFill>
            </a:endParaRPr>
          </a:p>
          <a:p>
            <a:r>
              <a:rPr lang="en-US"/>
              <a:t>Yes, I'm a customer 	No, I'm not</a:t>
            </a:r>
          </a:p>
          <a:p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54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/>
      <p:bldP spid="4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8A338-4244-195F-0312-161DE0953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C3926601-9B5A-A4A5-949E-4E03359ED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EFFC0-895A-4681-4277-2B3BC387DD97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24674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DD1-6444-E6B5-72DF-5274A120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rved Down Arrow 2">
            <a:extLst>
              <a:ext uri="{FF2B5EF4-FFF2-40B4-BE49-F238E27FC236}">
                <a16:creationId xmlns:a16="http://schemas.microsoft.com/office/drawing/2014/main" id="{D0F45ECA-1C22-9DAA-4452-A6F363CB7177}"/>
              </a:ext>
            </a:extLst>
          </p:cNvPr>
          <p:cNvSpPr/>
          <p:nvPr/>
        </p:nvSpPr>
        <p:spPr bwMode="auto">
          <a:xfrm rot="16200000">
            <a:off x="2633387" y="3179948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Curved Down Arrow 3">
            <a:extLst>
              <a:ext uri="{FF2B5EF4-FFF2-40B4-BE49-F238E27FC236}">
                <a16:creationId xmlns:a16="http://schemas.microsoft.com/office/drawing/2014/main" id="{2531FF68-C096-533A-57C7-9908F7EB21CC}"/>
              </a:ext>
            </a:extLst>
          </p:cNvPr>
          <p:cNvSpPr/>
          <p:nvPr/>
        </p:nvSpPr>
        <p:spPr bwMode="auto">
          <a:xfrm rot="5400000">
            <a:off x="6591606" y="3179949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Curved Down Arrow 4">
            <a:extLst>
              <a:ext uri="{FF2B5EF4-FFF2-40B4-BE49-F238E27FC236}">
                <a16:creationId xmlns:a16="http://schemas.microsoft.com/office/drawing/2014/main" id="{CD7C84BE-D1AE-8249-C6BC-60BB49C591DC}"/>
              </a:ext>
            </a:extLst>
          </p:cNvPr>
          <p:cNvSpPr/>
          <p:nvPr/>
        </p:nvSpPr>
        <p:spPr bwMode="auto">
          <a:xfrm>
            <a:off x="4622573" y="1217784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0DDB-BF42-B0E5-71C6-A83C06A40EAD}"/>
              </a:ext>
            </a:extLst>
          </p:cNvPr>
          <p:cNvSpPr txBox="1"/>
          <p:nvPr/>
        </p:nvSpPr>
        <p:spPr>
          <a:xfrm>
            <a:off x="7315200" y="1905001"/>
            <a:ext cx="149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English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6260-045A-9824-9340-158A1AA65919}"/>
              </a:ext>
            </a:extLst>
          </p:cNvPr>
          <p:cNvSpPr txBox="1"/>
          <p:nvPr/>
        </p:nvSpPr>
        <p:spPr>
          <a:xfrm>
            <a:off x="7341442" y="5093560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FA7CB-4F8D-9D68-B8B6-534875039076}"/>
              </a:ext>
            </a:extLst>
          </p:cNvPr>
          <p:cNvSpPr txBox="1"/>
          <p:nvPr/>
        </p:nvSpPr>
        <p:spPr>
          <a:xfrm>
            <a:off x="3556000" y="5156201"/>
            <a:ext cx="10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16B-84ED-8F46-92BE-AAB705AFB9B4}"/>
              </a:ext>
            </a:extLst>
          </p:cNvPr>
          <p:cNvSpPr txBox="1"/>
          <p:nvPr/>
        </p:nvSpPr>
        <p:spPr>
          <a:xfrm>
            <a:off x="2844799" y="1923033"/>
            <a:ext cx="17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Whiteboard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39823A-C8F1-3204-08FC-FA4444003F39}"/>
              </a:ext>
            </a:extLst>
          </p:cNvPr>
          <p:cNvGrpSpPr/>
          <p:nvPr/>
        </p:nvGrpSpPr>
        <p:grpSpPr>
          <a:xfrm>
            <a:off x="1422400" y="279400"/>
            <a:ext cx="1347536" cy="2802021"/>
            <a:chOff x="635115" y="-227609"/>
            <a:chExt cx="1010652" cy="21015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6B0153-9965-2DEB-F758-1078474DD80E}"/>
                </a:ext>
              </a:extLst>
            </p:cNvPr>
            <p:cNvSpPr/>
            <p:nvPr/>
          </p:nvSpPr>
          <p:spPr bwMode="auto">
            <a:xfrm>
              <a:off x="635115" y="29065"/>
              <a:ext cx="1010652" cy="113898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chemeClr val="tx1"/>
                </a:solidFill>
                <a:latin typeface="Arial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362202-101E-18D9-4A39-C6F32445A05B}"/>
                </a:ext>
              </a:extLst>
            </p:cNvPr>
            <p:cNvCxnSpPr/>
            <p:nvPr/>
          </p:nvCxnSpPr>
          <p:spPr bwMode="auto">
            <a:xfrm>
              <a:off x="1140441" y="-227609"/>
              <a:ext cx="0" cy="2566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A54560-8644-96DC-1272-5BC3BEA70054}"/>
                </a:ext>
              </a:extLst>
            </p:cNvPr>
            <p:cNvCxnSpPr/>
            <p:nvPr/>
          </p:nvCxnSpPr>
          <p:spPr bwMode="auto">
            <a:xfrm flipV="1">
              <a:off x="819599" y="1168054"/>
              <a:ext cx="184484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66F5C7-C464-0CED-1F36-8B217FF09EC2}"/>
                </a:ext>
              </a:extLst>
            </p:cNvPr>
            <p:cNvCxnSpPr/>
            <p:nvPr/>
          </p:nvCxnSpPr>
          <p:spPr bwMode="auto">
            <a:xfrm flipV="1">
              <a:off x="1140441" y="1168054"/>
              <a:ext cx="0" cy="5293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594883-6B37-1A25-1C69-8F217D55ACC4}"/>
                </a:ext>
              </a:extLst>
            </p:cNvPr>
            <p:cNvCxnSpPr/>
            <p:nvPr/>
          </p:nvCxnSpPr>
          <p:spPr bwMode="auto">
            <a:xfrm flipH="1" flipV="1">
              <a:off x="1276799" y="1168054"/>
              <a:ext cx="176463" cy="7058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1DEDC5-CBBB-77B4-59C0-6949C1C43D78}"/>
                </a:ext>
              </a:extLst>
            </p:cNvPr>
            <p:cNvCxnSpPr/>
            <p:nvPr/>
          </p:nvCxnSpPr>
          <p:spPr bwMode="auto">
            <a:xfrm>
              <a:off x="1140441" y="173520"/>
              <a:ext cx="0" cy="8428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360AFB-BC7B-14CD-FD43-B046C7EE1BF0}"/>
                </a:ext>
              </a:extLst>
            </p:cNvPr>
            <p:cNvCxnSpPr/>
            <p:nvPr/>
          </p:nvCxnSpPr>
          <p:spPr bwMode="auto">
            <a:xfrm flipV="1">
              <a:off x="762000" y="598559"/>
              <a:ext cx="691262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7FFD33-19A8-2A47-B9D0-A8161C22968F}"/>
                </a:ext>
              </a:extLst>
            </p:cNvPr>
            <p:cNvCxnSpPr/>
            <p:nvPr/>
          </p:nvCxnSpPr>
          <p:spPr bwMode="auto">
            <a:xfrm flipV="1">
              <a:off x="1140441" y="380254"/>
              <a:ext cx="224589" cy="218123"/>
            </a:xfrm>
            <a:prstGeom prst="line">
              <a:avLst/>
            </a:prstGeom>
            <a:solidFill>
              <a:schemeClr val="accent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F36F41-5DA3-DF67-C06F-D4D35DCC4875}"/>
              </a:ext>
            </a:extLst>
          </p:cNvPr>
          <p:cNvSpPr txBox="1"/>
          <p:nvPr/>
        </p:nvSpPr>
        <p:spPr>
          <a:xfrm>
            <a:off x="7620003" y="889002"/>
            <a:ext cx="355587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D122"/>
                </a:solidFill>
              </a:rPr>
              <a:t>// Create side (0,0) – (3,4)</a:t>
            </a:r>
          </a:p>
          <a:p>
            <a:r>
              <a:rPr lang="en-US" sz="2400" dirty="0">
                <a:solidFill>
                  <a:srgbClr val="2AD122"/>
                </a:solidFill>
              </a:rPr>
              <a:t>// Verify length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4EDCF3-7C37-4F4B-3794-531222F2D39B}"/>
              </a:ext>
            </a:extLst>
          </p:cNvPr>
          <p:cNvSpPr txBox="1"/>
          <p:nvPr/>
        </p:nvSpPr>
        <p:spPr>
          <a:xfrm>
            <a:off x="7010400" y="5867400"/>
            <a:ext cx="5080000" cy="748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133" dirty="0"/>
              <a:t>Side s = new Side(0,0,3,4);</a:t>
            </a:r>
          </a:p>
          <a:p>
            <a:r>
              <a:rPr lang="en-US" sz="2133" dirty="0"/>
              <a:t>Approvals.Verify(s + “ length = “ +s.Length);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B2375-E391-1D2A-3DC7-FB046D1DB5C2}"/>
              </a:ext>
            </a:extLst>
          </p:cNvPr>
          <p:cNvSpPr txBox="1"/>
          <p:nvPr/>
        </p:nvSpPr>
        <p:spPr>
          <a:xfrm>
            <a:off x="508000" y="5867401"/>
            <a:ext cx="3984867" cy="502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67" dirty="0"/>
              <a:t>Side (0,0) – (3,4) length = 5</a:t>
            </a:r>
          </a:p>
        </p:txBody>
      </p:sp>
      <p:sp>
        <p:nvSpPr>
          <p:cNvPr id="22" name="Curved Down Arrow 21">
            <a:extLst>
              <a:ext uri="{FF2B5EF4-FFF2-40B4-BE49-F238E27FC236}">
                <a16:creationId xmlns:a16="http://schemas.microsoft.com/office/drawing/2014/main" id="{31F2F38B-8260-C825-8DFE-AB0970C9C406}"/>
              </a:ext>
            </a:extLst>
          </p:cNvPr>
          <p:cNvSpPr/>
          <p:nvPr/>
        </p:nvSpPr>
        <p:spPr bwMode="auto">
          <a:xfrm rot="10800000">
            <a:off x="4590493" y="5025943"/>
            <a:ext cx="2718871" cy="1219200"/>
          </a:xfrm>
          <a:prstGeom prst="curvedDown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4342D-BA54-FEAD-66D0-8DEAD62B8178}"/>
              </a:ext>
            </a:extLst>
          </p:cNvPr>
          <p:cNvSpPr txBox="1"/>
          <p:nvPr/>
        </p:nvSpPr>
        <p:spPr>
          <a:xfrm>
            <a:off x="4165604" y="3327402"/>
            <a:ext cx="345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299353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Better Testing with Approvals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Llewellyn Falco</a:t>
            </a:r>
          </a:p>
          <a:p>
            <a:r>
              <a:rPr lang="en-US"/>
              <a:t>Lada Kesseler</a:t>
            </a:r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C54FE-7FC3-7747-C655-1CD7689E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C4170BA-DF45-9A1A-5B39-E2A0AF19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172A8BEA-D6FE-A64F-07E1-8309097BA35F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28AA476-CC31-E423-6F65-6054E4CB5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28C78C83-275C-53B2-1621-FF0DE645D6B9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8FBF3D4-A67B-5B8A-AED2-51715B9A5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D9701D7B-05D7-7045-E744-584E30A100CA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E3A19A8-899A-7F37-45B8-027DF5827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0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ED9BC-E09B-44E5-8264-4427905745FD}"/>
              </a:ext>
            </a:extLst>
          </p:cNvPr>
          <p:cNvSpPr txBox="1"/>
          <p:nvPr/>
        </p:nvSpPr>
        <p:spPr>
          <a:xfrm>
            <a:off x="1792224" y="1170432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testing circle</a:t>
            </a:r>
          </a:p>
        </p:txBody>
      </p:sp>
    </p:spTree>
    <p:extLst>
      <p:ext uri="{BB962C8B-B14F-4D97-AF65-F5344CB8AC3E}">
        <p14:creationId xmlns:p14="http://schemas.microsoft.com/office/powerpoint/2010/main" val="42932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578-426B-B2D6-9868-5A6CE33F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6195F33-D530-BAB6-216B-EFC86AA2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347" y="1200623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D503CA69-5A95-FC13-11AA-E693E9117811}"/>
              </a:ext>
            </a:extLst>
          </p:cNvPr>
          <p:cNvSpPr/>
          <p:nvPr/>
        </p:nvSpPr>
        <p:spPr>
          <a:xfrm>
            <a:off x="5259568" y="2566543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FD6300A-DFA1-4C2B-3910-41453EA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312" y="3602736"/>
            <a:ext cx="443374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29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B3B8-516C-458F-85AE-74CA0430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7248049-208D-9BA1-5F96-C78F6884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51" y="1136615"/>
            <a:ext cx="3457939" cy="975106"/>
          </a:xfrm>
          <a:prstGeom prst="rect">
            <a:avLst/>
          </a:prstGeom>
        </p:spPr>
      </p:pic>
      <p:sp>
        <p:nvSpPr>
          <p:cNvPr id="3" name="Cross 2">
            <a:extLst>
              <a:ext uri="{FF2B5EF4-FFF2-40B4-BE49-F238E27FC236}">
                <a16:creationId xmlns:a16="http://schemas.microsoft.com/office/drawing/2014/main" id="{07EA33B7-1EA1-CD67-6CA1-197AD77E0315}"/>
              </a:ext>
            </a:extLst>
          </p:cNvPr>
          <p:cNvSpPr/>
          <p:nvPr/>
        </p:nvSpPr>
        <p:spPr>
          <a:xfrm>
            <a:off x="1976872" y="2502535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C440BE4-68D9-7D25-E54E-919AC1EB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" y="3538728"/>
            <a:ext cx="4433746" cy="804672"/>
          </a:xfrm>
          <a:prstGeom prst="rect">
            <a:avLst/>
          </a:prstGeom>
        </p:spPr>
      </p:pic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EFC4EF3B-C9BA-F537-20F5-E3DDBF328D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2566" y="509976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AEEC9D0D-ADFF-84BF-E09A-1994845783B2}"/>
              </a:ext>
            </a:extLst>
          </p:cNvPr>
          <p:cNvSpPr/>
          <p:nvPr/>
        </p:nvSpPr>
        <p:spPr>
          <a:xfrm>
            <a:off x="8064052" y="1450209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ABDB0BE-DD33-9F7A-8C2B-489C0F832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8824" y="136974"/>
            <a:ext cx="3171779" cy="67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9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42DE-F176-0C3C-94FD-E02F057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D1427F09-ADFC-7FD5-F409-03163564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E9C3252E-BAE7-9B73-7F28-DB7649DB8165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C465111-F782-C323-5489-7B874005FD24}"/>
              </a:ext>
            </a:extLst>
          </p:cNvPr>
          <p:cNvGrpSpPr/>
          <p:nvPr/>
        </p:nvGrpSpPr>
        <p:grpSpPr>
          <a:xfrm>
            <a:off x="7312152" y="446061"/>
            <a:ext cx="3248005" cy="6124754"/>
            <a:chOff x="7312152" y="446061"/>
            <a:chExt cx="3248005" cy="6124754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9C04965D-32CB-1AA1-35E1-700319A9262C}"/>
                </a:ext>
              </a:extLst>
            </p:cNvPr>
            <p:cNvSpPr/>
            <p:nvPr/>
          </p:nvSpPr>
          <p:spPr>
            <a:xfrm>
              <a:off x="8412480" y="1787679"/>
              <a:ext cx="1298448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FC08E30B-AF3B-870E-8C51-A4ABA5874D0F}"/>
                </a:ext>
              </a:extLst>
            </p:cNvPr>
            <p:cNvSpPr/>
            <p:nvPr/>
          </p:nvSpPr>
          <p:spPr>
            <a:xfrm>
              <a:off x="8942832" y="3389566"/>
              <a:ext cx="155448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50DD5187-66BA-863F-4C6F-7E472EADA9BF}"/>
                </a:ext>
              </a:extLst>
            </p:cNvPr>
            <p:cNvSpPr/>
            <p:nvPr/>
          </p:nvSpPr>
          <p:spPr>
            <a:xfrm>
              <a:off x="8979408" y="4868344"/>
              <a:ext cx="822960" cy="18288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363F3CEC-0E9E-8E30-B109-9220BE0419F2}"/>
                </a:ext>
              </a:extLst>
            </p:cNvPr>
            <p:cNvSpPr txBox="1"/>
            <p:nvPr/>
          </p:nvSpPr>
          <p:spPr>
            <a:xfrm>
              <a:off x="7312152" y="446061"/>
              <a:ext cx="3248005" cy="6124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hi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Hi there! I'm your virtual assistant.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What would you like to do today?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[Customer]: pay bill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Let me try to help you.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[     Bot]: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"content":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"type": "vertical",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"text": "Are you a customer?",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"tooltip": "text tooltip"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"type": "horizontal",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"elements":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"Yes",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"Yes, I'm a customer"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"type": "button",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"title": "No",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"click":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"actions": [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{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"type": "publishText",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  "text": "No, I'm not"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  ]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  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  <a:t>}</a:t>
              </a: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br>
                <a:rPr lang="en-US" sz="800">
                  <a:solidFill>
                    <a:srgbClr val="080808"/>
                  </a:solidFill>
                  <a:effectLst/>
                  <a:latin typeface="Fira Code" pitchFamily="49" charset="0"/>
                  <a:ea typeface="Fira Code" pitchFamily="49" charset="0"/>
                  <a:cs typeface="Fira Code" pitchFamily="49" charset="0"/>
                </a:rPr>
              </a:br>
              <a:endParaRPr lang="en-US" sz="80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  <a:p>
              <a:endParaRPr lang="en-US" sz="800">
                <a:latin typeface="Fira Code" pitchFamily="49" charset="0"/>
                <a:ea typeface="Fira Code" pitchFamily="49" charset="0"/>
                <a:cs typeface="Fira Code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58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918F-3D5E-FDFE-A977-97CA8CBC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essage&#10;&#10;Description automatically generated">
            <a:extLst>
              <a:ext uri="{FF2B5EF4-FFF2-40B4-BE49-F238E27FC236}">
                <a16:creationId xmlns:a16="http://schemas.microsoft.com/office/drawing/2014/main" id="{953DFCB3-7E3D-09AF-C472-522C847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78" y="446061"/>
            <a:ext cx="4198620" cy="836506"/>
          </a:xfrm>
          <a:prstGeom prst="rect">
            <a:avLst/>
          </a:prstGeom>
        </p:spPr>
      </p:pic>
      <p:sp>
        <p:nvSpPr>
          <p:cNvPr id="8" name="Cross 7">
            <a:extLst>
              <a:ext uri="{FF2B5EF4-FFF2-40B4-BE49-F238E27FC236}">
                <a16:creationId xmlns:a16="http://schemas.microsoft.com/office/drawing/2014/main" id="{23D754F2-1D98-CCAE-0503-ABCEAE55B424}"/>
              </a:ext>
            </a:extLst>
          </p:cNvPr>
          <p:cNvSpPr/>
          <p:nvPr/>
        </p:nvSpPr>
        <p:spPr>
          <a:xfrm>
            <a:off x="4845364" y="1386294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!!approval">
            <a:extLst>
              <a:ext uri="{FF2B5EF4-FFF2-40B4-BE49-F238E27FC236}">
                <a16:creationId xmlns:a16="http://schemas.microsoft.com/office/drawing/2014/main" id="{0E128369-6301-FCCB-F3B2-71570FED9CCF}"/>
              </a:ext>
            </a:extLst>
          </p:cNvPr>
          <p:cNvGrpSpPr/>
          <p:nvPr/>
        </p:nvGrpSpPr>
        <p:grpSpPr>
          <a:xfrm>
            <a:off x="6807142" y="494629"/>
            <a:ext cx="5057410" cy="2862322"/>
            <a:chOff x="7410211" y="409485"/>
            <a:chExt cx="5057410" cy="2862322"/>
          </a:xfrm>
        </p:grpSpPr>
        <p:sp>
          <p:nvSpPr>
            <p:cNvPr id="5" name="!!highlight3">
              <a:extLst>
                <a:ext uri="{FF2B5EF4-FFF2-40B4-BE49-F238E27FC236}">
                  <a16:creationId xmlns:a16="http://schemas.microsoft.com/office/drawing/2014/main" id="{3028AC2B-5486-9EDF-FD58-664385617F24}"/>
                </a:ext>
              </a:extLst>
            </p:cNvPr>
            <p:cNvSpPr/>
            <p:nvPr/>
          </p:nvSpPr>
          <p:spPr>
            <a:xfrm flipV="1">
              <a:off x="8723376" y="2045559"/>
              <a:ext cx="2194560" cy="277019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6" name="!!highlight2">
              <a:extLst>
                <a:ext uri="{FF2B5EF4-FFF2-40B4-BE49-F238E27FC236}">
                  <a16:creationId xmlns:a16="http://schemas.microsoft.com/office/drawing/2014/main" id="{E90B6202-4A69-B30D-D111-74E728124C2F}"/>
                </a:ext>
              </a:extLst>
            </p:cNvPr>
            <p:cNvSpPr/>
            <p:nvPr/>
          </p:nvSpPr>
          <p:spPr>
            <a:xfrm>
              <a:off x="8723376" y="2351433"/>
              <a:ext cx="2459301" cy="277018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!!highlight1">
              <a:extLst>
                <a:ext uri="{FF2B5EF4-FFF2-40B4-BE49-F238E27FC236}">
                  <a16:creationId xmlns:a16="http://schemas.microsoft.com/office/drawing/2014/main" id="{D4C73E28-1109-D922-6242-8370A3EAFCA2}"/>
                </a:ext>
              </a:extLst>
            </p:cNvPr>
            <p:cNvSpPr/>
            <p:nvPr/>
          </p:nvSpPr>
          <p:spPr>
            <a:xfrm>
              <a:off x="8723376" y="2657305"/>
              <a:ext cx="1563624" cy="274320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!!approvalText">
              <a:extLst>
                <a:ext uri="{FF2B5EF4-FFF2-40B4-BE49-F238E27FC236}">
                  <a16:creationId xmlns:a16="http://schemas.microsoft.com/office/drawing/2014/main" id="{8B22F973-84B8-629C-36F8-1A9C6B3D2BEA}"/>
                </a:ext>
              </a:extLst>
            </p:cNvPr>
            <p:cNvSpPr txBox="1"/>
            <p:nvPr/>
          </p:nvSpPr>
          <p:spPr>
            <a:xfrm>
              <a:off x="7410211" y="409485"/>
              <a:ext cx="5057410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80808"/>
                  </a:solidFill>
                  <a:effectLst/>
                </a:rPr>
                <a:t>[Customer]: hi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Hi there! I'm your virtual assistant.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What would you like to do today?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[Customer]: pay bill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Let me try to help you.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Bot]: Are you a customer?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1) Yes, I'm a customer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r>
                <a:rPr lang="en-US" sz="2000">
                  <a:solidFill>
                    <a:srgbClr val="080808"/>
                  </a:solidFill>
                  <a:effectLst/>
                </a:rPr>
                <a:t>[                 ]:   2) No, I'm not</a:t>
              </a:r>
              <a:br>
                <a:rPr lang="en-US" sz="2000">
                  <a:solidFill>
                    <a:srgbClr val="080808"/>
                  </a:solidFill>
                  <a:effectLst/>
                </a:rPr>
              </a:br>
              <a:endParaRPr lang="en-US" sz="2000">
                <a:solidFill>
                  <a:srgbClr val="080808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358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65DC3069-C79D-A5FF-3756-0C1F3F22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2AFC77-F5C7-10A1-50CC-05981BE8F9BC}"/>
              </a:ext>
            </a:extLst>
          </p:cNvPr>
          <p:cNvSpPr txBox="1"/>
          <p:nvPr/>
        </p:nvSpPr>
        <p:spPr>
          <a:xfrm>
            <a:off x="3467488" y="2876443"/>
            <a:ext cx="549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...later that week...</a:t>
            </a:r>
          </a:p>
        </p:txBody>
      </p:sp>
    </p:spTree>
    <p:extLst>
      <p:ext uri="{BB962C8B-B14F-4D97-AF65-F5344CB8AC3E}">
        <p14:creationId xmlns:p14="http://schemas.microsoft.com/office/powerpoint/2010/main" val="687934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759709" y="314328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8E284A-9496-CACB-AFC3-7C221A95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656" y="1497900"/>
            <a:ext cx="5426183" cy="29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4BF9-ABC8-6E95-A72F-2D3FA170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A41458-F0A6-4112-C12A-DB7932BB8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03520" y="77724"/>
            <a:ext cx="6702552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58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0A05-D6FC-8D38-0E9F-6AC00AF4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9C79-29BD-492D-27BA-B9751E5ED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“People don’t know what they want, </a:t>
            </a:r>
          </a:p>
          <a:p>
            <a:pPr marL="0" indent="0">
              <a:buNone/>
            </a:pPr>
            <a:r>
              <a:rPr lang="en-US"/>
              <a:t>until they see what they don’t.”</a:t>
            </a:r>
          </a:p>
          <a:p>
            <a:pPr marL="0" indent="0">
              <a:buNone/>
            </a:pPr>
            <a:r>
              <a:rPr lang="en-US"/>
              <a:t>- Alan Shalloway</a:t>
            </a:r>
          </a:p>
        </p:txBody>
      </p:sp>
    </p:spTree>
    <p:extLst>
      <p:ext uri="{BB962C8B-B14F-4D97-AF65-F5344CB8AC3E}">
        <p14:creationId xmlns:p14="http://schemas.microsoft.com/office/powerpoint/2010/main" val="95776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9FFCC-D2B3-76B6-AE71-24191A634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B7F9-3E89-A005-2B59-C7A8E5667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31A7C-E01E-CF84-2E1E-85A39F8DC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7F97-142A-AC9E-14EB-D84B3929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story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489B-2A1E-81A0-DF02-4BD06E1C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Lada: lead developer working on the message bot application</a:t>
            </a:r>
          </a:p>
          <a:p>
            <a:r>
              <a:rPr lang="en-US"/>
              <a:t>Llewellyn: technical coach working with Lada and work on some tests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D65F-B89F-9DC7-9C7C-A516C704E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ilent Movie Silent Film Title Card: Free Download — CopyCatFilms">
            <a:extLst>
              <a:ext uri="{FF2B5EF4-FFF2-40B4-BE49-F238E27FC236}">
                <a16:creationId xmlns:a16="http://schemas.microsoft.com/office/drawing/2014/main" id="{B4DAB7B7-9CB9-FDCA-570C-A59439CF7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1"/>
            <a:ext cx="12192000" cy="68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F32C8C-1A9B-484E-550F-6DE9FAEE8595}"/>
              </a:ext>
            </a:extLst>
          </p:cNvPr>
          <p:cNvSpPr txBox="1"/>
          <p:nvPr/>
        </p:nvSpPr>
        <p:spPr>
          <a:xfrm>
            <a:off x="3565594" y="2876443"/>
            <a:ext cx="5297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atin typeface="Rockwell" panose="02060603020205020403" pitchFamily="18" charset="77"/>
              </a:rPr>
              <a:t>In the beginning...</a:t>
            </a:r>
          </a:p>
        </p:txBody>
      </p:sp>
    </p:spTree>
    <p:extLst>
      <p:ext uri="{BB962C8B-B14F-4D97-AF65-F5344CB8AC3E}">
        <p14:creationId xmlns:p14="http://schemas.microsoft.com/office/powerpoint/2010/main" val="44069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285DBA-F378-5E16-25F7-324AC755581C}"/>
              </a:ext>
            </a:extLst>
          </p:cNvPr>
          <p:cNvSpPr/>
          <p:nvPr/>
        </p:nvSpPr>
        <p:spPr>
          <a:xfrm>
            <a:off x="-9144" y="-9144"/>
            <a:ext cx="12201144" cy="68671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chemeClr val="tx1">
                    <a:lumMod val="85000"/>
                    <a:lumOff val="15000"/>
                  </a:schemeClr>
                </a:solidFill>
              </a:rPr>
              <a:t>code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3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6682213" y="2595434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989FB-36B9-C3FE-C716-508EC8621F48}"/>
              </a:ext>
            </a:extLst>
          </p:cNvPr>
          <p:cNvSpPr txBox="1"/>
          <p:nvPr/>
        </p:nvSpPr>
        <p:spPr>
          <a:xfrm>
            <a:off x="3447288" y="3417286"/>
            <a:ext cx="3415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44781</TotalTime>
  <Words>1714</Words>
  <Application>Microsoft Macintosh PowerPoint</Application>
  <PresentationFormat>Widescreen</PresentationFormat>
  <Paragraphs>231</Paragraphs>
  <Slides>44</Slides>
  <Notes>28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Dreaming Outloud Script Pro</vt:lpstr>
      <vt:lpstr>Fira Code</vt:lpstr>
      <vt:lpstr>Ink Free</vt:lpstr>
      <vt:lpstr>Menlo</vt:lpstr>
      <vt:lpstr>Rockwell</vt:lpstr>
      <vt:lpstr>Office Theme</vt:lpstr>
      <vt:lpstr>TODO</vt:lpstr>
      <vt:lpstr>Better Testing with Approvals</vt:lpstr>
      <vt:lpstr>Resources</vt:lpstr>
      <vt:lpstr>“”</vt:lpstr>
      <vt:lpstr>The story so far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 Calls</vt:lpstr>
      <vt:lpstr>PowerPoint Presentation</vt:lpstr>
      <vt:lpstr>Original</vt:lpstr>
      <vt:lpstr>Approval Text</vt:lpstr>
      <vt:lpstr>Approval Markdown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Lada Kesseler</cp:lastModifiedBy>
  <cp:revision>35</cp:revision>
  <dcterms:created xsi:type="dcterms:W3CDTF">2023-11-14T16:04:34Z</dcterms:created>
  <dcterms:modified xsi:type="dcterms:W3CDTF">2024-02-15T00:29:03Z</dcterms:modified>
</cp:coreProperties>
</file>