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3130"/>
  </p:normalViewPr>
  <p:slideViewPr>
    <p:cSldViewPr snapToGrid="0" snapToObjects="1">
      <p:cViewPr varScale="1">
        <p:scale>
          <a:sx n="65" d="100"/>
          <a:sy n="65"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F3DEF-B7C3-4C59-9658-8D64054EA4C4}" type="doc">
      <dgm:prSet loTypeId="urn:microsoft.com/office/officeart/2016/7/layout/LinearBlockProcessNumbered" loCatId="process" qsTypeId="urn:microsoft.com/office/officeart/2005/8/quickstyle/simple4" qsCatId="simple" csTypeId="urn:microsoft.com/office/officeart/2005/8/colors/accent3_2" csCatId="accent3" phldr="1"/>
      <dgm:spPr/>
      <dgm:t>
        <a:bodyPr/>
        <a:lstStyle/>
        <a:p>
          <a:endParaRPr lang="en-US"/>
        </a:p>
      </dgm:t>
    </dgm:pt>
    <dgm:pt modelId="{1381D308-10B0-4133-A5D7-6A507E592CD7}">
      <dgm:prSet/>
      <dgm:spPr/>
      <dgm:t>
        <a:bodyPr/>
        <a:lstStyle/>
        <a:p>
          <a:r>
            <a:rPr lang="nl-NL" dirty="0" err="1"/>
            <a:t>Demographic</a:t>
          </a:r>
          <a:r>
            <a:rPr lang="nl-NL" dirty="0"/>
            <a:t>, </a:t>
          </a:r>
          <a:r>
            <a:rPr lang="nl-NL" dirty="0" err="1"/>
            <a:t>pshychographic</a:t>
          </a:r>
          <a:r>
            <a:rPr lang="nl-NL" dirty="0"/>
            <a:t> </a:t>
          </a:r>
          <a:r>
            <a:rPr lang="nl-NL" dirty="0" err="1"/>
            <a:t>characteristics</a:t>
          </a:r>
          <a:endParaRPr lang="en-US" dirty="0"/>
        </a:p>
      </dgm:t>
    </dgm:pt>
    <dgm:pt modelId="{A426956B-9B0B-4A7A-88D1-23DCC6FF6329}" type="parTrans" cxnId="{03E12185-9334-4BD7-A697-5E6D43F3193B}">
      <dgm:prSet/>
      <dgm:spPr/>
      <dgm:t>
        <a:bodyPr/>
        <a:lstStyle/>
        <a:p>
          <a:endParaRPr lang="en-US"/>
        </a:p>
      </dgm:t>
    </dgm:pt>
    <dgm:pt modelId="{2C7BD722-0F8D-4C1B-9497-7337E9022DED}" type="sibTrans" cxnId="{03E12185-9334-4BD7-A697-5E6D43F3193B}">
      <dgm:prSet phldrT="01" phldr="0"/>
      <dgm:spPr/>
      <dgm:t>
        <a:bodyPr/>
        <a:lstStyle/>
        <a:p>
          <a:r>
            <a:rPr lang="en-US"/>
            <a:t>01</a:t>
          </a:r>
        </a:p>
      </dgm:t>
    </dgm:pt>
    <dgm:pt modelId="{50EC9C94-CA7C-4376-A6B1-BE32BEAD0631}">
      <dgm:prSet/>
      <dgm:spPr/>
      <dgm:t>
        <a:bodyPr/>
        <a:lstStyle/>
        <a:p>
          <a:r>
            <a:rPr lang="nl-NL"/>
            <a:t>Buying patterns</a:t>
          </a:r>
          <a:endParaRPr lang="en-US"/>
        </a:p>
      </dgm:t>
    </dgm:pt>
    <dgm:pt modelId="{0CF52EA6-C0A5-4EFF-A0D0-8AD2C7B2C994}" type="parTrans" cxnId="{4E19DFF0-E88D-4FB2-AA79-E79FBEA1E167}">
      <dgm:prSet/>
      <dgm:spPr/>
      <dgm:t>
        <a:bodyPr/>
        <a:lstStyle/>
        <a:p>
          <a:endParaRPr lang="en-US"/>
        </a:p>
      </dgm:t>
    </dgm:pt>
    <dgm:pt modelId="{8D5DEB18-ABBE-4535-8832-42B5DA93FE24}" type="sibTrans" cxnId="{4E19DFF0-E88D-4FB2-AA79-E79FBEA1E167}">
      <dgm:prSet phldrT="02" phldr="0"/>
      <dgm:spPr/>
      <dgm:t>
        <a:bodyPr/>
        <a:lstStyle/>
        <a:p>
          <a:r>
            <a:rPr lang="en-US"/>
            <a:t>02</a:t>
          </a:r>
        </a:p>
      </dgm:t>
    </dgm:pt>
    <dgm:pt modelId="{CA34FD61-54AE-4F5B-959A-6D7546A0677E}" type="pres">
      <dgm:prSet presAssocID="{78DF3DEF-B7C3-4C59-9658-8D64054EA4C4}" presName="Name0" presStyleCnt="0">
        <dgm:presLayoutVars>
          <dgm:animLvl val="lvl"/>
          <dgm:resizeHandles val="exact"/>
        </dgm:presLayoutVars>
      </dgm:prSet>
      <dgm:spPr/>
      <dgm:t>
        <a:bodyPr/>
        <a:lstStyle/>
        <a:p>
          <a:endParaRPr lang="en-US"/>
        </a:p>
      </dgm:t>
    </dgm:pt>
    <dgm:pt modelId="{C0029176-C021-4CFF-9C39-16424BFB0CD7}" type="pres">
      <dgm:prSet presAssocID="{1381D308-10B0-4133-A5D7-6A507E592CD7}" presName="compositeNode" presStyleCnt="0">
        <dgm:presLayoutVars>
          <dgm:bulletEnabled val="1"/>
        </dgm:presLayoutVars>
      </dgm:prSet>
      <dgm:spPr/>
    </dgm:pt>
    <dgm:pt modelId="{D200F62A-219F-44EB-BA00-597F02A4DA78}" type="pres">
      <dgm:prSet presAssocID="{1381D308-10B0-4133-A5D7-6A507E592CD7}" presName="bgRect" presStyleLbl="alignNode1" presStyleIdx="0" presStyleCnt="2"/>
      <dgm:spPr/>
      <dgm:t>
        <a:bodyPr/>
        <a:lstStyle/>
        <a:p>
          <a:endParaRPr lang="en-US"/>
        </a:p>
      </dgm:t>
    </dgm:pt>
    <dgm:pt modelId="{408BB8E7-D561-4FD7-8D84-1EF7BB63AC4B}" type="pres">
      <dgm:prSet presAssocID="{2C7BD722-0F8D-4C1B-9497-7337E9022DED}" presName="sibTransNodeRect" presStyleLbl="alignNode1" presStyleIdx="0" presStyleCnt="2">
        <dgm:presLayoutVars>
          <dgm:chMax val="0"/>
          <dgm:bulletEnabled val="1"/>
        </dgm:presLayoutVars>
      </dgm:prSet>
      <dgm:spPr/>
      <dgm:t>
        <a:bodyPr/>
        <a:lstStyle/>
        <a:p>
          <a:endParaRPr lang="en-US"/>
        </a:p>
      </dgm:t>
    </dgm:pt>
    <dgm:pt modelId="{7ECCA518-FB13-4355-AEA9-29EABD54451D}" type="pres">
      <dgm:prSet presAssocID="{1381D308-10B0-4133-A5D7-6A507E592CD7}" presName="nodeRect" presStyleLbl="alignNode1" presStyleIdx="0" presStyleCnt="2">
        <dgm:presLayoutVars>
          <dgm:bulletEnabled val="1"/>
        </dgm:presLayoutVars>
      </dgm:prSet>
      <dgm:spPr/>
      <dgm:t>
        <a:bodyPr/>
        <a:lstStyle/>
        <a:p>
          <a:endParaRPr lang="en-US"/>
        </a:p>
      </dgm:t>
    </dgm:pt>
    <dgm:pt modelId="{F103C876-533A-44DD-BC8D-51F76D4F56C5}" type="pres">
      <dgm:prSet presAssocID="{2C7BD722-0F8D-4C1B-9497-7337E9022DED}" presName="sibTrans" presStyleCnt="0"/>
      <dgm:spPr/>
    </dgm:pt>
    <dgm:pt modelId="{682BEFEF-E554-46B9-B5CE-F4363CBD5D91}" type="pres">
      <dgm:prSet presAssocID="{50EC9C94-CA7C-4376-A6B1-BE32BEAD0631}" presName="compositeNode" presStyleCnt="0">
        <dgm:presLayoutVars>
          <dgm:bulletEnabled val="1"/>
        </dgm:presLayoutVars>
      </dgm:prSet>
      <dgm:spPr/>
    </dgm:pt>
    <dgm:pt modelId="{90BBC3EF-B2AB-477F-84AF-3B7EAD0ACA84}" type="pres">
      <dgm:prSet presAssocID="{50EC9C94-CA7C-4376-A6B1-BE32BEAD0631}" presName="bgRect" presStyleLbl="alignNode1" presStyleIdx="1" presStyleCnt="2"/>
      <dgm:spPr/>
      <dgm:t>
        <a:bodyPr/>
        <a:lstStyle/>
        <a:p>
          <a:endParaRPr lang="en-US"/>
        </a:p>
      </dgm:t>
    </dgm:pt>
    <dgm:pt modelId="{99EFD563-0FAC-470C-88D7-646C017B8818}" type="pres">
      <dgm:prSet presAssocID="{8D5DEB18-ABBE-4535-8832-42B5DA93FE24}" presName="sibTransNodeRect" presStyleLbl="alignNode1" presStyleIdx="1" presStyleCnt="2">
        <dgm:presLayoutVars>
          <dgm:chMax val="0"/>
          <dgm:bulletEnabled val="1"/>
        </dgm:presLayoutVars>
      </dgm:prSet>
      <dgm:spPr/>
      <dgm:t>
        <a:bodyPr/>
        <a:lstStyle/>
        <a:p>
          <a:endParaRPr lang="en-US"/>
        </a:p>
      </dgm:t>
    </dgm:pt>
    <dgm:pt modelId="{6EC9D56F-57A2-4078-825C-D7B150BC8403}" type="pres">
      <dgm:prSet presAssocID="{50EC9C94-CA7C-4376-A6B1-BE32BEAD0631}" presName="nodeRect" presStyleLbl="alignNode1" presStyleIdx="1" presStyleCnt="2">
        <dgm:presLayoutVars>
          <dgm:bulletEnabled val="1"/>
        </dgm:presLayoutVars>
      </dgm:prSet>
      <dgm:spPr/>
      <dgm:t>
        <a:bodyPr/>
        <a:lstStyle/>
        <a:p>
          <a:endParaRPr lang="en-US"/>
        </a:p>
      </dgm:t>
    </dgm:pt>
  </dgm:ptLst>
  <dgm:cxnLst>
    <dgm:cxn modelId="{4E19DFF0-E88D-4FB2-AA79-E79FBEA1E167}" srcId="{78DF3DEF-B7C3-4C59-9658-8D64054EA4C4}" destId="{50EC9C94-CA7C-4376-A6B1-BE32BEAD0631}" srcOrd="1" destOrd="0" parTransId="{0CF52EA6-C0A5-4EFF-A0D0-8AD2C7B2C994}" sibTransId="{8D5DEB18-ABBE-4535-8832-42B5DA93FE24}"/>
    <dgm:cxn modelId="{92C02306-AAB5-704C-B1A1-7C30AD8950BD}" type="presOf" srcId="{78DF3DEF-B7C3-4C59-9658-8D64054EA4C4}" destId="{CA34FD61-54AE-4F5B-959A-6D7546A0677E}" srcOrd="0" destOrd="0" presId="urn:microsoft.com/office/officeart/2016/7/layout/LinearBlockProcessNumbered"/>
    <dgm:cxn modelId="{C1B63CAD-9B34-F441-88C5-8F7635B87EFE}" type="presOf" srcId="{1381D308-10B0-4133-A5D7-6A507E592CD7}" destId="{7ECCA518-FB13-4355-AEA9-29EABD54451D}" srcOrd="1" destOrd="0" presId="urn:microsoft.com/office/officeart/2016/7/layout/LinearBlockProcessNumbered"/>
    <dgm:cxn modelId="{370F8512-6554-CB4D-AB3E-110F978EC60D}" type="presOf" srcId="{50EC9C94-CA7C-4376-A6B1-BE32BEAD0631}" destId="{6EC9D56F-57A2-4078-825C-D7B150BC8403}" srcOrd="1" destOrd="0" presId="urn:microsoft.com/office/officeart/2016/7/layout/LinearBlockProcessNumbered"/>
    <dgm:cxn modelId="{EE38F27A-0C6C-FB4C-B5E9-73961AFF09B2}" type="presOf" srcId="{50EC9C94-CA7C-4376-A6B1-BE32BEAD0631}" destId="{90BBC3EF-B2AB-477F-84AF-3B7EAD0ACA84}" srcOrd="0" destOrd="0" presId="urn:microsoft.com/office/officeart/2016/7/layout/LinearBlockProcessNumbered"/>
    <dgm:cxn modelId="{C722CA7B-C5DB-CE4A-B2D1-75E5E63B1A6B}" type="presOf" srcId="{2C7BD722-0F8D-4C1B-9497-7337E9022DED}" destId="{408BB8E7-D561-4FD7-8D84-1EF7BB63AC4B}" srcOrd="0" destOrd="0" presId="urn:microsoft.com/office/officeart/2016/7/layout/LinearBlockProcessNumbered"/>
    <dgm:cxn modelId="{65C8AACC-26B2-0449-A56A-2B7A5CE5AE35}" type="presOf" srcId="{8D5DEB18-ABBE-4535-8832-42B5DA93FE24}" destId="{99EFD563-0FAC-470C-88D7-646C017B8818}" srcOrd="0" destOrd="0" presId="urn:microsoft.com/office/officeart/2016/7/layout/LinearBlockProcessNumbered"/>
    <dgm:cxn modelId="{15C02540-78F0-4740-A817-7B83DAE10F96}" type="presOf" srcId="{1381D308-10B0-4133-A5D7-6A507E592CD7}" destId="{D200F62A-219F-44EB-BA00-597F02A4DA78}" srcOrd="0" destOrd="0" presId="urn:microsoft.com/office/officeart/2016/7/layout/LinearBlockProcessNumbered"/>
    <dgm:cxn modelId="{03E12185-9334-4BD7-A697-5E6D43F3193B}" srcId="{78DF3DEF-B7C3-4C59-9658-8D64054EA4C4}" destId="{1381D308-10B0-4133-A5D7-6A507E592CD7}" srcOrd="0" destOrd="0" parTransId="{A426956B-9B0B-4A7A-88D1-23DCC6FF6329}" sibTransId="{2C7BD722-0F8D-4C1B-9497-7337E9022DED}"/>
    <dgm:cxn modelId="{B62142C9-719E-FB46-B32F-2B7B14F31C6C}" type="presParOf" srcId="{CA34FD61-54AE-4F5B-959A-6D7546A0677E}" destId="{C0029176-C021-4CFF-9C39-16424BFB0CD7}" srcOrd="0" destOrd="0" presId="urn:microsoft.com/office/officeart/2016/7/layout/LinearBlockProcessNumbered"/>
    <dgm:cxn modelId="{CF4011CA-33FA-E545-8B4A-EC7D4EBCCE97}" type="presParOf" srcId="{C0029176-C021-4CFF-9C39-16424BFB0CD7}" destId="{D200F62A-219F-44EB-BA00-597F02A4DA78}" srcOrd="0" destOrd="0" presId="urn:microsoft.com/office/officeart/2016/7/layout/LinearBlockProcessNumbered"/>
    <dgm:cxn modelId="{E7AAE855-2E64-3948-ACEF-DC46F829B378}" type="presParOf" srcId="{C0029176-C021-4CFF-9C39-16424BFB0CD7}" destId="{408BB8E7-D561-4FD7-8D84-1EF7BB63AC4B}" srcOrd="1" destOrd="0" presId="urn:microsoft.com/office/officeart/2016/7/layout/LinearBlockProcessNumbered"/>
    <dgm:cxn modelId="{06032E7D-BCD6-1E47-807A-A79363D329BE}" type="presParOf" srcId="{C0029176-C021-4CFF-9C39-16424BFB0CD7}" destId="{7ECCA518-FB13-4355-AEA9-29EABD54451D}" srcOrd="2" destOrd="0" presId="urn:microsoft.com/office/officeart/2016/7/layout/LinearBlockProcessNumbered"/>
    <dgm:cxn modelId="{534767B1-752C-DC49-90F0-70491FE5079D}" type="presParOf" srcId="{CA34FD61-54AE-4F5B-959A-6D7546A0677E}" destId="{F103C876-533A-44DD-BC8D-51F76D4F56C5}" srcOrd="1" destOrd="0" presId="urn:microsoft.com/office/officeart/2016/7/layout/LinearBlockProcessNumbered"/>
    <dgm:cxn modelId="{56859E6C-BDCA-B64B-AC12-8B2ED33A3457}" type="presParOf" srcId="{CA34FD61-54AE-4F5B-959A-6D7546A0677E}" destId="{682BEFEF-E554-46B9-B5CE-F4363CBD5D91}" srcOrd="2" destOrd="0" presId="urn:microsoft.com/office/officeart/2016/7/layout/LinearBlockProcessNumbered"/>
    <dgm:cxn modelId="{DCA91F42-6800-0D4E-848B-3011AD99FB1A}" type="presParOf" srcId="{682BEFEF-E554-46B9-B5CE-F4363CBD5D91}" destId="{90BBC3EF-B2AB-477F-84AF-3B7EAD0ACA84}" srcOrd="0" destOrd="0" presId="urn:microsoft.com/office/officeart/2016/7/layout/LinearBlockProcessNumbered"/>
    <dgm:cxn modelId="{111BB6DB-7DD1-D84B-A247-ADC93B51557B}" type="presParOf" srcId="{682BEFEF-E554-46B9-B5CE-F4363CBD5D91}" destId="{99EFD563-0FAC-470C-88D7-646C017B8818}" srcOrd="1" destOrd="0" presId="urn:microsoft.com/office/officeart/2016/7/layout/LinearBlockProcessNumbered"/>
    <dgm:cxn modelId="{C361E335-680A-9740-8BBE-005A44CC5D6C}" type="presParOf" srcId="{682BEFEF-E554-46B9-B5CE-F4363CBD5D91}" destId="{6EC9D56F-57A2-4078-825C-D7B150BC8403}"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F62A-219F-44EB-BA00-597F02A4DA78}">
      <dsp:nvSpPr>
        <dsp:cNvPr id="0" name=""/>
        <dsp:cNvSpPr/>
      </dsp:nvSpPr>
      <dsp:spPr>
        <a:xfrm>
          <a:off x="3208" y="0"/>
          <a:ext cx="4932389" cy="296199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87210" tIns="0" rIns="487210" bIns="330200" numCol="1" spcCol="1270" anchor="t" anchorCtr="0">
          <a:noAutofit/>
        </a:bodyPr>
        <a:lstStyle/>
        <a:p>
          <a:pPr lvl="0" algn="l" defTabSz="1155700">
            <a:lnSpc>
              <a:spcPct val="90000"/>
            </a:lnSpc>
            <a:spcBef>
              <a:spcPct val="0"/>
            </a:spcBef>
            <a:spcAft>
              <a:spcPct val="35000"/>
            </a:spcAft>
          </a:pPr>
          <a:r>
            <a:rPr lang="nl-NL" sz="2600" kern="1200" dirty="0" err="1"/>
            <a:t>Demographic</a:t>
          </a:r>
          <a:r>
            <a:rPr lang="nl-NL" sz="2600" kern="1200" dirty="0"/>
            <a:t>, </a:t>
          </a:r>
          <a:r>
            <a:rPr lang="nl-NL" sz="2600" kern="1200" dirty="0" err="1"/>
            <a:t>pshychographic</a:t>
          </a:r>
          <a:r>
            <a:rPr lang="nl-NL" sz="2600" kern="1200" dirty="0"/>
            <a:t> </a:t>
          </a:r>
          <a:r>
            <a:rPr lang="nl-NL" sz="2600" kern="1200" dirty="0" err="1"/>
            <a:t>characteristics</a:t>
          </a:r>
          <a:endParaRPr lang="en-US" sz="2600" kern="1200" dirty="0"/>
        </a:p>
      </dsp:txBody>
      <dsp:txXfrm>
        <a:off x="3208" y="1184798"/>
        <a:ext cx="4932389" cy="1777197"/>
      </dsp:txXfrm>
    </dsp:sp>
    <dsp:sp modelId="{408BB8E7-D561-4FD7-8D84-1EF7BB63AC4B}">
      <dsp:nvSpPr>
        <dsp:cNvPr id="0" name=""/>
        <dsp:cNvSpPr/>
      </dsp:nvSpPr>
      <dsp:spPr>
        <a:xfrm>
          <a:off x="3208" y="0"/>
          <a:ext cx="4932389" cy="1184798"/>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487210" tIns="165100" rIns="487210" bIns="165100" numCol="1" spcCol="1270" anchor="ctr" anchorCtr="0">
          <a:noAutofit/>
        </a:bodyPr>
        <a:lstStyle/>
        <a:p>
          <a:pPr lvl="0" algn="l" defTabSz="2711450">
            <a:lnSpc>
              <a:spcPct val="90000"/>
            </a:lnSpc>
            <a:spcBef>
              <a:spcPct val="0"/>
            </a:spcBef>
            <a:spcAft>
              <a:spcPct val="35000"/>
            </a:spcAft>
          </a:pPr>
          <a:r>
            <a:rPr lang="en-US" sz="6100" kern="1200"/>
            <a:t>01</a:t>
          </a:r>
        </a:p>
      </dsp:txBody>
      <dsp:txXfrm>
        <a:off x="3208" y="0"/>
        <a:ext cx="4932389" cy="1184798"/>
      </dsp:txXfrm>
    </dsp:sp>
    <dsp:sp modelId="{90BBC3EF-B2AB-477F-84AF-3B7EAD0ACA84}">
      <dsp:nvSpPr>
        <dsp:cNvPr id="0" name=""/>
        <dsp:cNvSpPr/>
      </dsp:nvSpPr>
      <dsp:spPr>
        <a:xfrm>
          <a:off x="5330188" y="0"/>
          <a:ext cx="4932389" cy="296199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487210" tIns="0" rIns="487210" bIns="330200" numCol="1" spcCol="1270" anchor="t" anchorCtr="0">
          <a:noAutofit/>
        </a:bodyPr>
        <a:lstStyle/>
        <a:p>
          <a:pPr lvl="0" algn="l" defTabSz="1155700">
            <a:lnSpc>
              <a:spcPct val="90000"/>
            </a:lnSpc>
            <a:spcBef>
              <a:spcPct val="0"/>
            </a:spcBef>
            <a:spcAft>
              <a:spcPct val="35000"/>
            </a:spcAft>
          </a:pPr>
          <a:r>
            <a:rPr lang="nl-NL" sz="2600" kern="1200"/>
            <a:t>Buying patterns</a:t>
          </a:r>
          <a:endParaRPr lang="en-US" sz="2600" kern="1200"/>
        </a:p>
      </dsp:txBody>
      <dsp:txXfrm>
        <a:off x="5330188" y="1184798"/>
        <a:ext cx="4932389" cy="1777197"/>
      </dsp:txXfrm>
    </dsp:sp>
    <dsp:sp modelId="{99EFD563-0FAC-470C-88D7-646C017B8818}">
      <dsp:nvSpPr>
        <dsp:cNvPr id="0" name=""/>
        <dsp:cNvSpPr/>
      </dsp:nvSpPr>
      <dsp:spPr>
        <a:xfrm>
          <a:off x="5330188" y="0"/>
          <a:ext cx="4932389" cy="1184798"/>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487210" tIns="165100" rIns="487210" bIns="165100" numCol="1" spcCol="1270" anchor="ctr" anchorCtr="0">
          <a:noAutofit/>
        </a:bodyPr>
        <a:lstStyle/>
        <a:p>
          <a:pPr lvl="0" algn="l" defTabSz="2711450">
            <a:lnSpc>
              <a:spcPct val="90000"/>
            </a:lnSpc>
            <a:spcBef>
              <a:spcPct val="0"/>
            </a:spcBef>
            <a:spcAft>
              <a:spcPct val="35000"/>
            </a:spcAft>
          </a:pPr>
          <a:r>
            <a:rPr lang="en-US" sz="6100" kern="1200"/>
            <a:t>02</a:t>
          </a:r>
        </a:p>
      </dsp:txBody>
      <dsp:txXfrm>
        <a:off x="5330188" y="0"/>
        <a:ext cx="4932389" cy="118479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D74FD-7546-BD48-A7C9-4DBD466CBD0D}" type="datetimeFigureOut">
              <a:rPr lang="en-US" smtClean="0"/>
              <a:t>9/25/17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5AF92-9D7E-B242-B0A4-D2228087FCF9}" type="slidenum">
              <a:rPr lang="en-US" smtClean="0"/>
              <a:t>‹#›</a:t>
            </a:fld>
            <a:endParaRPr lang="en-US"/>
          </a:p>
        </p:txBody>
      </p:sp>
    </p:spTree>
    <p:extLst>
      <p:ext uri="{BB962C8B-B14F-4D97-AF65-F5344CB8AC3E}">
        <p14:creationId xmlns:p14="http://schemas.microsoft.com/office/powerpoint/2010/main" val="59565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hyperlink" Target="https://www.thebalance.com/consumer-profile-defining-the-ideal-customer-2296932"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793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5048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0473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479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443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44001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4672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01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6832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27297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a:solidFill>
                  <a:schemeClr val="tx1"/>
                </a:solidFill>
                <a:effectLst/>
                <a:latin typeface="+mn-lt"/>
                <a:ea typeface="+mn-ea"/>
                <a:cs typeface="+mn-cs"/>
              </a:rPr>
              <a:t>Source: alexa.com 24-9-2017</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site’s ranking is based on a combined measure of Unique Visitors and Pageviews. Unique Visitors are determined by the number of unique Alexa users who visit a site on a given day. Pageviews are the total number of Alexa user URL requests for a site.</a:t>
            </a:r>
            <a:endParaRPr lang="en-GB" dirty="0"/>
          </a:p>
        </p:txBody>
      </p:sp>
      <p:sp>
        <p:nvSpPr>
          <p:cNvPr id="4" name="Tijdelijke aanduiding voor dianummer 3"/>
          <p:cNvSpPr>
            <a:spLocks noGrp="1"/>
          </p:cNvSpPr>
          <p:nvPr>
            <p:ph type="sldNum" sz="quarter" idx="10"/>
          </p:nvPr>
        </p:nvSpPr>
        <p:spPr/>
        <p:txBody>
          <a:bodyPr/>
          <a:lstStyle/>
          <a:p>
            <a:fld id="{C84C6F6C-7FE4-4667-A967-82EEE768B96C}" type="slidenum">
              <a:rPr lang="en-GB" smtClean="0"/>
              <a:t>33</a:t>
            </a:fld>
            <a:endParaRPr lang="en-GB"/>
          </a:p>
        </p:txBody>
      </p:sp>
    </p:spTree>
    <p:extLst>
      <p:ext uri="{BB962C8B-B14F-4D97-AF65-F5344CB8AC3E}">
        <p14:creationId xmlns:p14="http://schemas.microsoft.com/office/powerpoint/2010/main" val="16292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26637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20 Questions to create a Customer Profile:</a:t>
            </a:r>
          </a:p>
          <a:p>
            <a:r>
              <a:rPr lang="en-GB" dirty="0"/>
              <a:t>-What is their gender?</a:t>
            </a:r>
          </a:p>
          <a:p>
            <a:r>
              <a:rPr lang="en-GB" dirty="0"/>
              <a:t>-What is their age or age range?</a:t>
            </a:r>
          </a:p>
          <a:p>
            <a:r>
              <a:rPr lang="en-GB" dirty="0"/>
              <a:t>-What is their family background?</a:t>
            </a:r>
          </a:p>
          <a:p>
            <a:r>
              <a:rPr lang="en-GB" dirty="0"/>
              <a:t>-What is their cultural background?</a:t>
            </a:r>
          </a:p>
          <a:p>
            <a:r>
              <a:rPr lang="en-GB" dirty="0"/>
              <a:t>-What is their educational background?</a:t>
            </a:r>
          </a:p>
          <a:p>
            <a:r>
              <a:rPr lang="en-GB" dirty="0"/>
              <a:t>-Where do they live and work?</a:t>
            </a:r>
          </a:p>
          <a:p>
            <a:r>
              <a:rPr lang="en-GB" dirty="0"/>
              <a:t>-Married, single or living with a partner?</a:t>
            </a:r>
          </a:p>
          <a:p>
            <a:r>
              <a:rPr lang="en-GB" dirty="0"/>
              <a:t>-Do they have children?</a:t>
            </a:r>
          </a:p>
          <a:p>
            <a:r>
              <a:rPr lang="en-GB" dirty="0"/>
              <a:t>-How old are their children?</a:t>
            </a:r>
          </a:p>
          <a:p>
            <a:r>
              <a:rPr lang="en-GB" dirty="0"/>
              <a:t>-Do they have children still living at home?</a:t>
            </a:r>
          </a:p>
          <a:p>
            <a:r>
              <a:rPr lang="en-GB" dirty="0"/>
              <a:t>-What sort of place are they living?</a:t>
            </a:r>
          </a:p>
          <a:p>
            <a:r>
              <a:rPr lang="en-GB" dirty="0"/>
              <a:t>-What films and books do they enjoy?</a:t>
            </a:r>
          </a:p>
          <a:p>
            <a:r>
              <a:rPr lang="en-GB" dirty="0"/>
              <a:t>-What is their business or job?</a:t>
            </a:r>
          </a:p>
          <a:p>
            <a:r>
              <a:rPr lang="en-GB" dirty="0"/>
              <a:t>-What are their passions or interests?</a:t>
            </a:r>
          </a:p>
          <a:p>
            <a:r>
              <a:rPr lang="en-GB" dirty="0"/>
              <a:t>-Do they have a common religious ort spiritual belief?</a:t>
            </a:r>
          </a:p>
          <a:p>
            <a:r>
              <a:rPr lang="en-GB" dirty="0"/>
              <a:t>-What do they do in their spare time?</a:t>
            </a:r>
          </a:p>
          <a:p>
            <a:r>
              <a:rPr lang="en-GB" dirty="0"/>
              <a:t>-Where are they on the corporate ladder?</a:t>
            </a:r>
          </a:p>
          <a:p>
            <a:r>
              <a:rPr lang="en-GB" dirty="0"/>
              <a:t>-What is their approximate income?</a:t>
            </a:r>
          </a:p>
          <a:p>
            <a:r>
              <a:rPr lang="en-GB" dirty="0"/>
              <a:t>-What keeps them up at night?</a:t>
            </a:r>
          </a:p>
          <a:p>
            <a:r>
              <a:rPr lang="en-GB" dirty="0"/>
              <a:t>-What are their dreams?</a:t>
            </a:r>
          </a:p>
        </p:txBody>
      </p:sp>
      <p:sp>
        <p:nvSpPr>
          <p:cNvPr id="4" name="Tijdelijke aanduiding voor dianummer 3"/>
          <p:cNvSpPr>
            <a:spLocks noGrp="1"/>
          </p:cNvSpPr>
          <p:nvPr>
            <p:ph type="sldNum" sz="quarter" idx="10"/>
          </p:nvPr>
        </p:nvSpPr>
        <p:spPr/>
        <p:txBody>
          <a:bodyPr/>
          <a:lstStyle/>
          <a:p>
            <a:fld id="{C84C6F6C-7FE4-4667-A967-82EEE768B96C}" type="slidenum">
              <a:rPr lang="en-GB" smtClean="0"/>
              <a:t>35</a:t>
            </a:fld>
            <a:endParaRPr lang="en-GB"/>
          </a:p>
        </p:txBody>
      </p:sp>
    </p:spTree>
    <p:extLst>
      <p:ext uri="{BB962C8B-B14F-4D97-AF65-F5344CB8AC3E}">
        <p14:creationId xmlns:p14="http://schemas.microsoft.com/office/powerpoint/2010/main" val="583868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1" i="0" kern="1200" dirty="0">
                <a:solidFill>
                  <a:schemeClr val="tx1"/>
                </a:solidFill>
                <a:effectLst/>
                <a:latin typeface="+mn-lt"/>
                <a:ea typeface="+mn-ea"/>
                <a:cs typeface="+mn-cs"/>
              </a:rPr>
              <a:t>Demographic:</a:t>
            </a:r>
            <a:r>
              <a:rPr lang="en-US" sz="1200" b="0" i="0" kern="1200" dirty="0">
                <a:solidFill>
                  <a:schemeClr val="tx1"/>
                </a:solidFill>
                <a:effectLst/>
                <a:latin typeface="+mn-lt"/>
                <a:ea typeface="+mn-ea"/>
                <a:cs typeface="+mn-cs"/>
              </a:rPr>
              <a:t> Attributes related to age, city or region of residence, gender, race and ethnicity, and composition of household.</a:t>
            </a:r>
          </a:p>
          <a:p>
            <a:r>
              <a:rPr lang="en-US" sz="1200" b="1" i="0" kern="1200" dirty="0">
                <a:solidFill>
                  <a:schemeClr val="tx1"/>
                </a:solidFill>
                <a:effectLst/>
                <a:latin typeface="+mn-lt"/>
                <a:ea typeface="+mn-ea"/>
                <a:cs typeface="+mn-cs"/>
              </a:rPr>
              <a:t>Psychographics:</a:t>
            </a:r>
            <a:r>
              <a:rPr lang="en-US" sz="1200" b="0" i="0" kern="1200" dirty="0">
                <a:solidFill>
                  <a:schemeClr val="tx1"/>
                </a:solidFill>
                <a:effectLst/>
                <a:latin typeface="+mn-lt"/>
                <a:ea typeface="+mn-ea"/>
                <a:cs typeface="+mn-cs"/>
              </a:rPr>
              <a:t> Attributes related to lifestyles, life stage, personality, attitudes, opinion, and even voting behavior.</a:t>
            </a:r>
          </a:p>
          <a:p>
            <a:r>
              <a:rPr lang="en-US" b="0" i="0" kern="1200" dirty="0">
                <a:effectLst/>
                <a:latin typeface="+mn-lt"/>
                <a:ea typeface="+mn-ea"/>
                <a:cs typeface="+mn-cs"/>
              </a:rPr>
              <a:t>(source: </a:t>
            </a:r>
            <a:r>
              <a:rPr lang="en-US" b="0" i="0" kern="1200" dirty="0">
                <a:effectLst/>
                <a:latin typeface="+mn-lt"/>
                <a:ea typeface="+mn-ea"/>
                <a:cs typeface="+mn-cs"/>
                <a:hlinkClick r:id="rId3"/>
              </a:rPr>
              <a:t>https://www.thebalance.com/consumer-profile-defining-the-ideal-customer-2296932</a:t>
            </a:r>
            <a:r>
              <a:rPr lang="en-US" b="0" i="0" kern="1200" dirty="0">
                <a:effectLst/>
                <a:latin typeface="+mn-lt"/>
                <a:ea typeface="+mn-ea"/>
                <a:cs typeface="+mn-cs"/>
              </a:rPr>
              <a:t>)</a:t>
            </a:r>
            <a:endParaRPr lang="en-GB" b="0" i="0" dirty="0">
              <a:latin typeface="+mn-lt"/>
            </a:endParaRPr>
          </a:p>
          <a:p>
            <a:endParaRPr lang="en-US" dirty="0"/>
          </a:p>
          <a:p>
            <a:r>
              <a:rPr lang="en-US" dirty="0"/>
              <a:t>(Information source: http://www.eshopworld.com/blog-articles/brazil-ecommerce-insights/)</a:t>
            </a:r>
          </a:p>
        </p:txBody>
      </p:sp>
      <p:sp>
        <p:nvSpPr>
          <p:cNvPr id="4" name="Tijdelijke aanduiding voor dianummer 3"/>
          <p:cNvSpPr>
            <a:spLocks noGrp="1"/>
          </p:cNvSpPr>
          <p:nvPr>
            <p:ph type="sldNum" sz="quarter" idx="10"/>
          </p:nvPr>
        </p:nvSpPr>
        <p:spPr/>
        <p:txBody>
          <a:bodyPr/>
          <a:lstStyle/>
          <a:p>
            <a:fld id="{C84C6F6C-7FE4-4667-A967-82EEE768B96C}" type="slidenum">
              <a:rPr lang="en-GB" smtClean="0"/>
              <a:t>36</a:t>
            </a:fld>
            <a:endParaRPr lang="en-GB"/>
          </a:p>
        </p:txBody>
      </p:sp>
    </p:spTree>
    <p:extLst>
      <p:ext uri="{BB962C8B-B14F-4D97-AF65-F5344CB8AC3E}">
        <p14:creationId xmlns:p14="http://schemas.microsoft.com/office/powerpoint/2010/main" val="648529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b="1" dirty="0"/>
              <a:t>Buying pattern: </a:t>
            </a:r>
            <a:r>
              <a:rPr lang="en-US" sz="1200" b="0" i="0" kern="1200" dirty="0">
                <a:solidFill>
                  <a:schemeClr val="tx1"/>
                </a:solidFill>
                <a:effectLst/>
                <a:latin typeface="+mn-lt"/>
                <a:ea typeface="+mn-ea"/>
                <a:cs typeface="+mn-cs"/>
              </a:rPr>
              <a:t>Typical manner in which consumers purchase goods or services (or firms place their purchase orders) in terms of amount, frequency, timing, etc.</a:t>
            </a:r>
          </a:p>
          <a:p>
            <a:r>
              <a:rPr lang="en-US" sz="1200" b="0" i="0" kern="1200" dirty="0">
                <a:solidFill>
                  <a:schemeClr val="tx1"/>
                </a:solidFill>
                <a:effectLst/>
                <a:latin typeface="+mn-lt"/>
                <a:ea typeface="+mn-ea"/>
                <a:cs typeface="+mn-cs"/>
              </a:rPr>
              <a:t>(source: http://www.businessdictionary.com/definition/buying-pattern.html)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average e-Commerce purchase (average cart price) in Brazil for 2016 was US$126.3 (R$417), 8 percent higher than the previous year. This number is projected to reach US$137 (R$452) in 2017. It is also estimated that the number of purchases will increase 3.5 percent in 2017, and will reach a total of 110 million purchases made online. The increase in sales in virtual stores in the country is due to new consumption habits of the population. The migration of purchases from physical retail to electronic commerce is a factor that will continue to contribute to increased sales. We estimate that in 2017 e-Commerce sales will account for approximately 4.3 percent of retail sales in Brazil, compared to 3.8 percent in 2016.</a:t>
            </a:r>
            <a:r>
              <a:rPr lang="en-US" dirty="0"/>
              <a:t/>
            </a:r>
            <a:br>
              <a:rPr lang="en-US" dirty="0"/>
            </a:br>
            <a:r>
              <a:rPr lang="en-US" sz="1200" b="0" i="0" kern="1200" dirty="0">
                <a:solidFill>
                  <a:schemeClr val="tx1"/>
                </a:solidFill>
                <a:effectLst/>
                <a:latin typeface="+mn-lt"/>
                <a:ea typeface="+mn-ea"/>
                <a:cs typeface="+mn-cs"/>
              </a:rPr>
              <a:t> </a:t>
            </a:r>
            <a:r>
              <a:rPr lang="en-US" dirty="0"/>
              <a:t/>
            </a:r>
            <a:br>
              <a:rPr lang="en-US" dirty="0"/>
            </a:br>
            <a:r>
              <a:rPr lang="en-US" sz="1200" b="0" i="0" kern="1200" dirty="0">
                <a:solidFill>
                  <a:schemeClr val="tx1"/>
                </a:solidFill>
                <a:effectLst/>
                <a:latin typeface="+mn-lt"/>
                <a:ea typeface="+mn-ea"/>
                <a:cs typeface="+mn-cs"/>
              </a:rPr>
              <a:t>The most profitable industry sectors for online shopping include electronic appliances, computers, electronics, fashion, cosmetics, household appliances, and home decoration. Fashion is a particularly interesting category, due to the widely held belief that Brazilians need to try on clothes before purchasing.</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Current Market Trends</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Mobile commerce continues to be one of the strongest trends for 2017. Consumers are learning to compare prices and product information via the Internet and often prefer the convenience of purchasing items via e-Commerce. The rise in sales of mobile devices (2 percent), compared to the decrease in sales of notebooks (30 percent) and desktops (37 percent) demonstrates a change in people’s lifestyle and buying habits.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Brazilians tend to purchase through marketplaces and group buying websites. Brazilians also like to take advantage of online discount websites and coupons. Many middle-class consumers are aware that online prices for consumer goods and customer service policies are better than in stores.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i="0" kern="1200" dirty="0" err="1">
                <a:solidFill>
                  <a:schemeClr val="tx1"/>
                </a:solidFill>
                <a:effectLst/>
                <a:latin typeface="+mn-lt"/>
                <a:ea typeface="+mn-ea"/>
                <a:cs typeface="+mn-cs"/>
              </a:rPr>
              <a:t>Domestic</a:t>
            </a:r>
            <a:r>
              <a:rPr lang="nl-NL" sz="1200" b="1" i="0" kern="1200" dirty="0">
                <a:solidFill>
                  <a:schemeClr val="tx1"/>
                </a:solidFill>
                <a:effectLst/>
                <a:latin typeface="+mn-lt"/>
                <a:ea typeface="+mn-ea"/>
                <a:cs typeface="+mn-cs"/>
              </a:rPr>
              <a:t> e-Commerce (B2C)</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one factor enabling the development of the business-to-consumer (B2C) sector is the “long-tail” effect, which allows a wider product offering in niche areas compared to that found in physical storefronts. Surveys held in other countries, for example, indicate that online stores’ inventories are 6 to 23 times larger than those of physical stores. Retailers are taking advantage of U.S. selling techniques to increase purchases. For example, Brazilian stores (</a:t>
            </a:r>
            <a:r>
              <a:rPr lang="en-US" sz="1200" b="0" i="1" kern="1200" dirty="0">
                <a:solidFill>
                  <a:schemeClr val="tx1"/>
                </a:solidFill>
                <a:effectLst/>
                <a:latin typeface="+mn-lt"/>
                <a:ea typeface="+mn-ea"/>
                <a:cs typeface="+mn-cs"/>
              </a:rPr>
              <a:t>both physical and online</a:t>
            </a:r>
            <a:r>
              <a:rPr lang="en-US" sz="1200" b="0" i="0" kern="1200" dirty="0">
                <a:solidFill>
                  <a:schemeClr val="tx1"/>
                </a:solidFill>
                <a:effectLst/>
                <a:latin typeface="+mn-lt"/>
                <a:ea typeface="+mn-ea"/>
                <a:cs typeface="+mn-cs"/>
              </a:rPr>
              <a:t>) offer Black Friday discounts. Black Friday (2016) in Brazil, generated e-Commerce sales of US$575.7 million (R$1.9bi) which broke all previous sales records for a single day. In total, 1.64 million e-consumers made at least one purchase within 24 hours of Black Friday.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i="0" kern="1200" dirty="0">
                <a:solidFill>
                  <a:schemeClr val="tx1"/>
                </a:solidFill>
                <a:effectLst/>
                <a:latin typeface="+mn-lt"/>
                <a:ea typeface="+mn-ea"/>
                <a:cs typeface="+mn-cs"/>
              </a:rPr>
              <a:t>Cross Border e-Commerce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Research published by </a:t>
            </a:r>
            <a:r>
              <a:rPr lang="en-US" sz="1200" b="0" i="0" kern="1200" dirty="0" err="1">
                <a:solidFill>
                  <a:schemeClr val="tx1"/>
                </a:solidFill>
                <a:effectLst/>
                <a:latin typeface="+mn-lt"/>
                <a:ea typeface="+mn-ea"/>
                <a:cs typeface="+mn-cs"/>
              </a:rPr>
              <a:t>eBit</a:t>
            </a:r>
            <a:r>
              <a:rPr lang="en-US" sz="1200" b="0" i="0" kern="1200" dirty="0">
                <a:solidFill>
                  <a:schemeClr val="tx1"/>
                </a:solidFill>
                <a:effectLst/>
                <a:latin typeface="+mn-lt"/>
                <a:ea typeface="+mn-ea"/>
                <a:cs typeface="+mn-cs"/>
              </a:rPr>
              <a:t> shows that in 2016 Brazilian e-consumers spent US$2.4 billion in cross-border websites, which represents an increase of 17 percent compared to 2015 and 38 percent compared to 2014. It finds that 54 percent of Brazilian buyers purchased on international websites in 2016. The research also shows that despite the devaluation of the Brazilian currency compared to the dollar in 2016, each e-consumer made 3.7 purchases in cross-border sites, while in 2015 the rate was 3.8. This could be for several possible reasons including increases of international purchases by Brazilians outside the United States. On domestic sites, the average was 2.2 purchases. The average ticket price in cross-border sites decreased 27 percent from 2014 to 2015 and remained stabled in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Studies demonstrate that four out of 10 Brazilians completed a purchase on an international website over the last year and the figures continue to grow. Chinese websites are very popular among Brazilian shoppers. According to </a:t>
            </a:r>
            <a:r>
              <a:rPr lang="en-US" sz="1200" b="0" i="0" kern="1200" dirty="0" err="1">
                <a:solidFill>
                  <a:schemeClr val="tx1"/>
                </a:solidFill>
                <a:effectLst/>
                <a:latin typeface="+mn-lt"/>
                <a:ea typeface="+mn-ea"/>
                <a:cs typeface="+mn-cs"/>
              </a:rPr>
              <a:t>eBit</a:t>
            </a:r>
            <a:r>
              <a:rPr lang="en-US" sz="1200" b="0" i="0" kern="1200" dirty="0">
                <a:solidFill>
                  <a:schemeClr val="tx1"/>
                </a:solidFill>
                <a:effectLst/>
                <a:latin typeface="+mn-lt"/>
                <a:ea typeface="+mn-ea"/>
                <a:cs typeface="+mn-cs"/>
              </a:rPr>
              <a:t> research, the top five most used international websites in order are </a:t>
            </a:r>
            <a:r>
              <a:rPr lang="en-US" sz="1200" b="0" i="0" kern="1200" dirty="0" err="1">
                <a:solidFill>
                  <a:schemeClr val="tx1"/>
                </a:solidFill>
                <a:effectLst/>
                <a:latin typeface="+mn-lt"/>
                <a:ea typeface="+mn-ea"/>
                <a:cs typeface="+mn-cs"/>
              </a:rPr>
              <a:t>AliExpress</a:t>
            </a:r>
            <a:r>
              <a:rPr lang="en-US" sz="1200" b="0" i="0" kern="1200" dirty="0">
                <a:solidFill>
                  <a:schemeClr val="tx1"/>
                </a:solidFill>
                <a:effectLst/>
                <a:latin typeface="+mn-lt"/>
                <a:ea typeface="+mn-ea"/>
                <a:cs typeface="+mn-cs"/>
              </a:rPr>
              <a:t> (45 percent of consumers), Amazon.com (40 percent), eBay (26 percent), </a:t>
            </a:r>
            <a:r>
              <a:rPr lang="en-US" sz="1200" b="0" i="0" kern="1200" dirty="0" err="1">
                <a:solidFill>
                  <a:schemeClr val="tx1"/>
                </a:solidFill>
                <a:effectLst/>
                <a:latin typeface="+mn-lt"/>
                <a:ea typeface="+mn-ea"/>
                <a:cs typeface="+mn-cs"/>
              </a:rPr>
              <a:t>DealExtreme</a:t>
            </a:r>
            <a:r>
              <a:rPr lang="en-US" sz="1200" b="0" i="0" kern="1200" dirty="0">
                <a:solidFill>
                  <a:schemeClr val="tx1"/>
                </a:solidFill>
                <a:effectLst/>
                <a:latin typeface="+mn-lt"/>
                <a:ea typeface="+mn-ea"/>
                <a:cs typeface="+mn-cs"/>
              </a:rPr>
              <a:t> (12 percent) and Apple Store (10 percent).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Online Payment</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According to </a:t>
            </a:r>
            <a:r>
              <a:rPr lang="en-US" sz="1200" b="0" i="0" kern="1200" dirty="0" err="1">
                <a:solidFill>
                  <a:schemeClr val="tx1"/>
                </a:solidFill>
                <a:effectLst/>
                <a:latin typeface="+mn-lt"/>
                <a:ea typeface="+mn-ea"/>
                <a:cs typeface="+mn-cs"/>
              </a:rPr>
              <a:t>PagBrasil</a:t>
            </a:r>
            <a:r>
              <a:rPr lang="en-US" sz="1200" b="0" i="0" kern="1200" dirty="0">
                <a:solidFill>
                  <a:schemeClr val="tx1"/>
                </a:solidFill>
                <a:effectLst/>
                <a:latin typeface="+mn-lt"/>
                <a:ea typeface="+mn-ea"/>
                <a:cs typeface="+mn-cs"/>
              </a:rPr>
              <a:t>, 90 percent of Brazilians’ online purchases are made through Brazilian payment methods, although the country's online payments market is restricted. In addition, domestic payment solutions are more cost effective since they save the 6.38 percent IOF tax, which is applied to all international transactions. Brazilian credit cards issued by local banks are limited to payments in Brazilian </a:t>
            </a:r>
            <a:r>
              <a:rPr lang="en-US" sz="1200" b="0" i="0" kern="1200" dirty="0" err="1">
                <a:solidFill>
                  <a:schemeClr val="tx1"/>
                </a:solidFill>
                <a:effectLst/>
                <a:latin typeface="+mn-lt"/>
                <a:ea typeface="+mn-ea"/>
                <a:cs typeface="+mn-cs"/>
              </a:rPr>
              <a:t>Reais</a:t>
            </a:r>
            <a:r>
              <a:rPr lang="en-US" sz="1200" b="0" i="0" kern="1200" dirty="0">
                <a:solidFill>
                  <a:schemeClr val="tx1"/>
                </a:solidFill>
                <a:effectLst/>
                <a:latin typeface="+mn-lt"/>
                <a:ea typeface="+mn-ea"/>
                <a:cs typeface="+mn-cs"/>
              </a:rPr>
              <a:t> (hey-EYES). U.S. companies selling in Brazil need to offer ways to pay using Brazilian credit cards and be able to convert currency. Another payment method in Brazil is the </a:t>
            </a:r>
            <a:r>
              <a:rPr lang="en-US" sz="1200" b="0" i="0"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Bancário</a:t>
            </a:r>
            <a:r>
              <a:rPr lang="en-US" sz="1200" b="0" i="0" kern="1200" dirty="0">
                <a:solidFill>
                  <a:schemeClr val="tx1"/>
                </a:solidFill>
                <a:effectLst/>
                <a:latin typeface="+mn-lt"/>
                <a:ea typeface="+mn-ea"/>
                <a:cs typeface="+mn-cs"/>
              </a:rPr>
              <a:t> (payment slip), essentially a payment receipt issued through a bank. This is most often used for Brazilians who do not have a credit card and for B2B payments because it allows companies to avoid costly wire transfer fees, according to </a:t>
            </a:r>
            <a:r>
              <a:rPr lang="en-US" sz="1200" b="0" i="0" kern="1200" dirty="0" err="1">
                <a:solidFill>
                  <a:schemeClr val="tx1"/>
                </a:solidFill>
                <a:effectLst/>
                <a:latin typeface="+mn-lt"/>
                <a:ea typeface="+mn-ea"/>
                <a:cs typeface="+mn-cs"/>
              </a:rPr>
              <a:t>Allpago</a:t>
            </a:r>
            <a:r>
              <a:rPr lang="en-US" sz="1200" b="0" i="0" kern="1200" dirty="0">
                <a:solidFill>
                  <a:schemeClr val="tx1"/>
                </a:solidFill>
                <a:effectLst/>
                <a:latin typeface="+mn-lt"/>
                <a:ea typeface="+mn-ea"/>
                <a:cs typeface="+mn-cs"/>
              </a:rPr>
              <a:t>. One of the drawbacks to </a:t>
            </a:r>
            <a:r>
              <a:rPr lang="en-US" sz="1200" b="0" i="0"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is that the payment confirmation is delayed and can take up to three business days. Companies like </a:t>
            </a:r>
            <a:r>
              <a:rPr lang="en-US" sz="1200" b="0" i="0" kern="1200" dirty="0" err="1">
                <a:solidFill>
                  <a:schemeClr val="tx1"/>
                </a:solidFill>
                <a:effectLst/>
                <a:latin typeface="+mn-lt"/>
                <a:ea typeface="+mn-ea"/>
                <a:cs typeface="+mn-cs"/>
              </a:rPr>
              <a:t>Paypal</a:t>
            </a:r>
            <a:r>
              <a:rPr lang="en-US" sz="1200" b="0" i="0" kern="1200" dirty="0">
                <a:solidFill>
                  <a:schemeClr val="tx1"/>
                </a:solidFill>
                <a:effectLst/>
                <a:latin typeface="+mn-lt"/>
                <a:ea typeface="+mn-ea"/>
                <a:cs typeface="+mn-cs"/>
              </a:rPr>
              <a:t> are growing in popularity but will still take some time to be mainstream.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Payment methods are complex and varied in nature. 62 percent of online consumers used credit cards, 28 percent used </a:t>
            </a:r>
            <a:r>
              <a:rPr lang="en-US" sz="1200" b="0" i="0" kern="1200" dirty="0" err="1">
                <a:solidFill>
                  <a:schemeClr val="tx1"/>
                </a:solidFill>
                <a:effectLst/>
                <a:latin typeface="+mn-lt"/>
                <a:ea typeface="+mn-ea"/>
                <a:cs typeface="+mn-cs"/>
              </a:rPr>
              <a:t>Paypal</a:t>
            </a:r>
            <a:r>
              <a:rPr lang="en-US" sz="1200" b="0" i="0" kern="1200" dirty="0">
                <a:solidFill>
                  <a:schemeClr val="tx1"/>
                </a:solidFill>
                <a:effectLst/>
                <a:latin typeface="+mn-lt"/>
                <a:ea typeface="+mn-ea"/>
                <a:cs typeface="+mn-cs"/>
              </a:rPr>
              <a:t>, while nine percent used payment slips (</a:t>
            </a:r>
            <a:r>
              <a:rPr lang="en-US" sz="1200" b="0" i="1"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Security continues to be a concern especially regarding online fraud.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International transactions can be challenging for residents and visitors alike. While visitors have relatively few problems using credit cards at hotels and tourist venues, the same is not true for online purchases. The majority of Brazilians do not carry international credit cards. Those wishing to pay for services such as airline or movie tickets online encounter barriers, as many Brazilian websites do not accommodate international credit cards. The most commonly accepted cards in Brazil are Visa and MasterCard with chip and PIN technology.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Social Media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2013, the Wall Street Journal bestowed Brazil with the title of “Social Media Capital of the Universe.” Social media is the ideal way for U.S. companies to market to Brazilian marketers. Brazilian users are among the world's most engaged, spending an increasing amount of time on social media. Over 100 million Brazilians use some type of social media on a daily basis. Facebook and WhatsApp are the leading social networks in the country, followed by Facebook Messenger, Instagram, and Twitter. For social media marketers targeting Brazil, this popularity opens up unprecedented opportunities. For U.S. companies targeting Brazil, it is important to understand the importance of social media.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Major Buying Holidays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Brazil has five holidays where retail sales increase: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 Christmas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 Mother’s Day       (second Sunday in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 Valentine’s Day    (June 12)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4 – Father’s Day        (second Sunday in August)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5 – Easter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four other dates where retail sales also grow: Carnival (holiday), Children’s Day (commemorative date), Black Friday, and Cyber Monday.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(source: https://www.export.gov/article?id=Brazil-e-Commerce)</a:t>
            </a:r>
            <a:endParaRPr lang="en-GB" b="1" dirty="0"/>
          </a:p>
        </p:txBody>
      </p:sp>
      <p:sp>
        <p:nvSpPr>
          <p:cNvPr id="4" name="Tijdelijke aanduiding voor dianummer 3"/>
          <p:cNvSpPr>
            <a:spLocks noGrp="1"/>
          </p:cNvSpPr>
          <p:nvPr>
            <p:ph type="sldNum" sz="quarter" idx="10"/>
          </p:nvPr>
        </p:nvSpPr>
        <p:spPr/>
        <p:txBody>
          <a:bodyPr/>
          <a:lstStyle/>
          <a:p>
            <a:fld id="{C84C6F6C-7FE4-4667-A967-82EEE768B96C}" type="slidenum">
              <a:rPr lang="en-GB" smtClean="0"/>
              <a:t>37</a:t>
            </a:fld>
            <a:endParaRPr lang="en-GB"/>
          </a:p>
        </p:txBody>
      </p:sp>
    </p:spTree>
    <p:extLst>
      <p:ext uri="{BB962C8B-B14F-4D97-AF65-F5344CB8AC3E}">
        <p14:creationId xmlns:p14="http://schemas.microsoft.com/office/powerpoint/2010/main" val="1665950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b="1" dirty="0"/>
              <a:t>Buying pattern: </a:t>
            </a:r>
            <a:r>
              <a:rPr lang="en-US" sz="1200" b="0" i="0" kern="1200" dirty="0">
                <a:solidFill>
                  <a:schemeClr val="tx1"/>
                </a:solidFill>
                <a:effectLst/>
                <a:latin typeface="+mn-lt"/>
                <a:ea typeface="+mn-ea"/>
                <a:cs typeface="+mn-cs"/>
              </a:rPr>
              <a:t>Typical manner in which consumers purchase goods or services (or firms place their purchase orders) in terms of amount, frequency, timing, etc.</a:t>
            </a:r>
          </a:p>
          <a:p>
            <a:r>
              <a:rPr lang="en-US" sz="1200" b="0" i="0" kern="1200" dirty="0">
                <a:solidFill>
                  <a:schemeClr val="tx1"/>
                </a:solidFill>
                <a:effectLst/>
                <a:latin typeface="+mn-lt"/>
                <a:ea typeface="+mn-ea"/>
                <a:cs typeface="+mn-cs"/>
              </a:rPr>
              <a:t>(source: http://www.businessdictionary.com/definition/buying-pattern.html)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average e-Commerce purchase (average cart price) in Brazil for 2016 was US$126.3 (R$417), 8 percent higher than the previous year. This number is projected to reach US$137 (R$452) in 2017. It is also estimated that the number of purchases will increase 3.5 percent in 2017, and will reach a total of 110 million purchases made online. The increase in sales in virtual stores in the country is due to new consumption habits of the population. The migration of purchases from physical retail to electronic commerce is a factor that will continue to contribute to increased sales. We estimate that in 2017 e-Commerce sales will account for approximately 4.3 percent of retail sales in Brazil, compared to 3.8 percent in 2016.</a:t>
            </a:r>
            <a:r>
              <a:rPr lang="en-US" dirty="0"/>
              <a:t/>
            </a:r>
            <a:br>
              <a:rPr lang="en-US" dirty="0"/>
            </a:br>
            <a:r>
              <a:rPr lang="en-US" sz="1200" b="0" i="0" kern="1200" dirty="0">
                <a:solidFill>
                  <a:schemeClr val="tx1"/>
                </a:solidFill>
                <a:effectLst/>
                <a:latin typeface="+mn-lt"/>
                <a:ea typeface="+mn-ea"/>
                <a:cs typeface="+mn-cs"/>
              </a:rPr>
              <a:t> </a:t>
            </a:r>
            <a:r>
              <a:rPr lang="en-US" dirty="0"/>
              <a:t/>
            </a:r>
            <a:br>
              <a:rPr lang="en-US" dirty="0"/>
            </a:br>
            <a:r>
              <a:rPr lang="en-US" sz="1200" b="0" i="0" kern="1200" dirty="0">
                <a:solidFill>
                  <a:schemeClr val="tx1"/>
                </a:solidFill>
                <a:effectLst/>
                <a:latin typeface="+mn-lt"/>
                <a:ea typeface="+mn-ea"/>
                <a:cs typeface="+mn-cs"/>
              </a:rPr>
              <a:t>The most profitable industry sectors for online shopping include electronic appliances, computers, electronics, fashion, cosmetics, household appliances, and home decoration. Fashion is a particularly interesting category, due to the widely held belief that Brazilians need to try on clothes before purchasing.</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Current Market Trends</a:t>
            </a:r>
            <a:br>
              <a:rPr lang="en-US" sz="1200" b="1"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Mobile commerce continues to be one of the strongest trends for 2017. Consumers are learning to compare prices and product information via the Internet and often prefer the convenience of purchasing items via e-Commerce. The rise in sales of mobile devices (2 percent), compared to the decrease in sales of notebooks (30 percent) and desktops (37 percent) demonstrates a change in people’s lifestyle and buying habits.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Brazilians tend to purchase through marketplaces and group buying websites. Brazilians also like to take advantage of online discount websites and coupons. Many middle-class consumers are aware that online prices for consumer goods and customer service policies are better than in stores.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i="0" kern="1200" dirty="0" err="1">
                <a:solidFill>
                  <a:schemeClr val="tx1"/>
                </a:solidFill>
                <a:effectLst/>
                <a:latin typeface="+mn-lt"/>
                <a:ea typeface="+mn-ea"/>
                <a:cs typeface="+mn-cs"/>
              </a:rPr>
              <a:t>Domestic</a:t>
            </a:r>
            <a:r>
              <a:rPr lang="nl-NL" sz="1200" b="1" i="0" kern="1200" dirty="0">
                <a:solidFill>
                  <a:schemeClr val="tx1"/>
                </a:solidFill>
                <a:effectLst/>
                <a:latin typeface="+mn-lt"/>
                <a:ea typeface="+mn-ea"/>
                <a:cs typeface="+mn-cs"/>
              </a:rPr>
              <a:t> e-Commerce (B2C)</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one factor enabling the development of the business-to-consumer (B2C) sector is the “long-tail” effect, which allows a wider product offering in niche areas compared to that found in physical storefronts. Surveys held in other countries, for example, indicate that online stores’ inventories are 6 to 23 times larger than those of physical stores. Retailers are taking advantage of U.S. selling techniques to increase purchases. For example, Brazilian stores (</a:t>
            </a:r>
            <a:r>
              <a:rPr lang="en-US" sz="1200" b="0" i="1" kern="1200" dirty="0">
                <a:solidFill>
                  <a:schemeClr val="tx1"/>
                </a:solidFill>
                <a:effectLst/>
                <a:latin typeface="+mn-lt"/>
                <a:ea typeface="+mn-ea"/>
                <a:cs typeface="+mn-cs"/>
              </a:rPr>
              <a:t>both physical and online</a:t>
            </a:r>
            <a:r>
              <a:rPr lang="en-US" sz="1200" b="0" i="0" kern="1200" dirty="0">
                <a:solidFill>
                  <a:schemeClr val="tx1"/>
                </a:solidFill>
                <a:effectLst/>
                <a:latin typeface="+mn-lt"/>
                <a:ea typeface="+mn-ea"/>
                <a:cs typeface="+mn-cs"/>
              </a:rPr>
              <a:t>) offer Black Friday discounts. Black Friday (2016) in Brazil, generated e-Commerce sales of US$575.7 million (R$1.9bi) which broke all previous sales records for a single day. In total, 1.64 million e-consumers made at least one purchase within 24 hours of Black Friday.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b="1" i="0" kern="1200" dirty="0">
                <a:solidFill>
                  <a:schemeClr val="tx1"/>
                </a:solidFill>
                <a:effectLst/>
                <a:latin typeface="+mn-lt"/>
                <a:ea typeface="+mn-ea"/>
                <a:cs typeface="+mn-cs"/>
              </a:rPr>
              <a:t>Cross Border e-Commerce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Research published by </a:t>
            </a:r>
            <a:r>
              <a:rPr lang="en-US" sz="1200" b="0" i="0" kern="1200" dirty="0" err="1">
                <a:solidFill>
                  <a:schemeClr val="tx1"/>
                </a:solidFill>
                <a:effectLst/>
                <a:latin typeface="+mn-lt"/>
                <a:ea typeface="+mn-ea"/>
                <a:cs typeface="+mn-cs"/>
              </a:rPr>
              <a:t>eBit</a:t>
            </a:r>
            <a:r>
              <a:rPr lang="en-US" sz="1200" b="0" i="0" kern="1200" dirty="0">
                <a:solidFill>
                  <a:schemeClr val="tx1"/>
                </a:solidFill>
                <a:effectLst/>
                <a:latin typeface="+mn-lt"/>
                <a:ea typeface="+mn-ea"/>
                <a:cs typeface="+mn-cs"/>
              </a:rPr>
              <a:t> shows that in 2016 Brazilian e-consumers spent US$2.4 billion in cross-border websites, which represents an increase of 17 percent compared to 2015 and 38 percent compared to 2014. It finds that 54 percent of Brazilian buyers purchased on international websites in 2016. The research also shows that despite the devaluation of the Brazilian currency compared to the dollar in 2016, each e-consumer made 3.7 purchases in cross-border sites, while in 2015 the rate was 3.8. This could be for several possible reasons including increases of international purchases by Brazilians outside the United States. On domestic sites, the average was 2.2 purchases. The average ticket price in cross-border sites decreased 27 percent from 2014 to 2015 and remained stabled in 2016.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Studies demonstrate that four out of 10 Brazilians completed a purchase on an international website over the last year and the figures continue to grow. Chinese websites are very popular among Brazilian shoppers. According to </a:t>
            </a:r>
            <a:r>
              <a:rPr lang="en-US" sz="1200" b="0" i="0" kern="1200" dirty="0" err="1">
                <a:solidFill>
                  <a:schemeClr val="tx1"/>
                </a:solidFill>
                <a:effectLst/>
                <a:latin typeface="+mn-lt"/>
                <a:ea typeface="+mn-ea"/>
                <a:cs typeface="+mn-cs"/>
              </a:rPr>
              <a:t>eBit</a:t>
            </a:r>
            <a:r>
              <a:rPr lang="en-US" sz="1200" b="0" i="0" kern="1200" dirty="0">
                <a:solidFill>
                  <a:schemeClr val="tx1"/>
                </a:solidFill>
                <a:effectLst/>
                <a:latin typeface="+mn-lt"/>
                <a:ea typeface="+mn-ea"/>
                <a:cs typeface="+mn-cs"/>
              </a:rPr>
              <a:t> research, the top five most used international websites in order are </a:t>
            </a:r>
            <a:r>
              <a:rPr lang="en-US" sz="1200" b="0" i="0" kern="1200" dirty="0" err="1">
                <a:solidFill>
                  <a:schemeClr val="tx1"/>
                </a:solidFill>
                <a:effectLst/>
                <a:latin typeface="+mn-lt"/>
                <a:ea typeface="+mn-ea"/>
                <a:cs typeface="+mn-cs"/>
              </a:rPr>
              <a:t>AliExpress</a:t>
            </a:r>
            <a:r>
              <a:rPr lang="en-US" sz="1200" b="0" i="0" kern="1200" dirty="0">
                <a:solidFill>
                  <a:schemeClr val="tx1"/>
                </a:solidFill>
                <a:effectLst/>
                <a:latin typeface="+mn-lt"/>
                <a:ea typeface="+mn-ea"/>
                <a:cs typeface="+mn-cs"/>
              </a:rPr>
              <a:t> (45 percent of consumers), Amazon.com (40 percent), eBay (26 percent), </a:t>
            </a:r>
            <a:r>
              <a:rPr lang="en-US" sz="1200" b="0" i="0" kern="1200" dirty="0" err="1">
                <a:solidFill>
                  <a:schemeClr val="tx1"/>
                </a:solidFill>
                <a:effectLst/>
                <a:latin typeface="+mn-lt"/>
                <a:ea typeface="+mn-ea"/>
                <a:cs typeface="+mn-cs"/>
              </a:rPr>
              <a:t>DealExtreme</a:t>
            </a:r>
            <a:r>
              <a:rPr lang="en-US" sz="1200" b="0" i="0" kern="1200" dirty="0">
                <a:solidFill>
                  <a:schemeClr val="tx1"/>
                </a:solidFill>
                <a:effectLst/>
                <a:latin typeface="+mn-lt"/>
                <a:ea typeface="+mn-ea"/>
                <a:cs typeface="+mn-cs"/>
              </a:rPr>
              <a:t> (12 percent) and Apple Store (10 percent).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Online Payment</a:t>
            </a:r>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According to </a:t>
            </a:r>
            <a:r>
              <a:rPr lang="en-US" sz="1200" b="0" i="0" kern="1200" dirty="0" err="1">
                <a:solidFill>
                  <a:schemeClr val="tx1"/>
                </a:solidFill>
                <a:effectLst/>
                <a:latin typeface="+mn-lt"/>
                <a:ea typeface="+mn-ea"/>
                <a:cs typeface="+mn-cs"/>
              </a:rPr>
              <a:t>PagBrasil</a:t>
            </a:r>
            <a:r>
              <a:rPr lang="en-US" sz="1200" b="0" i="0" kern="1200" dirty="0">
                <a:solidFill>
                  <a:schemeClr val="tx1"/>
                </a:solidFill>
                <a:effectLst/>
                <a:latin typeface="+mn-lt"/>
                <a:ea typeface="+mn-ea"/>
                <a:cs typeface="+mn-cs"/>
              </a:rPr>
              <a:t>, 90 percent of Brazilians’ online purchases are made through Brazilian payment methods, although the country's online payments market is restricted. In addition, domestic payment solutions are more cost effective since they save the 6.38 percent IOF tax, which is applied to all international transactions. Brazilian credit cards issued by local banks are limited to payments in Brazilian </a:t>
            </a:r>
            <a:r>
              <a:rPr lang="en-US" sz="1200" b="0" i="0" kern="1200" dirty="0" err="1">
                <a:solidFill>
                  <a:schemeClr val="tx1"/>
                </a:solidFill>
                <a:effectLst/>
                <a:latin typeface="+mn-lt"/>
                <a:ea typeface="+mn-ea"/>
                <a:cs typeface="+mn-cs"/>
              </a:rPr>
              <a:t>Reais</a:t>
            </a:r>
            <a:r>
              <a:rPr lang="en-US" sz="1200" b="0" i="0" kern="1200" dirty="0">
                <a:solidFill>
                  <a:schemeClr val="tx1"/>
                </a:solidFill>
                <a:effectLst/>
                <a:latin typeface="+mn-lt"/>
                <a:ea typeface="+mn-ea"/>
                <a:cs typeface="+mn-cs"/>
              </a:rPr>
              <a:t> (hey-EYES). U.S. companies selling in Brazil need to offer ways to pay using Brazilian credit cards and be able to convert currency. Another payment method in Brazil is the </a:t>
            </a:r>
            <a:r>
              <a:rPr lang="en-US" sz="1200" b="0" i="0"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Bancário</a:t>
            </a:r>
            <a:r>
              <a:rPr lang="en-US" sz="1200" b="0" i="0" kern="1200" dirty="0">
                <a:solidFill>
                  <a:schemeClr val="tx1"/>
                </a:solidFill>
                <a:effectLst/>
                <a:latin typeface="+mn-lt"/>
                <a:ea typeface="+mn-ea"/>
                <a:cs typeface="+mn-cs"/>
              </a:rPr>
              <a:t> (payment slip), essentially a payment receipt issued through a bank. This is most often used for Brazilians who do not have a credit card and for B2B payments because it allows companies to avoid costly wire transfer fees, according to </a:t>
            </a:r>
            <a:r>
              <a:rPr lang="en-US" sz="1200" b="0" i="0" kern="1200" dirty="0" err="1">
                <a:solidFill>
                  <a:schemeClr val="tx1"/>
                </a:solidFill>
                <a:effectLst/>
                <a:latin typeface="+mn-lt"/>
                <a:ea typeface="+mn-ea"/>
                <a:cs typeface="+mn-cs"/>
              </a:rPr>
              <a:t>Allpago</a:t>
            </a:r>
            <a:r>
              <a:rPr lang="en-US" sz="1200" b="0" i="0" kern="1200" dirty="0">
                <a:solidFill>
                  <a:schemeClr val="tx1"/>
                </a:solidFill>
                <a:effectLst/>
                <a:latin typeface="+mn-lt"/>
                <a:ea typeface="+mn-ea"/>
                <a:cs typeface="+mn-cs"/>
              </a:rPr>
              <a:t>. One of the drawbacks to </a:t>
            </a:r>
            <a:r>
              <a:rPr lang="en-US" sz="1200" b="0" i="0"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is that the payment confirmation is delayed and can take up to three business days. Companies like </a:t>
            </a:r>
            <a:r>
              <a:rPr lang="en-US" sz="1200" b="0" i="0" kern="1200" dirty="0" err="1">
                <a:solidFill>
                  <a:schemeClr val="tx1"/>
                </a:solidFill>
                <a:effectLst/>
                <a:latin typeface="+mn-lt"/>
                <a:ea typeface="+mn-ea"/>
                <a:cs typeface="+mn-cs"/>
              </a:rPr>
              <a:t>Paypal</a:t>
            </a:r>
            <a:r>
              <a:rPr lang="en-US" sz="1200" b="0" i="0" kern="1200" dirty="0">
                <a:solidFill>
                  <a:schemeClr val="tx1"/>
                </a:solidFill>
                <a:effectLst/>
                <a:latin typeface="+mn-lt"/>
                <a:ea typeface="+mn-ea"/>
                <a:cs typeface="+mn-cs"/>
              </a:rPr>
              <a:t> are growing in popularity but will still take some time to be mainstream.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Payment methods are complex and varied in nature. 62 percent of online consumers used credit cards, 28 percent used </a:t>
            </a:r>
            <a:r>
              <a:rPr lang="en-US" sz="1200" b="0" i="0" kern="1200" dirty="0" err="1">
                <a:solidFill>
                  <a:schemeClr val="tx1"/>
                </a:solidFill>
                <a:effectLst/>
                <a:latin typeface="+mn-lt"/>
                <a:ea typeface="+mn-ea"/>
                <a:cs typeface="+mn-cs"/>
              </a:rPr>
              <a:t>Paypal</a:t>
            </a:r>
            <a:r>
              <a:rPr lang="en-US" sz="1200" b="0" i="0" kern="1200" dirty="0">
                <a:solidFill>
                  <a:schemeClr val="tx1"/>
                </a:solidFill>
                <a:effectLst/>
                <a:latin typeface="+mn-lt"/>
                <a:ea typeface="+mn-ea"/>
                <a:cs typeface="+mn-cs"/>
              </a:rPr>
              <a:t>, while nine percent used payment slips (</a:t>
            </a:r>
            <a:r>
              <a:rPr lang="en-US" sz="1200" b="0" i="1" kern="1200" dirty="0" err="1">
                <a:solidFill>
                  <a:schemeClr val="tx1"/>
                </a:solidFill>
                <a:effectLst/>
                <a:latin typeface="+mn-lt"/>
                <a:ea typeface="+mn-ea"/>
                <a:cs typeface="+mn-cs"/>
              </a:rPr>
              <a:t>Boleto</a:t>
            </a:r>
            <a:r>
              <a:rPr lang="en-US" sz="1200" b="0" i="0" kern="1200" dirty="0">
                <a:solidFill>
                  <a:schemeClr val="tx1"/>
                </a:solidFill>
                <a:effectLst/>
                <a:latin typeface="+mn-lt"/>
                <a:ea typeface="+mn-ea"/>
                <a:cs typeface="+mn-cs"/>
              </a:rPr>
              <a:t>). Security continues to be a concern especially regarding online fraud.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International transactions can be challenging for residents and visitors alike. While visitors have relatively few problems using credit cards at hotels and tourist venues, the same is not true for online purchases. The majority of Brazilians do not carry international credit cards. Those wishing to pay for services such as airline or movie tickets online encounter barriers, as many Brazilian websites do not accommodate international credit cards. The most commonly accepted cards in Brazil are Visa and MasterCard with chip and PIN technology.</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Social Media</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2013, the Wall Street Journal bestowed Brazil with the title of “Social Media Capital of the Universe.” Social media is the ideal way for U.S. companies to market to Brazilian marketers. Brazilian users are among the world's most engaged, spending an increasing amount of time on social media. Over 100 million Brazilians use some type of social media on a daily basis. Facebook and WhatsApp are the leading social networks in the country, followed by Facebook Messenger, Instagram, and Twitter. For social media marketers targeting Brazil, this popularity opens up unprecedented opportunities. For U.S. companies targeting Brazil, it is important to understand the importance of social media.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Major Buying Holidays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Brazil has five holidays where retail sales increase: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 Christmas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 Mother’s Day       (second Sunday in May)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 Valentine’s Day    (June 12)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4 – Father’s Day        (second Sunday in August)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5 – Easter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four other dates where retail sales also grow: Carnival (holiday), Children’s Day (commemorative date), Black Friday, and Cyber Monday.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(source: https://www.export.gov/article?id=Brazil-e-Commerce)</a:t>
            </a:r>
            <a:endParaRPr lang="en-GB" b="1" dirty="0"/>
          </a:p>
        </p:txBody>
      </p:sp>
      <p:sp>
        <p:nvSpPr>
          <p:cNvPr id="4" name="Tijdelijke aanduiding voor dianummer 3"/>
          <p:cNvSpPr>
            <a:spLocks noGrp="1"/>
          </p:cNvSpPr>
          <p:nvPr>
            <p:ph type="sldNum" sz="quarter" idx="10"/>
          </p:nvPr>
        </p:nvSpPr>
        <p:spPr/>
        <p:txBody>
          <a:bodyPr/>
          <a:lstStyle/>
          <a:p>
            <a:fld id="{C84C6F6C-7FE4-4667-A967-82EEE768B96C}" type="slidenum">
              <a:rPr lang="en-GB" smtClean="0"/>
              <a:t>38</a:t>
            </a:fld>
            <a:endParaRPr lang="en-GB"/>
          </a:p>
        </p:txBody>
      </p:sp>
    </p:spTree>
    <p:extLst>
      <p:ext uri="{BB962C8B-B14F-4D97-AF65-F5344CB8AC3E}">
        <p14:creationId xmlns:p14="http://schemas.microsoft.com/office/powerpoint/2010/main" val="103554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60000"/>
              </a:lnSpc>
              <a:spcBef>
                <a:spcPts val="0"/>
              </a:spcBef>
              <a:buNone/>
            </a:pPr>
            <a:r>
              <a:rPr lang="nl" sz="900" b="1" dirty="0">
                <a:highlight>
                  <a:srgbClr val="FFFFFF"/>
                </a:highlight>
                <a:latin typeface="Verdana"/>
                <a:ea typeface="Verdana"/>
                <a:cs typeface="Verdana"/>
                <a:sym typeface="Verdana"/>
              </a:rPr>
              <a:t>Expanding higher-income class</a:t>
            </a:r>
          </a:p>
          <a:p>
            <a:pPr lvl="0" rtl="0">
              <a:lnSpc>
                <a:spcPct val="160000"/>
              </a:lnSpc>
              <a:spcBef>
                <a:spcPts val="0"/>
              </a:spcBef>
              <a:buNone/>
            </a:pPr>
            <a:r>
              <a:rPr lang="nl" sz="900" dirty="0">
                <a:highlight>
                  <a:srgbClr val="FFFFFF"/>
                </a:highlight>
                <a:latin typeface="Verdana"/>
                <a:ea typeface="Verdana"/>
                <a:cs typeface="Verdana"/>
                <a:sym typeface="Verdana"/>
              </a:rPr>
              <a:t>The higher-income class has expanded along with the country’s improving economy in recent years, boding well for the purchasing power of the Turkish market. This is exemplified by the fact that the proportion of households having an annual disposable income of US$25,000-35,000 increased to 15.5% of the total in 2009, compared to only 9.5% in 2004. To cash in on the rising purchasing power in Turkey, many foreign chains such as Carrefour, Metro and Tesco (grocery), Zara and Nine West (fashion), Media Markt and Saturn (consumer electronics) and B&amp;Q and IKEA (DIY and home furnishing) have an increasing presence in major Turkish cities. Hong Kong’s A.S. Watson (a subsidiary of Hutchison Whampoa Limited), has also had a presence in Turkey since 2005, engaging in the retailing of health and beauty products in order to reap the emerging opportunities from rising incomes in the country.</a:t>
            </a:r>
          </a:p>
          <a:p>
            <a:pPr lvl="0" rtl="0">
              <a:lnSpc>
                <a:spcPct val="160000"/>
              </a:lnSpc>
              <a:spcBef>
                <a:spcPts val="0"/>
              </a:spcBef>
              <a:buNone/>
            </a:pPr>
            <a:endParaRPr sz="900" dirty="0">
              <a:highlight>
                <a:srgbClr val="FFFFFF"/>
              </a:highlight>
              <a:latin typeface="Verdana"/>
              <a:ea typeface="Verdana"/>
              <a:cs typeface="Verdana"/>
              <a:sym typeface="Verdana"/>
            </a:endParaRPr>
          </a:p>
          <a:p>
            <a:pPr lvl="0" rtl="0">
              <a:lnSpc>
                <a:spcPct val="160000"/>
              </a:lnSpc>
              <a:spcBef>
                <a:spcPts val="0"/>
              </a:spcBef>
              <a:buNone/>
            </a:pPr>
            <a:r>
              <a:rPr lang="nl" sz="900" b="1" dirty="0">
                <a:highlight>
                  <a:srgbClr val="FFFFFF"/>
                </a:highlight>
                <a:latin typeface="Verdana"/>
                <a:ea typeface="Verdana"/>
                <a:cs typeface="Verdana"/>
                <a:sym typeface="Verdana"/>
              </a:rPr>
              <a:t>Young people are the major purchasers</a:t>
            </a:r>
          </a:p>
          <a:p>
            <a:pPr lvl="0" rtl="0">
              <a:lnSpc>
                <a:spcPct val="160000"/>
              </a:lnSpc>
              <a:spcBef>
                <a:spcPts val="0"/>
              </a:spcBef>
              <a:buNone/>
            </a:pPr>
            <a:r>
              <a:rPr lang="nl" sz="900" dirty="0">
                <a:highlight>
                  <a:srgbClr val="FFFFFF"/>
                </a:highlight>
                <a:latin typeface="Verdana"/>
                <a:ea typeface="Verdana"/>
                <a:cs typeface="Verdana"/>
                <a:sym typeface="Verdana"/>
              </a:rPr>
              <a:t>While the median age of the Turkish population is below 29, more than one-quarter of the inhabitants in the country are aged 14 or below, leading to a higher demand for children’s toys and child-care articles. Meanwhile, those aged 65 and above account for 7% of the population, and about two-thirds of the population is aged between 15 and 64. While the income of the working class, especially young professionals, has increased along with the growth of the business sector in the past few years, youngsters’ purchasing power, backed by improvements in their parents’ incomes, has also risen. This young consumer group, which has a strong preference for Western-style products and fashionable goods, has become a major purchaser in the market, and hence are the targeted customers of most consumer goods companies.</a:t>
            </a:r>
          </a:p>
          <a:p>
            <a:pPr lvl="0" rtl="0">
              <a:lnSpc>
                <a:spcPct val="160000"/>
              </a:lnSpc>
              <a:spcBef>
                <a:spcPts val="0"/>
              </a:spcBef>
              <a:buNone/>
            </a:pPr>
            <a:endParaRPr sz="900" dirty="0">
              <a:highlight>
                <a:srgbClr val="FFFFFF"/>
              </a:highlight>
              <a:latin typeface="Verdana"/>
              <a:ea typeface="Verdana"/>
              <a:cs typeface="Verdana"/>
              <a:sym typeface="Verdana"/>
            </a:endParaRPr>
          </a:p>
          <a:p>
            <a:pPr lvl="0" rtl="0">
              <a:lnSpc>
                <a:spcPct val="160000"/>
              </a:lnSpc>
              <a:spcBef>
                <a:spcPts val="0"/>
              </a:spcBef>
              <a:buNone/>
            </a:pPr>
            <a:r>
              <a:rPr lang="nl" sz="900" b="1" dirty="0">
                <a:highlight>
                  <a:srgbClr val="FFFFFF"/>
                </a:highlight>
                <a:latin typeface="Verdana"/>
                <a:ea typeface="Verdana"/>
                <a:cs typeface="Verdana"/>
                <a:sym typeface="Verdana"/>
              </a:rPr>
              <a:t>Larger household size</a:t>
            </a:r>
          </a:p>
          <a:p>
            <a:pPr lvl="0" rtl="0">
              <a:lnSpc>
                <a:spcPct val="160000"/>
              </a:lnSpc>
              <a:spcBef>
                <a:spcPts val="0"/>
              </a:spcBef>
              <a:buNone/>
            </a:pPr>
            <a:r>
              <a:rPr lang="nl" sz="900" dirty="0">
                <a:highlight>
                  <a:srgbClr val="FFFFFF"/>
                </a:highlight>
                <a:latin typeface="Verdana"/>
                <a:ea typeface="Verdana"/>
                <a:cs typeface="Verdana"/>
                <a:sym typeface="Verdana"/>
              </a:rPr>
              <a:t>Turks prefer a larger family than their European counterparts, leading the country to have the highest proportion of households (i.e. 20% according to OECD Family Database) with three or more children across EU and OECD economies. The larger household size has also resulted in consumers preferring economy- or family-size items when buying household items. Also, demand for child-care products is potentially larger than that in Western Europe. But the higher number of children, coupled with their lower incomes, has prompted them to purchase cheaper toy sets, educational products and clothes for their children.</a:t>
            </a:r>
          </a:p>
          <a:p>
            <a:pPr lvl="0" rtl="0">
              <a:lnSpc>
                <a:spcPct val="160000"/>
              </a:lnSpc>
              <a:spcBef>
                <a:spcPts val="0"/>
              </a:spcBef>
              <a:buNone/>
            </a:pPr>
            <a:r>
              <a:rPr lang="nl" sz="900" b="1" dirty="0">
                <a:highlight>
                  <a:srgbClr val="FFFFFF"/>
                </a:highlight>
                <a:latin typeface="Verdana"/>
                <a:ea typeface="Verdana"/>
                <a:cs typeface="Verdana"/>
                <a:sym typeface="Verdana"/>
              </a:rPr>
              <a:t>Mature brand culture</a:t>
            </a:r>
          </a:p>
          <a:p>
            <a:pPr lvl="0" rtl="0">
              <a:lnSpc>
                <a:spcPct val="160000"/>
              </a:lnSpc>
              <a:spcBef>
                <a:spcPts val="0"/>
              </a:spcBef>
              <a:buNone/>
            </a:pPr>
            <a:r>
              <a:rPr lang="nl" sz="900" dirty="0">
                <a:highlight>
                  <a:srgbClr val="FFFFFF"/>
                </a:highlight>
                <a:latin typeface="Verdana"/>
                <a:ea typeface="Verdana"/>
                <a:cs typeface="Verdana"/>
                <a:sym typeface="Verdana"/>
              </a:rPr>
              <a:t>Unlike many other emerging markets, there is a mature brand culture among Turkish consumers. Turks, especially those residing in major cities, generally have a good knowledge of both local and reputable foreign brands. Although this does not necessarily mean that Turkish consumers always buy branded products (especially in light of their relatively low incomes), they largely acknowledge that a good brand, rather than a mere trademark, represents quality, offers a warranty and has after-sales services. Therefore, branded products usually enjoy a premium in the market. Even for goods originating from the Chinese mainland, branded goods are well received by consumers.</a:t>
            </a:r>
          </a:p>
          <a:p>
            <a:pPr lvl="0" rtl="0">
              <a:lnSpc>
                <a:spcPct val="160000"/>
              </a:lnSpc>
              <a:spcBef>
                <a:spcPts val="0"/>
              </a:spcBef>
              <a:buNone/>
            </a:pPr>
            <a:r>
              <a:rPr lang="nl" sz="900" dirty="0">
                <a:highlight>
                  <a:srgbClr val="FFFFFF"/>
                </a:highlight>
                <a:latin typeface="Verdana"/>
                <a:ea typeface="Verdana"/>
                <a:cs typeface="Verdana"/>
                <a:sym typeface="Verdana"/>
              </a:rPr>
              <a:t>As for non-branded products, however, consumers will focus on the country of origin. Unfortunately, non-branded products originating from China usually have a poor reputation among Turkish consumers in terms of quality and reliability, and such products are usually meant for the low-end market.</a:t>
            </a:r>
          </a:p>
          <a:p>
            <a:pPr lvl="0">
              <a:spcBef>
                <a:spcPts val="0"/>
              </a:spcBef>
              <a:buNone/>
            </a:pPr>
            <a:endParaRPr dirty="0"/>
          </a:p>
        </p:txBody>
      </p:sp>
    </p:spTree>
    <p:extLst>
      <p:ext uri="{BB962C8B-B14F-4D97-AF65-F5344CB8AC3E}">
        <p14:creationId xmlns:p14="http://schemas.microsoft.com/office/powerpoint/2010/main" val="51079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78571"/>
              </a:lnSpc>
              <a:spcBef>
                <a:spcPts val="0"/>
              </a:spcBef>
              <a:spcAft>
                <a:spcPts val="1900"/>
              </a:spcAft>
              <a:buNone/>
            </a:pPr>
            <a:r>
              <a:rPr lang="nl" sz="1050" dirty="0">
                <a:solidFill>
                  <a:schemeClr val="bg1"/>
                </a:solidFill>
                <a:highlight>
                  <a:srgbClr val="FFFFFF"/>
                </a:highlight>
              </a:rPr>
              <a:t>The lineup shows the 10 most popular domestic websites according to number of visitors. News services are the most popular – there are six in the ranking, led by the popular Milliyet.com.tr. However, the top ten most visited websites also include services offering shopping, entertainment and technology news. Auction services are found in second and tenth position (Sahibinden.com and Gittigidiyor.com). In the remaining two positions are a video service, the Turkish equivalent of YouTube.com (Izlesene.com) and an information and technology news website (Donanimhaber.com).</a:t>
            </a:r>
          </a:p>
          <a:p>
            <a:pPr lvl="0" rtl="0">
              <a:lnSpc>
                <a:spcPct val="178571"/>
              </a:lnSpc>
              <a:spcBef>
                <a:spcPts val="0"/>
              </a:spcBef>
              <a:spcAft>
                <a:spcPts val="1900"/>
              </a:spcAft>
              <a:buNone/>
            </a:pPr>
            <a:r>
              <a:rPr lang="nl" sz="1050" dirty="0">
                <a:solidFill>
                  <a:schemeClr val="bg1"/>
                </a:solidFill>
                <a:highlight>
                  <a:srgbClr val="FFFFFF"/>
                </a:highlight>
              </a:rPr>
              <a:t>The most popular Turkish news website Milliyet.com.tr is visited by 8 milion users. What does this mean for digital publishers and agencies? – The digital advertising investment results show an increase of 20 per cent in the mobile, video and display categories, according to the announcement of IAB Turkey for the first six months of 2015 – says </a:t>
            </a:r>
            <a:r>
              <a:rPr lang="nl" sz="1050" b="1" dirty="0">
                <a:solidFill>
                  <a:schemeClr val="bg1"/>
                </a:solidFill>
                <a:highlight>
                  <a:srgbClr val="FFFFFF"/>
                </a:highlight>
              </a:rPr>
              <a:t>İdil Kesten, industry expert and head of the Turkish branch of Gemius</a:t>
            </a:r>
            <a:r>
              <a:rPr lang="nl" sz="1050" dirty="0">
                <a:solidFill>
                  <a:schemeClr val="bg1"/>
                </a:solidFill>
                <a:highlight>
                  <a:srgbClr val="FFFFFF"/>
                </a:highlight>
              </a:rPr>
              <a:t>.</a:t>
            </a:r>
          </a:p>
          <a:p>
            <a:pPr lvl="0" rtl="0">
              <a:spcBef>
                <a:spcPts val="0"/>
              </a:spcBef>
              <a:buNone/>
            </a:pPr>
            <a:endParaRPr sz="1050" dirty="0">
              <a:solidFill>
                <a:schemeClr val="bg1"/>
              </a:solidFill>
              <a:highlight>
                <a:srgbClr val="FFFFFF"/>
              </a:highlight>
            </a:endParaRPr>
          </a:p>
          <a:p>
            <a:pPr lvl="0" rtl="0">
              <a:lnSpc>
                <a:spcPct val="104166"/>
              </a:lnSpc>
              <a:spcBef>
                <a:spcPts val="0"/>
              </a:spcBef>
              <a:spcAft>
                <a:spcPts val="1900"/>
              </a:spcAft>
              <a:buNone/>
            </a:pPr>
            <a:endParaRPr sz="1000" dirty="0">
              <a:solidFill>
                <a:schemeClr val="bg1"/>
              </a:solidFill>
              <a:highlight>
                <a:srgbClr val="FFFFFF"/>
              </a:highlight>
            </a:endParaRPr>
          </a:p>
          <a:p>
            <a:pPr lvl="0" rtl="0">
              <a:lnSpc>
                <a:spcPct val="104166"/>
              </a:lnSpc>
              <a:spcBef>
                <a:spcPts val="0"/>
              </a:spcBef>
              <a:spcAft>
                <a:spcPts val="1900"/>
              </a:spcAft>
              <a:buNone/>
            </a:pPr>
            <a:endParaRPr sz="1000" dirty="0">
              <a:solidFill>
                <a:schemeClr val="bg1"/>
              </a:solidFill>
              <a:highlight>
                <a:srgbClr val="FFFFFF"/>
              </a:highlight>
            </a:endParaRPr>
          </a:p>
          <a:p>
            <a:pPr lvl="0" rtl="0">
              <a:lnSpc>
                <a:spcPct val="104166"/>
              </a:lnSpc>
              <a:spcBef>
                <a:spcPts val="0"/>
              </a:spcBef>
              <a:spcAft>
                <a:spcPts val="1900"/>
              </a:spcAft>
              <a:buNone/>
            </a:pPr>
            <a:endParaRPr sz="1000" dirty="0">
              <a:solidFill>
                <a:schemeClr val="bg1"/>
              </a:solidFill>
              <a:highlight>
                <a:srgbClr val="FFFFFF"/>
              </a:highlight>
            </a:endParaRPr>
          </a:p>
          <a:p>
            <a:pPr lvl="0" rtl="0">
              <a:lnSpc>
                <a:spcPct val="104166"/>
              </a:lnSpc>
              <a:spcBef>
                <a:spcPts val="0"/>
              </a:spcBef>
              <a:spcAft>
                <a:spcPts val="1900"/>
              </a:spcAft>
              <a:buNone/>
            </a:pPr>
            <a:r>
              <a:rPr lang="nl" sz="1000" dirty="0">
                <a:solidFill>
                  <a:schemeClr val="bg1"/>
                </a:solidFill>
                <a:highlight>
                  <a:srgbClr val="FFFFFF"/>
                </a:highlight>
              </a:rPr>
              <a:t>The most popular websites in Turkey are those of American origin. In February 2015, Google.com was visited by 96 per cent Turkish internet users, Facebook – 83 per cent, and YouTube – 68 per cent.</a:t>
            </a:r>
          </a:p>
          <a:p>
            <a:pPr lvl="0" rtl="0">
              <a:lnSpc>
                <a:spcPct val="104166"/>
              </a:lnSpc>
              <a:spcBef>
                <a:spcPts val="0"/>
              </a:spcBef>
              <a:spcAft>
                <a:spcPts val="1900"/>
              </a:spcAft>
              <a:buNone/>
            </a:pPr>
            <a:r>
              <a:rPr lang="nl" sz="1000" b="1" dirty="0">
                <a:solidFill>
                  <a:schemeClr val="bg1"/>
                </a:solidFill>
                <a:highlight>
                  <a:srgbClr val="FFFFFF"/>
                </a:highlight>
              </a:rPr>
              <a:t>Google.com and Facebook.com most time consuming</a:t>
            </a:r>
          </a:p>
          <a:p>
            <a:pPr lvl="0" rtl="0">
              <a:lnSpc>
                <a:spcPct val="178571"/>
              </a:lnSpc>
              <a:spcBef>
                <a:spcPts val="0"/>
              </a:spcBef>
              <a:spcAft>
                <a:spcPts val="1900"/>
              </a:spcAft>
              <a:buNone/>
            </a:pPr>
            <a:r>
              <a:rPr lang="nl" sz="1000" dirty="0">
                <a:solidFill>
                  <a:schemeClr val="bg1"/>
                </a:solidFill>
                <a:highlight>
                  <a:srgbClr val="FFFFFF"/>
                </a:highlight>
              </a:rPr>
              <a:t>Google.com and Facebook.com were the websites where Turkish internet users spent most of their time – on average, 8 hours every month. In turn, Sahibinden.com had the most page views per month (on average, 357 page views per visitor).</a:t>
            </a:r>
          </a:p>
          <a:p>
            <a:pPr lvl="0">
              <a:spcBef>
                <a:spcPts val="0"/>
              </a:spcBef>
              <a:buNone/>
            </a:pPr>
            <a:endParaRPr sz="1000" dirty="0">
              <a:solidFill>
                <a:schemeClr val="bg1"/>
              </a:solidFill>
            </a:endParaRPr>
          </a:p>
        </p:txBody>
      </p:sp>
    </p:spTree>
    <p:extLst>
      <p:ext uri="{BB962C8B-B14F-4D97-AF65-F5344CB8AC3E}">
        <p14:creationId xmlns:p14="http://schemas.microsoft.com/office/powerpoint/2010/main" val="203973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lang="nl-NL" dirty="0" smtClean="0"/>
          </a:p>
        </p:txBody>
      </p:sp>
    </p:spTree>
    <p:extLst>
      <p:ext uri="{BB962C8B-B14F-4D97-AF65-F5344CB8AC3E}">
        <p14:creationId xmlns:p14="http://schemas.microsoft.com/office/powerpoint/2010/main" val="1966169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04166"/>
              </a:lnSpc>
              <a:spcBef>
                <a:spcPts val="0"/>
              </a:spcBef>
              <a:spcAft>
                <a:spcPts val="1900"/>
              </a:spcAft>
              <a:buNone/>
            </a:pPr>
            <a:r>
              <a:rPr lang="nl" sz="1800" b="1">
                <a:solidFill>
                  <a:srgbClr val="1A1A1A"/>
                </a:solidFill>
                <a:highlight>
                  <a:srgbClr val="FFFFFF"/>
                </a:highlight>
              </a:rPr>
              <a:t>About the research</a:t>
            </a:r>
          </a:p>
          <a:p>
            <a:pPr lvl="0" rtl="0">
              <a:lnSpc>
                <a:spcPct val="178571"/>
              </a:lnSpc>
              <a:spcBef>
                <a:spcPts val="0"/>
              </a:spcBef>
              <a:spcAft>
                <a:spcPts val="1900"/>
              </a:spcAft>
              <a:buNone/>
            </a:pPr>
            <a:r>
              <a:rPr lang="nl" sz="1050">
                <a:solidFill>
                  <a:srgbClr val="222222"/>
                </a:solidFill>
                <a:highlight>
                  <a:srgbClr val="FFFFFF"/>
                </a:highlight>
              </a:rPr>
              <a:t>The data comes from an international research project conducted by Gemius in over 30 countries in Europe, the Middle East and North Africa (gemiusAudience). It aims to determine the number and demographic profile of internet users and to learn about the ways in which they use the net: websites, audio and video material, or applications. The research is carried out in compliance with the international code of conduct ICC/ESOMAR. In Turkey, the data is gathered from IAB Turkey Internet Audience Measurement Study.</a:t>
            </a:r>
          </a:p>
          <a:p>
            <a:pPr lvl="0">
              <a:spcBef>
                <a:spcPts val="0"/>
              </a:spcBef>
              <a:buNone/>
            </a:pPr>
            <a:endParaRPr/>
          </a:p>
        </p:txBody>
      </p:sp>
    </p:spTree>
    <p:extLst>
      <p:ext uri="{BB962C8B-B14F-4D97-AF65-F5344CB8AC3E}">
        <p14:creationId xmlns:p14="http://schemas.microsoft.com/office/powerpoint/2010/main" val="147465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872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2862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515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C78B41-849B-1A48-B640-C7F7AC5EAC3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20858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B41-849B-1A48-B640-C7F7AC5EAC3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513403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B41-849B-1A48-B640-C7F7AC5EAC3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97842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12192000" cy="6504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grpSp>
        <p:nvGrpSpPr>
          <p:cNvPr id="25" name="Shape 25"/>
          <p:cNvGrpSpPr/>
          <p:nvPr/>
        </p:nvGrpSpPr>
        <p:grpSpPr>
          <a:xfrm>
            <a:off x="1107189" y="1588340"/>
            <a:ext cx="994351" cy="61101"/>
            <a:chOff x="4580560" y="2589003"/>
            <a:chExt cx="1064463" cy="25200"/>
          </a:xfrm>
        </p:grpSpPr>
        <p:sp>
          <p:nvSpPr>
            <p:cNvPr id="26" name="Shape 26"/>
            <p:cNvSpPr/>
            <p:nvPr/>
          </p:nvSpPr>
          <p:spPr>
            <a:xfrm rot="-5400000">
              <a:off x="5366324" y="2335503"/>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sz="2400"/>
            </a:p>
          </p:txBody>
        </p:sp>
        <p:sp>
          <p:nvSpPr>
            <p:cNvPr id="27" name="Shape 27"/>
            <p:cNvSpPr/>
            <p:nvPr/>
          </p:nvSpPr>
          <p:spPr>
            <a:xfrm rot="-5400000">
              <a:off x="4836310" y="2333253"/>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sz="2400"/>
            </a:p>
          </p:txBody>
        </p:sp>
      </p:grpSp>
      <p:sp>
        <p:nvSpPr>
          <p:cNvPr id="28" name="Shape 28"/>
          <p:cNvSpPr txBox="1">
            <a:spLocks noGrp="1"/>
          </p:cNvSpPr>
          <p:nvPr>
            <p:ph type="title"/>
          </p:nvPr>
        </p:nvSpPr>
        <p:spPr>
          <a:xfrm>
            <a:off x="972600" y="1758200"/>
            <a:ext cx="10251600" cy="713600"/>
          </a:xfrm>
          <a:prstGeom prst="rect">
            <a:avLst/>
          </a:prstGeom>
        </p:spPr>
        <p:txBody>
          <a:bodyPr wrap="square" lIns="91425" tIns="91425" rIns="91425" bIns="91425" anchor="t" anchorCtr="0"/>
          <a:lstStyle>
            <a:lvl1pPr lvl="0">
              <a:spcBef>
                <a:spcPts val="0"/>
              </a:spcBef>
              <a:buClr>
                <a:schemeClr val="dk2"/>
              </a:buClr>
              <a:buSzPct val="100000"/>
              <a:defRPr sz="3467">
                <a:solidFill>
                  <a:schemeClr val="dk2"/>
                </a:solidFill>
              </a:defRPr>
            </a:lvl1pPr>
            <a:lvl2pPr lvl="1">
              <a:spcBef>
                <a:spcPts val="0"/>
              </a:spcBef>
              <a:buClr>
                <a:schemeClr val="dk2"/>
              </a:buClr>
              <a:buSzPct val="100000"/>
              <a:defRPr sz="3467">
                <a:solidFill>
                  <a:schemeClr val="dk2"/>
                </a:solidFill>
              </a:defRPr>
            </a:lvl2pPr>
            <a:lvl3pPr lvl="2">
              <a:spcBef>
                <a:spcPts val="0"/>
              </a:spcBef>
              <a:buClr>
                <a:schemeClr val="dk2"/>
              </a:buClr>
              <a:buSzPct val="100000"/>
              <a:defRPr sz="3467">
                <a:solidFill>
                  <a:schemeClr val="dk2"/>
                </a:solidFill>
              </a:defRPr>
            </a:lvl3pPr>
            <a:lvl4pPr lvl="3">
              <a:spcBef>
                <a:spcPts val="0"/>
              </a:spcBef>
              <a:buClr>
                <a:schemeClr val="dk2"/>
              </a:buClr>
              <a:buSzPct val="100000"/>
              <a:defRPr sz="3467">
                <a:solidFill>
                  <a:schemeClr val="dk2"/>
                </a:solidFill>
              </a:defRPr>
            </a:lvl4pPr>
            <a:lvl5pPr lvl="4">
              <a:spcBef>
                <a:spcPts val="0"/>
              </a:spcBef>
              <a:buClr>
                <a:schemeClr val="dk2"/>
              </a:buClr>
              <a:buSzPct val="100000"/>
              <a:defRPr sz="3467">
                <a:solidFill>
                  <a:schemeClr val="dk2"/>
                </a:solidFill>
              </a:defRPr>
            </a:lvl5pPr>
            <a:lvl6pPr lvl="5">
              <a:spcBef>
                <a:spcPts val="0"/>
              </a:spcBef>
              <a:buClr>
                <a:schemeClr val="dk2"/>
              </a:buClr>
              <a:buSzPct val="100000"/>
              <a:defRPr sz="3467">
                <a:solidFill>
                  <a:schemeClr val="dk2"/>
                </a:solidFill>
              </a:defRPr>
            </a:lvl6pPr>
            <a:lvl7pPr lvl="6">
              <a:spcBef>
                <a:spcPts val="0"/>
              </a:spcBef>
              <a:buClr>
                <a:schemeClr val="dk2"/>
              </a:buClr>
              <a:buSzPct val="100000"/>
              <a:defRPr sz="3467">
                <a:solidFill>
                  <a:schemeClr val="dk2"/>
                </a:solidFill>
              </a:defRPr>
            </a:lvl7pPr>
            <a:lvl8pPr lvl="7">
              <a:spcBef>
                <a:spcPts val="0"/>
              </a:spcBef>
              <a:buClr>
                <a:schemeClr val="dk2"/>
              </a:buClr>
              <a:buSzPct val="100000"/>
              <a:defRPr sz="3467">
                <a:solidFill>
                  <a:schemeClr val="dk2"/>
                </a:solidFill>
              </a:defRPr>
            </a:lvl8pPr>
            <a:lvl9pPr lvl="8">
              <a:spcBef>
                <a:spcPts val="0"/>
              </a:spcBef>
              <a:buClr>
                <a:schemeClr val="dk2"/>
              </a:buClr>
              <a:buSzPct val="100000"/>
              <a:defRPr sz="3467">
                <a:solidFill>
                  <a:schemeClr val="dk2"/>
                </a:solidFill>
              </a:defRPr>
            </a:lvl9pPr>
          </a:lstStyle>
          <a:p>
            <a:endParaRPr/>
          </a:p>
        </p:txBody>
      </p:sp>
      <p:sp>
        <p:nvSpPr>
          <p:cNvPr id="29" name="Shape 29"/>
          <p:cNvSpPr txBox="1">
            <a:spLocks noGrp="1"/>
          </p:cNvSpPr>
          <p:nvPr>
            <p:ph type="body" idx="1"/>
          </p:nvPr>
        </p:nvSpPr>
        <p:spPr>
          <a:xfrm>
            <a:off x="972600" y="2771833"/>
            <a:ext cx="10251600" cy="30148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11381736" y="6333133"/>
            <a:ext cx="731600" cy="524800"/>
          </a:xfrm>
          <a:prstGeom prst="rect">
            <a:avLst/>
          </a:prstGeom>
        </p:spPr>
        <p:txBody>
          <a:bodyPr wrap="square" lIns="91425" tIns="91425" rIns="91425" bIns="91425" anchor="ctr" anchorCtr="0">
            <a:noAutofit/>
          </a:bodyPr>
          <a:lstStyle/>
          <a:p>
            <a:fld id="{00000000-1234-1234-1234-123412341234}" type="slidenum">
              <a:rPr lang="nl" smtClean="0"/>
              <a:pPr/>
              <a:t>‹#›</a:t>
            </a:fld>
            <a:endParaRPr lang="nl"/>
          </a:p>
        </p:txBody>
      </p:sp>
    </p:spTree>
    <p:extLst>
      <p:ext uri="{BB962C8B-B14F-4D97-AF65-F5344CB8AC3E}">
        <p14:creationId xmlns:p14="http://schemas.microsoft.com/office/powerpoint/2010/main" val="30430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B41-849B-1A48-B640-C7F7AC5EAC3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05275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C78B41-849B-1A48-B640-C7F7AC5EAC3C}"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45886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C78B41-849B-1A48-B640-C7F7AC5EAC3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45700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C78B41-849B-1A48-B640-C7F7AC5EAC3C}"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39920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C78B41-849B-1A48-B640-C7F7AC5EAC3C}"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56727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78B41-849B-1A48-B640-C7F7AC5EAC3C}"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5135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C78B41-849B-1A48-B640-C7F7AC5EAC3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113812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C78B41-849B-1A48-B640-C7F7AC5EAC3C}"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1E63E-B4E9-2144-BBD5-FA5B48C9DCF6}" type="slidenum">
              <a:rPr lang="en-US" smtClean="0"/>
              <a:t>‹#›</a:t>
            </a:fld>
            <a:endParaRPr lang="en-US"/>
          </a:p>
        </p:txBody>
      </p:sp>
    </p:spTree>
    <p:extLst>
      <p:ext uri="{BB962C8B-B14F-4D97-AF65-F5344CB8AC3E}">
        <p14:creationId xmlns:p14="http://schemas.microsoft.com/office/powerpoint/2010/main" val="7996945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78B41-849B-1A48-B640-C7F7AC5EAC3C}" type="datetimeFigureOut">
              <a:rPr lang="en-US" smtClean="0"/>
              <a:t>9/25/17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1E63E-B4E9-2144-BBD5-FA5B48C9DCF6}" type="slidenum">
              <a:rPr lang="en-US" smtClean="0"/>
              <a:t>‹#›</a:t>
            </a:fld>
            <a:endParaRPr lang="en-US"/>
          </a:p>
        </p:txBody>
      </p:sp>
    </p:spTree>
    <p:extLst>
      <p:ext uri="{BB962C8B-B14F-4D97-AF65-F5344CB8AC3E}">
        <p14:creationId xmlns:p14="http://schemas.microsoft.com/office/powerpoint/2010/main" val="94053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presentation/d/1xYB1Hl8ZuZfDOm5O8C22ytwlDbfvWINx1h0C0Ef2FLk/edit?usp=shar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https://www.gemius.com/agencies-news/most-popular-turkish-websites-2491.html" TargetMode="External"/><Relationship Id="rId4" Type="http://schemas.openxmlformats.org/officeDocument/2006/relationships/hyperlink" Target="https://www.gemius.com/agencies-news/turkish-internets-most-popular-websites.html" TargetMode="External"/><Relationship Id="rId5" Type="http://schemas.openxmlformats.org/officeDocument/2006/relationships/hyperlink" Target="https://www.similarweb.com/top-websites/turkey" TargetMode="Externa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jp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similarweb.com/top-websites/japan" TargetMode="External"/><Relationship Id="rId4" Type="http://schemas.openxmlformats.org/officeDocument/2006/relationships/hyperlink" Target="https://www.linkedin.com/pulse/japanese-consumer-mindset-philippe-huysveld-ir-mba" TargetMode="External"/><Relationship Id="rId5" Type="http://schemas.openxmlformats.org/officeDocument/2006/relationships/hyperlink" Target="http://blog.btrax.com/en/2016/12/07/who-shops-online-more-in-japan-younger-or-older-people/" TargetMode="External"/><Relationship Id="rId6" Type="http://schemas.openxmlformats.org/officeDocument/2006/relationships/hyperlink" Target="http://blog.btrax.com/en/2014/09/05/sell-online-in-japan-ecommerce/" TargetMode="External"/><Relationship Id="rId7" Type="http://schemas.openxmlformats.org/officeDocument/2006/relationships/hyperlink" Target="http://www.mckinsey.com/industries/consumer-packaged-goods/our-insights/the-new-japanese-consumer" TargetMode="External"/><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4" Type="http://schemas.openxmlformats.org/officeDocument/2006/relationships/image" Target="../media/image32.jpg"/><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jpg"/><Relationship Id="rId6"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jpeg"/></Relationships>
</file>

<file path=ppt/slides/_rels/slide37.xml.rels><?xml version="1.0" encoding="UTF-8" standalone="yes"?>
<Relationships xmlns="http://schemas.openxmlformats.org/package/2006/relationships"><Relationship Id="rId3" Type="http://schemas.openxmlformats.org/officeDocument/2006/relationships/hyperlink" Target="http://www.camara-e.net/" TargetMode="External"/><Relationship Id="rId4" Type="http://schemas.openxmlformats.org/officeDocument/2006/relationships/hyperlink" Target="http://www.ebit.com.br/webshoppers" TargetMode="External"/><Relationship Id="rId5" Type="http://schemas.openxmlformats.org/officeDocument/2006/relationships/hyperlink" Target="https://www.statista.com/" TargetMode="External"/><Relationship Id="rId6" Type="http://schemas.openxmlformats.org/officeDocument/2006/relationships/hyperlink" Target="https://abcomm.org/"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3" Type="http://schemas.openxmlformats.org/officeDocument/2006/relationships/hyperlink" Target="http://www.camara-e.net/" TargetMode="External"/><Relationship Id="rId4" Type="http://schemas.openxmlformats.org/officeDocument/2006/relationships/hyperlink" Target="http://www.ebit.com.br/webshoppers" TargetMode="External"/><Relationship Id="rId5" Type="http://schemas.openxmlformats.org/officeDocument/2006/relationships/hyperlink" Target="https://www.statista.com/" TargetMode="External"/><Relationship Id="rId6" Type="http://schemas.openxmlformats.org/officeDocument/2006/relationships/hyperlink" Target="https://abcomm.org/"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google.com/presentation/d/1Y_Cd96yilKfYbF49UbK80uWOps4out2BceGs1Jr31mw" TargetMode="External"/><Relationship Id="rId3" Type="http://schemas.openxmlformats.org/officeDocument/2006/relationships/hyperlink" Target="https://docs.google.com/presentation/d/1UnuEbvFu0SV_T2laYaps_E50XWF7Zr6mBTDz9RNTOis/edit#slide=id.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UK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221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Youtube.com</a:t>
            </a:r>
          </a:p>
        </p:txBody>
      </p:sp>
      <p:sp>
        <p:nvSpPr>
          <p:cNvPr id="3" name="Tijdelijke aanduiding voor inhoud 2"/>
          <p:cNvSpPr>
            <a:spLocks noGrp="1"/>
          </p:cNvSpPr>
          <p:nvPr>
            <p:ph idx="1"/>
          </p:nvPr>
        </p:nvSpPr>
        <p:spPr/>
        <p:txBody>
          <a:bodyPr/>
          <a:lstStyle/>
          <a:p>
            <a:r>
              <a:rPr lang="nl-NL" dirty="0" err="1"/>
              <a:t>Number</a:t>
            </a:r>
            <a:r>
              <a:rPr lang="nl-NL" dirty="0"/>
              <a:t> 3 in </a:t>
            </a:r>
            <a:r>
              <a:rPr lang="nl-NL" dirty="0" err="1"/>
              <a:t>global</a:t>
            </a:r>
            <a:r>
              <a:rPr lang="nl-NL" dirty="0"/>
              <a:t> rank.</a:t>
            </a:r>
          </a:p>
          <a:p>
            <a:r>
              <a:rPr lang="nl-NL" dirty="0"/>
              <a:t>24.78B </a:t>
            </a:r>
            <a:r>
              <a:rPr lang="nl-NL" dirty="0" err="1"/>
              <a:t>visitors</a:t>
            </a:r>
            <a:r>
              <a:rPr lang="nl-NL" dirty="0"/>
              <a:t> in </a:t>
            </a:r>
            <a:r>
              <a:rPr lang="nl-NL" dirty="0" err="1"/>
              <a:t>month</a:t>
            </a:r>
            <a:r>
              <a:rPr lang="nl-NL" dirty="0"/>
              <a:t> =&gt; August 2017.</a:t>
            </a:r>
          </a:p>
          <a:p>
            <a:r>
              <a:rPr lang="nl-NL" dirty="0" err="1"/>
              <a:t>Registred</a:t>
            </a:r>
            <a:r>
              <a:rPr lang="nl-NL" dirty="0"/>
              <a:t> at </a:t>
            </a:r>
            <a:r>
              <a:rPr lang="nl-NL" dirty="0" err="1"/>
              <a:t>February</a:t>
            </a:r>
            <a:r>
              <a:rPr lang="nl-NL" dirty="0"/>
              <a:t> 2015. </a:t>
            </a:r>
          </a:p>
        </p:txBody>
      </p:sp>
      <p:pic>
        <p:nvPicPr>
          <p:cNvPr id="4" name="Afbeelding 3"/>
          <p:cNvPicPr>
            <a:picLocks noChangeAspect="1"/>
          </p:cNvPicPr>
          <p:nvPr/>
        </p:nvPicPr>
        <p:blipFill>
          <a:blip r:embed="rId2"/>
          <a:stretch>
            <a:fillRect/>
          </a:stretch>
        </p:blipFill>
        <p:spPr>
          <a:xfrm>
            <a:off x="8590852" y="0"/>
            <a:ext cx="3601147" cy="2244436"/>
          </a:xfrm>
          <a:prstGeom prst="rect">
            <a:avLst/>
          </a:prstGeom>
        </p:spPr>
      </p:pic>
      <p:pic>
        <p:nvPicPr>
          <p:cNvPr id="7" name="Afbeelding 6"/>
          <p:cNvPicPr>
            <a:picLocks noChangeAspect="1"/>
          </p:cNvPicPr>
          <p:nvPr/>
        </p:nvPicPr>
        <p:blipFill>
          <a:blip r:embed="rId3"/>
          <a:stretch>
            <a:fillRect/>
          </a:stretch>
        </p:blipFill>
        <p:spPr>
          <a:xfrm>
            <a:off x="4554030" y="4596938"/>
            <a:ext cx="7637969" cy="2342935"/>
          </a:xfrm>
          <a:prstGeom prst="rect">
            <a:avLst/>
          </a:prstGeom>
        </p:spPr>
      </p:pic>
      <p:pic>
        <p:nvPicPr>
          <p:cNvPr id="2050" name="Picture 2" descr="https://www.philosopher.eu/wp-content/uploads/2013/10/official-youtub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31" y="73428"/>
            <a:ext cx="1330037" cy="133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5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Consumer profile</a:t>
            </a:r>
          </a:p>
        </p:txBody>
      </p:sp>
      <p:sp>
        <p:nvSpPr>
          <p:cNvPr id="3" name="Tijdelijke aanduiding voor inhoud 2"/>
          <p:cNvSpPr>
            <a:spLocks noGrp="1"/>
          </p:cNvSpPr>
          <p:nvPr>
            <p:ph idx="1"/>
          </p:nvPr>
        </p:nvSpPr>
        <p:spPr>
          <a:xfrm>
            <a:off x="5467782" y="1186158"/>
            <a:ext cx="6281873" cy="2327533"/>
          </a:xfrm>
        </p:spPr>
        <p:txBody>
          <a:bodyPr>
            <a:normAutofit lnSpcReduction="10000"/>
          </a:bodyPr>
          <a:lstStyle/>
          <a:p>
            <a:r>
              <a:rPr lang="nl-NL" dirty="0"/>
              <a:t>Total </a:t>
            </a:r>
            <a:r>
              <a:rPr lang="nl-NL" dirty="0" err="1"/>
              <a:t>population</a:t>
            </a:r>
            <a:r>
              <a:rPr lang="nl-NL" dirty="0"/>
              <a:t>: 323.127.513</a:t>
            </a:r>
          </a:p>
          <a:p>
            <a:r>
              <a:rPr lang="nl-NL" dirty="0"/>
              <a:t>Men: 49.6%</a:t>
            </a:r>
          </a:p>
          <a:p>
            <a:r>
              <a:rPr lang="nl-NL" dirty="0" err="1"/>
              <a:t>Women</a:t>
            </a:r>
            <a:r>
              <a:rPr lang="nl-NL" dirty="0"/>
              <a:t>: 50.4%</a:t>
            </a:r>
          </a:p>
          <a:p>
            <a:r>
              <a:rPr lang="nl-NL" dirty="0" err="1"/>
              <a:t>Average</a:t>
            </a:r>
            <a:r>
              <a:rPr lang="nl-NL" dirty="0"/>
              <a:t> </a:t>
            </a:r>
            <a:r>
              <a:rPr lang="nl-NL" dirty="0" err="1"/>
              <a:t>age</a:t>
            </a:r>
            <a:r>
              <a:rPr lang="nl-NL" dirty="0"/>
              <a:t>: 37-38</a:t>
            </a:r>
          </a:p>
          <a:p>
            <a:r>
              <a:rPr lang="nl-NL" dirty="0" err="1"/>
              <a:t>Average</a:t>
            </a:r>
            <a:r>
              <a:rPr lang="nl-NL" dirty="0"/>
              <a:t> </a:t>
            </a:r>
            <a:r>
              <a:rPr lang="nl-NL" dirty="0" err="1"/>
              <a:t>household</a:t>
            </a:r>
            <a:r>
              <a:rPr lang="nl-NL" dirty="0"/>
              <a:t> </a:t>
            </a:r>
            <a:r>
              <a:rPr lang="nl-NL" dirty="0" err="1"/>
              <a:t>income</a:t>
            </a:r>
            <a:endParaRPr lang="nl-NL" dirty="0"/>
          </a:p>
          <a:p>
            <a:endParaRPr lang="nl-NL" dirty="0"/>
          </a:p>
        </p:txBody>
      </p:sp>
      <p:pic>
        <p:nvPicPr>
          <p:cNvPr id="4" name="Afbeelding 3"/>
          <p:cNvPicPr>
            <a:picLocks noChangeAspect="1"/>
          </p:cNvPicPr>
          <p:nvPr/>
        </p:nvPicPr>
        <p:blipFill>
          <a:blip r:embed="rId2"/>
          <a:stretch>
            <a:fillRect/>
          </a:stretch>
        </p:blipFill>
        <p:spPr>
          <a:xfrm>
            <a:off x="5467782" y="3865419"/>
            <a:ext cx="5745169" cy="2776278"/>
          </a:xfrm>
          <a:prstGeom prst="rect">
            <a:avLst/>
          </a:prstGeom>
        </p:spPr>
      </p:pic>
      <p:pic>
        <p:nvPicPr>
          <p:cNvPr id="5" name="Afbeelding 4"/>
          <p:cNvPicPr>
            <a:picLocks noChangeAspect="1"/>
          </p:cNvPicPr>
          <p:nvPr/>
        </p:nvPicPr>
        <p:blipFill>
          <a:blip r:embed="rId3"/>
          <a:stretch>
            <a:fillRect/>
          </a:stretch>
        </p:blipFill>
        <p:spPr>
          <a:xfrm>
            <a:off x="8768714" y="2460830"/>
            <a:ext cx="1733550" cy="1228725"/>
          </a:xfrm>
          <a:prstGeom prst="rect">
            <a:avLst/>
          </a:prstGeom>
        </p:spPr>
      </p:pic>
    </p:spTree>
    <p:extLst>
      <p:ext uri="{BB962C8B-B14F-4D97-AF65-F5344CB8AC3E}">
        <p14:creationId xmlns:p14="http://schemas.microsoft.com/office/powerpoint/2010/main" val="14882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Consumer </a:t>
            </a:r>
            <a:r>
              <a:rPr lang="nl-NL" dirty="0" err="1"/>
              <a:t>behaviour</a:t>
            </a:r>
            <a:endParaRPr lang="nl-NL" dirty="0"/>
          </a:p>
        </p:txBody>
      </p:sp>
      <p:pic>
        <p:nvPicPr>
          <p:cNvPr id="4" name="Afbeelding 3"/>
          <p:cNvPicPr>
            <a:picLocks noChangeAspect="1"/>
          </p:cNvPicPr>
          <p:nvPr/>
        </p:nvPicPr>
        <p:blipFill>
          <a:blip r:embed="rId2"/>
          <a:stretch>
            <a:fillRect/>
          </a:stretch>
        </p:blipFill>
        <p:spPr>
          <a:xfrm>
            <a:off x="8684199" y="811073"/>
            <a:ext cx="3379071" cy="2289796"/>
          </a:xfrm>
          <a:prstGeom prst="rect">
            <a:avLst/>
          </a:prstGeom>
        </p:spPr>
      </p:pic>
      <p:pic>
        <p:nvPicPr>
          <p:cNvPr id="5" name="Afbeelding 4"/>
          <p:cNvPicPr>
            <a:picLocks noChangeAspect="1"/>
          </p:cNvPicPr>
          <p:nvPr/>
        </p:nvPicPr>
        <p:blipFill>
          <a:blip r:embed="rId3"/>
          <a:stretch>
            <a:fillRect/>
          </a:stretch>
        </p:blipFill>
        <p:spPr>
          <a:xfrm>
            <a:off x="8371138" y="4060016"/>
            <a:ext cx="3692132" cy="2226752"/>
          </a:xfrm>
          <a:prstGeom prst="rect">
            <a:avLst/>
          </a:prstGeom>
        </p:spPr>
      </p:pic>
      <p:pic>
        <p:nvPicPr>
          <p:cNvPr id="6" name="Afbeelding 5"/>
          <p:cNvPicPr>
            <a:picLocks noChangeAspect="1"/>
          </p:cNvPicPr>
          <p:nvPr/>
        </p:nvPicPr>
        <p:blipFill>
          <a:blip r:embed="rId4"/>
          <a:stretch>
            <a:fillRect/>
          </a:stretch>
        </p:blipFill>
        <p:spPr>
          <a:xfrm>
            <a:off x="5054546" y="811073"/>
            <a:ext cx="3507563" cy="2392308"/>
          </a:xfrm>
          <a:prstGeom prst="rect">
            <a:avLst/>
          </a:prstGeom>
        </p:spPr>
      </p:pic>
      <p:pic>
        <p:nvPicPr>
          <p:cNvPr id="7" name="Afbeelding 6"/>
          <p:cNvPicPr>
            <a:picLocks noChangeAspect="1"/>
          </p:cNvPicPr>
          <p:nvPr/>
        </p:nvPicPr>
        <p:blipFill>
          <a:blip r:embed="rId5"/>
          <a:stretch>
            <a:fillRect/>
          </a:stretch>
        </p:blipFill>
        <p:spPr>
          <a:xfrm>
            <a:off x="5193262" y="3927763"/>
            <a:ext cx="2944215" cy="2491259"/>
          </a:xfrm>
          <a:prstGeom prst="rect">
            <a:avLst/>
          </a:prstGeom>
        </p:spPr>
      </p:pic>
    </p:spTree>
    <p:extLst>
      <p:ext uri="{BB962C8B-B14F-4D97-AF65-F5344CB8AC3E}">
        <p14:creationId xmlns:p14="http://schemas.microsoft.com/office/powerpoint/2010/main" val="1680961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https://docs.google.com/presentation/d/1xYB1Hl8ZuZfDOm5O8C22ytwlDbfvWINx1h0C0Ef2FLk/edit?usp=sharing</a:t>
            </a:r>
            <a:endParaRPr lang="en-US" dirty="0"/>
          </a:p>
        </p:txBody>
      </p:sp>
    </p:spTree>
    <p:extLst>
      <p:ext uri="{BB962C8B-B14F-4D97-AF65-F5344CB8AC3E}">
        <p14:creationId xmlns:p14="http://schemas.microsoft.com/office/powerpoint/2010/main" val="1610210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972600" y="1763267"/>
            <a:ext cx="10250800" cy="2219600"/>
          </a:xfrm>
          <a:prstGeom prst="rect">
            <a:avLst/>
          </a:prstGeom>
        </p:spPr>
        <p:txBody>
          <a:bodyPr vert="horz" wrap="square" lIns="121900" tIns="121900" rIns="121900" bIns="121900" rtlCol="0" anchor="t" anchorCtr="0">
            <a:noAutofit/>
          </a:bodyPr>
          <a:lstStyle/>
          <a:p>
            <a:pPr>
              <a:spcBef>
                <a:spcPts val="0"/>
              </a:spcBef>
            </a:pPr>
            <a:endParaRPr/>
          </a:p>
        </p:txBody>
      </p:sp>
      <p:sp>
        <p:nvSpPr>
          <p:cNvPr id="87" name="Shape 87"/>
          <p:cNvSpPr txBox="1">
            <a:spLocks noGrp="1"/>
          </p:cNvSpPr>
          <p:nvPr>
            <p:ph type="subTitle" idx="1"/>
          </p:nvPr>
        </p:nvSpPr>
        <p:spPr>
          <a:xfrm>
            <a:off x="972836" y="4230533"/>
            <a:ext cx="10250800" cy="721600"/>
          </a:xfrm>
          <a:prstGeom prst="rect">
            <a:avLst/>
          </a:prstGeom>
        </p:spPr>
        <p:txBody>
          <a:bodyPr vert="horz" wrap="square" lIns="121900" tIns="121900" rIns="121900" bIns="121900" rtlCol="0" anchor="t" anchorCtr="0">
            <a:noAutofit/>
          </a:bodyPr>
          <a:lstStyle/>
          <a:p>
            <a:pPr>
              <a:spcBef>
                <a:spcPts val="0"/>
              </a:spcBef>
            </a:pPr>
            <a:endParaRPr/>
          </a:p>
        </p:txBody>
      </p:sp>
      <p:pic>
        <p:nvPicPr>
          <p:cNvPr id="88" name="Shape 88"/>
          <p:cNvPicPr preferRelativeResize="0"/>
          <p:nvPr/>
        </p:nvPicPr>
        <p:blipFill>
          <a:blip r:embed="rId3">
            <a:alphaModFix/>
          </a:blip>
          <a:stretch>
            <a:fillRect/>
          </a:stretch>
        </p:blipFill>
        <p:spPr>
          <a:xfrm>
            <a:off x="4288767" y="2653939"/>
            <a:ext cx="3618936" cy="1550132"/>
          </a:xfrm>
          <a:prstGeom prst="rect">
            <a:avLst/>
          </a:prstGeom>
          <a:noFill/>
          <a:ln>
            <a:noFill/>
          </a:ln>
        </p:spPr>
      </p:pic>
      <p:pic>
        <p:nvPicPr>
          <p:cNvPr id="89" name="Shape 89"/>
          <p:cNvPicPr preferRelativeResize="0"/>
          <p:nvPr/>
        </p:nvPicPr>
        <p:blipFill>
          <a:blip r:embed="rId4">
            <a:alphaModFix/>
          </a:blip>
          <a:stretch>
            <a:fillRect/>
          </a:stretch>
        </p:blipFill>
        <p:spPr>
          <a:xfrm>
            <a:off x="8647400" y="3313400"/>
            <a:ext cx="3544600" cy="3544600"/>
          </a:xfrm>
          <a:prstGeom prst="rect">
            <a:avLst/>
          </a:prstGeom>
          <a:noFill/>
          <a:ln>
            <a:noFill/>
          </a:ln>
        </p:spPr>
      </p:pic>
      <p:pic>
        <p:nvPicPr>
          <p:cNvPr id="90" name="Shape 90"/>
          <p:cNvPicPr preferRelativeResize="0"/>
          <p:nvPr/>
        </p:nvPicPr>
        <p:blipFill>
          <a:blip r:embed="rId5">
            <a:alphaModFix/>
          </a:blip>
          <a:stretch>
            <a:fillRect/>
          </a:stretch>
        </p:blipFill>
        <p:spPr>
          <a:xfrm>
            <a:off x="4467" y="3313400"/>
            <a:ext cx="3544600" cy="3544600"/>
          </a:xfrm>
          <a:prstGeom prst="rect">
            <a:avLst/>
          </a:prstGeom>
          <a:noFill/>
          <a:ln>
            <a:noFill/>
          </a:ln>
        </p:spPr>
      </p:pic>
    </p:spTree>
    <p:extLst>
      <p:ext uri="{BB962C8B-B14F-4D97-AF65-F5344CB8AC3E}">
        <p14:creationId xmlns:p14="http://schemas.microsoft.com/office/powerpoint/2010/main" val="1030142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72600" y="1758200"/>
            <a:ext cx="10251600" cy="713600"/>
          </a:xfrm>
          <a:prstGeom prst="rect">
            <a:avLst/>
          </a:prstGeom>
        </p:spPr>
        <p:txBody>
          <a:bodyPr vert="horz" wrap="square" lIns="121900" tIns="121900" rIns="121900" bIns="121900" rtlCol="0" anchor="t" anchorCtr="0">
            <a:noAutofit/>
          </a:bodyPr>
          <a:lstStyle/>
          <a:p>
            <a:r>
              <a:rPr lang="nl"/>
              <a:t>Table of Contents</a:t>
            </a:r>
          </a:p>
        </p:txBody>
      </p:sp>
      <p:sp>
        <p:nvSpPr>
          <p:cNvPr id="96" name="Shape 96"/>
          <p:cNvSpPr txBox="1">
            <a:spLocks noGrp="1"/>
          </p:cNvSpPr>
          <p:nvPr>
            <p:ph type="body" idx="1"/>
          </p:nvPr>
        </p:nvSpPr>
        <p:spPr>
          <a:xfrm>
            <a:off x="972600" y="2771833"/>
            <a:ext cx="10251600" cy="3014800"/>
          </a:xfrm>
          <a:prstGeom prst="rect">
            <a:avLst/>
          </a:prstGeom>
        </p:spPr>
        <p:txBody>
          <a:bodyPr vert="horz" wrap="square" lIns="121900" tIns="121900" rIns="121900" bIns="121900" rtlCol="0" anchor="t" anchorCtr="0">
            <a:noAutofit/>
          </a:bodyPr>
          <a:lstStyle/>
          <a:p>
            <a:pPr marL="609585" indent="-304792">
              <a:buChar char="●"/>
            </a:pPr>
            <a:r>
              <a:rPr lang="nl" b="1"/>
              <a:t>Customer profile</a:t>
            </a:r>
            <a:br>
              <a:rPr lang="nl" b="1"/>
            </a:br>
            <a:endParaRPr lang="nl" b="1"/>
          </a:p>
          <a:p>
            <a:pPr marL="609585" indent="-304792">
              <a:buChar char="●"/>
            </a:pPr>
            <a:r>
              <a:rPr lang="nl" b="1"/>
              <a:t>Most visited websites in 2015</a:t>
            </a:r>
            <a:br>
              <a:rPr lang="nl" b="1"/>
            </a:br>
            <a:endParaRPr lang="nl" b="1"/>
          </a:p>
          <a:p>
            <a:pPr marL="609585" indent="-304792">
              <a:buChar char="●"/>
            </a:pPr>
            <a:r>
              <a:rPr lang="nl" b="1"/>
              <a:t>Most visited websites in 2017</a:t>
            </a:r>
          </a:p>
        </p:txBody>
      </p:sp>
    </p:spTree>
    <p:extLst>
      <p:ext uri="{BB962C8B-B14F-4D97-AF65-F5344CB8AC3E}">
        <p14:creationId xmlns:p14="http://schemas.microsoft.com/office/powerpoint/2010/main" val="137123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72600" y="1758200"/>
            <a:ext cx="10251600" cy="713600"/>
          </a:xfrm>
          <a:prstGeom prst="rect">
            <a:avLst/>
          </a:prstGeom>
        </p:spPr>
        <p:txBody>
          <a:bodyPr vert="horz" wrap="square" lIns="121900" tIns="121900" rIns="121900" bIns="121900" rtlCol="0" anchor="t" anchorCtr="0">
            <a:noAutofit/>
          </a:bodyPr>
          <a:lstStyle/>
          <a:p>
            <a:r>
              <a:rPr lang="nl"/>
              <a:t>Customer Profile	</a:t>
            </a:r>
          </a:p>
        </p:txBody>
      </p:sp>
      <p:sp>
        <p:nvSpPr>
          <p:cNvPr id="102" name="Shape 102"/>
          <p:cNvSpPr txBox="1">
            <a:spLocks noGrp="1"/>
          </p:cNvSpPr>
          <p:nvPr>
            <p:ph type="body" idx="1"/>
          </p:nvPr>
        </p:nvSpPr>
        <p:spPr>
          <a:xfrm>
            <a:off x="972600" y="2771833"/>
            <a:ext cx="10251600" cy="3014800"/>
          </a:xfrm>
          <a:prstGeom prst="rect">
            <a:avLst/>
          </a:prstGeom>
        </p:spPr>
        <p:txBody>
          <a:bodyPr vert="horz" wrap="square" lIns="121900" tIns="121900" rIns="121900" bIns="121900" rtlCol="0" anchor="t" anchorCtr="0">
            <a:noAutofit/>
          </a:bodyPr>
          <a:lstStyle/>
          <a:p>
            <a:pPr marL="609585"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Young people are the major purchasers</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Median age of Turkish population is below 29</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More than one-quarter of the inhabitants are aged 14 or below</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7% of the Turkish population is aged 65 and above </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Two-thirds of the population is aged between 15 and 64</a:t>
            </a:r>
          </a:p>
          <a:p>
            <a:pPr marL="609585"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Larger household size</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three or more children in a household</a:t>
            </a:r>
          </a:p>
          <a:p>
            <a:pPr marL="1219170" lvl="1" indent="-380990">
              <a:lnSpc>
                <a:spcPct val="160000"/>
              </a:lnSpc>
              <a:buClr>
                <a:srgbClr val="000000"/>
              </a:buClr>
              <a:buSzPct val="100000"/>
              <a:buFont typeface="Verdana"/>
              <a:buChar char="○"/>
            </a:pPr>
            <a:r>
              <a:rPr lang="nl" sz="1200" b="1">
                <a:solidFill>
                  <a:srgbClr val="000000"/>
                </a:solidFill>
                <a:highlight>
                  <a:srgbClr val="FFFFFF"/>
                </a:highlight>
                <a:latin typeface="Verdana"/>
                <a:ea typeface="Verdana"/>
                <a:cs typeface="Verdana"/>
                <a:sym typeface="Verdana"/>
              </a:rPr>
              <a:t>Preferring economy- or family-size items when buying households items</a:t>
            </a:r>
          </a:p>
        </p:txBody>
      </p:sp>
      <p:sp>
        <p:nvSpPr>
          <p:cNvPr id="103" name="Shape 103"/>
          <p:cNvSpPr txBox="1"/>
          <p:nvPr/>
        </p:nvSpPr>
        <p:spPr>
          <a:xfrm>
            <a:off x="5084367" y="6357733"/>
            <a:ext cx="7058000" cy="454800"/>
          </a:xfrm>
          <a:prstGeom prst="rect">
            <a:avLst/>
          </a:prstGeom>
          <a:noFill/>
          <a:ln>
            <a:noFill/>
          </a:ln>
        </p:spPr>
        <p:txBody>
          <a:bodyPr wrap="square" lIns="121900" tIns="121900" rIns="121900" bIns="121900" anchor="t" anchorCtr="0">
            <a:noAutofit/>
          </a:bodyPr>
          <a:lstStyle/>
          <a:p>
            <a:r>
              <a:rPr lang="nl" sz="1067" dirty="0"/>
              <a:t>http://emerging-markets-research.hktdc.com/business-news/article/Turkey/5-2-The-Turkish-consumer-profile.htm</a:t>
            </a:r>
          </a:p>
        </p:txBody>
      </p:sp>
    </p:spTree>
    <p:extLst>
      <p:ext uri="{BB962C8B-B14F-4D97-AF65-F5344CB8AC3E}">
        <p14:creationId xmlns:p14="http://schemas.microsoft.com/office/powerpoint/2010/main" val="65652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76767" y="707900"/>
            <a:ext cx="10251600" cy="713600"/>
          </a:xfrm>
          <a:prstGeom prst="rect">
            <a:avLst/>
          </a:prstGeom>
        </p:spPr>
        <p:txBody>
          <a:bodyPr vert="horz" wrap="square" lIns="121900" tIns="121900" rIns="121900" bIns="121900" rtlCol="0" anchor="t" anchorCtr="0">
            <a:noAutofit/>
          </a:bodyPr>
          <a:lstStyle/>
          <a:p>
            <a:r>
              <a:rPr lang="nl"/>
              <a:t>Most visited websites in 2015</a:t>
            </a:r>
          </a:p>
        </p:txBody>
      </p:sp>
      <p:pic>
        <p:nvPicPr>
          <p:cNvPr id="109" name="Shape 109"/>
          <p:cNvPicPr preferRelativeResize="0"/>
          <p:nvPr/>
        </p:nvPicPr>
        <p:blipFill>
          <a:blip r:embed="rId3">
            <a:alphaModFix/>
          </a:blip>
          <a:stretch>
            <a:fillRect/>
          </a:stretch>
        </p:blipFill>
        <p:spPr>
          <a:xfrm>
            <a:off x="76765" y="1732300"/>
            <a:ext cx="7182264" cy="4986699"/>
          </a:xfrm>
          <a:prstGeom prst="rect">
            <a:avLst/>
          </a:prstGeom>
          <a:noFill/>
          <a:ln>
            <a:noFill/>
          </a:ln>
        </p:spPr>
      </p:pic>
      <p:pic>
        <p:nvPicPr>
          <p:cNvPr id="110" name="Shape 110"/>
          <p:cNvPicPr preferRelativeResize="0"/>
          <p:nvPr/>
        </p:nvPicPr>
        <p:blipFill>
          <a:blip r:embed="rId4">
            <a:alphaModFix/>
          </a:blip>
          <a:stretch>
            <a:fillRect/>
          </a:stretch>
        </p:blipFill>
        <p:spPr>
          <a:xfrm>
            <a:off x="7789331" y="1732299"/>
            <a:ext cx="4303837" cy="4986700"/>
          </a:xfrm>
          <a:prstGeom prst="rect">
            <a:avLst/>
          </a:prstGeom>
          <a:noFill/>
          <a:ln>
            <a:noFill/>
          </a:ln>
        </p:spPr>
      </p:pic>
    </p:spTree>
    <p:extLst>
      <p:ext uri="{BB962C8B-B14F-4D97-AF65-F5344CB8AC3E}">
        <p14:creationId xmlns:p14="http://schemas.microsoft.com/office/powerpoint/2010/main" val="15006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53967" y="723333"/>
            <a:ext cx="10251600" cy="713600"/>
          </a:xfrm>
          <a:prstGeom prst="rect">
            <a:avLst/>
          </a:prstGeom>
        </p:spPr>
        <p:txBody>
          <a:bodyPr vert="horz" wrap="square" lIns="121900" tIns="121900" rIns="121900" bIns="121900" rtlCol="0" anchor="t" anchorCtr="0">
            <a:noAutofit/>
          </a:bodyPr>
          <a:lstStyle/>
          <a:p>
            <a:r>
              <a:rPr lang="nl"/>
              <a:t>Most visited websites in 2017</a:t>
            </a:r>
          </a:p>
        </p:txBody>
      </p:sp>
      <p:sp>
        <p:nvSpPr>
          <p:cNvPr id="116" name="Shape 116"/>
          <p:cNvSpPr txBox="1">
            <a:spLocks noGrp="1"/>
          </p:cNvSpPr>
          <p:nvPr>
            <p:ph type="body" idx="1"/>
          </p:nvPr>
        </p:nvSpPr>
        <p:spPr>
          <a:xfrm>
            <a:off x="7089700" y="1529133"/>
            <a:ext cx="4850000" cy="4257600"/>
          </a:xfrm>
          <a:prstGeom prst="rect">
            <a:avLst/>
          </a:prstGeom>
        </p:spPr>
        <p:txBody>
          <a:bodyPr vert="horz" wrap="square" lIns="121900" tIns="121900" rIns="121900" bIns="121900" rtlCol="0" anchor="t" anchorCtr="0">
            <a:noAutofit/>
          </a:bodyPr>
          <a:lstStyle/>
          <a:p>
            <a:pPr>
              <a:buNone/>
            </a:pPr>
            <a:r>
              <a:rPr lang="nl"/>
              <a:t>According to SimilarWeb</a:t>
            </a:r>
          </a:p>
        </p:txBody>
      </p:sp>
      <p:pic>
        <p:nvPicPr>
          <p:cNvPr id="117" name="Shape 117"/>
          <p:cNvPicPr preferRelativeResize="0"/>
          <p:nvPr/>
        </p:nvPicPr>
        <p:blipFill>
          <a:blip r:embed="rId3">
            <a:alphaModFix/>
          </a:blip>
          <a:stretch>
            <a:fillRect/>
          </a:stretch>
        </p:blipFill>
        <p:spPr>
          <a:xfrm>
            <a:off x="553767" y="1622301"/>
            <a:ext cx="6452584" cy="5235700"/>
          </a:xfrm>
          <a:prstGeom prst="rect">
            <a:avLst/>
          </a:prstGeom>
          <a:noFill/>
          <a:ln>
            <a:noFill/>
          </a:ln>
        </p:spPr>
      </p:pic>
      <p:sp>
        <p:nvSpPr>
          <p:cNvPr id="118" name="Shape 118"/>
          <p:cNvSpPr txBox="1"/>
          <p:nvPr/>
        </p:nvSpPr>
        <p:spPr>
          <a:xfrm>
            <a:off x="8680600" y="6224733"/>
            <a:ext cx="4464000" cy="713600"/>
          </a:xfrm>
          <a:prstGeom prst="rect">
            <a:avLst/>
          </a:prstGeom>
          <a:noFill/>
          <a:ln>
            <a:noFill/>
          </a:ln>
        </p:spPr>
        <p:txBody>
          <a:bodyPr wrap="square" lIns="121900" tIns="121900" rIns="121900" bIns="121900" anchor="t" anchorCtr="0">
            <a:noAutofit/>
          </a:bodyPr>
          <a:lstStyle/>
          <a:p>
            <a:r>
              <a:rPr lang="nl" sz="1067"/>
              <a:t>https://www.similarweb.com/top-websites/turkey</a:t>
            </a:r>
          </a:p>
        </p:txBody>
      </p:sp>
    </p:spTree>
    <p:extLst>
      <p:ext uri="{BB962C8B-B14F-4D97-AF65-F5344CB8AC3E}">
        <p14:creationId xmlns:p14="http://schemas.microsoft.com/office/powerpoint/2010/main" val="157198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972600" y="2771833"/>
            <a:ext cx="10251600" cy="3014800"/>
          </a:xfrm>
          <a:prstGeom prst="rect">
            <a:avLst/>
          </a:prstGeom>
        </p:spPr>
        <p:txBody>
          <a:bodyPr vert="horz" wrap="square" lIns="121900" tIns="121900" rIns="121900" bIns="121900" rtlCol="0" anchor="t" anchorCtr="0">
            <a:noAutofit/>
          </a:bodyPr>
          <a:lstStyle/>
          <a:p>
            <a:pPr>
              <a:buNone/>
            </a:pPr>
            <a:r>
              <a:rPr lang="nl"/>
              <a:t>Thanks to Gemius Global</a:t>
            </a:r>
          </a:p>
          <a:p>
            <a:pPr>
              <a:buNone/>
            </a:pPr>
            <a:r>
              <a:rPr lang="nl" u="sng">
                <a:solidFill>
                  <a:schemeClr val="hlink"/>
                </a:solidFill>
                <a:hlinkClick r:id="rId3"/>
              </a:rPr>
              <a:t>https://www.gemius.com/agencies-news/most-popular-turkish-websites-2491.html</a:t>
            </a:r>
          </a:p>
          <a:p>
            <a:pPr>
              <a:buNone/>
            </a:pPr>
            <a:r>
              <a:rPr lang="nl" u="sng">
                <a:solidFill>
                  <a:schemeClr val="hlink"/>
                </a:solidFill>
                <a:hlinkClick r:id="rId4"/>
              </a:rPr>
              <a:t>https://www.gemius.com/agencies-news/turkish-internets-most-popular-websites.html</a:t>
            </a:r>
          </a:p>
          <a:p>
            <a:pPr>
              <a:lnSpc>
                <a:spcPct val="100000"/>
              </a:lnSpc>
              <a:buNone/>
            </a:pPr>
            <a:r>
              <a:rPr lang="nl">
                <a:solidFill>
                  <a:srgbClr val="000000"/>
                </a:solidFill>
              </a:rPr>
              <a:t>Thanks to SimilarWeb</a:t>
            </a:r>
          </a:p>
          <a:p>
            <a:pPr>
              <a:lnSpc>
                <a:spcPct val="100000"/>
              </a:lnSpc>
              <a:buNone/>
            </a:pPr>
            <a:endParaRPr>
              <a:solidFill>
                <a:srgbClr val="000000"/>
              </a:solidFill>
            </a:endParaRPr>
          </a:p>
          <a:p>
            <a:pPr>
              <a:lnSpc>
                <a:spcPct val="100000"/>
              </a:lnSpc>
              <a:buNone/>
            </a:pPr>
            <a:r>
              <a:rPr lang="nl" u="sng">
                <a:solidFill>
                  <a:schemeClr val="hlink"/>
                </a:solidFill>
                <a:hlinkClick r:id="rId5"/>
              </a:rPr>
              <a:t>https://www.similarweb.com/top-websites/turkey</a:t>
            </a:r>
          </a:p>
          <a:p>
            <a:pPr>
              <a:lnSpc>
                <a:spcPct val="100000"/>
              </a:lnSpc>
              <a:buNone/>
            </a:pPr>
            <a:endParaRPr>
              <a:solidFill>
                <a:srgbClr val="000000"/>
              </a:solidFill>
            </a:endParaRPr>
          </a:p>
          <a:p>
            <a:pPr>
              <a:lnSpc>
                <a:spcPct val="100000"/>
              </a:lnSpc>
              <a:buNone/>
            </a:pPr>
            <a:r>
              <a:rPr lang="nl">
                <a:solidFill>
                  <a:srgbClr val="000000"/>
                </a:solidFill>
              </a:rPr>
              <a:t>Thanks to Emerging Markets Research</a:t>
            </a:r>
          </a:p>
          <a:p>
            <a:pPr>
              <a:lnSpc>
                <a:spcPct val="100000"/>
              </a:lnSpc>
              <a:buNone/>
            </a:pPr>
            <a:endParaRPr>
              <a:solidFill>
                <a:srgbClr val="000000"/>
              </a:solidFill>
            </a:endParaRPr>
          </a:p>
          <a:p>
            <a:pPr>
              <a:lnSpc>
                <a:spcPct val="100000"/>
              </a:lnSpc>
              <a:buNone/>
            </a:pPr>
            <a:r>
              <a:rPr lang="nl">
                <a:solidFill>
                  <a:srgbClr val="000000"/>
                </a:solidFill>
              </a:rPr>
              <a:t>http://emerging-markets-research.hktdc.com/business-news/article/Turkey/5-2-The-Turkish-consumer-profile.htm</a:t>
            </a:r>
          </a:p>
          <a:p>
            <a:pPr>
              <a:lnSpc>
                <a:spcPct val="100000"/>
              </a:lnSpc>
              <a:buNone/>
            </a:pPr>
            <a:endParaRPr sz="1067">
              <a:solidFill>
                <a:srgbClr val="000000"/>
              </a:solidFill>
            </a:endParaRPr>
          </a:p>
          <a:p>
            <a:pPr>
              <a:buNone/>
            </a:pPr>
            <a:endParaRPr/>
          </a:p>
          <a:p>
            <a:pPr>
              <a:buNone/>
            </a:pPr>
            <a:endParaRPr/>
          </a:p>
        </p:txBody>
      </p:sp>
      <p:sp>
        <p:nvSpPr>
          <p:cNvPr id="124" name="Shape 124"/>
          <p:cNvSpPr txBox="1">
            <a:spLocks noGrp="1"/>
          </p:cNvSpPr>
          <p:nvPr>
            <p:ph type="title"/>
          </p:nvPr>
        </p:nvSpPr>
        <p:spPr>
          <a:xfrm>
            <a:off x="972600" y="1758200"/>
            <a:ext cx="10251600" cy="713600"/>
          </a:xfrm>
          <a:prstGeom prst="rect">
            <a:avLst/>
          </a:prstGeom>
        </p:spPr>
        <p:txBody>
          <a:bodyPr vert="horz" wrap="square" lIns="121900" tIns="121900" rIns="121900" bIns="121900" rtlCol="0" anchor="t" anchorCtr="0">
            <a:noAutofit/>
          </a:bodyPr>
          <a:lstStyle/>
          <a:p>
            <a:r>
              <a:rPr lang="nl"/>
              <a:t>About the research</a:t>
            </a:r>
          </a:p>
        </p:txBody>
      </p:sp>
    </p:spTree>
    <p:extLst>
      <p:ext uri="{BB962C8B-B14F-4D97-AF65-F5344CB8AC3E}">
        <p14:creationId xmlns:p14="http://schemas.microsoft.com/office/powerpoint/2010/main" val="20841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a:xfrm>
            <a:off x="1631506" y="260649"/>
            <a:ext cx="5184574" cy="1143000"/>
          </a:xfrm>
        </p:spPr>
        <p:txBody>
          <a:bodyPr/>
          <a:lstStyle/>
          <a:p>
            <a:pPr lvl="0" algn="l"/>
            <a:r>
              <a:rPr lang="nl-NL" sz="3600">
                <a:solidFill>
                  <a:srgbClr val="10253F"/>
                </a:solidFill>
                <a:latin typeface="Lato" pitchFamily="34"/>
              </a:rPr>
              <a:t>CONSUMER PROFILE</a:t>
            </a:r>
          </a:p>
        </p:txBody>
      </p:sp>
      <p:sp>
        <p:nvSpPr>
          <p:cNvPr id="3" name="Tijdelijke aanduiding voor inhoud 2"/>
          <p:cNvSpPr txBox="1">
            <a:spLocks noGrp="1"/>
          </p:cNvSpPr>
          <p:nvPr>
            <p:ph idx="1"/>
          </p:nvPr>
        </p:nvSpPr>
        <p:spPr>
          <a:xfrm>
            <a:off x="1981200" y="1600201"/>
            <a:ext cx="8229600" cy="4525959"/>
          </a:xfrm>
        </p:spPr>
        <p:txBody>
          <a:bodyPr/>
          <a:lstStyle/>
          <a:p>
            <a:pPr marL="0" indent="0">
              <a:buNone/>
            </a:pPr>
            <a:r>
              <a:rPr lang="nl-NL" sz="2000">
                <a:solidFill>
                  <a:srgbClr val="10253F"/>
                </a:solidFill>
                <a:latin typeface="Lato" pitchFamily="34"/>
              </a:rPr>
              <a:t>Total population; 		65,637,239 </a:t>
            </a:r>
          </a:p>
          <a:p>
            <a:pPr marL="0" indent="0">
              <a:buNone/>
            </a:pPr>
            <a:r>
              <a:rPr lang="nl-NL" sz="2000">
                <a:solidFill>
                  <a:srgbClr val="10253F"/>
                </a:solidFill>
                <a:latin typeface="Lato" pitchFamily="34"/>
              </a:rPr>
              <a:t>				50.7% woman</a:t>
            </a:r>
          </a:p>
          <a:p>
            <a:pPr marL="0" indent="0">
              <a:buNone/>
            </a:pPr>
            <a:r>
              <a:rPr lang="nl-NL" sz="2000">
                <a:solidFill>
                  <a:srgbClr val="10253F"/>
                </a:solidFill>
                <a:latin typeface="Lato" pitchFamily="34"/>
              </a:rPr>
              <a:t>				49.3% men</a:t>
            </a:r>
          </a:p>
          <a:p>
            <a:pPr marL="0" indent="0">
              <a:buNone/>
            </a:pPr>
            <a:r>
              <a:rPr lang="nl-NL" sz="2000">
                <a:solidFill>
                  <a:srgbClr val="10253F"/>
                </a:solidFill>
                <a:latin typeface="Lato" pitchFamily="34"/>
              </a:rPr>
              <a:t>Medium age: 			39</a:t>
            </a:r>
          </a:p>
          <a:p>
            <a:pPr marL="0" indent="0">
              <a:buNone/>
            </a:pPr>
            <a:r>
              <a:rPr lang="nl-NL" sz="2000">
                <a:solidFill>
                  <a:srgbClr val="10253F"/>
                </a:solidFill>
                <a:latin typeface="Lato" pitchFamily="34"/>
              </a:rPr>
              <a:t>Average income: 			</a:t>
            </a:r>
            <a:r>
              <a:rPr lang="en-US" sz="2000">
                <a:solidFill>
                  <a:srgbClr val="10253F"/>
                </a:solidFill>
                <a:latin typeface="Lato" pitchFamily="34"/>
              </a:rPr>
              <a:t> £ </a:t>
            </a:r>
            <a:r>
              <a:rPr lang="nl-NL" sz="2000">
                <a:solidFill>
                  <a:srgbClr val="10253F"/>
                </a:solidFill>
                <a:latin typeface="Lato" pitchFamily="34"/>
              </a:rPr>
              <a:t>2190 per month</a:t>
            </a:r>
          </a:p>
          <a:p>
            <a:pPr marL="0" indent="0">
              <a:buNone/>
            </a:pPr>
            <a:r>
              <a:rPr lang="nl-NL" sz="900">
                <a:solidFill>
                  <a:srgbClr val="10253F"/>
                </a:solidFill>
                <a:latin typeface="Lato" pitchFamily="34"/>
              </a:rPr>
              <a:t>(santandertrade.com)</a:t>
            </a:r>
          </a:p>
          <a:p>
            <a:pPr marL="0" indent="0">
              <a:buNone/>
            </a:pPr>
            <a:endParaRPr lang="nl-NL" sz="2000">
              <a:solidFill>
                <a:srgbClr val="FFFFFF"/>
              </a:solidFill>
              <a:latin typeface="Lato" pitchFamily="34"/>
            </a:endParaRPr>
          </a:p>
          <a:p>
            <a:pPr marL="0" indent="0">
              <a:buNone/>
            </a:pPr>
            <a:endParaRPr lang="nl-NL"/>
          </a:p>
        </p:txBody>
      </p:sp>
    </p:spTree>
    <p:extLst>
      <p:ext uri="{BB962C8B-B14F-4D97-AF65-F5344CB8AC3E}">
        <p14:creationId xmlns:p14="http://schemas.microsoft.com/office/powerpoint/2010/main" val="93385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1098667" y="2151749"/>
            <a:ext cx="5674000" cy="2497200"/>
          </a:xfrm>
          <a:prstGeom prst="rect">
            <a:avLst/>
          </a:prstGeom>
        </p:spPr>
        <p:txBody>
          <a:bodyPr vert="horz" wrap="square" lIns="121900" tIns="121900" rIns="121900" bIns="121900" rtlCol="0" anchor="ctr" anchorCtr="0">
            <a:noAutofit/>
          </a:bodyPr>
          <a:lstStyle/>
          <a:p>
            <a:pPr algn="l">
              <a:spcBef>
                <a:spcPts val="0"/>
              </a:spcBef>
            </a:pPr>
            <a:r>
              <a:rPr lang="en" dirty="0"/>
              <a:t>Online marketing</a:t>
            </a:r>
          </a:p>
        </p:txBody>
      </p:sp>
      <p:sp>
        <p:nvSpPr>
          <p:cNvPr id="278" name="Shape 278"/>
          <p:cNvSpPr txBox="1">
            <a:spLocks noGrp="1"/>
          </p:cNvSpPr>
          <p:nvPr>
            <p:ph type="subTitle" idx="1"/>
          </p:nvPr>
        </p:nvSpPr>
        <p:spPr>
          <a:xfrm>
            <a:off x="1098667" y="4795067"/>
            <a:ext cx="5674000" cy="927200"/>
          </a:xfrm>
          <a:prstGeom prst="rect">
            <a:avLst/>
          </a:prstGeom>
        </p:spPr>
        <p:txBody>
          <a:bodyPr vert="horz" wrap="square" lIns="121900" tIns="121900" rIns="121900" bIns="121900" rtlCol="0" anchor="t" anchorCtr="0">
            <a:noAutofit/>
          </a:bodyPr>
          <a:lstStyle/>
          <a:p>
            <a:pPr>
              <a:spcBef>
                <a:spcPts val="0"/>
              </a:spcBef>
            </a:pPr>
            <a:r>
              <a:rPr lang="en"/>
              <a:t>Top 10 most visited websites in Japan</a:t>
            </a:r>
          </a:p>
          <a:p>
            <a:pPr>
              <a:spcBef>
                <a:spcPts val="0"/>
              </a:spcBef>
            </a:pPr>
            <a:endParaRPr/>
          </a:p>
          <a:p>
            <a:pPr>
              <a:spcBef>
                <a:spcPts val="0"/>
              </a:spcBef>
            </a:pPr>
            <a:r>
              <a:rPr lang="en"/>
              <a:t>Emre Aydemir 500730246</a:t>
            </a:r>
          </a:p>
          <a:p>
            <a:pPr>
              <a:spcBef>
                <a:spcPts val="0"/>
              </a:spcBef>
            </a:pPr>
            <a:r>
              <a:rPr lang="en"/>
              <a:t>Redouan el Arbaoui 500739760</a:t>
            </a:r>
          </a:p>
          <a:p>
            <a:pPr>
              <a:spcBef>
                <a:spcPts val="0"/>
              </a:spcBef>
            </a:pPr>
            <a:endParaRPr sz="1467">
              <a:solidFill>
                <a:srgbClr val="000000"/>
              </a:solidFill>
              <a:latin typeface="Arial"/>
              <a:ea typeface="Arial"/>
              <a:cs typeface="Arial"/>
              <a:sym typeface="Arial"/>
            </a:endParaRPr>
          </a:p>
          <a:p>
            <a:pPr>
              <a:spcBef>
                <a:spcPts val="0"/>
              </a:spcBef>
            </a:pPr>
            <a:endParaRPr/>
          </a:p>
          <a:p>
            <a:pPr>
              <a:spcBef>
                <a:spcPts val="0"/>
              </a:spcBef>
            </a:pPr>
            <a:endParaRPr/>
          </a:p>
          <a:p>
            <a:pPr>
              <a:spcBef>
                <a:spcPts val="0"/>
              </a:spcBef>
            </a:pPr>
            <a:endParaRPr/>
          </a:p>
        </p:txBody>
      </p:sp>
    </p:spTree>
    <p:extLst>
      <p:ext uri="{BB962C8B-B14F-4D97-AF65-F5344CB8AC3E}">
        <p14:creationId xmlns:p14="http://schemas.microsoft.com/office/powerpoint/2010/main" val="14496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 sz="3200" dirty="0"/>
              <a:t>Top 10 most visited websites in Japan by number of visitors</a:t>
            </a:r>
          </a:p>
        </p:txBody>
      </p:sp>
      <p:sp>
        <p:nvSpPr>
          <p:cNvPr id="284" name="Shape 284"/>
          <p:cNvSpPr txBox="1">
            <a:spLocks noGrp="1"/>
          </p:cNvSpPr>
          <p:nvPr>
            <p:ph type="body" idx="1"/>
          </p:nvPr>
        </p:nvSpPr>
        <p:spPr>
          <a:xfrm>
            <a:off x="1738400" y="2222000"/>
            <a:ext cx="9374000" cy="3820400"/>
          </a:xfrm>
          <a:prstGeom prst="rect">
            <a:avLst/>
          </a:prstGeom>
        </p:spPr>
        <p:txBody>
          <a:bodyPr vert="horz" wrap="square" lIns="121900" tIns="121900" rIns="121900" bIns="121900" rtlCol="0" anchor="t" anchorCtr="0">
            <a:noAutofit/>
          </a:bodyPr>
          <a:lstStyle/>
          <a:p>
            <a:pPr>
              <a:lnSpc>
                <a:spcPct val="100000"/>
              </a:lnSpc>
              <a:buNone/>
            </a:pPr>
            <a:r>
              <a:rPr lang="en-US" sz="1867" b="1" dirty="0"/>
              <a:t> </a:t>
            </a:r>
            <a:r>
              <a:rPr lang="en-US" sz="1867" b="1" dirty="0"/>
              <a:t>       </a:t>
            </a:r>
            <a:r>
              <a:rPr lang="en" sz="1867" b="1" dirty="0"/>
              <a:t>Website </a:t>
            </a:r>
            <a:r>
              <a:rPr lang="en" sz="1867" b="1" dirty="0"/>
              <a:t>				</a:t>
            </a:r>
            <a:r>
              <a:rPr lang="en" sz="1867" b="1" dirty="0"/>
              <a:t>Category</a:t>
            </a:r>
            <a:endParaRPr lang="en-US" sz="1867" b="1" dirty="0"/>
          </a:p>
          <a:p>
            <a:pPr>
              <a:lnSpc>
                <a:spcPct val="100000"/>
              </a:lnSpc>
              <a:buNone/>
            </a:pPr>
            <a:endParaRPr lang="en" sz="1867" dirty="0"/>
          </a:p>
          <a:p>
            <a:pPr marL="609585" indent="-304792">
              <a:lnSpc>
                <a:spcPct val="100000"/>
              </a:lnSpc>
              <a:buAutoNum type="arabicPeriod"/>
            </a:pPr>
            <a:r>
              <a:rPr lang="en" sz="1867" dirty="0" err="1"/>
              <a:t>Google.co.jp</a:t>
            </a:r>
            <a:r>
              <a:rPr lang="en" sz="1867" dirty="0"/>
              <a:t>				Search engine</a:t>
            </a:r>
          </a:p>
          <a:p>
            <a:pPr marL="609585" indent="-304792">
              <a:lnSpc>
                <a:spcPct val="100000"/>
              </a:lnSpc>
              <a:buAutoNum type="arabicPeriod"/>
            </a:pPr>
            <a:r>
              <a:rPr lang="en" sz="1867" dirty="0" err="1"/>
              <a:t>Yahoo.co.jp</a:t>
            </a:r>
            <a:r>
              <a:rPr lang="en" sz="1867" dirty="0"/>
              <a:t>				News and media</a:t>
            </a:r>
          </a:p>
          <a:p>
            <a:pPr marL="609585" indent="-304792">
              <a:lnSpc>
                <a:spcPct val="100000"/>
              </a:lnSpc>
              <a:buAutoNum type="arabicPeriod"/>
            </a:pPr>
            <a:r>
              <a:rPr lang="en" sz="1867" dirty="0" err="1"/>
              <a:t>Google.com</a:t>
            </a:r>
            <a:r>
              <a:rPr lang="en" sz="1867" dirty="0"/>
              <a:t>				Search engine</a:t>
            </a:r>
          </a:p>
          <a:p>
            <a:pPr marL="609585" indent="-304792">
              <a:lnSpc>
                <a:spcPct val="100000"/>
              </a:lnSpc>
              <a:buAutoNum type="arabicPeriod"/>
            </a:pPr>
            <a:r>
              <a:rPr lang="en" sz="1867" dirty="0" err="1"/>
              <a:t>Youtube.com</a:t>
            </a:r>
            <a:r>
              <a:rPr lang="en" sz="1867" dirty="0"/>
              <a:t>			</a:t>
            </a:r>
            <a:r>
              <a:rPr lang="en-US" sz="1867" dirty="0"/>
              <a:t>	</a:t>
            </a:r>
            <a:r>
              <a:rPr lang="en" sz="1867" dirty="0"/>
              <a:t>TV </a:t>
            </a:r>
            <a:r>
              <a:rPr lang="en" sz="1867" dirty="0"/>
              <a:t>and Video</a:t>
            </a:r>
          </a:p>
          <a:p>
            <a:pPr marL="609585" indent="-304792">
              <a:lnSpc>
                <a:spcPct val="100000"/>
              </a:lnSpc>
              <a:buAutoNum type="arabicPeriod"/>
            </a:pPr>
            <a:r>
              <a:rPr lang="en" sz="1867" dirty="0" err="1"/>
              <a:t>Twitter.com</a:t>
            </a:r>
            <a:r>
              <a:rPr lang="en" sz="1867" dirty="0"/>
              <a:t>				Social network</a:t>
            </a:r>
          </a:p>
          <a:p>
            <a:pPr marL="609585" indent="-304792">
              <a:lnSpc>
                <a:spcPct val="100000"/>
              </a:lnSpc>
              <a:buAutoNum type="arabicPeriod"/>
            </a:pPr>
            <a:r>
              <a:rPr lang="en" sz="1867" dirty="0" err="1"/>
              <a:t>Amazon.co.jp</a:t>
            </a:r>
            <a:r>
              <a:rPr lang="en" sz="1867" dirty="0"/>
              <a:t>			</a:t>
            </a:r>
            <a:r>
              <a:rPr lang="en-US" sz="1867" dirty="0"/>
              <a:t>	</a:t>
            </a:r>
            <a:r>
              <a:rPr lang="en" sz="1867" dirty="0"/>
              <a:t>Shopping</a:t>
            </a:r>
            <a:endParaRPr lang="en" sz="1867" dirty="0"/>
          </a:p>
          <a:p>
            <a:pPr marL="609585" indent="-304792">
              <a:lnSpc>
                <a:spcPct val="100000"/>
              </a:lnSpc>
              <a:buAutoNum type="arabicPeriod"/>
            </a:pPr>
            <a:r>
              <a:rPr lang="en" sz="1867" dirty="0" err="1"/>
              <a:t>Facebook.com</a:t>
            </a:r>
            <a:r>
              <a:rPr lang="en" sz="1867" dirty="0"/>
              <a:t>			</a:t>
            </a:r>
            <a:r>
              <a:rPr lang="en-US" sz="1867" dirty="0"/>
              <a:t>	</a:t>
            </a:r>
            <a:r>
              <a:rPr lang="en" sz="1867" dirty="0"/>
              <a:t>Social </a:t>
            </a:r>
            <a:r>
              <a:rPr lang="en" sz="1867" dirty="0"/>
              <a:t>network</a:t>
            </a:r>
          </a:p>
          <a:p>
            <a:pPr marL="609585" indent="-304792">
              <a:lnSpc>
                <a:spcPct val="100000"/>
              </a:lnSpc>
              <a:buAutoNum type="arabicPeriod"/>
            </a:pPr>
            <a:r>
              <a:rPr lang="en" sz="1867" dirty="0"/>
              <a:t>Fc2.com				Web Hosting</a:t>
            </a:r>
          </a:p>
          <a:p>
            <a:pPr marL="609585" indent="-304792">
              <a:lnSpc>
                <a:spcPct val="100000"/>
              </a:lnSpc>
              <a:buAutoNum type="arabicPeriod"/>
            </a:pPr>
            <a:r>
              <a:rPr lang="en" sz="1867" dirty="0" err="1"/>
              <a:t>Rakuten.co.jp</a:t>
            </a:r>
            <a:r>
              <a:rPr lang="en" sz="1867" dirty="0"/>
              <a:t>			</a:t>
            </a:r>
            <a:r>
              <a:rPr lang="en-US" sz="1867" dirty="0"/>
              <a:t>	</a:t>
            </a:r>
            <a:r>
              <a:rPr lang="en" sz="1867" dirty="0"/>
              <a:t>Shopping</a:t>
            </a:r>
            <a:endParaRPr lang="en" sz="1867" dirty="0"/>
          </a:p>
          <a:p>
            <a:pPr marL="609585" indent="-304792">
              <a:lnSpc>
                <a:spcPct val="100000"/>
              </a:lnSpc>
              <a:buAutoNum type="arabicPeriod"/>
            </a:pPr>
            <a:r>
              <a:rPr lang="en" sz="1867" dirty="0" err="1"/>
              <a:t>Docome.ne.jp</a:t>
            </a:r>
            <a:r>
              <a:rPr lang="en" sz="1867" dirty="0"/>
              <a:t>			</a:t>
            </a:r>
            <a:r>
              <a:rPr lang="en-US" sz="1867" dirty="0"/>
              <a:t>	</a:t>
            </a:r>
            <a:r>
              <a:rPr lang="en" sz="1867" dirty="0"/>
              <a:t>Telecommunications</a:t>
            </a:r>
            <a:endParaRPr lang="en" sz="1867" dirty="0"/>
          </a:p>
        </p:txBody>
      </p:sp>
    </p:spTree>
    <p:extLst>
      <p:ext uri="{BB962C8B-B14F-4D97-AF65-F5344CB8AC3E}">
        <p14:creationId xmlns:p14="http://schemas.microsoft.com/office/powerpoint/2010/main" val="120224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 sz="3200" dirty="0"/>
              <a:t>Online shopping in Japan</a:t>
            </a:r>
          </a:p>
        </p:txBody>
      </p:sp>
      <p:sp>
        <p:nvSpPr>
          <p:cNvPr id="290" name="Shape 290"/>
          <p:cNvSpPr txBox="1">
            <a:spLocks noGrp="1"/>
          </p:cNvSpPr>
          <p:nvPr>
            <p:ph type="body" idx="1"/>
          </p:nvPr>
        </p:nvSpPr>
        <p:spPr>
          <a:xfrm>
            <a:off x="1738400" y="1768300"/>
            <a:ext cx="9374000" cy="4274000"/>
          </a:xfrm>
          <a:prstGeom prst="rect">
            <a:avLst/>
          </a:prstGeom>
        </p:spPr>
        <p:txBody>
          <a:bodyPr vert="horz" wrap="square" lIns="121900" tIns="121900" rIns="121900" bIns="121900" rtlCol="0" anchor="t" anchorCtr="0">
            <a:noAutofit/>
          </a:bodyPr>
          <a:lstStyle/>
          <a:p>
            <a:pPr>
              <a:buNone/>
            </a:pPr>
            <a:r>
              <a:rPr lang="en" sz="1867" dirty="0"/>
              <a:t>98% of the Japanese population is online (Total population: 126,958,000)</a:t>
            </a:r>
          </a:p>
          <a:p>
            <a:pPr>
              <a:buNone/>
            </a:pPr>
            <a:r>
              <a:rPr lang="en" sz="1867" dirty="0"/>
              <a:t>Total revenue: 88 billion USD (#4 in the world)</a:t>
            </a:r>
          </a:p>
          <a:p>
            <a:pPr>
              <a:buNone/>
            </a:pPr>
            <a:endParaRPr dirty="0"/>
          </a:p>
          <a:p>
            <a:pPr>
              <a:buNone/>
            </a:pPr>
            <a:endParaRPr dirty="0"/>
          </a:p>
          <a:p>
            <a:pPr>
              <a:buNone/>
            </a:pPr>
            <a:endParaRPr dirty="0"/>
          </a:p>
          <a:p>
            <a:pPr>
              <a:buNone/>
            </a:pPr>
            <a:endParaRPr dirty="0"/>
          </a:p>
          <a:p>
            <a:pPr>
              <a:buNone/>
            </a:pPr>
            <a:endParaRPr dirty="0"/>
          </a:p>
        </p:txBody>
      </p:sp>
      <p:pic>
        <p:nvPicPr>
          <p:cNvPr id="291" name="Shape 291" title="Points scored"/>
          <p:cNvPicPr preferRelativeResize="0"/>
          <p:nvPr/>
        </p:nvPicPr>
        <p:blipFill>
          <a:blip r:embed="rId3">
            <a:alphaModFix/>
          </a:blip>
          <a:stretch>
            <a:fillRect/>
          </a:stretch>
        </p:blipFill>
        <p:spPr>
          <a:xfrm>
            <a:off x="0" y="3340397"/>
            <a:ext cx="5688832" cy="3517601"/>
          </a:xfrm>
          <a:prstGeom prst="rect">
            <a:avLst/>
          </a:prstGeom>
          <a:noFill/>
          <a:ln>
            <a:noFill/>
          </a:ln>
        </p:spPr>
      </p:pic>
      <p:pic>
        <p:nvPicPr>
          <p:cNvPr id="292" name="Shape 292" title="Points scored"/>
          <p:cNvPicPr preferRelativeResize="0"/>
          <p:nvPr/>
        </p:nvPicPr>
        <p:blipFill>
          <a:blip r:embed="rId4">
            <a:alphaModFix/>
          </a:blip>
          <a:stretch>
            <a:fillRect/>
          </a:stretch>
        </p:blipFill>
        <p:spPr>
          <a:xfrm>
            <a:off x="6503167" y="3340415"/>
            <a:ext cx="5688832" cy="3517584"/>
          </a:xfrm>
          <a:prstGeom prst="rect">
            <a:avLst/>
          </a:prstGeom>
          <a:noFill/>
          <a:ln>
            <a:noFill/>
          </a:ln>
        </p:spPr>
      </p:pic>
    </p:spTree>
    <p:extLst>
      <p:ext uri="{BB962C8B-B14F-4D97-AF65-F5344CB8AC3E}">
        <p14:creationId xmlns:p14="http://schemas.microsoft.com/office/powerpoint/2010/main" val="753435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 sz="3200" dirty="0"/>
              <a:t>Online consumer profile</a:t>
            </a:r>
          </a:p>
          <a:p>
            <a:endParaRPr dirty="0"/>
          </a:p>
        </p:txBody>
      </p:sp>
      <p:pic>
        <p:nvPicPr>
          <p:cNvPr id="298" name="Shape 298"/>
          <p:cNvPicPr preferRelativeResize="0"/>
          <p:nvPr/>
        </p:nvPicPr>
        <p:blipFill>
          <a:blip r:embed="rId3">
            <a:alphaModFix/>
          </a:blip>
          <a:stretch>
            <a:fillRect/>
          </a:stretch>
        </p:blipFill>
        <p:spPr>
          <a:xfrm>
            <a:off x="4688101" y="2480900"/>
            <a:ext cx="6286500" cy="3860800"/>
          </a:xfrm>
          <a:prstGeom prst="rect">
            <a:avLst/>
          </a:prstGeom>
          <a:noFill/>
          <a:ln>
            <a:noFill/>
          </a:ln>
        </p:spPr>
      </p:pic>
      <p:sp>
        <p:nvSpPr>
          <p:cNvPr id="299" name="Shape 299"/>
          <p:cNvSpPr txBox="1"/>
          <p:nvPr/>
        </p:nvSpPr>
        <p:spPr>
          <a:xfrm>
            <a:off x="550633" y="2336067"/>
            <a:ext cx="2720000" cy="3086800"/>
          </a:xfrm>
          <a:prstGeom prst="rect">
            <a:avLst/>
          </a:prstGeom>
          <a:noFill/>
          <a:ln>
            <a:noFill/>
          </a:ln>
        </p:spPr>
        <p:txBody>
          <a:bodyPr wrap="square" lIns="121900" tIns="121900" rIns="121900" bIns="121900" anchor="t" anchorCtr="0">
            <a:noAutofit/>
          </a:bodyPr>
          <a:lstStyle/>
          <a:p>
            <a:r>
              <a:rPr lang="en" sz="2400" u="sng" dirty="0">
                <a:latin typeface="Nunito" charset="0"/>
                <a:ea typeface="Nunito" charset="0"/>
                <a:cs typeface="Nunito" charset="0"/>
              </a:rPr>
              <a:t>Two reasons why</a:t>
            </a:r>
          </a:p>
          <a:p>
            <a:endParaRPr sz="2400" dirty="0">
              <a:latin typeface="Nunito" charset="0"/>
              <a:ea typeface="Nunito" charset="0"/>
              <a:cs typeface="Nunito" charset="0"/>
            </a:endParaRPr>
          </a:p>
          <a:p>
            <a:pPr marL="609585" indent="-304792">
              <a:buAutoNum type="arabicPeriod"/>
            </a:pPr>
            <a:r>
              <a:rPr lang="en" sz="2400" dirty="0">
                <a:latin typeface="Nunito" charset="0"/>
                <a:ea typeface="Nunito" charset="0"/>
                <a:cs typeface="Nunito" charset="0"/>
              </a:rPr>
              <a:t>Price</a:t>
            </a:r>
          </a:p>
          <a:p>
            <a:pPr marL="609585" indent="-304792">
              <a:buAutoNum type="arabicPeriod"/>
            </a:pPr>
            <a:r>
              <a:rPr lang="en" sz="2400" dirty="0">
                <a:latin typeface="Nunito" charset="0"/>
                <a:ea typeface="Nunito" charset="0"/>
                <a:cs typeface="Nunito" charset="0"/>
              </a:rPr>
              <a:t>Convenience</a:t>
            </a:r>
          </a:p>
          <a:p>
            <a:endParaRPr sz="2400" dirty="0"/>
          </a:p>
          <a:p>
            <a:endParaRPr sz="2400" dirty="0"/>
          </a:p>
        </p:txBody>
      </p:sp>
    </p:spTree>
    <p:extLst>
      <p:ext uri="{BB962C8B-B14F-4D97-AF65-F5344CB8AC3E}">
        <p14:creationId xmlns:p14="http://schemas.microsoft.com/office/powerpoint/2010/main" val="16357085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 sz="3200" dirty="0"/>
              <a:t>What they buy online &amp; the payments methods</a:t>
            </a:r>
          </a:p>
        </p:txBody>
      </p:sp>
      <p:pic>
        <p:nvPicPr>
          <p:cNvPr id="305" name="Shape 305"/>
          <p:cNvPicPr preferRelativeResize="0"/>
          <p:nvPr/>
        </p:nvPicPr>
        <p:blipFill>
          <a:blip r:embed="rId3">
            <a:alphaModFix/>
          </a:blip>
          <a:stretch>
            <a:fillRect/>
          </a:stretch>
        </p:blipFill>
        <p:spPr>
          <a:xfrm>
            <a:off x="7389600" y="2369534"/>
            <a:ext cx="4802400" cy="3937965"/>
          </a:xfrm>
          <a:prstGeom prst="rect">
            <a:avLst/>
          </a:prstGeom>
          <a:noFill/>
          <a:ln>
            <a:noFill/>
          </a:ln>
        </p:spPr>
      </p:pic>
      <p:pic>
        <p:nvPicPr>
          <p:cNvPr id="306" name="Shape 306"/>
          <p:cNvPicPr preferRelativeResize="0"/>
          <p:nvPr/>
        </p:nvPicPr>
        <p:blipFill>
          <a:blip r:embed="rId4">
            <a:alphaModFix/>
          </a:blip>
          <a:stretch>
            <a:fillRect/>
          </a:stretch>
        </p:blipFill>
        <p:spPr>
          <a:xfrm>
            <a:off x="486699" y="2130500"/>
            <a:ext cx="5281055" cy="4727499"/>
          </a:xfrm>
          <a:prstGeom prst="rect">
            <a:avLst/>
          </a:prstGeom>
          <a:noFill/>
          <a:ln>
            <a:noFill/>
          </a:ln>
        </p:spPr>
      </p:pic>
    </p:spTree>
    <p:extLst>
      <p:ext uri="{BB962C8B-B14F-4D97-AF65-F5344CB8AC3E}">
        <p14:creationId xmlns:p14="http://schemas.microsoft.com/office/powerpoint/2010/main" val="1478535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r>
              <a:rPr lang="en" sz="3200" dirty="0"/>
              <a:t>Sources</a:t>
            </a:r>
            <a:endParaRPr lang="en" dirty="0"/>
          </a:p>
        </p:txBody>
      </p:sp>
      <p:sp>
        <p:nvSpPr>
          <p:cNvPr id="312" name="Shape 312"/>
          <p:cNvSpPr txBox="1">
            <a:spLocks noGrp="1"/>
          </p:cNvSpPr>
          <p:nvPr>
            <p:ph type="body" idx="1"/>
          </p:nvPr>
        </p:nvSpPr>
        <p:spPr>
          <a:xfrm>
            <a:off x="1738400" y="1918900"/>
            <a:ext cx="9374000" cy="4123200"/>
          </a:xfrm>
          <a:prstGeom prst="rect">
            <a:avLst/>
          </a:prstGeom>
        </p:spPr>
        <p:txBody>
          <a:bodyPr vert="horz" wrap="square" lIns="121900" tIns="121900" rIns="121900" bIns="121900" rtlCol="0" anchor="t" anchorCtr="0">
            <a:noAutofit/>
          </a:bodyPr>
          <a:lstStyle/>
          <a:p>
            <a:pPr>
              <a:buNone/>
            </a:pPr>
            <a:r>
              <a:rPr lang="en" sz="1333" u="sng" dirty="0">
                <a:solidFill>
                  <a:schemeClr val="hlink"/>
                </a:solidFill>
                <a:hlinkClick r:id="rId3"/>
              </a:rPr>
              <a:t>https://www.similarweb.com/top-websites/japan</a:t>
            </a:r>
          </a:p>
          <a:p>
            <a:pPr>
              <a:buNone/>
            </a:pPr>
            <a:r>
              <a:rPr lang="en" sz="1333" dirty="0"/>
              <a:t>http://</a:t>
            </a:r>
            <a:r>
              <a:rPr lang="en" sz="1333" dirty="0" err="1"/>
              <a:t>www.agr.gc.ca</a:t>
            </a:r>
            <a:r>
              <a:rPr lang="en" sz="1333" dirty="0"/>
              <a:t>/resources/prod/Internet-Internet/MISB-DGSIM/ATS-SEA/PDF/6807-eng.pdf</a:t>
            </a:r>
          </a:p>
          <a:p>
            <a:pPr>
              <a:buNone/>
            </a:pPr>
            <a:r>
              <a:rPr lang="en" sz="1333" u="sng" dirty="0">
                <a:solidFill>
                  <a:schemeClr val="hlink"/>
                </a:solidFill>
                <a:hlinkClick r:id="rId4"/>
              </a:rPr>
              <a:t>https://www.linkedin.com/pulse/japanese-consumer-mindset-philippe-huysveld-ir-mba</a:t>
            </a:r>
          </a:p>
          <a:p>
            <a:pPr>
              <a:buNone/>
            </a:pPr>
            <a:r>
              <a:rPr lang="en" sz="1333" u="sng" dirty="0">
                <a:solidFill>
                  <a:schemeClr val="hlink"/>
                </a:solidFill>
                <a:hlinkClick r:id="rId5"/>
              </a:rPr>
              <a:t>http://blog.btrax.com/en/2016/12/07/who-shops-online-more-in-japan-younger-or-older-people/</a:t>
            </a:r>
          </a:p>
          <a:p>
            <a:pPr>
              <a:buNone/>
            </a:pPr>
            <a:r>
              <a:rPr lang="en" sz="1333" u="sng" dirty="0">
                <a:solidFill>
                  <a:schemeClr val="hlink"/>
                </a:solidFill>
                <a:hlinkClick r:id="rId6"/>
              </a:rPr>
              <a:t>http://blog.btrax.com/en/2014/09/05/sell-online-in-japan-ecommerce/</a:t>
            </a:r>
          </a:p>
          <a:p>
            <a:pPr>
              <a:buNone/>
            </a:pPr>
            <a:r>
              <a:rPr lang="en" sz="1333" u="sng" dirty="0">
                <a:solidFill>
                  <a:schemeClr val="hlink"/>
                </a:solidFill>
                <a:hlinkClick r:id="rId7"/>
              </a:rPr>
              <a:t>http://www.mckinsey.com/industries/consumer-packaged-goods/our-insights/the-new-japanese-consumer</a:t>
            </a:r>
          </a:p>
          <a:p>
            <a:pPr>
              <a:buNone/>
            </a:pPr>
            <a:r>
              <a:rPr lang="en" sz="1333" dirty="0"/>
              <a:t>https://</a:t>
            </a:r>
            <a:r>
              <a:rPr lang="en" sz="1333" dirty="0" err="1"/>
              <a:t>www.datocms-assets.com</a:t>
            </a:r>
            <a:r>
              <a:rPr lang="en" sz="1333" dirty="0"/>
              <a:t>/2580/1498859756-japan_b2c_e-commerce_report_2016.pdf</a:t>
            </a:r>
          </a:p>
          <a:p>
            <a:pPr>
              <a:buNone/>
            </a:pPr>
            <a:endParaRPr sz="1333" dirty="0"/>
          </a:p>
        </p:txBody>
      </p:sp>
    </p:spTree>
    <p:extLst>
      <p:ext uri="{BB962C8B-B14F-4D97-AF65-F5344CB8AC3E}">
        <p14:creationId xmlns:p14="http://schemas.microsoft.com/office/powerpoint/2010/main" val="1496497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1738400" y="798100"/>
            <a:ext cx="9374000" cy="1332400"/>
          </a:xfrm>
          <a:prstGeom prst="rect">
            <a:avLst/>
          </a:prstGeom>
        </p:spPr>
        <p:txBody>
          <a:bodyPr vert="horz" wrap="square" lIns="121900" tIns="121900" rIns="121900" bIns="121900" rtlCol="0" anchor="t" anchorCtr="0">
            <a:noAutofit/>
          </a:bodyPr>
          <a:lstStyle/>
          <a:p>
            <a:pPr algn="ctr"/>
            <a:r>
              <a:rPr lang="en" sz="4267" dirty="0"/>
              <a:t>Questions</a:t>
            </a:r>
            <a:r>
              <a:rPr lang="en" dirty="0"/>
              <a:t>?</a:t>
            </a:r>
          </a:p>
        </p:txBody>
      </p:sp>
      <p:pic>
        <p:nvPicPr>
          <p:cNvPr id="318" name="Shape 318"/>
          <p:cNvPicPr preferRelativeResize="0"/>
          <p:nvPr/>
        </p:nvPicPr>
        <p:blipFill>
          <a:blip r:embed="rId3">
            <a:alphaModFix/>
          </a:blip>
          <a:stretch>
            <a:fillRect/>
          </a:stretch>
        </p:blipFill>
        <p:spPr>
          <a:xfrm>
            <a:off x="2035699" y="1846834"/>
            <a:ext cx="7692300" cy="4805465"/>
          </a:xfrm>
          <a:prstGeom prst="rect">
            <a:avLst/>
          </a:prstGeom>
          <a:noFill/>
          <a:ln>
            <a:noFill/>
          </a:ln>
        </p:spPr>
      </p:pic>
    </p:spTree>
    <p:extLst>
      <p:ext uri="{BB962C8B-B14F-4D97-AF65-F5344CB8AC3E}">
        <p14:creationId xmlns:p14="http://schemas.microsoft.com/office/powerpoint/2010/main" val="3045973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2478271" y="2430444"/>
            <a:ext cx="7148400" cy="1930800"/>
          </a:xfrm>
          <a:prstGeom prst="rect">
            <a:avLst/>
          </a:prstGeom>
        </p:spPr>
        <p:txBody>
          <a:bodyPr vert="horz" wrap="square" lIns="121900" tIns="121900" rIns="121900" bIns="121900" rtlCol="0" anchor="ctr" anchorCtr="0">
            <a:noAutofit/>
          </a:bodyPr>
          <a:lstStyle/>
          <a:p>
            <a:pPr>
              <a:spcBef>
                <a:spcPts val="0"/>
              </a:spcBef>
            </a:pPr>
            <a:r>
              <a:rPr lang="nl"/>
              <a:t>Top-10 UAE</a:t>
            </a:r>
          </a:p>
        </p:txBody>
      </p:sp>
      <p:sp>
        <p:nvSpPr>
          <p:cNvPr id="129" name="Shape 129"/>
          <p:cNvSpPr txBox="1">
            <a:spLocks noGrp="1"/>
          </p:cNvSpPr>
          <p:nvPr>
            <p:ph type="subTitle" idx="1"/>
          </p:nvPr>
        </p:nvSpPr>
        <p:spPr>
          <a:xfrm>
            <a:off x="2478267" y="4550877"/>
            <a:ext cx="7148400" cy="696800"/>
          </a:xfrm>
          <a:prstGeom prst="rect">
            <a:avLst/>
          </a:prstGeom>
        </p:spPr>
        <p:txBody>
          <a:bodyPr vert="horz" wrap="square" lIns="121900" tIns="121900" rIns="121900" bIns="121900" rtlCol="0" anchor="t" anchorCtr="0">
            <a:noAutofit/>
          </a:bodyPr>
          <a:lstStyle/>
          <a:p>
            <a:pPr>
              <a:spcBef>
                <a:spcPts val="0"/>
              </a:spcBef>
            </a:pPr>
            <a:r>
              <a:rPr lang="nl"/>
              <a:t>Mattijs van Houten, Romen Klaassen and Tereza Urbanová </a:t>
            </a:r>
          </a:p>
        </p:txBody>
      </p:sp>
    </p:spTree>
    <p:extLst>
      <p:ext uri="{BB962C8B-B14F-4D97-AF65-F5344CB8AC3E}">
        <p14:creationId xmlns:p14="http://schemas.microsoft.com/office/powerpoint/2010/main" val="69479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092200" y="1127467"/>
            <a:ext cx="10007600" cy="1272800"/>
          </a:xfrm>
          <a:prstGeom prst="rect">
            <a:avLst/>
          </a:prstGeom>
        </p:spPr>
        <p:txBody>
          <a:bodyPr vert="horz" wrap="square" lIns="121900" tIns="121900" rIns="121900" bIns="121900" rtlCol="0" anchor="t" anchorCtr="0">
            <a:noAutofit/>
          </a:bodyPr>
          <a:lstStyle/>
          <a:p>
            <a:r>
              <a:rPr lang="nl"/>
              <a:t>Customer Profile</a:t>
            </a:r>
          </a:p>
        </p:txBody>
      </p:sp>
      <p:sp>
        <p:nvSpPr>
          <p:cNvPr id="135" name="Shape 135"/>
          <p:cNvSpPr txBox="1">
            <a:spLocks noGrp="1"/>
          </p:cNvSpPr>
          <p:nvPr>
            <p:ph type="body" idx="1"/>
          </p:nvPr>
        </p:nvSpPr>
        <p:spPr>
          <a:xfrm>
            <a:off x="1092200" y="2654300"/>
            <a:ext cx="10007600" cy="3264000"/>
          </a:xfrm>
          <a:prstGeom prst="rect">
            <a:avLst/>
          </a:prstGeom>
        </p:spPr>
        <p:txBody>
          <a:bodyPr vert="horz" wrap="square" lIns="121900" tIns="121900" rIns="121900" bIns="121900" rtlCol="0" anchor="t" anchorCtr="0">
            <a:noAutofit/>
          </a:bodyPr>
          <a:lstStyle/>
          <a:p>
            <a:pPr marL="609585" indent="-304792"/>
            <a:r>
              <a:rPr lang="nl"/>
              <a:t>Online sales non-consumable products doubled (2011-2014)</a:t>
            </a:r>
          </a:p>
          <a:p>
            <a:pPr marL="609585" indent="-304792"/>
            <a:r>
              <a:rPr lang="nl"/>
              <a:t>Holiday &amp; Entertainment </a:t>
            </a:r>
          </a:p>
          <a:p>
            <a:pPr marL="1219170" lvl="1" indent="-304792"/>
            <a:r>
              <a:rPr lang="nl"/>
              <a:t>Top 3:</a:t>
            </a:r>
          </a:p>
          <a:p>
            <a:pPr marL="1828754" lvl="2" indent="-304792"/>
            <a:r>
              <a:rPr lang="nl"/>
              <a:t>Airline ticket/reservations: 57%</a:t>
            </a:r>
          </a:p>
          <a:p>
            <a:pPr marL="1828754" lvl="2" indent="-304792"/>
            <a:r>
              <a:rPr lang="nl"/>
              <a:t>Tours/hotel reservations: 48%</a:t>
            </a:r>
          </a:p>
          <a:p>
            <a:pPr marL="1828754" lvl="2" indent="-304792"/>
            <a:r>
              <a:rPr lang="nl"/>
              <a:t>Event tickets: 43%</a:t>
            </a:r>
          </a:p>
          <a:p>
            <a:pPr>
              <a:buNone/>
            </a:pPr>
            <a:endParaRPr/>
          </a:p>
          <a:p>
            <a:pPr>
              <a:buNone/>
            </a:pPr>
            <a:r>
              <a:rPr lang="nl" sz="1067"/>
              <a:t>tradingeconomics.com</a:t>
            </a:r>
          </a:p>
          <a:p>
            <a:pPr>
              <a:buNone/>
            </a:pPr>
            <a:r>
              <a:rPr lang="nl" sz="1067"/>
              <a:t>gulfnews.com</a:t>
            </a:r>
          </a:p>
          <a:p>
            <a:pPr>
              <a:buNone/>
            </a:pPr>
            <a:r>
              <a:rPr lang="nl" sz="1067"/>
              <a:t>data.worldbank.org</a:t>
            </a:r>
          </a:p>
          <a:p>
            <a:pPr>
              <a:buNone/>
            </a:pPr>
            <a:endParaRPr/>
          </a:p>
          <a:p>
            <a:pPr>
              <a:buNone/>
            </a:pPr>
            <a:endParaRPr/>
          </a:p>
        </p:txBody>
      </p:sp>
      <p:pic>
        <p:nvPicPr>
          <p:cNvPr id="136" name="Shape 136"/>
          <p:cNvPicPr preferRelativeResize="0"/>
          <p:nvPr/>
        </p:nvPicPr>
        <p:blipFill>
          <a:blip r:embed="rId3">
            <a:alphaModFix/>
          </a:blip>
          <a:stretch>
            <a:fillRect/>
          </a:stretch>
        </p:blipFill>
        <p:spPr>
          <a:xfrm>
            <a:off x="7347300" y="285634"/>
            <a:ext cx="4549232" cy="2869533"/>
          </a:xfrm>
          <a:prstGeom prst="rect">
            <a:avLst/>
          </a:prstGeom>
          <a:noFill/>
          <a:ln>
            <a:noFill/>
          </a:ln>
        </p:spPr>
      </p:pic>
      <p:pic>
        <p:nvPicPr>
          <p:cNvPr id="137" name="Shape 137"/>
          <p:cNvPicPr preferRelativeResize="0"/>
          <p:nvPr/>
        </p:nvPicPr>
        <p:blipFill>
          <a:blip r:embed="rId4">
            <a:alphaModFix/>
          </a:blip>
          <a:stretch>
            <a:fillRect/>
          </a:stretch>
        </p:blipFill>
        <p:spPr>
          <a:xfrm>
            <a:off x="5630034" y="3723201"/>
            <a:ext cx="6266500" cy="2793033"/>
          </a:xfrm>
          <a:prstGeom prst="rect">
            <a:avLst/>
          </a:prstGeom>
          <a:noFill/>
          <a:ln>
            <a:noFill/>
          </a:ln>
        </p:spPr>
      </p:pic>
    </p:spTree>
    <p:extLst>
      <p:ext uri="{BB962C8B-B14F-4D97-AF65-F5344CB8AC3E}">
        <p14:creationId xmlns:p14="http://schemas.microsoft.com/office/powerpoint/2010/main" val="198588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1092200" y="1127467"/>
            <a:ext cx="10007600" cy="1272800"/>
          </a:xfrm>
          <a:prstGeom prst="rect">
            <a:avLst/>
          </a:prstGeom>
        </p:spPr>
        <p:txBody>
          <a:bodyPr vert="horz" wrap="square" lIns="121900" tIns="121900" rIns="121900" bIns="121900" rtlCol="0" anchor="t" anchorCtr="0">
            <a:noAutofit/>
          </a:bodyPr>
          <a:lstStyle/>
          <a:p>
            <a:r>
              <a:rPr lang="nl"/>
              <a:t>More about customers</a:t>
            </a:r>
          </a:p>
        </p:txBody>
      </p:sp>
      <p:sp>
        <p:nvSpPr>
          <p:cNvPr id="143" name="Shape 143"/>
          <p:cNvSpPr txBox="1">
            <a:spLocks noGrp="1"/>
          </p:cNvSpPr>
          <p:nvPr>
            <p:ph type="body" idx="1"/>
          </p:nvPr>
        </p:nvSpPr>
        <p:spPr>
          <a:xfrm>
            <a:off x="817467" y="2284433"/>
            <a:ext cx="10007600" cy="3264000"/>
          </a:xfrm>
          <a:prstGeom prst="rect">
            <a:avLst/>
          </a:prstGeom>
        </p:spPr>
        <p:txBody>
          <a:bodyPr vert="horz" wrap="square" lIns="121900" tIns="121900" rIns="121900" bIns="121900" rtlCol="0" anchor="t" anchorCtr="0">
            <a:noAutofit/>
          </a:bodyPr>
          <a:lstStyle/>
          <a:p>
            <a:pPr>
              <a:lnSpc>
                <a:spcPct val="100000"/>
              </a:lnSpc>
              <a:buNone/>
            </a:pPr>
            <a:r>
              <a:rPr lang="nl"/>
              <a:t>- growth of rich customers - luxury segment</a:t>
            </a:r>
          </a:p>
          <a:p>
            <a:pPr marL="0" indent="0">
              <a:lnSpc>
                <a:spcPct val="100000"/>
              </a:lnSpc>
              <a:buNone/>
            </a:pPr>
            <a:r>
              <a:rPr lang="nl"/>
              <a:t>-&gt; cars, consumer electronics, cosmetics and perfume and healthcare services </a:t>
            </a:r>
          </a:p>
          <a:p>
            <a:pPr marL="0" indent="0">
              <a:lnSpc>
                <a:spcPct val="100000"/>
              </a:lnSpc>
              <a:buNone/>
            </a:pPr>
            <a:r>
              <a:rPr lang="nl"/>
              <a:t>- important preferences: </a:t>
            </a:r>
          </a:p>
          <a:p>
            <a:pPr marL="0" indent="609585">
              <a:lnSpc>
                <a:spcPct val="100000"/>
              </a:lnSpc>
              <a:buNone/>
            </a:pPr>
            <a:r>
              <a:rPr lang="nl"/>
              <a:t>- Arabic-language packaging</a:t>
            </a:r>
          </a:p>
          <a:p>
            <a:pPr marL="0" indent="609585">
              <a:lnSpc>
                <a:spcPct val="100000"/>
              </a:lnSpc>
              <a:buNone/>
            </a:pPr>
            <a:r>
              <a:rPr lang="nl"/>
              <a:t>-  sensitive to local traditions and religious beliefs</a:t>
            </a:r>
          </a:p>
          <a:p>
            <a:pPr marL="0" indent="609585">
              <a:lnSpc>
                <a:spcPct val="100000"/>
              </a:lnSpc>
              <a:buNone/>
            </a:pPr>
            <a:r>
              <a:rPr lang="nl"/>
              <a:t>- big differences between high and low-income populations</a:t>
            </a:r>
          </a:p>
        </p:txBody>
      </p:sp>
      <p:pic>
        <p:nvPicPr>
          <p:cNvPr id="144" name="Shape 144"/>
          <p:cNvPicPr preferRelativeResize="0"/>
          <p:nvPr/>
        </p:nvPicPr>
        <p:blipFill>
          <a:blip r:embed="rId3">
            <a:alphaModFix/>
          </a:blip>
          <a:stretch>
            <a:fillRect/>
          </a:stretch>
        </p:blipFill>
        <p:spPr>
          <a:xfrm>
            <a:off x="7536200" y="3509817"/>
            <a:ext cx="4241800" cy="2628900"/>
          </a:xfrm>
          <a:prstGeom prst="rect">
            <a:avLst/>
          </a:prstGeom>
          <a:noFill/>
          <a:ln>
            <a:noFill/>
          </a:ln>
        </p:spPr>
      </p:pic>
      <p:pic>
        <p:nvPicPr>
          <p:cNvPr id="145" name="Shape 145"/>
          <p:cNvPicPr preferRelativeResize="0"/>
          <p:nvPr/>
        </p:nvPicPr>
        <p:blipFill rotWithShape="1">
          <a:blip r:embed="rId4">
            <a:alphaModFix/>
          </a:blip>
          <a:srcRect l="4988" t="10331" r="16196" b="12627"/>
          <a:stretch/>
        </p:blipFill>
        <p:spPr>
          <a:xfrm>
            <a:off x="8684950" y="957667"/>
            <a:ext cx="2789700" cy="2113400"/>
          </a:xfrm>
          <a:prstGeom prst="rect">
            <a:avLst/>
          </a:prstGeom>
          <a:noFill/>
          <a:ln>
            <a:noFill/>
          </a:ln>
        </p:spPr>
      </p:pic>
    </p:spTree>
    <p:extLst>
      <p:ext uri="{BB962C8B-B14F-4D97-AF65-F5344CB8AC3E}">
        <p14:creationId xmlns:p14="http://schemas.microsoft.com/office/powerpoint/2010/main" val="15021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a:xfrm>
            <a:off x="1981200" y="274640"/>
            <a:ext cx="8229600" cy="1143000"/>
          </a:xfrm>
        </p:spPr>
        <p:txBody>
          <a:bodyPr>
            <a:normAutofit fontScale="90000"/>
          </a:bodyPr>
          <a:lstStyle/>
          <a:p>
            <a:pPr lvl="0" algn="l"/>
            <a:r>
              <a:rPr lang="nl-NL" sz="3600">
                <a:solidFill>
                  <a:srgbClr val="10253F"/>
                </a:solidFill>
                <a:latin typeface="Lato" pitchFamily="34"/>
              </a:rPr>
              <a:t>10 MOST VISITED WEBSITES IN THE UK</a:t>
            </a:r>
            <a:br>
              <a:rPr lang="nl-NL" sz="3600">
                <a:solidFill>
                  <a:srgbClr val="10253F"/>
                </a:solidFill>
                <a:latin typeface="Lato" pitchFamily="34"/>
              </a:rPr>
            </a:br>
            <a:r>
              <a:rPr lang="nl-NL" sz="1400">
                <a:solidFill>
                  <a:srgbClr val="10253F"/>
                </a:solidFill>
                <a:latin typeface="Lato" pitchFamily="34"/>
              </a:rPr>
              <a:t>IN 2017</a:t>
            </a:r>
          </a:p>
        </p:txBody>
      </p:sp>
      <p:sp>
        <p:nvSpPr>
          <p:cNvPr id="3" name="Tijdelijke aanduiding voor inhoud 2"/>
          <p:cNvSpPr txBox="1">
            <a:spLocks noGrp="1"/>
          </p:cNvSpPr>
          <p:nvPr>
            <p:ph idx="1"/>
          </p:nvPr>
        </p:nvSpPr>
        <p:spPr>
          <a:xfrm>
            <a:off x="1981200" y="1600201"/>
            <a:ext cx="8229600" cy="4525959"/>
          </a:xfrm>
        </p:spPr>
        <p:txBody>
          <a:bodyPr/>
          <a:lstStyle/>
          <a:p>
            <a:pPr marL="514350" indent="-514350">
              <a:buAutoNum type="arabicPeriod"/>
            </a:pPr>
            <a:r>
              <a:rPr lang="en-GB" sz="2000">
                <a:solidFill>
                  <a:srgbClr val="10253F"/>
                </a:solidFill>
                <a:latin typeface="Lato" pitchFamily="34"/>
              </a:rPr>
              <a:t>Google.co.uk		internet and telecom &gt; search engine</a:t>
            </a:r>
          </a:p>
          <a:p>
            <a:pPr marL="514350" indent="-514350">
              <a:buAutoNum type="arabicPeriod"/>
            </a:pPr>
            <a:r>
              <a:rPr lang="en-GB" sz="2000">
                <a:solidFill>
                  <a:srgbClr val="10253F"/>
                </a:solidFill>
                <a:latin typeface="Lato" pitchFamily="34"/>
              </a:rPr>
              <a:t>Facebook.com		internet and telecom &gt; social network</a:t>
            </a:r>
          </a:p>
          <a:p>
            <a:pPr marL="514350" indent="-514350">
              <a:buAutoNum type="arabicPeriod"/>
            </a:pPr>
            <a:r>
              <a:rPr lang="en-GB" sz="2000">
                <a:solidFill>
                  <a:srgbClr val="10253F"/>
                </a:solidFill>
                <a:latin typeface="Lato" pitchFamily="34"/>
              </a:rPr>
              <a:t>Google.com			internet and telecom &gt; search engine</a:t>
            </a:r>
          </a:p>
          <a:p>
            <a:pPr marL="514350" indent="-514350">
              <a:buAutoNum type="arabicPeriod"/>
            </a:pPr>
            <a:r>
              <a:rPr lang="en-GB" sz="2000">
                <a:solidFill>
                  <a:srgbClr val="10253F"/>
                </a:solidFill>
                <a:latin typeface="Lato" pitchFamily="34"/>
              </a:rPr>
              <a:t>Youtube.com		arts and entertainment &gt; tv and video</a:t>
            </a:r>
          </a:p>
          <a:p>
            <a:pPr marL="514350" indent="-514350">
              <a:buAutoNum type="arabicPeriod"/>
            </a:pPr>
            <a:r>
              <a:rPr lang="en-GB" sz="2000">
                <a:solidFill>
                  <a:srgbClr val="10253F"/>
                </a:solidFill>
                <a:latin typeface="Lato" pitchFamily="34"/>
              </a:rPr>
              <a:t>Amazon.co.uk		shopping &gt; general merchandise</a:t>
            </a:r>
          </a:p>
          <a:p>
            <a:pPr marL="514350" indent="-514350">
              <a:buAutoNum type="arabicPeriod"/>
            </a:pPr>
            <a:r>
              <a:rPr lang="en-GB" sz="2000">
                <a:solidFill>
                  <a:srgbClr val="10253F"/>
                </a:solidFill>
                <a:latin typeface="Lato" pitchFamily="34"/>
              </a:rPr>
              <a:t>Ebay.co.uk			shopping &gt; general merchandise</a:t>
            </a:r>
          </a:p>
          <a:p>
            <a:pPr marL="514350" indent="-514350">
              <a:buAutoNum type="arabicPeriod"/>
            </a:pPr>
            <a:r>
              <a:rPr lang="en-GB" sz="2000">
                <a:solidFill>
                  <a:srgbClr val="10253F"/>
                </a:solidFill>
                <a:latin typeface="Lato" pitchFamily="34"/>
              </a:rPr>
              <a:t>Bbc.co.uk			news and media</a:t>
            </a:r>
          </a:p>
          <a:p>
            <a:pPr marL="514350" indent="-514350">
              <a:buAutoNum type="arabicPeriod"/>
            </a:pPr>
            <a:r>
              <a:rPr lang="en-GB" sz="2000">
                <a:solidFill>
                  <a:srgbClr val="10253F"/>
                </a:solidFill>
                <a:latin typeface="Lato" pitchFamily="34"/>
              </a:rPr>
              <a:t>Xnxx.com			adult</a:t>
            </a:r>
          </a:p>
          <a:p>
            <a:pPr marL="514350" indent="-514350">
              <a:buAutoNum type="arabicPeriod"/>
            </a:pPr>
            <a:r>
              <a:rPr lang="en-GB" sz="2000">
                <a:solidFill>
                  <a:srgbClr val="10253F"/>
                </a:solidFill>
                <a:latin typeface="Lato" pitchFamily="34"/>
              </a:rPr>
              <a:t>Twitter.co.uk		internet and telecom &gt; social network</a:t>
            </a:r>
          </a:p>
          <a:p>
            <a:pPr marL="514350" indent="-514350">
              <a:buAutoNum type="arabicPeriod"/>
            </a:pPr>
            <a:r>
              <a:rPr lang="en-GB" sz="2000">
                <a:solidFill>
                  <a:srgbClr val="10253F"/>
                </a:solidFill>
                <a:latin typeface="Lato" pitchFamily="34"/>
              </a:rPr>
              <a:t>Yahoo.com			news and media</a:t>
            </a:r>
          </a:p>
          <a:p>
            <a:pPr marL="0" indent="0">
              <a:buNone/>
            </a:pPr>
            <a:r>
              <a:rPr lang="en-GB" sz="900">
                <a:solidFill>
                  <a:srgbClr val="10253F"/>
                </a:solidFill>
                <a:latin typeface="Lato" pitchFamily="34"/>
              </a:rPr>
              <a:t>(https://www.similarweb.com/top-websites/united-kingdom)</a:t>
            </a:r>
          </a:p>
          <a:p>
            <a:pPr marL="514350" indent="-514350">
              <a:buAutoNum type="arabicPeriod"/>
            </a:pPr>
            <a:endParaRPr lang="nl-NL" sz="2400" i="1">
              <a:solidFill>
                <a:srgbClr val="10253F"/>
              </a:solidFill>
              <a:latin typeface="Lato" pitchFamily="34"/>
            </a:endParaRPr>
          </a:p>
          <a:p>
            <a:pPr marL="514350" indent="-514350">
              <a:buAutoNum type="arabicPeriod"/>
            </a:pPr>
            <a:endParaRPr lang="nl-NL"/>
          </a:p>
        </p:txBody>
      </p:sp>
    </p:spTree>
    <p:extLst>
      <p:ext uri="{BB962C8B-B14F-4D97-AF65-F5344CB8AC3E}">
        <p14:creationId xmlns:p14="http://schemas.microsoft.com/office/powerpoint/2010/main" val="15425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092200" y="270267"/>
            <a:ext cx="10007600" cy="1272800"/>
          </a:xfrm>
          <a:prstGeom prst="rect">
            <a:avLst/>
          </a:prstGeom>
        </p:spPr>
        <p:txBody>
          <a:bodyPr vert="horz" wrap="square" lIns="121900" tIns="121900" rIns="121900" bIns="121900" rtlCol="0" anchor="t" anchorCtr="0">
            <a:noAutofit/>
          </a:bodyPr>
          <a:lstStyle/>
          <a:p>
            <a:r>
              <a:rPr lang="nl"/>
              <a:t>Overview</a:t>
            </a:r>
          </a:p>
        </p:txBody>
      </p:sp>
      <p:sp>
        <p:nvSpPr>
          <p:cNvPr id="151" name="Shape 151"/>
          <p:cNvSpPr txBox="1">
            <a:spLocks noGrp="1"/>
          </p:cNvSpPr>
          <p:nvPr>
            <p:ph type="body" idx="1"/>
          </p:nvPr>
        </p:nvSpPr>
        <p:spPr>
          <a:xfrm>
            <a:off x="1092200" y="999533"/>
            <a:ext cx="9731200" cy="3791600"/>
          </a:xfrm>
          <a:prstGeom prst="rect">
            <a:avLst/>
          </a:prstGeom>
        </p:spPr>
        <p:txBody>
          <a:bodyPr vert="horz" wrap="square" lIns="121900" tIns="121900" rIns="121900" bIns="121900" rtlCol="0" anchor="t" anchorCtr="0">
            <a:noAutofit/>
          </a:bodyPr>
          <a:lstStyle/>
          <a:p>
            <a:pPr>
              <a:lnSpc>
                <a:spcPct val="50000"/>
              </a:lnSpc>
              <a:buNone/>
            </a:pPr>
            <a:r>
              <a:rPr lang="nl" sz="2400" dirty="0"/>
              <a:t>Based on visitors (from UAE) in August 2017:</a:t>
            </a:r>
          </a:p>
          <a:p>
            <a:pPr marL="609585" indent="-457189">
              <a:lnSpc>
                <a:spcPct val="50000"/>
              </a:lnSpc>
              <a:buSzPct val="100000"/>
              <a:buAutoNum type="arabicPeriod"/>
            </a:pPr>
            <a:r>
              <a:rPr lang="nl" sz="2400" dirty="0"/>
              <a:t>Google.ae (</a:t>
            </a:r>
            <a:r>
              <a:rPr lang="nl" sz="2400" b="1" dirty="0"/>
              <a:t>49,9M</a:t>
            </a:r>
            <a:r>
              <a:rPr lang="nl" sz="2400" dirty="0"/>
              <a:t>), </a:t>
            </a:r>
            <a:br>
              <a:rPr lang="nl" sz="2400" dirty="0"/>
            </a:br>
            <a:r>
              <a:rPr lang="nl" sz="2400" dirty="0"/>
              <a:t/>
            </a:r>
            <a:br>
              <a:rPr lang="nl" sz="2400" dirty="0"/>
            </a:br>
            <a:r>
              <a:rPr lang="nl" sz="2400" dirty="0"/>
              <a:t>Combined with Google.com = </a:t>
            </a:r>
            <a:r>
              <a:rPr lang="nl" sz="2400" b="1" dirty="0"/>
              <a:t>73,3M</a:t>
            </a:r>
          </a:p>
          <a:p>
            <a:pPr marL="609585" indent="-457189">
              <a:lnSpc>
                <a:spcPct val="50000"/>
              </a:lnSpc>
              <a:buSzPct val="100000"/>
              <a:buAutoNum type="arabicPeriod"/>
            </a:pPr>
            <a:r>
              <a:rPr lang="nl" sz="2400" dirty="0"/>
              <a:t>Youtube.com (</a:t>
            </a:r>
            <a:r>
              <a:rPr lang="nl" sz="2400" b="1" dirty="0"/>
              <a:t>42,4M</a:t>
            </a:r>
            <a:r>
              <a:rPr lang="nl" sz="2400" dirty="0"/>
              <a:t>)</a:t>
            </a:r>
          </a:p>
          <a:p>
            <a:pPr marL="609585" indent="-457189">
              <a:lnSpc>
                <a:spcPct val="50000"/>
              </a:lnSpc>
              <a:buSzPct val="100000"/>
              <a:buAutoNum type="arabicPeriod"/>
            </a:pPr>
            <a:r>
              <a:rPr lang="nl" sz="2400" dirty="0"/>
              <a:t>Facebook.com (</a:t>
            </a:r>
            <a:r>
              <a:rPr lang="nl" sz="2400" b="1" dirty="0"/>
              <a:t>8,6M</a:t>
            </a:r>
            <a:r>
              <a:rPr lang="nl" sz="2400" dirty="0"/>
              <a:t>)</a:t>
            </a:r>
          </a:p>
          <a:p>
            <a:pPr marL="609585" indent="-457189">
              <a:lnSpc>
                <a:spcPct val="50000"/>
              </a:lnSpc>
              <a:buSzPct val="100000"/>
              <a:buAutoNum type="arabicPeriod"/>
            </a:pPr>
            <a:r>
              <a:rPr lang="nl" sz="2400" dirty="0"/>
              <a:t>Yahoo.com (</a:t>
            </a:r>
            <a:r>
              <a:rPr lang="nl" sz="2400" b="1" dirty="0"/>
              <a:t>6,7M</a:t>
            </a:r>
            <a:r>
              <a:rPr lang="nl" sz="2400" dirty="0"/>
              <a:t>)</a:t>
            </a:r>
          </a:p>
          <a:p>
            <a:pPr marL="609585" indent="-457189">
              <a:lnSpc>
                <a:spcPct val="50000"/>
              </a:lnSpc>
              <a:buSzPct val="100000"/>
              <a:buAutoNum type="arabicPeriod"/>
            </a:pPr>
            <a:r>
              <a:rPr lang="nl" sz="2400" dirty="0"/>
              <a:t>Live.com (</a:t>
            </a:r>
            <a:r>
              <a:rPr lang="nl" sz="2400" b="1" dirty="0"/>
              <a:t>3,3M</a:t>
            </a:r>
            <a:r>
              <a:rPr lang="nl" sz="2400" dirty="0"/>
              <a:t>)</a:t>
            </a:r>
          </a:p>
          <a:p>
            <a:pPr marL="609585" indent="-457189">
              <a:lnSpc>
                <a:spcPct val="50000"/>
              </a:lnSpc>
              <a:buSzPct val="100000"/>
              <a:buAutoNum type="arabicPeriod"/>
            </a:pPr>
            <a:r>
              <a:rPr lang="nl" sz="2400" dirty="0"/>
              <a:t>Wikipedia.org (</a:t>
            </a:r>
            <a:r>
              <a:rPr lang="nl" sz="2400" b="1" dirty="0"/>
              <a:t>2,8M</a:t>
            </a:r>
            <a:r>
              <a:rPr lang="nl" sz="2400" dirty="0"/>
              <a:t>)</a:t>
            </a:r>
          </a:p>
          <a:p>
            <a:pPr marL="609585" indent="-457189">
              <a:lnSpc>
                <a:spcPct val="50000"/>
              </a:lnSpc>
              <a:buSzPct val="100000"/>
              <a:buAutoNum type="arabicPeriod"/>
            </a:pPr>
            <a:r>
              <a:rPr lang="nl" sz="2400" dirty="0"/>
              <a:t>Souq.com (</a:t>
            </a:r>
            <a:r>
              <a:rPr lang="nl" sz="2400" b="1" dirty="0"/>
              <a:t>2,8M</a:t>
            </a:r>
            <a:r>
              <a:rPr lang="nl" sz="2400" dirty="0"/>
              <a:t>)</a:t>
            </a:r>
          </a:p>
          <a:p>
            <a:pPr marL="609585" indent="-457189">
              <a:lnSpc>
                <a:spcPct val="50000"/>
              </a:lnSpc>
              <a:buSzPct val="100000"/>
              <a:buAutoNum type="arabicPeriod"/>
            </a:pPr>
            <a:r>
              <a:rPr lang="nl" sz="2400" dirty="0"/>
              <a:t>Starzplay.com (</a:t>
            </a:r>
            <a:r>
              <a:rPr lang="nl" sz="2400" b="1" dirty="0"/>
              <a:t>2,7M</a:t>
            </a:r>
            <a:r>
              <a:rPr lang="nl" sz="2400" dirty="0"/>
              <a:t>)</a:t>
            </a:r>
          </a:p>
          <a:p>
            <a:pPr marL="609585" indent="-457189">
              <a:lnSpc>
                <a:spcPct val="50000"/>
              </a:lnSpc>
              <a:buSzPct val="100000"/>
              <a:buAutoNum type="arabicPeriod"/>
            </a:pPr>
            <a:r>
              <a:rPr lang="nl" sz="2400" dirty="0"/>
              <a:t>Dubizzle.com (</a:t>
            </a:r>
            <a:r>
              <a:rPr lang="nl" sz="2400" b="1" dirty="0"/>
              <a:t>2M</a:t>
            </a:r>
            <a:r>
              <a:rPr lang="nl" sz="2400" dirty="0"/>
              <a:t>)</a:t>
            </a:r>
          </a:p>
          <a:p>
            <a:pPr marL="609585" indent="-457189">
              <a:lnSpc>
                <a:spcPct val="50000"/>
              </a:lnSpc>
              <a:buSzPct val="100000"/>
              <a:buAutoNum type="arabicPeriod"/>
            </a:pPr>
            <a:r>
              <a:rPr lang="nl" sz="2400" dirty="0"/>
              <a:t>Popads.net (</a:t>
            </a:r>
            <a:r>
              <a:rPr lang="nl" sz="2400" b="1" dirty="0"/>
              <a:t>1,8M</a:t>
            </a:r>
            <a:r>
              <a:rPr lang="nl" sz="2400" dirty="0"/>
              <a:t>)</a:t>
            </a:r>
          </a:p>
        </p:txBody>
      </p:sp>
      <p:sp>
        <p:nvSpPr>
          <p:cNvPr id="152" name="Shape 152"/>
          <p:cNvSpPr txBox="1"/>
          <p:nvPr/>
        </p:nvSpPr>
        <p:spPr>
          <a:xfrm>
            <a:off x="3515167" y="328151"/>
            <a:ext cx="8308800" cy="428800"/>
          </a:xfrm>
          <a:prstGeom prst="rect">
            <a:avLst/>
          </a:prstGeom>
          <a:noFill/>
          <a:ln>
            <a:noFill/>
          </a:ln>
        </p:spPr>
        <p:txBody>
          <a:bodyPr wrap="square" lIns="121900" tIns="121900" rIns="121900" bIns="121900" anchor="t" anchorCtr="0">
            <a:noAutofit/>
          </a:bodyPr>
          <a:lstStyle/>
          <a:p>
            <a:r>
              <a:rPr lang="nl" sz="1067" dirty="0"/>
              <a:t>semrush.com								</a:t>
            </a:r>
          </a:p>
        </p:txBody>
      </p:sp>
      <p:pic>
        <p:nvPicPr>
          <p:cNvPr id="153" name="Shape 153"/>
          <p:cNvPicPr preferRelativeResize="0"/>
          <p:nvPr/>
        </p:nvPicPr>
        <p:blipFill>
          <a:blip r:embed="rId3">
            <a:alphaModFix/>
          </a:blip>
          <a:stretch>
            <a:fillRect/>
          </a:stretch>
        </p:blipFill>
        <p:spPr>
          <a:xfrm>
            <a:off x="6743967" y="2457033"/>
            <a:ext cx="5080000" cy="3810000"/>
          </a:xfrm>
          <a:prstGeom prst="rect">
            <a:avLst/>
          </a:prstGeom>
          <a:noFill/>
          <a:ln>
            <a:noFill/>
          </a:ln>
        </p:spPr>
      </p:pic>
    </p:spTree>
    <p:extLst>
      <p:ext uri="{BB962C8B-B14F-4D97-AF65-F5344CB8AC3E}">
        <p14:creationId xmlns:p14="http://schemas.microsoft.com/office/powerpoint/2010/main" val="2140532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92200" y="552100"/>
            <a:ext cx="10007600" cy="1272800"/>
          </a:xfrm>
          <a:prstGeom prst="rect">
            <a:avLst/>
          </a:prstGeom>
        </p:spPr>
        <p:txBody>
          <a:bodyPr vert="horz" wrap="square" lIns="121900" tIns="121900" rIns="121900" bIns="121900" rtlCol="0" anchor="t" anchorCtr="0">
            <a:noAutofit/>
          </a:bodyPr>
          <a:lstStyle/>
          <a:p>
            <a:r>
              <a:rPr lang="nl" dirty="0"/>
              <a:t>Search</a:t>
            </a:r>
          </a:p>
        </p:txBody>
      </p:sp>
      <p:sp>
        <p:nvSpPr>
          <p:cNvPr id="159" name="Shape 159"/>
          <p:cNvSpPr txBox="1">
            <a:spLocks noGrp="1"/>
          </p:cNvSpPr>
          <p:nvPr>
            <p:ph type="body" idx="1"/>
          </p:nvPr>
        </p:nvSpPr>
        <p:spPr>
          <a:xfrm>
            <a:off x="948567" y="1160667"/>
            <a:ext cx="8397600" cy="4350000"/>
          </a:xfrm>
          <a:prstGeom prst="rect">
            <a:avLst/>
          </a:prstGeom>
        </p:spPr>
        <p:txBody>
          <a:bodyPr vert="horz" wrap="square" lIns="121900" tIns="121900" rIns="121900" bIns="121900" rtlCol="0" anchor="t" anchorCtr="0">
            <a:noAutofit/>
          </a:bodyPr>
          <a:lstStyle/>
          <a:p>
            <a:pPr>
              <a:lnSpc>
                <a:spcPct val="50000"/>
              </a:lnSpc>
              <a:buNone/>
            </a:pPr>
            <a:r>
              <a:rPr lang="nl" sz="2400" dirty="0"/>
              <a:t/>
            </a:r>
            <a:br>
              <a:rPr lang="nl" sz="2400" dirty="0"/>
            </a:br>
            <a:r>
              <a:rPr lang="nl" sz="2400" dirty="0"/>
              <a:t>Percentage of traffic from search (any search engine):</a:t>
            </a:r>
          </a:p>
          <a:p>
            <a:pPr marL="609585" indent="-457189">
              <a:lnSpc>
                <a:spcPct val="50000"/>
              </a:lnSpc>
              <a:buSzPct val="100000"/>
              <a:buAutoNum type="arabicPeriod"/>
            </a:pPr>
            <a:r>
              <a:rPr lang="nl" sz="2400" dirty="0"/>
              <a:t>Google.ae (</a:t>
            </a:r>
            <a:r>
              <a:rPr lang="nl" sz="2400" b="1" dirty="0"/>
              <a:t>0,21%)</a:t>
            </a:r>
          </a:p>
          <a:p>
            <a:pPr marL="609585" indent="-457189">
              <a:lnSpc>
                <a:spcPct val="50000"/>
              </a:lnSpc>
              <a:buSzPct val="100000"/>
              <a:buAutoNum type="arabicPeriod"/>
            </a:pPr>
            <a:r>
              <a:rPr lang="nl" sz="2400" dirty="0"/>
              <a:t>Youtube.com (</a:t>
            </a:r>
            <a:r>
              <a:rPr lang="nl" sz="2400" b="1" dirty="0"/>
              <a:t>20,21%</a:t>
            </a:r>
            <a:r>
              <a:rPr lang="nl" sz="2400" dirty="0"/>
              <a:t>)</a:t>
            </a:r>
          </a:p>
          <a:p>
            <a:pPr marL="609585" indent="-457189">
              <a:lnSpc>
                <a:spcPct val="50000"/>
              </a:lnSpc>
              <a:buSzPct val="100000"/>
              <a:buAutoNum type="arabicPeriod"/>
            </a:pPr>
            <a:r>
              <a:rPr lang="nl" sz="2400" dirty="0"/>
              <a:t>Facebook.com (</a:t>
            </a:r>
            <a:r>
              <a:rPr lang="nl" sz="2400" b="1" dirty="0"/>
              <a:t>9,58%</a:t>
            </a:r>
            <a:r>
              <a:rPr lang="nl" sz="2400" dirty="0"/>
              <a:t>)</a:t>
            </a:r>
          </a:p>
          <a:p>
            <a:pPr marL="609585" indent="-457189">
              <a:lnSpc>
                <a:spcPct val="50000"/>
              </a:lnSpc>
              <a:buSzPct val="100000"/>
              <a:buAutoNum type="arabicPeriod"/>
            </a:pPr>
            <a:r>
              <a:rPr lang="nl" sz="2400" dirty="0"/>
              <a:t>Yahoo.com (</a:t>
            </a:r>
            <a:r>
              <a:rPr lang="nl" sz="2400" b="1" dirty="0"/>
              <a:t>13,55%</a:t>
            </a:r>
            <a:r>
              <a:rPr lang="nl" sz="2400" dirty="0"/>
              <a:t>)</a:t>
            </a:r>
          </a:p>
          <a:p>
            <a:pPr marL="609585" indent="-457189">
              <a:lnSpc>
                <a:spcPct val="50000"/>
              </a:lnSpc>
              <a:buSzPct val="100000"/>
              <a:buAutoNum type="arabicPeriod"/>
            </a:pPr>
            <a:r>
              <a:rPr lang="nl" sz="2400" dirty="0"/>
              <a:t>Live.com (</a:t>
            </a:r>
            <a:r>
              <a:rPr lang="nl" sz="2400" b="1" dirty="0"/>
              <a:t>13,94%</a:t>
            </a:r>
            <a:r>
              <a:rPr lang="nl" sz="2400" dirty="0"/>
              <a:t>)</a:t>
            </a:r>
          </a:p>
          <a:p>
            <a:pPr marL="609585" indent="-457189">
              <a:lnSpc>
                <a:spcPct val="50000"/>
              </a:lnSpc>
              <a:buSzPct val="100000"/>
              <a:buAutoNum type="arabicPeriod"/>
            </a:pPr>
            <a:r>
              <a:rPr lang="nl" sz="2400" dirty="0"/>
              <a:t>Wikipedia.org (</a:t>
            </a:r>
            <a:r>
              <a:rPr lang="nl" sz="2400" b="1" dirty="0"/>
              <a:t>85,32%</a:t>
            </a:r>
            <a:r>
              <a:rPr lang="nl" sz="2400" dirty="0"/>
              <a:t>)</a:t>
            </a:r>
          </a:p>
          <a:p>
            <a:pPr marL="609585" indent="-457189">
              <a:lnSpc>
                <a:spcPct val="50000"/>
              </a:lnSpc>
              <a:buSzPct val="100000"/>
              <a:buAutoNum type="arabicPeriod"/>
            </a:pPr>
            <a:r>
              <a:rPr lang="nl" sz="2400" dirty="0"/>
              <a:t>Souq.com (</a:t>
            </a:r>
            <a:r>
              <a:rPr lang="nl" sz="2400" b="1" dirty="0"/>
              <a:t>23,4%</a:t>
            </a:r>
            <a:r>
              <a:rPr lang="nl" sz="2400" dirty="0"/>
              <a:t>) - #1 e-commerce company</a:t>
            </a:r>
          </a:p>
          <a:p>
            <a:pPr marL="609585" indent="-457189">
              <a:lnSpc>
                <a:spcPct val="50000"/>
              </a:lnSpc>
              <a:buSzPct val="100000"/>
              <a:buAutoNum type="arabicPeriod"/>
            </a:pPr>
            <a:r>
              <a:rPr lang="nl" sz="2400" dirty="0"/>
              <a:t>Starzplay.com (</a:t>
            </a:r>
            <a:r>
              <a:rPr lang="nl" sz="2400" b="1" dirty="0"/>
              <a:t>1,82%</a:t>
            </a:r>
            <a:r>
              <a:rPr lang="nl" sz="2400" dirty="0"/>
              <a:t>)</a:t>
            </a:r>
          </a:p>
          <a:p>
            <a:pPr marL="609585" indent="-457189">
              <a:lnSpc>
                <a:spcPct val="50000"/>
              </a:lnSpc>
              <a:buSzPct val="100000"/>
              <a:buAutoNum type="arabicPeriod"/>
            </a:pPr>
            <a:r>
              <a:rPr lang="nl" sz="2400" dirty="0"/>
              <a:t>Dubizzle.com (</a:t>
            </a:r>
            <a:r>
              <a:rPr lang="nl" sz="2400" b="1" dirty="0"/>
              <a:t>30,66%</a:t>
            </a:r>
            <a:r>
              <a:rPr lang="nl" sz="2400" dirty="0"/>
              <a:t>)</a:t>
            </a:r>
          </a:p>
          <a:p>
            <a:pPr marL="609585" indent="-457189">
              <a:lnSpc>
                <a:spcPct val="50000"/>
              </a:lnSpc>
              <a:buSzPct val="100000"/>
              <a:buAutoNum type="arabicPeriod"/>
            </a:pPr>
            <a:r>
              <a:rPr lang="nl" sz="2400" dirty="0"/>
              <a:t>Popads.net (</a:t>
            </a:r>
            <a:r>
              <a:rPr lang="nl" sz="2400" b="1" dirty="0"/>
              <a:t>0,74%</a:t>
            </a:r>
            <a:r>
              <a:rPr lang="nl" sz="2400" dirty="0"/>
              <a:t>)</a:t>
            </a:r>
          </a:p>
        </p:txBody>
      </p:sp>
      <p:sp>
        <p:nvSpPr>
          <p:cNvPr id="160" name="Shape 160"/>
          <p:cNvSpPr txBox="1"/>
          <p:nvPr/>
        </p:nvSpPr>
        <p:spPr>
          <a:xfrm>
            <a:off x="2818367" y="552100"/>
            <a:ext cx="2457200" cy="283200"/>
          </a:xfrm>
          <a:prstGeom prst="rect">
            <a:avLst/>
          </a:prstGeom>
          <a:noFill/>
          <a:ln>
            <a:noFill/>
          </a:ln>
        </p:spPr>
        <p:txBody>
          <a:bodyPr wrap="square" lIns="121900" tIns="121900" rIns="121900" bIns="121900" anchor="ctr" anchorCtr="0">
            <a:noAutofit/>
          </a:bodyPr>
          <a:lstStyle/>
          <a:p>
            <a:r>
              <a:rPr lang="nl" sz="1067"/>
              <a:t>similarweb.com</a:t>
            </a:r>
          </a:p>
        </p:txBody>
      </p:sp>
      <p:pic>
        <p:nvPicPr>
          <p:cNvPr id="161" name="Shape 161"/>
          <p:cNvPicPr preferRelativeResize="0"/>
          <p:nvPr/>
        </p:nvPicPr>
        <p:blipFill>
          <a:blip r:embed="rId3">
            <a:alphaModFix/>
          </a:blip>
          <a:stretch>
            <a:fillRect/>
          </a:stretch>
        </p:blipFill>
        <p:spPr>
          <a:xfrm>
            <a:off x="6998101" y="1750800"/>
            <a:ext cx="4630433" cy="2701085"/>
          </a:xfrm>
          <a:prstGeom prst="rect">
            <a:avLst/>
          </a:prstGeom>
          <a:noFill/>
          <a:ln>
            <a:noFill/>
          </a:ln>
        </p:spPr>
      </p:pic>
    </p:spTree>
    <p:extLst>
      <p:ext uri="{BB962C8B-B14F-4D97-AF65-F5344CB8AC3E}">
        <p14:creationId xmlns:p14="http://schemas.microsoft.com/office/powerpoint/2010/main" val="488909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Customer Profile</a:t>
            </a:r>
          </a:p>
        </p:txBody>
      </p:sp>
      <p:sp>
        <p:nvSpPr>
          <p:cNvPr id="3" name="Subtitle 2"/>
          <p:cNvSpPr>
            <a:spLocks noGrp="1"/>
          </p:cNvSpPr>
          <p:nvPr>
            <p:ph type="subTitle" idx="1"/>
          </p:nvPr>
        </p:nvSpPr>
        <p:spPr/>
        <p:txBody>
          <a:bodyPr/>
          <a:lstStyle/>
          <a:p>
            <a:r>
              <a:rPr lang="en-US" dirty="0"/>
              <a:t>Brazil</a:t>
            </a:r>
          </a:p>
        </p:txBody>
      </p:sp>
      <p:pic>
        <p:nvPicPr>
          <p:cNvPr id="8" name="Afbeelding 7">
            <a:extLst>
              <a:ext uri="{FF2B5EF4-FFF2-40B4-BE49-F238E27FC236}">
                <a16:creationId xmlns:a16="http://schemas.microsoft.com/office/drawing/2014/main" xmlns="" id="{23EDC697-DDBB-49DC-86AF-39BC75A46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937" y="1133475"/>
            <a:ext cx="1971675" cy="1381125"/>
          </a:xfrm>
          <a:prstGeom prst="rect">
            <a:avLst/>
          </a:prstGeom>
        </p:spPr>
      </p:pic>
      <p:sp>
        <p:nvSpPr>
          <p:cNvPr id="9" name="Subtitle 2">
            <a:extLst>
              <a:ext uri="{FF2B5EF4-FFF2-40B4-BE49-F238E27FC236}">
                <a16:creationId xmlns:a16="http://schemas.microsoft.com/office/drawing/2014/main" xmlns="" id="{168BD419-19B7-4C72-BE84-6A24E14C982C}"/>
              </a:ext>
            </a:extLst>
          </p:cNvPr>
          <p:cNvSpPr txBox="1">
            <a:spLocks/>
          </p:cNvSpPr>
          <p:nvPr/>
        </p:nvSpPr>
        <p:spPr>
          <a:xfrm>
            <a:off x="9269412" y="5903662"/>
            <a:ext cx="2235200" cy="4804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dirty="0"/>
              <a:t>Davey | Rick | Stella</a:t>
            </a:r>
          </a:p>
        </p:txBody>
      </p:sp>
    </p:spTree>
    <p:extLst>
      <p:ext uri="{BB962C8B-B14F-4D97-AF65-F5344CB8AC3E}">
        <p14:creationId xmlns:p14="http://schemas.microsoft.com/office/powerpoint/2010/main" val="1700358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3"/>
          <p:cNvPicPr>
            <a:picLocks noChangeAspect="1"/>
          </p:cNvPicPr>
          <p:nvPr/>
        </p:nvPicPr>
        <p:blipFill>
          <a:blip r:embed="rId3"/>
          <a:stretch>
            <a:fillRect/>
          </a:stretch>
        </p:blipFill>
        <p:spPr>
          <a:xfrm>
            <a:off x="869965" y="110700"/>
            <a:ext cx="3695699" cy="6750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Afbeelding 7">
            <a:extLst>
              <a:ext uri="{FF2B5EF4-FFF2-40B4-BE49-F238E27FC236}">
                <a16:creationId xmlns:a16="http://schemas.microsoft.com/office/drawing/2014/main" xmlns="" id="{80AA1BE6-77A4-47CA-A77F-0D46A340D148}"/>
              </a:ext>
            </a:extLst>
          </p:cNvPr>
          <p:cNvPicPr>
            <a:picLocks noChangeAspect="1"/>
          </p:cNvPicPr>
          <p:nvPr/>
        </p:nvPicPr>
        <p:blipFill>
          <a:blip r:embed="rId4"/>
          <a:stretch>
            <a:fillRect/>
          </a:stretch>
        </p:blipFill>
        <p:spPr>
          <a:xfrm>
            <a:off x="7627570" y="0"/>
            <a:ext cx="365125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el 1">
            <a:extLst>
              <a:ext uri="{FF2B5EF4-FFF2-40B4-BE49-F238E27FC236}">
                <a16:creationId xmlns:a16="http://schemas.microsoft.com/office/drawing/2014/main" xmlns="" id="{C1F00133-2F20-4487-95DF-0279ADC47E63}"/>
              </a:ext>
            </a:extLst>
          </p:cNvPr>
          <p:cNvSpPr>
            <a:spLocks noGrp="1"/>
          </p:cNvSpPr>
          <p:nvPr>
            <p:ph type="title"/>
          </p:nvPr>
        </p:nvSpPr>
        <p:spPr>
          <a:xfrm>
            <a:off x="519017" y="68580"/>
            <a:ext cx="10971969" cy="571499"/>
          </a:xfrm>
        </p:spPr>
        <p:txBody>
          <a:bodyPr>
            <a:normAutofit fontScale="90000"/>
          </a:bodyPr>
          <a:lstStyle/>
          <a:p>
            <a:pPr algn="ctr">
              <a:lnSpc>
                <a:spcPct val="90000"/>
              </a:lnSpc>
            </a:pPr>
            <a:r>
              <a:rPr lang="en-GB" sz="2800" dirty="0"/>
              <a:t>Top 10 most visited Websites</a:t>
            </a:r>
            <a:br>
              <a:rPr lang="en-GB" sz="2800" dirty="0"/>
            </a:br>
            <a:r>
              <a:rPr lang="en-GB" sz="2800" dirty="0"/>
              <a:t>Brazil vs Global</a:t>
            </a:r>
            <a:endParaRPr lang="en-GB" sz="2800" i="1" dirty="0"/>
          </a:p>
        </p:txBody>
      </p:sp>
      <p:pic>
        <p:nvPicPr>
          <p:cNvPr id="11" name="Tijdelijke aanduiding voor inhoud 10">
            <a:extLst>
              <a:ext uri="{FF2B5EF4-FFF2-40B4-BE49-F238E27FC236}">
                <a16:creationId xmlns:a16="http://schemas.microsoft.com/office/drawing/2014/main" xmlns="" id="{2AEB6AD1-9642-41F2-B95F-B1FDBFD194D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69104" y="2966336"/>
            <a:ext cx="1146300" cy="764582"/>
          </a:xfrm>
        </p:spPr>
      </p:pic>
      <p:pic>
        <p:nvPicPr>
          <p:cNvPr id="12" name="Afbeelding 11">
            <a:extLst>
              <a:ext uri="{FF2B5EF4-FFF2-40B4-BE49-F238E27FC236}">
                <a16:creationId xmlns:a16="http://schemas.microsoft.com/office/drawing/2014/main" xmlns="" id="{1DDAE172-0D8E-40A1-8233-35CA9FA933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3734" y="2968909"/>
            <a:ext cx="1087834" cy="762009"/>
          </a:xfrm>
          <a:prstGeom prst="rect">
            <a:avLst/>
          </a:prstGeom>
        </p:spPr>
      </p:pic>
    </p:spTree>
    <p:extLst>
      <p:ext uri="{BB962C8B-B14F-4D97-AF65-F5344CB8AC3E}">
        <p14:creationId xmlns:p14="http://schemas.microsoft.com/office/powerpoint/2010/main" val="1365864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ijdelijke aanduiding voor inhoud 3">
            <a:extLst>
              <a:ext uri="{FF2B5EF4-FFF2-40B4-BE49-F238E27FC236}">
                <a16:creationId xmlns:a16="http://schemas.microsoft.com/office/drawing/2014/main" xmlns="" id="{A04BE7CD-AB85-448E-A9FD-7D0D843A1E15}"/>
              </a:ext>
            </a:extLst>
          </p:cNvPr>
          <p:cNvPicPr>
            <a:picLocks noChangeAspect="1"/>
          </p:cNvPicPr>
          <p:nvPr/>
        </p:nvPicPr>
        <p:blipFill>
          <a:blip r:embed="rId2"/>
          <a:stretch>
            <a:fillRect/>
          </a:stretch>
        </p:blipFill>
        <p:spPr>
          <a:xfrm>
            <a:off x="946168" y="107862"/>
            <a:ext cx="3695699" cy="6750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Afbeelding 11">
            <a:extLst>
              <a:ext uri="{FF2B5EF4-FFF2-40B4-BE49-F238E27FC236}">
                <a16:creationId xmlns:a16="http://schemas.microsoft.com/office/drawing/2014/main" xmlns="" id="{D1F0455A-A5A8-47A6-A7D0-B49F9A5B3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0345" y="2968909"/>
            <a:ext cx="1087834" cy="762009"/>
          </a:xfrm>
          <a:prstGeom prst="rect">
            <a:avLst/>
          </a:prstGeom>
        </p:spPr>
      </p:pic>
      <p:pic>
        <p:nvPicPr>
          <p:cNvPr id="3" name="Picture 4" descr="https://i.imgur.com/VZfZKMT.png">
            <a:extLst>
              <a:ext uri="{FF2B5EF4-FFF2-40B4-BE49-F238E27FC236}">
                <a16:creationId xmlns:a16="http://schemas.microsoft.com/office/drawing/2014/main" xmlns="" id="{D6076882-7535-4983-9FCD-8A6E55D8B972}"/>
              </a:ext>
            </a:extLst>
          </p:cNvPr>
          <p:cNvPicPr>
            <a:picLocks noChangeAspect="1"/>
          </p:cNvPicPr>
          <p:nvPr/>
        </p:nvPicPr>
        <p:blipFill>
          <a:blip r:embed="rId4"/>
          <a:stretch>
            <a:fillRect/>
          </a:stretch>
        </p:blipFill>
        <p:spPr>
          <a:xfrm>
            <a:off x="7928960" y="321041"/>
            <a:ext cx="3776307" cy="65369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itel 1">
            <a:extLst>
              <a:ext uri="{FF2B5EF4-FFF2-40B4-BE49-F238E27FC236}">
                <a16:creationId xmlns:a16="http://schemas.microsoft.com/office/drawing/2014/main" xmlns="" id="{F7B1E007-27DE-4421-A0D5-591CA8750DDD}"/>
              </a:ext>
            </a:extLst>
          </p:cNvPr>
          <p:cNvSpPr>
            <a:spLocks noGrp="1"/>
          </p:cNvSpPr>
          <p:nvPr>
            <p:ph type="title"/>
          </p:nvPr>
        </p:nvSpPr>
        <p:spPr>
          <a:xfrm>
            <a:off x="733298" y="142875"/>
            <a:ext cx="10971969" cy="571499"/>
          </a:xfrm>
        </p:spPr>
        <p:txBody>
          <a:bodyPr>
            <a:normAutofit fontScale="90000"/>
          </a:bodyPr>
          <a:lstStyle/>
          <a:p>
            <a:pPr algn="ctr">
              <a:lnSpc>
                <a:spcPct val="90000"/>
              </a:lnSpc>
            </a:pPr>
            <a:r>
              <a:rPr lang="en-GB" sz="2800"/>
              <a:t>Top 10 most visited Websites</a:t>
            </a:r>
            <a:r>
              <a:rPr lang="en-US">
                <a:solidFill>
                  <a:schemeClr val="tx1"/>
                </a:solidFill>
                <a:latin typeface="+mj-ea"/>
                <a:cs typeface="+mj-ea"/>
              </a:rPr>
              <a:t/>
            </a:r>
            <a:br>
              <a:rPr lang="en-US">
                <a:solidFill>
                  <a:schemeClr val="tx1"/>
                </a:solidFill>
                <a:latin typeface="+mj-ea"/>
                <a:cs typeface="+mj-ea"/>
              </a:rPr>
            </a:br>
            <a:r>
              <a:rPr lang="en-GB" sz="2800"/>
              <a:t>Brazil vs Netherlands</a:t>
            </a:r>
            <a:endParaRPr lang="en-GB" sz="2800" i="1"/>
          </a:p>
        </p:txBody>
      </p:sp>
      <p:pic>
        <p:nvPicPr>
          <p:cNvPr id="6" name="Picture 6" descr="https://i.imgur.com/gU56S5N.png">
            <a:extLst>
              <a:ext uri="{FF2B5EF4-FFF2-40B4-BE49-F238E27FC236}">
                <a16:creationId xmlns:a16="http://schemas.microsoft.com/office/drawing/2014/main" xmlns="" id="{FBA14D24-341A-4110-B506-BC9EEC7BD839}"/>
              </a:ext>
            </a:extLst>
          </p:cNvPr>
          <p:cNvPicPr>
            <a:picLocks noChangeAspect="1"/>
          </p:cNvPicPr>
          <p:nvPr/>
        </p:nvPicPr>
        <p:blipFill>
          <a:blip r:embed="rId5"/>
          <a:stretch>
            <a:fillRect/>
          </a:stretch>
        </p:blipFill>
        <p:spPr>
          <a:xfrm>
            <a:off x="6596788" y="2968909"/>
            <a:ext cx="1149535" cy="764683"/>
          </a:xfrm>
          <a:prstGeom prst="rect">
            <a:avLst/>
          </a:prstGeom>
        </p:spPr>
      </p:pic>
    </p:spTree>
    <p:extLst>
      <p:ext uri="{BB962C8B-B14F-4D97-AF65-F5344CB8AC3E}">
        <p14:creationId xmlns:p14="http://schemas.microsoft.com/office/powerpoint/2010/main" val="1195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4FB9312-AC6C-47E8-B171-85F739D91FF5}"/>
              </a:ext>
            </a:extLst>
          </p:cNvPr>
          <p:cNvSpPr>
            <a:spLocks noGrp="1"/>
          </p:cNvSpPr>
          <p:nvPr>
            <p:ph type="title"/>
          </p:nvPr>
        </p:nvSpPr>
        <p:spPr>
          <a:xfrm>
            <a:off x="1843391" y="624110"/>
            <a:ext cx="9383408" cy="1280890"/>
          </a:xfrm>
        </p:spPr>
        <p:txBody>
          <a:bodyPr>
            <a:normAutofit/>
          </a:bodyPr>
          <a:lstStyle/>
          <a:p>
            <a:r>
              <a:rPr lang="nl-NL" dirty="0" err="1">
                <a:solidFill>
                  <a:schemeClr val="bg1"/>
                </a:solidFill>
              </a:rPr>
              <a:t>Our</a:t>
            </a:r>
            <a:r>
              <a:rPr lang="nl-NL" dirty="0">
                <a:solidFill>
                  <a:schemeClr val="bg1"/>
                </a:solidFill>
              </a:rPr>
              <a:t> </a:t>
            </a:r>
            <a:r>
              <a:rPr lang="en-GB" dirty="0">
                <a:solidFill>
                  <a:schemeClr val="bg1"/>
                </a:solidFill>
              </a:rPr>
              <a:t>definition</a:t>
            </a:r>
            <a:r>
              <a:rPr lang="nl-NL" dirty="0">
                <a:solidFill>
                  <a:schemeClr val="bg1"/>
                </a:solidFill>
              </a:rPr>
              <a:t> of Customer Profile</a:t>
            </a:r>
          </a:p>
        </p:txBody>
      </p:sp>
      <p:graphicFrame>
        <p:nvGraphicFramePr>
          <p:cNvPr id="9" name="Tijdelijke aanduiding voor inhoud 2"/>
          <p:cNvGraphicFramePr>
            <a:graphicFrameLocks noGrp="1"/>
          </p:cNvGraphicFramePr>
          <p:nvPr>
            <p:ph idx="1"/>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ijdelijke aanduiding voor inhoud 2">
            <a:extLst>
              <a:ext uri="{FF2B5EF4-FFF2-40B4-BE49-F238E27FC236}">
                <a16:creationId xmlns:a16="http://schemas.microsoft.com/office/drawing/2014/main" xmlns="" id="{B9CC9902-B7E4-4509-97B8-C19C9FE54B48}"/>
              </a:ext>
            </a:extLst>
          </p:cNvPr>
          <p:cNvSpPr txBox="1">
            <a:spLocks/>
          </p:cNvSpPr>
          <p:nvPr/>
        </p:nvSpPr>
        <p:spPr>
          <a:xfrm>
            <a:off x="1521111" y="1342505"/>
            <a:ext cx="9145588" cy="11249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nl-NL" dirty="0">
                <a:solidFill>
                  <a:schemeClr val="bg1"/>
                </a:solidFill>
              </a:rPr>
              <a:t>“A </a:t>
            </a:r>
            <a:r>
              <a:rPr lang="en-GB" dirty="0">
                <a:solidFill>
                  <a:schemeClr val="bg1"/>
                </a:solidFill>
              </a:rPr>
              <a:t>description</a:t>
            </a:r>
            <a:r>
              <a:rPr lang="nl-NL" dirty="0">
                <a:solidFill>
                  <a:schemeClr val="bg1"/>
                </a:solidFill>
              </a:rPr>
              <a:t> of a customer or set of </a:t>
            </a:r>
            <a:r>
              <a:rPr lang="nl-NL" dirty="0" err="1">
                <a:solidFill>
                  <a:schemeClr val="bg1"/>
                </a:solidFill>
              </a:rPr>
              <a:t>customers</a:t>
            </a:r>
            <a:r>
              <a:rPr lang="nl-NL" dirty="0">
                <a:solidFill>
                  <a:schemeClr val="bg1"/>
                </a:solidFill>
              </a:rPr>
              <a:t> </a:t>
            </a:r>
            <a:r>
              <a:rPr lang="nl-NL" dirty="0" err="1">
                <a:solidFill>
                  <a:schemeClr val="bg1"/>
                </a:solidFill>
              </a:rPr>
              <a:t>that</a:t>
            </a:r>
            <a:r>
              <a:rPr lang="nl-NL" dirty="0">
                <a:solidFill>
                  <a:schemeClr val="bg1"/>
                </a:solidFill>
              </a:rPr>
              <a:t> </a:t>
            </a:r>
            <a:r>
              <a:rPr lang="nl-NL" dirty="0" err="1">
                <a:solidFill>
                  <a:schemeClr val="bg1"/>
                </a:solidFill>
              </a:rPr>
              <a:t>includes</a:t>
            </a:r>
            <a:r>
              <a:rPr lang="nl-NL" dirty="0">
                <a:solidFill>
                  <a:schemeClr val="bg1"/>
                </a:solidFill>
              </a:rPr>
              <a:t> </a:t>
            </a:r>
            <a:r>
              <a:rPr lang="en-GB" dirty="0">
                <a:solidFill>
                  <a:schemeClr val="bg1"/>
                </a:solidFill>
              </a:rPr>
              <a:t>demographic</a:t>
            </a:r>
            <a:r>
              <a:rPr lang="nl-NL" dirty="0">
                <a:solidFill>
                  <a:schemeClr val="bg1"/>
                </a:solidFill>
              </a:rPr>
              <a:t>, </a:t>
            </a:r>
            <a:r>
              <a:rPr lang="nl-NL" dirty="0" err="1">
                <a:solidFill>
                  <a:schemeClr val="bg1"/>
                </a:solidFill>
              </a:rPr>
              <a:t>and</a:t>
            </a:r>
            <a:r>
              <a:rPr lang="nl-NL" dirty="0">
                <a:solidFill>
                  <a:schemeClr val="bg1"/>
                </a:solidFill>
              </a:rPr>
              <a:t> </a:t>
            </a:r>
            <a:r>
              <a:rPr lang="nl-NL" dirty="0" err="1">
                <a:solidFill>
                  <a:schemeClr val="bg1"/>
                </a:solidFill>
              </a:rPr>
              <a:t>pshychographic</a:t>
            </a:r>
            <a:r>
              <a:rPr lang="nl-NL" dirty="0">
                <a:solidFill>
                  <a:schemeClr val="bg1"/>
                </a:solidFill>
              </a:rPr>
              <a:t> </a:t>
            </a:r>
            <a:r>
              <a:rPr lang="nl-NL" dirty="0" err="1">
                <a:solidFill>
                  <a:schemeClr val="bg1"/>
                </a:solidFill>
              </a:rPr>
              <a:t>characteristics</a:t>
            </a:r>
            <a:r>
              <a:rPr lang="nl-NL" dirty="0">
                <a:solidFill>
                  <a:schemeClr val="bg1"/>
                </a:solidFill>
              </a:rPr>
              <a:t>, as well as </a:t>
            </a:r>
            <a:r>
              <a:rPr lang="nl-NL" dirty="0" err="1">
                <a:solidFill>
                  <a:schemeClr val="bg1"/>
                </a:solidFill>
              </a:rPr>
              <a:t>their</a:t>
            </a:r>
            <a:r>
              <a:rPr lang="nl-NL" dirty="0">
                <a:solidFill>
                  <a:schemeClr val="bg1"/>
                </a:solidFill>
              </a:rPr>
              <a:t> </a:t>
            </a:r>
            <a:r>
              <a:rPr lang="nl-NL" dirty="0" err="1">
                <a:solidFill>
                  <a:schemeClr val="bg1"/>
                </a:solidFill>
              </a:rPr>
              <a:t>buying</a:t>
            </a:r>
            <a:r>
              <a:rPr lang="nl-NL" dirty="0">
                <a:solidFill>
                  <a:schemeClr val="bg1"/>
                </a:solidFill>
              </a:rPr>
              <a:t> </a:t>
            </a:r>
            <a:r>
              <a:rPr lang="nl-NL" dirty="0" err="1">
                <a:solidFill>
                  <a:schemeClr val="bg1"/>
                </a:solidFill>
              </a:rPr>
              <a:t>patterns</a:t>
            </a:r>
            <a:r>
              <a:rPr lang="nl-NL" dirty="0">
                <a:solidFill>
                  <a:schemeClr val="bg1"/>
                </a:solidFill>
              </a:rPr>
              <a:t>.</a:t>
            </a:r>
            <a:r>
              <a:rPr lang="nl-NL" i="1" dirty="0">
                <a:solidFill>
                  <a:schemeClr val="bg1"/>
                </a:solidFill>
              </a:rPr>
              <a:t>–</a:t>
            </a:r>
            <a:r>
              <a:rPr lang="nl-NL" dirty="0">
                <a:solidFill>
                  <a:schemeClr val="bg1"/>
                </a:solidFill>
              </a:rPr>
              <a:t> </a:t>
            </a:r>
            <a:r>
              <a:rPr lang="nl-NL" i="1" dirty="0">
                <a:solidFill>
                  <a:schemeClr val="bg1"/>
                </a:solidFill>
              </a:rPr>
              <a:t>businessdictionary.com</a:t>
            </a:r>
          </a:p>
          <a:p>
            <a:pPr marL="0" indent="0">
              <a:buNone/>
            </a:pPr>
            <a:endParaRPr lang="nl-NL" dirty="0"/>
          </a:p>
        </p:txBody>
      </p:sp>
    </p:spTree>
    <p:extLst>
      <p:ext uri="{BB962C8B-B14F-4D97-AF65-F5344CB8AC3E}">
        <p14:creationId xmlns:p14="http://schemas.microsoft.com/office/powerpoint/2010/main" val="202894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2727B2B9-EED4-4A84-A1A3-B6E7901D2E17}"/>
              </a:ext>
            </a:extLst>
          </p:cNvPr>
          <p:cNvSpPr>
            <a:spLocks noGrp="1"/>
          </p:cNvSpPr>
          <p:nvPr>
            <p:ph type="title"/>
          </p:nvPr>
        </p:nvSpPr>
        <p:spPr>
          <a:xfrm>
            <a:off x="2592925" y="624110"/>
            <a:ext cx="8911687" cy="1280890"/>
          </a:xfrm>
        </p:spPr>
        <p:txBody>
          <a:bodyPr>
            <a:normAutofit fontScale="90000"/>
          </a:bodyPr>
          <a:lstStyle/>
          <a:p>
            <a:r>
              <a:rPr lang="nl-NL" dirty="0" err="1"/>
              <a:t>Demographic</a:t>
            </a:r>
            <a:r>
              <a:rPr lang="nl-NL" dirty="0"/>
              <a:t> </a:t>
            </a:r>
            <a:r>
              <a:rPr lang="nl-NL" dirty="0" err="1"/>
              <a:t>and</a:t>
            </a:r>
            <a:r>
              <a:rPr lang="nl-NL" dirty="0"/>
              <a:t> </a:t>
            </a:r>
            <a:r>
              <a:rPr lang="nl-NL" dirty="0" err="1"/>
              <a:t>pshychographic</a:t>
            </a:r>
            <a:r>
              <a:rPr lang="nl-NL" dirty="0"/>
              <a:t> </a:t>
            </a:r>
            <a:r>
              <a:rPr lang="nl-NL" dirty="0" err="1"/>
              <a:t>characteristics</a:t>
            </a:r>
            <a:r>
              <a:rPr lang="nl-NL" dirty="0"/>
              <a:t/>
            </a:r>
            <a:br>
              <a:rPr lang="nl-NL" dirty="0"/>
            </a:br>
            <a:endParaRPr lang="en-GB" dirty="0"/>
          </a:p>
        </p:txBody>
      </p:sp>
      <p:sp>
        <p:nvSpPr>
          <p:cNvPr id="4" name="TextBox 3">
            <a:extLst>
              <a:ext uri="{FF2B5EF4-FFF2-40B4-BE49-F238E27FC236}">
                <a16:creationId xmlns:a16="http://schemas.microsoft.com/office/drawing/2014/main" xmlns="" id="{83A3BEC0-4B31-4710-A99E-E2EC55769F75}"/>
              </a:ext>
            </a:extLst>
          </p:cNvPr>
          <p:cNvSpPr txBox="1"/>
          <p:nvPr/>
        </p:nvSpPr>
        <p:spPr>
          <a:xfrm>
            <a:off x="8033064" y="3786055"/>
            <a:ext cx="274320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Geographical Region</a:t>
            </a:r>
          </a:p>
          <a:p>
            <a:pPr marL="285750" indent="-285750">
              <a:buFont typeface="Arial"/>
              <a:buChar char="•"/>
            </a:pPr>
            <a:r>
              <a:rPr lang="en-US" dirty="0"/>
              <a:t>Southeast: 64.5%</a:t>
            </a:r>
          </a:p>
          <a:p>
            <a:pPr marL="285750" indent="-285750">
              <a:buFont typeface="Arial"/>
              <a:buChar char="•"/>
            </a:pPr>
            <a:r>
              <a:rPr lang="en-US" dirty="0"/>
              <a:t>South: 13.7%</a:t>
            </a:r>
          </a:p>
          <a:p>
            <a:pPr marL="285750" indent="-285750">
              <a:buFont typeface="Arial"/>
              <a:buChar char="•"/>
            </a:pPr>
            <a:r>
              <a:rPr lang="en-US" dirty="0"/>
              <a:t>Northeast: 12.9%</a:t>
            </a:r>
          </a:p>
          <a:p>
            <a:pPr marL="285750" indent="-285750">
              <a:buFont typeface="Arial"/>
              <a:buChar char="•"/>
            </a:pPr>
            <a:r>
              <a:rPr lang="en-US" dirty="0"/>
              <a:t>Central-west: 6.1%</a:t>
            </a:r>
          </a:p>
          <a:p>
            <a:pPr marL="285750" indent="-285750">
              <a:buFont typeface="Arial"/>
              <a:buChar char="•"/>
            </a:pPr>
            <a:r>
              <a:rPr lang="en-US" dirty="0"/>
              <a:t>North 2.8%</a:t>
            </a:r>
          </a:p>
        </p:txBody>
      </p:sp>
      <p:pic>
        <p:nvPicPr>
          <p:cNvPr id="8" name="Picture 8" descr="Users by Age Group and Gender Brazil eCommerce Insights">
            <a:extLst>
              <a:ext uri="{FF2B5EF4-FFF2-40B4-BE49-F238E27FC236}">
                <a16:creationId xmlns:a16="http://schemas.microsoft.com/office/drawing/2014/main" xmlns="" id="{C15CB4E9-4DD4-4AE3-920B-6ECA011425BA}"/>
              </a:ext>
            </a:extLst>
          </p:cNvPr>
          <p:cNvPicPr>
            <a:picLocks noChangeAspect="1"/>
          </p:cNvPicPr>
          <p:nvPr/>
        </p:nvPicPr>
        <p:blipFill>
          <a:blip r:embed="rId3"/>
          <a:stretch>
            <a:fillRect/>
          </a:stretch>
        </p:blipFill>
        <p:spPr>
          <a:xfrm>
            <a:off x="2592925" y="3382328"/>
            <a:ext cx="4812601" cy="2967075"/>
          </a:xfrm>
          <a:prstGeom prst="rect">
            <a:avLst/>
          </a:prstGeom>
        </p:spPr>
      </p:pic>
      <p:sp>
        <p:nvSpPr>
          <p:cNvPr id="6" name="Tekstvak 5">
            <a:extLst>
              <a:ext uri="{FF2B5EF4-FFF2-40B4-BE49-F238E27FC236}">
                <a16:creationId xmlns:a16="http://schemas.microsoft.com/office/drawing/2014/main" xmlns="" id="{C774CA33-4B77-4F52-AE6F-9C672E9A5BFB}"/>
              </a:ext>
            </a:extLst>
          </p:cNvPr>
          <p:cNvSpPr txBox="1"/>
          <p:nvPr/>
        </p:nvSpPr>
        <p:spPr>
          <a:xfrm>
            <a:off x="2592925" y="1701042"/>
            <a:ext cx="8355161" cy="1477328"/>
          </a:xfrm>
          <a:prstGeom prst="rect">
            <a:avLst/>
          </a:prstGeom>
          <a:noFill/>
        </p:spPr>
        <p:txBody>
          <a:bodyPr wrap="square" rtlCol="0">
            <a:spAutoFit/>
          </a:bodyPr>
          <a:lstStyle/>
          <a:p>
            <a:r>
              <a:rPr lang="en-US" b="1" dirty="0"/>
              <a:t>Demographic:</a:t>
            </a:r>
            <a:r>
              <a:rPr lang="en-US" dirty="0"/>
              <a:t> Attributes related to age, city or region of residence, gender, race and ethnicity, and composition of household.</a:t>
            </a:r>
          </a:p>
          <a:p>
            <a:r>
              <a:rPr lang="en-US" b="1" dirty="0"/>
              <a:t>Psychographics:</a:t>
            </a:r>
            <a:r>
              <a:rPr lang="en-US" dirty="0"/>
              <a:t> Attributes related to lifestyles, life stage, personality, attitudes, opinion, and even voting behavior.</a:t>
            </a:r>
          </a:p>
          <a:p>
            <a:endParaRPr lang="en-GB" dirty="0"/>
          </a:p>
        </p:txBody>
      </p:sp>
    </p:spTree>
    <p:extLst>
      <p:ext uri="{BB962C8B-B14F-4D97-AF65-F5344CB8AC3E}">
        <p14:creationId xmlns:p14="http://schemas.microsoft.com/office/powerpoint/2010/main" val="1221550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547DC4A-FB68-4DC7-A013-65FEB6C661A6}"/>
              </a:ext>
            </a:extLst>
          </p:cNvPr>
          <p:cNvSpPr>
            <a:spLocks noGrp="1"/>
          </p:cNvSpPr>
          <p:nvPr>
            <p:ph type="title"/>
          </p:nvPr>
        </p:nvSpPr>
        <p:spPr>
          <a:xfrm>
            <a:off x="2592388" y="623888"/>
            <a:ext cx="8912225" cy="1281112"/>
          </a:xfrm>
        </p:spPr>
        <p:txBody>
          <a:bodyPr>
            <a:normAutofit/>
          </a:bodyPr>
          <a:lstStyle/>
          <a:p>
            <a:r>
              <a:rPr lang="nl-NL" dirty="0" err="1"/>
              <a:t>Buying</a:t>
            </a:r>
            <a:r>
              <a:rPr lang="nl-NL" dirty="0"/>
              <a:t> </a:t>
            </a:r>
            <a:r>
              <a:rPr lang="nl-NL" dirty="0" err="1"/>
              <a:t>patterns</a:t>
            </a:r>
            <a:endParaRPr lang="en-GB" dirty="0"/>
          </a:p>
        </p:txBody>
      </p:sp>
      <p:sp>
        <p:nvSpPr>
          <p:cNvPr id="3" name="Tijdelijke aanduiding voor inhoud 2">
            <a:extLst>
              <a:ext uri="{FF2B5EF4-FFF2-40B4-BE49-F238E27FC236}">
                <a16:creationId xmlns:a16="http://schemas.microsoft.com/office/drawing/2014/main" xmlns="" id="{840E7A81-7DD3-407B-BF54-6AEF9099C75F}"/>
              </a:ext>
            </a:extLst>
          </p:cNvPr>
          <p:cNvSpPr>
            <a:spLocks noGrp="1"/>
          </p:cNvSpPr>
          <p:nvPr>
            <p:ph idx="1"/>
          </p:nvPr>
        </p:nvSpPr>
        <p:spPr>
          <a:xfrm>
            <a:off x="2592388" y="1249105"/>
            <a:ext cx="8915400" cy="5880744"/>
          </a:xfrm>
        </p:spPr>
        <p:txBody>
          <a:bodyPr>
            <a:normAutofit/>
          </a:bodyPr>
          <a:lstStyle/>
          <a:p>
            <a:pPr marL="0" indent="0">
              <a:buNone/>
            </a:pPr>
            <a:r>
              <a:rPr lang="en-GB" b="1" dirty="0"/>
              <a:t>Buying pattern: </a:t>
            </a:r>
            <a:r>
              <a:rPr lang="en-US" dirty="0">
                <a:solidFill>
                  <a:schemeClr val="tx1"/>
                </a:solidFill>
              </a:rPr>
              <a:t>Typical manner in which consumers purchase goods or services (or firms place their purchase orders) in terms of amount, frequency, timing, etc.</a:t>
            </a:r>
          </a:p>
          <a:p>
            <a:pPr marL="0" indent="0">
              <a:buNone/>
            </a:pPr>
            <a:endParaRPr lang="en-US" dirty="0">
              <a:solidFill>
                <a:schemeClr val="tx1"/>
              </a:solidFill>
            </a:endParaRPr>
          </a:p>
          <a:p>
            <a:r>
              <a:rPr lang="en-US" dirty="0">
                <a:solidFill>
                  <a:schemeClr val="tx1"/>
                </a:solidFill>
              </a:rPr>
              <a:t>Average cart price (2016): US$126.3 (R$417) | 8% growth </a:t>
            </a:r>
          </a:p>
          <a:p>
            <a:r>
              <a:rPr lang="en-US" dirty="0">
                <a:solidFill>
                  <a:schemeClr val="tx1"/>
                </a:solidFill>
              </a:rPr>
              <a:t>54 percent of Brazilian buyers purchased on international websites in 2016.</a:t>
            </a:r>
            <a:br>
              <a:rPr lang="en-US" dirty="0">
                <a:solidFill>
                  <a:schemeClr val="tx1"/>
                </a:solidFill>
              </a:rPr>
            </a:br>
            <a:r>
              <a:rPr lang="en-US" dirty="0">
                <a:solidFill>
                  <a:schemeClr val="tx1"/>
                </a:solidFill>
              </a:rPr>
              <a:t>Increase of 17 percent compared to 2015.</a:t>
            </a:r>
            <a:br>
              <a:rPr lang="en-US" dirty="0">
                <a:solidFill>
                  <a:schemeClr val="tx1"/>
                </a:solidFill>
              </a:rPr>
            </a:br>
            <a:r>
              <a:rPr lang="en-US" dirty="0">
                <a:solidFill>
                  <a:schemeClr val="tx1"/>
                </a:solidFill>
              </a:rPr>
              <a:t>Increase of </a:t>
            </a:r>
            <a:r>
              <a:rPr lang="en-US" b="1" dirty="0">
                <a:solidFill>
                  <a:schemeClr val="tx1"/>
                </a:solidFill>
              </a:rPr>
              <a:t>38</a:t>
            </a:r>
            <a:r>
              <a:rPr lang="en-US" dirty="0">
                <a:solidFill>
                  <a:schemeClr val="tx1"/>
                </a:solidFill>
              </a:rPr>
              <a:t> percent compared to 2014! </a:t>
            </a:r>
          </a:p>
          <a:p>
            <a:r>
              <a:rPr lang="en-US" dirty="0">
                <a:solidFill>
                  <a:schemeClr val="tx1"/>
                </a:solidFill>
              </a:rPr>
              <a:t>90 percent of Brazilians’ online purchases are made through </a:t>
            </a:r>
            <a:r>
              <a:rPr lang="en-US" b="1" dirty="0">
                <a:solidFill>
                  <a:schemeClr val="tx1"/>
                </a:solidFill>
              </a:rPr>
              <a:t>Brazilian</a:t>
            </a:r>
            <a:r>
              <a:rPr lang="en-US" dirty="0">
                <a:solidFill>
                  <a:schemeClr val="tx1"/>
                </a:solidFill>
              </a:rPr>
              <a:t> payment methods.</a:t>
            </a:r>
          </a:p>
        </p:txBody>
      </p:sp>
      <p:sp>
        <p:nvSpPr>
          <p:cNvPr id="4" name="Rechthoek 3">
            <a:extLst>
              <a:ext uri="{FF2B5EF4-FFF2-40B4-BE49-F238E27FC236}">
                <a16:creationId xmlns:a16="http://schemas.microsoft.com/office/drawing/2014/main" xmlns="" id="{0CFB2CDB-167A-48CC-899A-52F854AD9560}"/>
              </a:ext>
            </a:extLst>
          </p:cNvPr>
          <p:cNvSpPr/>
          <p:nvPr/>
        </p:nvSpPr>
        <p:spPr>
          <a:xfrm>
            <a:off x="9144000" y="6058053"/>
            <a:ext cx="3048000" cy="984885"/>
          </a:xfrm>
          <a:prstGeom prst="rect">
            <a:avLst/>
          </a:prstGeom>
        </p:spPr>
        <p:txBody>
          <a:bodyPr wrap="square">
            <a:spAutoFit/>
          </a:bodyPr>
          <a:lstStyle/>
          <a:p>
            <a:r>
              <a:rPr lang="en-US" sz="1000" dirty="0">
                <a:solidFill>
                  <a:srgbClr val="178EF3"/>
                </a:solidFill>
                <a:latin typeface="Lato"/>
                <a:hlinkClick r:id="rId3"/>
              </a:rPr>
              <a:t>Source: Brazil Chamber of Electronic Commerce </a:t>
            </a:r>
            <a:endParaRPr lang="en-US" sz="1000" dirty="0">
              <a:solidFill>
                <a:srgbClr val="000000"/>
              </a:solidFill>
              <a:latin typeface="Lato"/>
            </a:endParaRPr>
          </a:p>
          <a:p>
            <a:r>
              <a:rPr lang="en-US" sz="1000" dirty="0">
                <a:solidFill>
                  <a:srgbClr val="178EF3"/>
                </a:solidFill>
                <a:latin typeface="Lato"/>
                <a:hlinkClick r:id="rId4"/>
              </a:rPr>
              <a:t>E-bit</a:t>
            </a:r>
            <a:endParaRPr lang="en-US" sz="1000" dirty="0">
              <a:solidFill>
                <a:srgbClr val="000000"/>
              </a:solidFill>
              <a:latin typeface="Lato"/>
            </a:endParaRPr>
          </a:p>
          <a:p>
            <a:r>
              <a:rPr lang="en-US" sz="1000" dirty="0">
                <a:solidFill>
                  <a:srgbClr val="178EF3"/>
                </a:solidFill>
                <a:latin typeface="Lato"/>
                <a:hlinkClick r:id="rId5"/>
              </a:rPr>
              <a:t>Statista</a:t>
            </a:r>
            <a:endParaRPr lang="en-US" sz="1000" dirty="0">
              <a:solidFill>
                <a:srgbClr val="000000"/>
              </a:solidFill>
              <a:latin typeface="Lato"/>
            </a:endParaRPr>
          </a:p>
          <a:p>
            <a:r>
              <a:rPr lang="en-US" sz="1000" dirty="0" err="1">
                <a:solidFill>
                  <a:srgbClr val="178EF3"/>
                </a:solidFill>
                <a:latin typeface="Lato"/>
                <a:hlinkClick r:id="rId6"/>
              </a:rPr>
              <a:t>ABComm</a:t>
            </a:r>
            <a:endParaRPr lang="en-US" sz="1000" dirty="0">
              <a:solidFill>
                <a:srgbClr val="000000"/>
              </a:solidFill>
              <a:latin typeface="Lato"/>
            </a:endParaRPr>
          </a:p>
          <a:p>
            <a:r>
              <a:rPr lang="en-US" dirty="0">
                <a:solidFill>
                  <a:srgbClr val="000000"/>
                </a:solidFill>
                <a:latin typeface="Lato"/>
              </a:rPr>
              <a:t> </a:t>
            </a:r>
            <a:endParaRPr lang="en-US" b="0" i="0" dirty="0">
              <a:solidFill>
                <a:srgbClr val="000000"/>
              </a:solidFill>
              <a:effectLst/>
              <a:latin typeface="Lato"/>
            </a:endParaRPr>
          </a:p>
        </p:txBody>
      </p:sp>
    </p:spTree>
    <p:extLst>
      <p:ext uri="{BB962C8B-B14F-4D97-AF65-F5344CB8AC3E}">
        <p14:creationId xmlns:p14="http://schemas.microsoft.com/office/powerpoint/2010/main" val="1351428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547DC4A-FB68-4DC7-A013-65FEB6C661A6}"/>
              </a:ext>
            </a:extLst>
          </p:cNvPr>
          <p:cNvSpPr>
            <a:spLocks noGrp="1"/>
          </p:cNvSpPr>
          <p:nvPr>
            <p:ph type="title"/>
          </p:nvPr>
        </p:nvSpPr>
        <p:spPr>
          <a:xfrm>
            <a:off x="2592388" y="586818"/>
            <a:ext cx="8912225" cy="1281112"/>
          </a:xfrm>
        </p:spPr>
        <p:txBody>
          <a:bodyPr>
            <a:normAutofit/>
          </a:bodyPr>
          <a:lstStyle/>
          <a:p>
            <a:r>
              <a:rPr lang="nl-NL" dirty="0" err="1"/>
              <a:t>Buying</a:t>
            </a:r>
            <a:r>
              <a:rPr lang="nl-NL" dirty="0"/>
              <a:t> </a:t>
            </a:r>
            <a:r>
              <a:rPr lang="nl-NL" dirty="0" err="1"/>
              <a:t>patterns</a:t>
            </a:r>
            <a:endParaRPr lang="en-GB" dirty="0"/>
          </a:p>
        </p:txBody>
      </p:sp>
      <p:sp>
        <p:nvSpPr>
          <p:cNvPr id="3" name="Tijdelijke aanduiding voor inhoud 2">
            <a:extLst>
              <a:ext uri="{FF2B5EF4-FFF2-40B4-BE49-F238E27FC236}">
                <a16:creationId xmlns:a16="http://schemas.microsoft.com/office/drawing/2014/main" xmlns="" id="{840E7A81-7DD3-407B-BF54-6AEF9099C75F}"/>
              </a:ext>
            </a:extLst>
          </p:cNvPr>
          <p:cNvSpPr>
            <a:spLocks noGrp="1"/>
          </p:cNvSpPr>
          <p:nvPr>
            <p:ph idx="1"/>
          </p:nvPr>
        </p:nvSpPr>
        <p:spPr>
          <a:xfrm>
            <a:off x="2589212" y="1227374"/>
            <a:ext cx="9174419" cy="5880744"/>
          </a:xfrm>
        </p:spPr>
        <p:txBody>
          <a:bodyPr>
            <a:normAutofit fontScale="92500" lnSpcReduction="20000"/>
          </a:bodyPr>
          <a:lstStyle/>
          <a:p>
            <a:pPr marL="0" indent="0">
              <a:buNone/>
            </a:pPr>
            <a:r>
              <a:rPr lang="en-GB" b="1" dirty="0"/>
              <a:t>Buying pattern: </a:t>
            </a:r>
            <a:r>
              <a:rPr lang="en-US" dirty="0">
                <a:solidFill>
                  <a:schemeClr val="tx1"/>
                </a:solidFill>
              </a:rPr>
              <a:t>Typical manner in which consumers purchase goods or services (or firms place their purchase orders) in terms of amount, frequency, timing, etc.</a:t>
            </a:r>
          </a:p>
          <a:p>
            <a:pPr marL="0" indent="0">
              <a:buNone/>
            </a:pPr>
            <a:endParaRPr lang="en-US" dirty="0">
              <a:solidFill>
                <a:schemeClr val="tx1"/>
              </a:solidFill>
            </a:endParaRPr>
          </a:p>
          <a:p>
            <a:r>
              <a:rPr lang="en-US" dirty="0">
                <a:solidFill>
                  <a:schemeClr val="tx1"/>
                </a:solidFill>
              </a:rPr>
              <a:t>The rise in sales of mobile devices (2 percent), compared to the decrease in sales of notebooks (30 percent) and desktops (37 percent) demonstrates a change in people’s </a:t>
            </a:r>
            <a:r>
              <a:rPr lang="en-US" b="1" dirty="0">
                <a:solidFill>
                  <a:schemeClr val="tx1"/>
                </a:solidFill>
              </a:rPr>
              <a:t>lifestyle</a:t>
            </a:r>
            <a:r>
              <a:rPr lang="en-US" dirty="0">
                <a:solidFill>
                  <a:schemeClr val="tx1"/>
                </a:solidFill>
              </a:rPr>
              <a:t> and </a:t>
            </a:r>
            <a:r>
              <a:rPr lang="en-US" b="1" dirty="0">
                <a:solidFill>
                  <a:schemeClr val="tx1"/>
                </a:solidFill>
              </a:rPr>
              <a:t>buying</a:t>
            </a:r>
            <a:r>
              <a:rPr lang="en-US" dirty="0">
                <a:solidFill>
                  <a:schemeClr val="tx1"/>
                </a:solidFill>
              </a:rPr>
              <a:t> </a:t>
            </a:r>
            <a:r>
              <a:rPr lang="en-US" b="1" dirty="0">
                <a:solidFill>
                  <a:schemeClr val="tx1"/>
                </a:solidFill>
              </a:rPr>
              <a:t>habits</a:t>
            </a:r>
            <a:r>
              <a:rPr lang="en-US" dirty="0">
                <a:solidFill>
                  <a:schemeClr val="tx1"/>
                </a:solidFill>
              </a:rPr>
              <a:t>.</a:t>
            </a:r>
          </a:p>
          <a:p>
            <a:r>
              <a:rPr lang="en-US" dirty="0">
                <a:solidFill>
                  <a:schemeClr val="tx1"/>
                </a:solidFill>
              </a:rPr>
              <a:t>Over 100 million Brazilians, </a:t>
            </a:r>
            <a:r>
              <a:rPr lang="en-US" b="1" dirty="0">
                <a:solidFill>
                  <a:schemeClr val="tx1"/>
                </a:solidFill>
              </a:rPr>
              <a:t>50% </a:t>
            </a:r>
            <a:r>
              <a:rPr lang="en-US" dirty="0">
                <a:solidFill>
                  <a:schemeClr val="tx1"/>
                </a:solidFill>
              </a:rPr>
              <a:t>use some type of social media on a daily basis. </a:t>
            </a:r>
          </a:p>
          <a:p>
            <a:r>
              <a:rPr lang="en-US" b="1" dirty="0">
                <a:solidFill>
                  <a:schemeClr val="tx1"/>
                </a:solidFill>
              </a:rPr>
              <a:t>Major Buying Holidays</a:t>
            </a:r>
            <a:r>
              <a:rPr lang="en-US" dirty="0">
                <a:solidFill>
                  <a:schemeClr val="tx1"/>
                </a:solidFill>
              </a:rPr>
              <a:t/>
            </a:r>
            <a:br>
              <a:rPr lang="en-US" dirty="0">
                <a:solidFill>
                  <a:schemeClr val="tx1"/>
                </a:solidFill>
              </a:rPr>
            </a:br>
            <a:r>
              <a:rPr lang="en-US" dirty="0">
                <a:solidFill>
                  <a:schemeClr val="tx1"/>
                </a:solidFill>
              </a:rPr>
              <a:t>1 – Christmas          </a:t>
            </a:r>
            <a:br>
              <a:rPr lang="en-US" dirty="0">
                <a:solidFill>
                  <a:schemeClr val="tx1"/>
                </a:solidFill>
              </a:rPr>
            </a:br>
            <a:r>
              <a:rPr lang="en-US" dirty="0">
                <a:solidFill>
                  <a:schemeClr val="tx1"/>
                </a:solidFill>
              </a:rPr>
              <a:t>2 – Mother’s Day       (second Sunday in May)</a:t>
            </a:r>
            <a:br>
              <a:rPr lang="en-US" dirty="0">
                <a:solidFill>
                  <a:schemeClr val="tx1"/>
                </a:solidFill>
              </a:rPr>
            </a:br>
            <a:r>
              <a:rPr lang="en-US" dirty="0">
                <a:solidFill>
                  <a:schemeClr val="tx1"/>
                </a:solidFill>
              </a:rPr>
              <a:t>3 – Valentine’s Day    (June 12)</a:t>
            </a:r>
            <a:br>
              <a:rPr lang="en-US" dirty="0">
                <a:solidFill>
                  <a:schemeClr val="tx1"/>
                </a:solidFill>
              </a:rPr>
            </a:br>
            <a:r>
              <a:rPr lang="en-US" dirty="0">
                <a:solidFill>
                  <a:schemeClr val="tx1"/>
                </a:solidFill>
              </a:rPr>
              <a:t>4 – Father’s Day        (second Sunday in August)</a:t>
            </a:r>
            <a:br>
              <a:rPr lang="en-US" dirty="0">
                <a:solidFill>
                  <a:schemeClr val="tx1"/>
                </a:solidFill>
              </a:rPr>
            </a:br>
            <a:r>
              <a:rPr lang="en-US" dirty="0">
                <a:solidFill>
                  <a:schemeClr val="tx1"/>
                </a:solidFill>
              </a:rPr>
              <a:t>5 – Easter               </a:t>
            </a:r>
            <a:br>
              <a:rPr lang="en-US" dirty="0">
                <a:solidFill>
                  <a:schemeClr val="tx1"/>
                </a:solidFill>
              </a:rPr>
            </a:br>
            <a:r>
              <a:rPr lang="en-US" dirty="0">
                <a:solidFill>
                  <a:schemeClr val="tx1"/>
                </a:solidFill>
              </a:rPr>
              <a:t>Carnival (holiday), Children’s Day (commemorative date), Black Friday, and Cyber Monday.</a:t>
            </a:r>
          </a:p>
          <a:p>
            <a:endParaRPr lang="en-GB" dirty="0"/>
          </a:p>
        </p:txBody>
      </p:sp>
      <p:sp>
        <p:nvSpPr>
          <p:cNvPr id="4" name="Rechthoek 3">
            <a:extLst>
              <a:ext uri="{FF2B5EF4-FFF2-40B4-BE49-F238E27FC236}">
                <a16:creationId xmlns:a16="http://schemas.microsoft.com/office/drawing/2014/main" xmlns="" id="{0CFB2CDB-167A-48CC-899A-52F854AD9560}"/>
              </a:ext>
            </a:extLst>
          </p:cNvPr>
          <p:cNvSpPr/>
          <p:nvPr/>
        </p:nvSpPr>
        <p:spPr>
          <a:xfrm>
            <a:off x="9144000" y="6144964"/>
            <a:ext cx="3048000" cy="984885"/>
          </a:xfrm>
          <a:prstGeom prst="rect">
            <a:avLst/>
          </a:prstGeom>
        </p:spPr>
        <p:txBody>
          <a:bodyPr wrap="square">
            <a:spAutoFit/>
          </a:bodyPr>
          <a:lstStyle/>
          <a:p>
            <a:r>
              <a:rPr lang="en-US" sz="1000" dirty="0">
                <a:solidFill>
                  <a:srgbClr val="178EF3"/>
                </a:solidFill>
                <a:latin typeface="Lato"/>
                <a:hlinkClick r:id="rId3"/>
              </a:rPr>
              <a:t>Source: Brazil Chamber of Electronic Commerce </a:t>
            </a:r>
            <a:endParaRPr lang="en-US" sz="1000" dirty="0">
              <a:solidFill>
                <a:srgbClr val="000000"/>
              </a:solidFill>
              <a:latin typeface="Lato"/>
            </a:endParaRPr>
          </a:p>
          <a:p>
            <a:r>
              <a:rPr lang="en-US" sz="1000" dirty="0">
                <a:solidFill>
                  <a:srgbClr val="178EF3"/>
                </a:solidFill>
                <a:latin typeface="Lato"/>
                <a:hlinkClick r:id="rId4"/>
              </a:rPr>
              <a:t>E-bit</a:t>
            </a:r>
            <a:endParaRPr lang="en-US" sz="1000" dirty="0">
              <a:solidFill>
                <a:srgbClr val="000000"/>
              </a:solidFill>
              <a:latin typeface="Lato"/>
            </a:endParaRPr>
          </a:p>
          <a:p>
            <a:r>
              <a:rPr lang="en-US" sz="1000" dirty="0">
                <a:solidFill>
                  <a:srgbClr val="178EF3"/>
                </a:solidFill>
                <a:latin typeface="Lato"/>
                <a:hlinkClick r:id="rId5"/>
              </a:rPr>
              <a:t>Statista</a:t>
            </a:r>
            <a:endParaRPr lang="en-US" sz="1000" dirty="0">
              <a:solidFill>
                <a:srgbClr val="000000"/>
              </a:solidFill>
              <a:latin typeface="Lato"/>
            </a:endParaRPr>
          </a:p>
          <a:p>
            <a:r>
              <a:rPr lang="en-US" sz="1000" dirty="0" err="1">
                <a:solidFill>
                  <a:srgbClr val="178EF3"/>
                </a:solidFill>
                <a:latin typeface="Lato"/>
                <a:hlinkClick r:id="rId6"/>
              </a:rPr>
              <a:t>ABComm</a:t>
            </a:r>
            <a:endParaRPr lang="en-US" sz="1000" dirty="0">
              <a:solidFill>
                <a:srgbClr val="000000"/>
              </a:solidFill>
              <a:latin typeface="Lato"/>
            </a:endParaRPr>
          </a:p>
          <a:p>
            <a:r>
              <a:rPr lang="en-US" dirty="0">
                <a:solidFill>
                  <a:srgbClr val="000000"/>
                </a:solidFill>
                <a:latin typeface="Lato"/>
              </a:rPr>
              <a:t> </a:t>
            </a:r>
            <a:endParaRPr lang="en-US" b="0" i="0" dirty="0">
              <a:solidFill>
                <a:srgbClr val="000000"/>
              </a:solidFill>
              <a:effectLst/>
              <a:latin typeface="Lato"/>
            </a:endParaRPr>
          </a:p>
        </p:txBody>
      </p:sp>
    </p:spTree>
    <p:extLst>
      <p:ext uri="{BB962C8B-B14F-4D97-AF65-F5344CB8AC3E}">
        <p14:creationId xmlns:p14="http://schemas.microsoft.com/office/powerpoint/2010/main" val="736801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801386C-098C-4349-9B33-2A0F82FA8469}"/>
              </a:ext>
            </a:extLst>
          </p:cNvPr>
          <p:cNvSpPr>
            <a:spLocks noGrp="1"/>
          </p:cNvSpPr>
          <p:nvPr>
            <p:ph type="title"/>
          </p:nvPr>
        </p:nvSpPr>
        <p:spPr/>
        <p:txBody>
          <a:bodyPr/>
          <a:lstStyle/>
          <a:p>
            <a:r>
              <a:rPr lang="en-GB" dirty="0"/>
              <a:t>Questions?</a:t>
            </a:r>
          </a:p>
        </p:txBody>
      </p:sp>
      <p:sp>
        <p:nvSpPr>
          <p:cNvPr id="4" name="Tijdelijke aanduiding voor tekst 3">
            <a:extLst>
              <a:ext uri="{FF2B5EF4-FFF2-40B4-BE49-F238E27FC236}">
                <a16:creationId xmlns:a16="http://schemas.microsoft.com/office/drawing/2014/main" xmlns="" id="{042596CC-F9AF-4970-8EA9-9EEB6BD4281B}"/>
              </a:ext>
            </a:extLst>
          </p:cNvPr>
          <p:cNvSpPr>
            <a:spLocks noGrp="1"/>
          </p:cNvSpPr>
          <p:nvPr>
            <p:ph type="body" idx="1"/>
          </p:nvPr>
        </p:nvSpPr>
        <p:spPr/>
        <p:txBody>
          <a:bodyPr/>
          <a:lstStyle/>
          <a:p>
            <a:r>
              <a:rPr lang="en-GB" dirty="0"/>
              <a:t>Or any feedback is appreciated.</a:t>
            </a:r>
          </a:p>
        </p:txBody>
      </p:sp>
    </p:spTree>
    <p:extLst>
      <p:ext uri="{BB962C8B-B14F-4D97-AF65-F5344CB8AC3E}">
        <p14:creationId xmlns:p14="http://schemas.microsoft.com/office/powerpoint/2010/main" val="1236550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a:xfrm>
            <a:off x="1981200" y="274640"/>
            <a:ext cx="8229600" cy="1143000"/>
          </a:xfrm>
        </p:spPr>
        <p:txBody>
          <a:bodyPr>
            <a:normAutofit fontScale="90000"/>
          </a:bodyPr>
          <a:lstStyle/>
          <a:p>
            <a:pPr lvl="0" algn="l"/>
            <a:r>
              <a:rPr lang="nl-NL" sz="3600">
                <a:solidFill>
                  <a:srgbClr val="10253F"/>
                </a:solidFill>
                <a:latin typeface="Lato" pitchFamily="34"/>
              </a:rPr>
              <a:t>10 MOST VISITED WEBSITES IN THE UK</a:t>
            </a:r>
            <a:br>
              <a:rPr lang="nl-NL" sz="3600">
                <a:solidFill>
                  <a:srgbClr val="10253F"/>
                </a:solidFill>
                <a:latin typeface="Lato" pitchFamily="34"/>
              </a:rPr>
            </a:br>
            <a:r>
              <a:rPr lang="nl-NL" sz="1400">
                <a:solidFill>
                  <a:srgbClr val="10253F"/>
                </a:solidFill>
                <a:latin typeface="Lato" pitchFamily="34"/>
              </a:rPr>
              <a:t>IN 2001</a:t>
            </a:r>
          </a:p>
        </p:txBody>
      </p:sp>
      <p:sp>
        <p:nvSpPr>
          <p:cNvPr id="3" name="Tijdelijke aanduiding voor inhoud 2"/>
          <p:cNvSpPr txBox="1">
            <a:spLocks noGrp="1"/>
          </p:cNvSpPr>
          <p:nvPr>
            <p:ph idx="1"/>
          </p:nvPr>
        </p:nvSpPr>
        <p:spPr>
          <a:xfrm>
            <a:off x="1981200" y="1600201"/>
            <a:ext cx="8229600" cy="4525959"/>
          </a:xfrm>
        </p:spPr>
        <p:txBody>
          <a:bodyPr/>
          <a:lstStyle/>
          <a:p>
            <a:pPr>
              <a:buFont typeface="Calibri"/>
              <a:buAutoNum type="arabicPeriod"/>
            </a:pPr>
            <a:r>
              <a:rPr lang="nl-NL" sz="2000">
                <a:solidFill>
                  <a:srgbClr val="10253F"/>
                </a:solidFill>
                <a:latin typeface="Lato" pitchFamily="34"/>
              </a:rPr>
              <a:t>  Google.co.uk			internet and telecom &gt; search engine</a:t>
            </a:r>
          </a:p>
          <a:p>
            <a:pPr>
              <a:buFont typeface="Calibri"/>
              <a:buAutoNum type="arabicPeriod"/>
            </a:pPr>
            <a:r>
              <a:rPr lang="nl-NL" sz="2000">
                <a:solidFill>
                  <a:srgbClr val="10253F"/>
                </a:solidFill>
                <a:latin typeface="Lato" pitchFamily="34"/>
              </a:rPr>
              <a:t>  BBC Online 			news and media</a:t>
            </a:r>
          </a:p>
          <a:p>
            <a:pPr>
              <a:buFont typeface="Calibri"/>
              <a:buAutoNum type="arabicPeriod"/>
            </a:pPr>
            <a:r>
              <a:rPr lang="nl-NL" sz="2000">
                <a:solidFill>
                  <a:srgbClr val="10253F"/>
                </a:solidFill>
                <a:latin typeface="Lato" pitchFamily="34"/>
              </a:rPr>
              <a:t>  eBay UK			shopping &gt; general merchandice </a:t>
            </a:r>
          </a:p>
          <a:p>
            <a:pPr>
              <a:buFont typeface="Calibri"/>
              <a:buAutoNum type="arabicPeriod"/>
            </a:pPr>
            <a:r>
              <a:rPr lang="nl-NL" sz="2000">
                <a:solidFill>
                  <a:srgbClr val="10253F"/>
                </a:solidFill>
                <a:latin typeface="Lato" pitchFamily="34"/>
              </a:rPr>
              <a:t>  BT Internet			internet and telecom &gt; internet provider</a:t>
            </a:r>
          </a:p>
          <a:p>
            <a:pPr>
              <a:buFont typeface="Calibri"/>
              <a:buAutoNum type="arabicPeriod"/>
            </a:pPr>
            <a:r>
              <a:rPr lang="nl-NL" sz="2000">
                <a:solidFill>
                  <a:srgbClr val="10253F"/>
                </a:solidFill>
                <a:latin typeface="Lato" pitchFamily="34"/>
              </a:rPr>
              <a:t>  FreeServe			internet and telecom &gt; server</a:t>
            </a:r>
          </a:p>
          <a:p>
            <a:pPr>
              <a:buFont typeface="Calibri"/>
              <a:buAutoNum type="arabicPeriod"/>
            </a:pPr>
            <a:r>
              <a:rPr lang="nl-NL" sz="2000">
                <a:solidFill>
                  <a:srgbClr val="10253F"/>
                </a:solidFill>
                <a:latin typeface="Lato" pitchFamily="34"/>
              </a:rPr>
              <a:t>  Another.com			internet and telecom &gt; email service</a:t>
            </a:r>
          </a:p>
          <a:p>
            <a:pPr>
              <a:buFont typeface="Calibri"/>
              <a:buAutoNum type="arabicPeriod"/>
            </a:pPr>
            <a:r>
              <a:rPr lang="nl-NL" sz="2000">
                <a:solidFill>
                  <a:srgbClr val="10253F"/>
                </a:solidFill>
                <a:latin typeface="Lato" pitchFamily="34"/>
              </a:rPr>
              <a:t>  Virgin Net			internet and telecom &gt; internet provider</a:t>
            </a:r>
          </a:p>
          <a:p>
            <a:pPr>
              <a:buFont typeface="Calibri"/>
              <a:buAutoNum type="arabicPeriod"/>
            </a:pPr>
            <a:r>
              <a:rPr lang="nl-NL" sz="2000">
                <a:solidFill>
                  <a:srgbClr val="10253F"/>
                </a:solidFill>
                <a:latin typeface="Lato" pitchFamily="34"/>
              </a:rPr>
              <a:t>  Amazon UK			shopping &gt; book store</a:t>
            </a:r>
          </a:p>
          <a:p>
            <a:pPr>
              <a:buFont typeface="Calibri"/>
              <a:buAutoNum type="arabicPeriod"/>
            </a:pPr>
            <a:r>
              <a:rPr lang="nl-NL" sz="2000">
                <a:solidFill>
                  <a:srgbClr val="10253F"/>
                </a:solidFill>
                <a:latin typeface="Lato" pitchFamily="34"/>
              </a:rPr>
              <a:t>  Auto Trader			shopping &gt; car parts</a:t>
            </a:r>
          </a:p>
          <a:p>
            <a:pPr>
              <a:buFont typeface="Calibri"/>
              <a:buAutoNum type="arabicPeriod"/>
            </a:pPr>
            <a:r>
              <a:rPr lang="nl-NL" sz="2000">
                <a:solidFill>
                  <a:srgbClr val="10253F"/>
                </a:solidFill>
                <a:latin typeface="Lato" pitchFamily="34"/>
              </a:rPr>
              <a:t> Line One			internet and telecome &gt; search engine </a:t>
            </a:r>
          </a:p>
          <a:p>
            <a:pPr marL="0" indent="0">
              <a:buNone/>
            </a:pPr>
            <a:r>
              <a:rPr lang="nl-NL" sz="900">
                <a:solidFill>
                  <a:srgbClr val="10253F"/>
                </a:solidFill>
                <a:latin typeface="Lato" pitchFamily="34"/>
              </a:rPr>
              <a:t>(http://www.wisecat.com/pages/best-uk.htm)</a:t>
            </a:r>
          </a:p>
          <a:p>
            <a:pPr marL="0" indent="0">
              <a:buNone/>
            </a:pPr>
            <a:endParaRPr lang="nl-NL" sz="2000"/>
          </a:p>
        </p:txBody>
      </p:sp>
    </p:spTree>
    <p:extLst>
      <p:ext uri="{BB962C8B-B14F-4D97-AF65-F5344CB8AC3E}">
        <p14:creationId xmlns:p14="http://schemas.microsoft.com/office/powerpoint/2010/main" val="1961897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hlinkClick r:id="rId2"/>
              </a:rPr>
              <a:t>https://docs.google.com/presentation/d/1Y_Cd96yilKfYbF49UbK80uWOps4out2BceGs1Jr31mw</a:t>
            </a:r>
            <a:endParaRPr lang="en-US" dirty="0" smtClean="0"/>
          </a:p>
          <a:p>
            <a:endParaRPr lang="en-US" dirty="0"/>
          </a:p>
          <a:p>
            <a:endParaRPr lang="en-US" dirty="0" smtClean="0"/>
          </a:p>
          <a:p>
            <a:endParaRPr lang="en-US" dirty="0"/>
          </a:p>
          <a:p>
            <a:r>
              <a:rPr lang="en-US" dirty="0">
                <a:hlinkClick r:id="rId3"/>
              </a:rPr>
              <a:t>https://docs.google.com/presentation/d/1UnuEbvFu0SV_T2laYaps_E50XWF7Zr6mBTDz9RNTOis/edit#slide=id.p</a:t>
            </a:r>
            <a:endParaRPr lang="en-US" dirty="0"/>
          </a:p>
        </p:txBody>
      </p:sp>
    </p:spTree>
    <p:extLst>
      <p:ext uri="{BB962C8B-B14F-4D97-AF65-F5344CB8AC3E}">
        <p14:creationId xmlns:p14="http://schemas.microsoft.com/office/powerpoint/2010/main" val="1576890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noGrp="1"/>
          </p:cNvSpPr>
          <p:nvPr>
            <p:ph type="title"/>
          </p:nvPr>
        </p:nvSpPr>
        <p:spPr>
          <a:xfrm>
            <a:off x="1524000" y="260649"/>
            <a:ext cx="8229600" cy="1143000"/>
          </a:xfrm>
        </p:spPr>
        <p:txBody>
          <a:bodyPr/>
          <a:lstStyle/>
          <a:p>
            <a:pPr lvl="0" algn="l"/>
            <a:r>
              <a:rPr lang="nl-NL" sz="3600">
                <a:solidFill>
                  <a:srgbClr val="10253F"/>
                </a:solidFill>
                <a:latin typeface="Lato" pitchFamily="34"/>
              </a:rPr>
              <a:t>TOP 10 </a:t>
            </a:r>
            <a:r>
              <a:rPr lang="nl-NL" sz="2000">
                <a:solidFill>
                  <a:srgbClr val="10253F"/>
                </a:solidFill>
                <a:latin typeface="Lato" pitchFamily="34"/>
              </a:rPr>
              <a:t>–SOCIAL NETWORKS, SEARCH ENGINES &amp; WEBSHOPS</a:t>
            </a:r>
          </a:p>
        </p:txBody>
      </p:sp>
      <p:sp>
        <p:nvSpPr>
          <p:cNvPr id="3" name="Tijdelijke aanduiding voor inhoud 2"/>
          <p:cNvSpPr txBox="1">
            <a:spLocks noGrp="1"/>
          </p:cNvSpPr>
          <p:nvPr>
            <p:ph idx="1"/>
          </p:nvPr>
        </p:nvSpPr>
        <p:spPr>
          <a:xfrm>
            <a:off x="1981200" y="1600201"/>
            <a:ext cx="8229600" cy="4525959"/>
          </a:xfrm>
        </p:spPr>
        <p:txBody>
          <a:bodyPr/>
          <a:lstStyle/>
          <a:p>
            <a:pPr marL="457200" indent="-457200">
              <a:buFont typeface="Calibri"/>
              <a:buAutoNum type="arabicPeriod"/>
            </a:pPr>
            <a:r>
              <a:rPr lang="en-GB" sz="2000">
                <a:solidFill>
                  <a:srgbClr val="10253F"/>
                </a:solidFill>
                <a:latin typeface="Lato" pitchFamily="34"/>
              </a:rPr>
              <a:t>Bbc.co.uk			news and media			</a:t>
            </a:r>
          </a:p>
          <a:p>
            <a:pPr marL="457200" indent="-457200">
              <a:buFont typeface="Calibri"/>
              <a:buAutoNum type="arabicPeriod"/>
            </a:pPr>
            <a:r>
              <a:rPr lang="en-GB" sz="2000">
                <a:solidFill>
                  <a:srgbClr val="10253F"/>
                </a:solidFill>
                <a:latin typeface="Lato" pitchFamily="34"/>
              </a:rPr>
              <a:t>Xnxx.com			adult entertainment</a:t>
            </a:r>
          </a:p>
          <a:p>
            <a:pPr marL="457200" indent="-457200">
              <a:buFont typeface="Calibri"/>
              <a:buAutoNum type="arabicPeriod"/>
            </a:pPr>
            <a:r>
              <a:rPr lang="en-GB" sz="2000">
                <a:solidFill>
                  <a:srgbClr val="10253F"/>
                </a:solidFill>
                <a:latin typeface="Lato" pitchFamily="34"/>
              </a:rPr>
              <a:t>Xvideos.com			adult entertainment</a:t>
            </a:r>
          </a:p>
          <a:p>
            <a:pPr marL="457200" indent="-457200">
              <a:buFont typeface="Calibri"/>
              <a:buAutoNum type="arabicPeriod"/>
            </a:pPr>
            <a:r>
              <a:rPr lang="en-GB" sz="2000">
                <a:solidFill>
                  <a:srgbClr val="10253F"/>
                </a:solidFill>
                <a:latin typeface="Lato" pitchFamily="34"/>
              </a:rPr>
              <a:t>Pornhub.com		adult entertainment</a:t>
            </a:r>
          </a:p>
          <a:p>
            <a:pPr marL="457200" indent="-457200">
              <a:buFont typeface="Calibri"/>
              <a:buAutoNum type="arabicPeriod"/>
            </a:pPr>
            <a:r>
              <a:rPr lang="en-GB" sz="2000">
                <a:solidFill>
                  <a:srgbClr val="10253F"/>
                </a:solidFill>
                <a:latin typeface="Lato" pitchFamily="34"/>
              </a:rPr>
              <a:t>Xhamster.com		adult entertainment</a:t>
            </a:r>
          </a:p>
          <a:p>
            <a:pPr marL="457200" indent="-457200">
              <a:buFont typeface="Calibri"/>
              <a:buAutoNum type="arabicPeriod"/>
            </a:pPr>
            <a:r>
              <a:rPr lang="en-GB" sz="2000">
                <a:solidFill>
                  <a:srgbClr val="10253F"/>
                </a:solidFill>
                <a:latin typeface="Lato" pitchFamily="34"/>
              </a:rPr>
              <a:t>Dailymail.co.uk		news and media</a:t>
            </a:r>
          </a:p>
          <a:p>
            <a:pPr marL="457200" indent="-457200">
              <a:buFont typeface="Calibri"/>
              <a:buAutoNum type="arabicPeriod"/>
            </a:pPr>
            <a:r>
              <a:rPr lang="en-GB" sz="2000">
                <a:solidFill>
                  <a:srgbClr val="10253F"/>
                </a:solidFill>
                <a:latin typeface="Lato" pitchFamily="34"/>
              </a:rPr>
              <a:t>Theguardian.com		news and media</a:t>
            </a:r>
          </a:p>
          <a:p>
            <a:pPr marL="457200" indent="-457200">
              <a:buFont typeface="Calibri"/>
              <a:buAutoNum type="arabicPeriod"/>
            </a:pPr>
            <a:r>
              <a:rPr lang="en-GB" sz="2000">
                <a:solidFill>
                  <a:srgbClr val="10253F"/>
                </a:solidFill>
                <a:latin typeface="Lato" pitchFamily="34"/>
              </a:rPr>
              <a:t>Netflix.com			arts and entertainment &gt; tv and video</a:t>
            </a:r>
          </a:p>
          <a:p>
            <a:pPr marL="457200" indent="-457200">
              <a:buFont typeface="Calibri"/>
              <a:buAutoNum type="arabicPeriod"/>
            </a:pPr>
            <a:r>
              <a:rPr lang="en-GB" sz="2000">
                <a:solidFill>
                  <a:srgbClr val="10253F"/>
                </a:solidFill>
                <a:latin typeface="Lato" pitchFamily="34"/>
              </a:rPr>
              <a:t>Rightmove.co.uk		property real estate 	</a:t>
            </a:r>
          </a:p>
          <a:p>
            <a:pPr marL="457200" indent="-457200">
              <a:buFont typeface="Calibri"/>
              <a:buAutoNum type="arabicPeriod"/>
            </a:pPr>
            <a:r>
              <a:rPr lang="en-GB" sz="2000">
                <a:solidFill>
                  <a:srgbClr val="10253F"/>
                </a:solidFill>
                <a:latin typeface="Lato" pitchFamily="34"/>
              </a:rPr>
              <a:t>Paypal.com			payment system</a:t>
            </a:r>
          </a:p>
          <a:p>
            <a:pPr marL="0" indent="0">
              <a:buNone/>
            </a:pPr>
            <a:r>
              <a:rPr lang="en-GB" sz="900">
                <a:solidFill>
                  <a:srgbClr val="10253F"/>
                </a:solidFill>
                <a:latin typeface="Lato" pitchFamily="34"/>
              </a:rPr>
              <a:t>(https://www.similarweb.com/top-websites/united-kingdom)</a:t>
            </a:r>
          </a:p>
          <a:p>
            <a:pPr marL="0" indent="0">
              <a:buNone/>
            </a:pPr>
            <a:endParaRPr lang="en-GB" sz="2000">
              <a:solidFill>
                <a:srgbClr val="FFFFFF"/>
              </a:solidFill>
              <a:latin typeface="Lato" pitchFamily="34"/>
            </a:endParaRPr>
          </a:p>
          <a:p>
            <a:pPr marL="0" indent="0">
              <a:buNone/>
            </a:pPr>
            <a:endParaRPr lang="en-GB" sz="2000">
              <a:solidFill>
                <a:srgbClr val="FFFFFF"/>
              </a:solidFill>
              <a:latin typeface="Lato" pitchFamily="34"/>
            </a:endParaRPr>
          </a:p>
          <a:p>
            <a:pPr lvl="0"/>
            <a:endParaRPr lang="nl-NL"/>
          </a:p>
        </p:txBody>
      </p:sp>
    </p:spTree>
    <p:extLst>
      <p:ext uri="{BB962C8B-B14F-4D97-AF65-F5344CB8AC3E}">
        <p14:creationId xmlns:p14="http://schemas.microsoft.com/office/powerpoint/2010/main" val="11487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dirty="0"/>
              <a:t>Online marketing – Top 10 </a:t>
            </a:r>
            <a:r>
              <a:rPr lang="nl-NL" dirty="0" err="1"/>
              <a:t>visited</a:t>
            </a:r>
            <a:r>
              <a:rPr lang="nl-NL" dirty="0"/>
              <a:t> websites USA</a:t>
            </a:r>
          </a:p>
        </p:txBody>
      </p:sp>
      <p:sp>
        <p:nvSpPr>
          <p:cNvPr id="3" name="Ondertitel 2"/>
          <p:cNvSpPr>
            <a:spLocks noGrp="1"/>
          </p:cNvSpPr>
          <p:nvPr>
            <p:ph type="subTitle" idx="1"/>
          </p:nvPr>
        </p:nvSpPr>
        <p:spPr/>
        <p:txBody>
          <a:bodyPr/>
          <a:lstStyle/>
          <a:p>
            <a:r>
              <a:rPr lang="nl-NL" dirty="0" err="1"/>
              <a:t>By</a:t>
            </a:r>
            <a:r>
              <a:rPr lang="nl-NL" dirty="0"/>
              <a:t> Vane Mileski </a:t>
            </a:r>
            <a:r>
              <a:rPr lang="nl-NL" dirty="0" err="1"/>
              <a:t>and</a:t>
            </a:r>
            <a:r>
              <a:rPr lang="nl-NL" dirty="0"/>
              <a:t> </a:t>
            </a:r>
            <a:r>
              <a:rPr lang="nl-NL" dirty="0" err="1"/>
              <a:t>Zohair</a:t>
            </a:r>
            <a:r>
              <a:rPr lang="nl-NL" dirty="0"/>
              <a:t> </a:t>
            </a:r>
            <a:r>
              <a:rPr lang="nl-NL" dirty="0" err="1"/>
              <a:t>arbib</a:t>
            </a:r>
            <a:endParaRPr lang="nl-NL" dirty="0"/>
          </a:p>
        </p:txBody>
      </p:sp>
    </p:spTree>
    <p:extLst>
      <p:ext uri="{BB962C8B-B14F-4D97-AF65-F5344CB8AC3E}">
        <p14:creationId xmlns:p14="http://schemas.microsoft.com/office/powerpoint/2010/main" val="120560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3"/>
          <p:cNvPicPr>
            <a:picLocks noGrp="1" noChangeAspect="1"/>
          </p:cNvPicPr>
          <p:nvPr>
            <p:ph idx="1"/>
          </p:nvPr>
        </p:nvPicPr>
        <p:blipFill>
          <a:blip r:embed="rId2"/>
          <a:stretch>
            <a:fillRect/>
          </a:stretch>
        </p:blipFill>
        <p:spPr>
          <a:xfrm>
            <a:off x="2051914" y="321731"/>
            <a:ext cx="8087110" cy="3477458"/>
          </a:xfrm>
          <a:prstGeom prst="rect">
            <a:avLst/>
          </a:prstGeom>
          <a:ln w="12700">
            <a:noFill/>
          </a:ln>
        </p:spPr>
      </p:pic>
      <p:sp>
        <p:nvSpPr>
          <p:cNvPr id="2" name="Titel 1"/>
          <p:cNvSpPr>
            <a:spLocks noGrp="1"/>
          </p:cNvSpPr>
          <p:nvPr>
            <p:ph type="title"/>
          </p:nvPr>
        </p:nvSpPr>
        <p:spPr>
          <a:xfrm>
            <a:off x="1683982" y="4293388"/>
            <a:ext cx="8833655" cy="727748"/>
          </a:xfrm>
        </p:spPr>
        <p:txBody>
          <a:bodyPr vert="horz" lIns="228600" tIns="228600" rIns="228600" bIns="0" rtlCol="0" anchor="b">
            <a:normAutofit fontScale="90000"/>
          </a:bodyPr>
          <a:lstStyle/>
          <a:p>
            <a:pPr>
              <a:lnSpc>
                <a:spcPct val="80000"/>
              </a:lnSpc>
            </a:pPr>
            <a:r>
              <a:rPr lang="en-US"/>
              <a:t>Ten most visited websites</a:t>
            </a:r>
          </a:p>
        </p:txBody>
      </p:sp>
    </p:spTree>
    <p:extLst>
      <p:ext uri="{BB962C8B-B14F-4D97-AF65-F5344CB8AC3E}">
        <p14:creationId xmlns:p14="http://schemas.microsoft.com/office/powerpoint/2010/main" val="11462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Google.com</a:t>
            </a:r>
          </a:p>
        </p:txBody>
      </p:sp>
      <p:sp>
        <p:nvSpPr>
          <p:cNvPr id="3" name="Tijdelijke aanduiding voor inhoud 2"/>
          <p:cNvSpPr>
            <a:spLocks noGrp="1"/>
          </p:cNvSpPr>
          <p:nvPr>
            <p:ph idx="1"/>
          </p:nvPr>
        </p:nvSpPr>
        <p:spPr>
          <a:xfrm>
            <a:off x="4969694" y="2982167"/>
            <a:ext cx="6281873" cy="1521229"/>
          </a:xfrm>
        </p:spPr>
        <p:txBody>
          <a:bodyPr>
            <a:normAutofit fontScale="92500"/>
          </a:bodyPr>
          <a:lstStyle/>
          <a:p>
            <a:r>
              <a:rPr lang="nl-NL" dirty="0" err="1"/>
              <a:t>Number</a:t>
            </a:r>
            <a:r>
              <a:rPr lang="nl-NL" dirty="0"/>
              <a:t> 2 in </a:t>
            </a:r>
            <a:r>
              <a:rPr lang="nl-NL" dirty="0" err="1"/>
              <a:t>global</a:t>
            </a:r>
            <a:r>
              <a:rPr lang="nl-NL" dirty="0"/>
              <a:t> rank.</a:t>
            </a:r>
          </a:p>
          <a:p>
            <a:r>
              <a:rPr lang="nl-NL" dirty="0"/>
              <a:t>41.75B </a:t>
            </a:r>
            <a:r>
              <a:rPr lang="nl-NL" dirty="0" err="1"/>
              <a:t>visitors</a:t>
            </a:r>
            <a:r>
              <a:rPr lang="nl-NL" dirty="0"/>
              <a:t> in </a:t>
            </a:r>
            <a:r>
              <a:rPr lang="nl-NL" dirty="0" err="1"/>
              <a:t>month</a:t>
            </a:r>
            <a:r>
              <a:rPr lang="nl-NL" dirty="0"/>
              <a:t> =&gt; August 2017.</a:t>
            </a:r>
          </a:p>
          <a:p>
            <a:r>
              <a:rPr lang="nl-NL" dirty="0" err="1"/>
              <a:t>Registred</a:t>
            </a:r>
            <a:r>
              <a:rPr lang="nl-NL" dirty="0"/>
              <a:t> at 15 September 1997.</a:t>
            </a:r>
          </a:p>
          <a:p>
            <a:endParaRPr lang="nl-NL" dirty="0"/>
          </a:p>
          <a:p>
            <a:endParaRPr lang="nl-NL" dirty="0"/>
          </a:p>
        </p:txBody>
      </p:sp>
      <p:pic>
        <p:nvPicPr>
          <p:cNvPr id="5" name="Afbeelding 4"/>
          <p:cNvPicPr>
            <a:picLocks noChangeAspect="1"/>
          </p:cNvPicPr>
          <p:nvPr/>
        </p:nvPicPr>
        <p:blipFill>
          <a:blip r:embed="rId2"/>
          <a:stretch>
            <a:fillRect/>
          </a:stretch>
        </p:blipFill>
        <p:spPr>
          <a:xfrm>
            <a:off x="4572000" y="4503396"/>
            <a:ext cx="7619999" cy="3426945"/>
          </a:xfrm>
          <a:prstGeom prst="rect">
            <a:avLst/>
          </a:prstGeom>
        </p:spPr>
      </p:pic>
      <p:pic>
        <p:nvPicPr>
          <p:cNvPr id="6" name="Afbeelding 5"/>
          <p:cNvPicPr>
            <a:picLocks noChangeAspect="1"/>
          </p:cNvPicPr>
          <p:nvPr/>
        </p:nvPicPr>
        <p:blipFill>
          <a:blip r:embed="rId3"/>
          <a:stretch>
            <a:fillRect/>
          </a:stretch>
        </p:blipFill>
        <p:spPr>
          <a:xfrm>
            <a:off x="8693381" y="35011"/>
            <a:ext cx="3498619" cy="2068109"/>
          </a:xfrm>
          <a:prstGeom prst="rect">
            <a:avLst/>
          </a:prstGeom>
        </p:spPr>
      </p:pic>
      <p:pic>
        <p:nvPicPr>
          <p:cNvPr id="1026" name="Picture 2" descr="https://privacy.google.com/images/google-logo-l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31" y="234142"/>
            <a:ext cx="2193299" cy="71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7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88631" y="2349925"/>
            <a:ext cx="3498979" cy="2456442"/>
          </a:xfrm>
        </p:spPr>
        <p:txBody>
          <a:bodyPr/>
          <a:lstStyle/>
          <a:p>
            <a:r>
              <a:rPr lang="nl-NL" dirty="0"/>
              <a:t>Facebook.com</a:t>
            </a:r>
          </a:p>
        </p:txBody>
      </p:sp>
      <p:sp>
        <p:nvSpPr>
          <p:cNvPr id="3" name="Tijdelijke aanduiding voor inhoud 2"/>
          <p:cNvSpPr>
            <a:spLocks noGrp="1"/>
          </p:cNvSpPr>
          <p:nvPr>
            <p:ph idx="1"/>
          </p:nvPr>
        </p:nvSpPr>
        <p:spPr>
          <a:xfrm>
            <a:off x="5118447" y="803186"/>
            <a:ext cx="6281873" cy="5248622"/>
          </a:xfrm>
        </p:spPr>
        <p:txBody>
          <a:bodyPr/>
          <a:lstStyle/>
          <a:p>
            <a:r>
              <a:rPr lang="nl-NL"/>
              <a:t>Number 1 in global rank.</a:t>
            </a:r>
          </a:p>
          <a:p>
            <a:r>
              <a:rPr lang="nl-NL"/>
              <a:t>35.18B visitors in month =&gt; August 2017.</a:t>
            </a:r>
          </a:p>
          <a:p>
            <a:r>
              <a:rPr lang="nl-NL"/>
              <a:t>Registred at 4 February 2004.</a:t>
            </a:r>
            <a:endParaRPr lang="nl-NL" dirty="0"/>
          </a:p>
        </p:txBody>
      </p:sp>
      <p:pic>
        <p:nvPicPr>
          <p:cNvPr id="4" name="Afbeelding 3"/>
          <p:cNvPicPr>
            <a:picLocks noChangeAspect="1"/>
          </p:cNvPicPr>
          <p:nvPr/>
        </p:nvPicPr>
        <p:blipFill>
          <a:blip r:embed="rId2"/>
          <a:stretch>
            <a:fillRect/>
          </a:stretch>
        </p:blipFill>
        <p:spPr>
          <a:xfrm>
            <a:off x="8578734" y="1"/>
            <a:ext cx="3613265" cy="2295486"/>
          </a:xfrm>
          <a:prstGeom prst="rect">
            <a:avLst/>
          </a:prstGeom>
        </p:spPr>
      </p:pic>
      <p:pic>
        <p:nvPicPr>
          <p:cNvPr id="6" name="Afbeelding 5"/>
          <p:cNvPicPr>
            <a:picLocks noChangeAspect="1"/>
          </p:cNvPicPr>
          <p:nvPr/>
        </p:nvPicPr>
        <p:blipFill>
          <a:blip r:embed="rId3"/>
          <a:stretch>
            <a:fillRect/>
          </a:stretch>
        </p:blipFill>
        <p:spPr>
          <a:xfrm>
            <a:off x="4563687" y="4561201"/>
            <a:ext cx="7628313" cy="2339973"/>
          </a:xfrm>
          <a:prstGeom prst="rect">
            <a:avLst/>
          </a:prstGeom>
        </p:spPr>
      </p:pic>
      <p:pic>
        <p:nvPicPr>
          <p:cNvPr id="1026" name="Picture 2" descr="http://www.doit.ba/img/faceboo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631" y="104285"/>
            <a:ext cx="2144684" cy="80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2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2271</Words>
  <Application>Microsoft Macintosh PowerPoint</Application>
  <PresentationFormat>Widescreen</PresentationFormat>
  <Paragraphs>346</Paragraphs>
  <Slides>40</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Calibri</vt:lpstr>
      <vt:lpstr>Calibri Light</vt:lpstr>
      <vt:lpstr>Lato</vt:lpstr>
      <vt:lpstr>Nunito</vt:lpstr>
      <vt:lpstr>Verdana</vt:lpstr>
      <vt:lpstr>Wingdings 3</vt:lpstr>
      <vt:lpstr>Arial</vt:lpstr>
      <vt:lpstr>Office Theme</vt:lpstr>
      <vt:lpstr>Team UK</vt:lpstr>
      <vt:lpstr>CONSUMER PROFILE</vt:lpstr>
      <vt:lpstr>10 MOST VISITED WEBSITES IN THE UK IN 2017</vt:lpstr>
      <vt:lpstr>10 MOST VISITED WEBSITES IN THE UK IN 2001</vt:lpstr>
      <vt:lpstr>TOP 10 –SOCIAL NETWORKS, SEARCH ENGINES &amp; WEBSHOPS</vt:lpstr>
      <vt:lpstr>Online marketing – Top 10 visited websites USA</vt:lpstr>
      <vt:lpstr>Ten most visited websites</vt:lpstr>
      <vt:lpstr>Google.com</vt:lpstr>
      <vt:lpstr>Facebook.com</vt:lpstr>
      <vt:lpstr>Youtube.com</vt:lpstr>
      <vt:lpstr>Consumer profile</vt:lpstr>
      <vt:lpstr>Consumer behaviour</vt:lpstr>
      <vt:lpstr>PowerPoint Presentation</vt:lpstr>
      <vt:lpstr>PowerPoint Presentation</vt:lpstr>
      <vt:lpstr>Table of Contents</vt:lpstr>
      <vt:lpstr>Customer Profile </vt:lpstr>
      <vt:lpstr>Most visited websites in 2015</vt:lpstr>
      <vt:lpstr>Most visited websites in 2017</vt:lpstr>
      <vt:lpstr>About the research</vt:lpstr>
      <vt:lpstr>Online marketing</vt:lpstr>
      <vt:lpstr>Top 10 most visited websites in Japan by number of visitors</vt:lpstr>
      <vt:lpstr>Online shopping in Japan</vt:lpstr>
      <vt:lpstr>Online consumer profile </vt:lpstr>
      <vt:lpstr>What they buy online &amp; the payments methods</vt:lpstr>
      <vt:lpstr>Sources</vt:lpstr>
      <vt:lpstr>Questions?</vt:lpstr>
      <vt:lpstr>Top-10 UAE</vt:lpstr>
      <vt:lpstr>Customer Profile</vt:lpstr>
      <vt:lpstr>More about customers</vt:lpstr>
      <vt:lpstr>Overview</vt:lpstr>
      <vt:lpstr>Search</vt:lpstr>
      <vt:lpstr>Online Customer Profile</vt:lpstr>
      <vt:lpstr>Top 10 most visited Websites Brazil vs Global</vt:lpstr>
      <vt:lpstr>Top 10 most visited Websites Brazil vs Netherlands</vt:lpstr>
      <vt:lpstr>Our definition of Customer Profile</vt:lpstr>
      <vt:lpstr>Demographic and pshychographic characteristics </vt:lpstr>
      <vt:lpstr>Buying patterns</vt:lpstr>
      <vt:lpstr>Buying patterns</vt:lpstr>
      <vt:lpstr>Questions?</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UK</dc:title>
  <dc:creator>Dick Heinhuis</dc:creator>
  <cp:lastModifiedBy>Dick Heinhuis</cp:lastModifiedBy>
  <cp:revision>2</cp:revision>
  <dcterms:created xsi:type="dcterms:W3CDTF">2017-09-25T08:18:48Z</dcterms:created>
  <dcterms:modified xsi:type="dcterms:W3CDTF">2017-09-25T09:11:27Z</dcterms:modified>
</cp:coreProperties>
</file>