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2F_4C7C731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26"/>
  </p:notesMasterIdLst>
  <p:handoutMasterIdLst>
    <p:handoutMasterId r:id="rId27"/>
  </p:handoutMasterIdLst>
  <p:sldIdLst>
    <p:sldId id="293" r:id="rId5"/>
    <p:sldId id="303" r:id="rId6"/>
    <p:sldId id="297" r:id="rId7"/>
    <p:sldId id="298" r:id="rId8"/>
    <p:sldId id="299" r:id="rId9"/>
    <p:sldId id="296" r:id="rId10"/>
    <p:sldId id="300" r:id="rId11"/>
    <p:sldId id="305" r:id="rId12"/>
    <p:sldId id="306" r:id="rId13"/>
    <p:sldId id="304" r:id="rId14"/>
    <p:sldId id="310" r:id="rId15"/>
    <p:sldId id="311" r:id="rId16"/>
    <p:sldId id="301" r:id="rId17"/>
    <p:sldId id="307" r:id="rId18"/>
    <p:sldId id="308" r:id="rId19"/>
    <p:sldId id="309" r:id="rId20"/>
    <p:sldId id="302" r:id="rId21"/>
    <p:sldId id="291" r:id="rId22"/>
    <p:sldId id="294" r:id="rId23"/>
    <p:sldId id="295" r:id="rId24"/>
    <p:sldId id="292"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6B96090-6912-E396-ECD3-3FFD8590404E}" name="Lars Fluri" initials="LF" userId="S::lars.fluri@fhnw.ch::2085091f-6789-41e2-a3f2-d54ca74bf81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70E"/>
    <a:srgbClr val="FFFFFF"/>
    <a:srgbClr val="F1F3F3"/>
    <a:srgbClr val="E5EAE9"/>
    <a:srgbClr val="E1DBD5"/>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D19D58-2979-497E-8788-1058E69ACFAA}" v="4" dt="2023-03-17T09:13:38.079"/>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omments/modernComment_12F_4C7C7318.xml><?xml version="1.0" encoding="utf-8"?>
<p188:cmLst xmlns:a="http://schemas.openxmlformats.org/drawingml/2006/main" xmlns:r="http://schemas.openxmlformats.org/officeDocument/2006/relationships" xmlns:p188="http://schemas.microsoft.com/office/powerpoint/2018/8/main">
  <p188:cm id="{FEA06856-CD70-454C-B916-29117400FC38}" authorId="{56B96090-6912-E396-ECD3-3FFD8590404E}" created="2023-11-23T07:27:36.028">
    <pc:sldMkLst xmlns:pc="http://schemas.microsoft.com/office/powerpoint/2013/main/command">
      <pc:docMk/>
      <pc:sldMk cId="1283224344" sldId="303"/>
    </pc:sldMkLst>
    <p188:txBody>
      <a:bodyPr/>
      <a:lstStyle/>
      <a:p>
        <a:r>
          <a:rPr lang="de-CH"/>
          <a:t>TODO: Simplify slide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29395"/>
            <a:ext cx="4320480" cy="310159"/>
          </a:xfrm>
          <a:prstGeom prst="rect">
            <a:avLst/>
          </a:prstGeom>
        </p:spPr>
        <p:txBody>
          <a:bodyPr vert="horz" lIns="0" tIns="0" rIns="0" bIns="0" rtlCol="0"/>
          <a:lstStyle>
            <a:lvl1pPr algn="l">
              <a:defRPr sz="1200"/>
            </a:lvl1pPr>
          </a:lstStyle>
          <a:p>
            <a:r>
              <a:rPr lang="de-CH" sz="900"/>
              <a:t>Kopfzeilentext</a:t>
            </a:r>
          </a:p>
        </p:txBody>
      </p:sp>
      <p:sp>
        <p:nvSpPr>
          <p:cNvPr id="3" name="Datumsplatzhalter 2"/>
          <p:cNvSpPr>
            <a:spLocks noGrp="1"/>
          </p:cNvSpPr>
          <p:nvPr>
            <p:ph type="dt" sz="quarter" idx="1"/>
          </p:nvPr>
        </p:nvSpPr>
        <p:spPr>
          <a:xfrm>
            <a:off x="5137720" y="229395"/>
            <a:ext cx="1243608" cy="310159"/>
          </a:xfrm>
          <a:prstGeom prst="rect">
            <a:avLst/>
          </a:prstGeom>
        </p:spPr>
        <p:txBody>
          <a:bodyPr vert="horz" lIns="0" tIns="0" rIns="0" bIns="0" rtlCol="0"/>
          <a:lstStyle>
            <a:lvl1pPr algn="r">
              <a:defRPr sz="1200"/>
            </a:lvl1pPr>
          </a:lstStyle>
          <a:p>
            <a:fld id="{EEC665CA-D682-48EC-95D2-126FD6449D65}" type="datetime1">
              <a:rPr lang="de-CH" sz="900" smtClean="0"/>
              <a:t>23.11.2023</a:t>
            </a:fld>
            <a:endParaRPr lang="de-CH" sz="900"/>
          </a:p>
        </p:txBody>
      </p:sp>
      <p:sp>
        <p:nvSpPr>
          <p:cNvPr id="4" name="Fußzeilenplatzhalter 3"/>
          <p:cNvSpPr>
            <a:spLocks noGrp="1"/>
          </p:cNvSpPr>
          <p:nvPr>
            <p:ph type="ftr" sz="quarter" idx="2"/>
          </p:nvPr>
        </p:nvSpPr>
        <p:spPr>
          <a:xfrm>
            <a:off x="476672" y="8489144"/>
            <a:ext cx="4320480" cy="331331"/>
          </a:xfrm>
          <a:prstGeom prst="rect">
            <a:avLst/>
          </a:prstGeom>
        </p:spPr>
        <p:txBody>
          <a:bodyPr vert="horz" lIns="0" tIns="0" rIns="0" bIns="0" rtlCol="0" anchor="b"/>
          <a:lstStyle>
            <a:lvl1pPr algn="l">
              <a:defRPr sz="1200"/>
            </a:lvl1pPr>
          </a:lstStyle>
          <a:p>
            <a:r>
              <a:rPr lang="de-CH" sz="900"/>
              <a:t>Fusszeilentext</a:t>
            </a:r>
          </a:p>
        </p:txBody>
      </p:sp>
      <p:sp>
        <p:nvSpPr>
          <p:cNvPr id="5" name="Foliennummernplatzhalter 4"/>
          <p:cNvSpPr>
            <a:spLocks noGrp="1"/>
          </p:cNvSpPr>
          <p:nvPr>
            <p:ph type="sldNum" sz="quarter" idx="3"/>
          </p:nvPr>
        </p:nvSpPr>
        <p:spPr>
          <a:xfrm>
            <a:off x="5137720" y="8489146"/>
            <a:ext cx="1243608" cy="331329"/>
          </a:xfrm>
          <a:prstGeom prst="rect">
            <a:avLst/>
          </a:prstGeom>
        </p:spPr>
        <p:txBody>
          <a:bodyPr vert="horz" lIns="0" tIns="0" rIns="0" bIns="0" rtlCol="0" anchor="b"/>
          <a:lstStyle>
            <a:lvl1pPr algn="r">
              <a:defRPr sz="1200"/>
            </a:lvl1pPr>
          </a:lstStyle>
          <a:p>
            <a:fld id="{2CEDAA2C-602C-494B-9BFF-F0D7FF14E319}" type="slidenum">
              <a:rPr lang="de-CH" sz="900" smtClean="0"/>
              <a:t>‹#›</a:t>
            </a:fld>
            <a:endParaRPr lang="de-CH" sz="900"/>
          </a:p>
        </p:txBody>
      </p:sp>
    </p:spTree>
    <p:extLst>
      <p:ext uri="{BB962C8B-B14F-4D97-AF65-F5344CB8AC3E}">
        <p14:creationId xmlns:p14="http://schemas.microsoft.com/office/powerpoint/2010/main" val="16250026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lienbildplatzhalter 11"/>
          <p:cNvSpPr>
            <a:spLocks noGrp="1" noRot="1" noChangeAspect="1"/>
          </p:cNvSpPr>
          <p:nvPr>
            <p:ph type="sldImg" idx="2"/>
          </p:nvPr>
        </p:nvSpPr>
        <p:spPr>
          <a:xfrm>
            <a:off x="764704" y="899592"/>
            <a:ext cx="5560412" cy="3127732"/>
          </a:xfrm>
          <a:prstGeom prst="rect">
            <a:avLst/>
          </a:prstGeom>
          <a:noFill/>
          <a:ln w="3175">
            <a:solidFill>
              <a:prstClr val="black"/>
            </a:solidFill>
          </a:ln>
        </p:spPr>
        <p:txBody>
          <a:bodyPr vert="horz" lIns="91440" tIns="45720" rIns="91440" bIns="45720" rtlCol="0" anchor="ctr"/>
          <a:lstStyle/>
          <a:p>
            <a:endParaRPr lang="de-CH"/>
          </a:p>
        </p:txBody>
      </p:sp>
      <p:sp>
        <p:nvSpPr>
          <p:cNvPr id="14" name="Fußzeilenplatzhalter 13"/>
          <p:cNvSpPr>
            <a:spLocks noGrp="1"/>
          </p:cNvSpPr>
          <p:nvPr>
            <p:ph type="ftr" sz="quarter" idx="4"/>
          </p:nvPr>
        </p:nvSpPr>
        <p:spPr>
          <a:xfrm>
            <a:off x="775244" y="8712000"/>
            <a:ext cx="2230428" cy="179512"/>
          </a:xfrm>
          <a:prstGeom prst="rect">
            <a:avLst/>
          </a:prstGeom>
        </p:spPr>
        <p:txBody>
          <a:bodyPr vert="horz" lIns="0" tIns="0" rIns="0" bIns="0" rtlCol="0" anchor="t"/>
          <a:lstStyle>
            <a:lvl1pPr algn="l">
              <a:defRPr sz="900"/>
            </a:lvl1pPr>
          </a:lstStyle>
          <a:p>
            <a:r>
              <a:rPr lang="de-CH"/>
              <a:t>Fusszeilentext</a:t>
            </a:r>
          </a:p>
        </p:txBody>
      </p:sp>
      <p:sp>
        <p:nvSpPr>
          <p:cNvPr id="15" name="Foliennummernplatzhalter 14"/>
          <p:cNvSpPr>
            <a:spLocks noGrp="1"/>
          </p:cNvSpPr>
          <p:nvPr>
            <p:ph type="sldNum" sz="quarter" idx="5"/>
          </p:nvPr>
        </p:nvSpPr>
        <p:spPr>
          <a:xfrm>
            <a:off x="5462663" y="8712000"/>
            <a:ext cx="871173" cy="179512"/>
          </a:xfrm>
          <a:prstGeom prst="rect">
            <a:avLst/>
          </a:prstGeom>
        </p:spPr>
        <p:txBody>
          <a:bodyPr vert="horz" lIns="0" tIns="0" rIns="0" bIns="0" rtlCol="0" anchor="t"/>
          <a:lstStyle>
            <a:lvl1pPr algn="r">
              <a:defRPr sz="900"/>
            </a:lvl1pPr>
          </a:lstStyle>
          <a:p>
            <a:fld id="{83C81C81-E364-4366-A610-2DB15FF98538}" type="slidenum">
              <a:rPr lang="de-CH" smtClean="0"/>
              <a:pPr/>
              <a:t>‹#›</a:t>
            </a:fld>
            <a:endParaRPr lang="de-CH"/>
          </a:p>
        </p:txBody>
      </p:sp>
      <p:sp>
        <p:nvSpPr>
          <p:cNvPr id="16" name="Notizenplatzhalter 15"/>
          <p:cNvSpPr>
            <a:spLocks noGrp="1"/>
          </p:cNvSpPr>
          <p:nvPr>
            <p:ph type="body" sz="quarter" idx="3"/>
          </p:nvPr>
        </p:nvSpPr>
        <p:spPr>
          <a:xfrm>
            <a:off x="773424" y="4283968"/>
            <a:ext cx="5560412" cy="4248472"/>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17" name="Datumsplatzhalter 16"/>
          <p:cNvSpPr>
            <a:spLocks noGrp="1"/>
          </p:cNvSpPr>
          <p:nvPr>
            <p:ph type="dt" idx="1"/>
          </p:nvPr>
        </p:nvSpPr>
        <p:spPr>
          <a:xfrm>
            <a:off x="4229809" y="425838"/>
            <a:ext cx="2095308" cy="185722"/>
          </a:xfrm>
          <a:prstGeom prst="rect">
            <a:avLst/>
          </a:prstGeom>
        </p:spPr>
        <p:txBody>
          <a:bodyPr vert="horz" lIns="0" tIns="0" rIns="0" bIns="0" rtlCol="0"/>
          <a:lstStyle>
            <a:lvl1pPr algn="r">
              <a:defRPr sz="900"/>
            </a:lvl1pPr>
          </a:lstStyle>
          <a:p>
            <a:fld id="{A17AAF7D-4283-4014-80F4-26E915FEACF8}" type="datetime1">
              <a:rPr lang="de-CH" smtClean="0"/>
              <a:t>23.11.2023</a:t>
            </a:fld>
            <a:endParaRPr lang="de-CH"/>
          </a:p>
        </p:txBody>
      </p:sp>
      <p:sp>
        <p:nvSpPr>
          <p:cNvPr id="18" name="Kopfzeilenplatzhalter 17"/>
          <p:cNvSpPr>
            <a:spLocks noGrp="1"/>
          </p:cNvSpPr>
          <p:nvPr>
            <p:ph type="hdr" sz="quarter"/>
          </p:nvPr>
        </p:nvSpPr>
        <p:spPr>
          <a:xfrm>
            <a:off x="764704" y="432000"/>
            <a:ext cx="3249080" cy="179560"/>
          </a:xfrm>
          <a:prstGeom prst="rect">
            <a:avLst/>
          </a:prstGeom>
        </p:spPr>
        <p:txBody>
          <a:bodyPr vert="horz" lIns="0" tIns="0" rIns="0" bIns="0" rtlCol="0"/>
          <a:lstStyle>
            <a:lvl1pPr algn="l">
              <a:defRPr sz="900"/>
            </a:lvl1pPr>
          </a:lstStyle>
          <a:p>
            <a:r>
              <a:rPr lang="de-CH"/>
              <a:t>Kopfzeilentext</a:t>
            </a:r>
          </a:p>
        </p:txBody>
      </p:sp>
    </p:spTree>
    <p:extLst>
      <p:ext uri="{BB962C8B-B14F-4D97-AF65-F5344CB8AC3E}">
        <p14:creationId xmlns:p14="http://schemas.microsoft.com/office/powerpoint/2010/main" val="31170970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Aft>
        <a:spcPts val="600"/>
      </a:spcAft>
      <a:defRPr sz="1100" kern="1200">
        <a:solidFill>
          <a:schemeClr val="tx1"/>
        </a:solidFill>
        <a:latin typeface="+mn-lt"/>
        <a:ea typeface="+mn-ea"/>
        <a:cs typeface="+mn-cs"/>
      </a:defRPr>
    </a:lvl1pPr>
    <a:lvl2pPr marL="177800"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2pPr>
    <a:lvl3pPr marL="357188" indent="-17938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3pPr>
    <a:lvl4pPr marL="534988" indent="-177800"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4pPr>
    <a:lvl5pPr marL="720725" indent="-185738" algn="l" defTabSz="914400" rtl="0" eaLnBrk="1" latinLnBrk="0" hangingPunct="1">
      <a:spcAft>
        <a:spcPts val="600"/>
      </a:spcAft>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040BAA5-8ED1-5052-684A-DB6BB56E8FD6}"/>
              </a:ext>
            </a:extLst>
          </p:cNvPr>
          <p:cNvSpPr/>
          <p:nvPr userDrawn="1"/>
        </p:nvSpPr>
        <p:spPr>
          <a:xfrm>
            <a:off x="0" y="846667"/>
            <a:ext cx="6102000" cy="6011333"/>
          </a:xfrm>
          <a:prstGeom prst="rect">
            <a:avLst/>
          </a:prstGeom>
          <a:solidFill>
            <a:srgbClr val="FDE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p:cNvSpPr>
            <a:spLocks noGrp="1"/>
          </p:cNvSpPr>
          <p:nvPr>
            <p:ph type="ctrTitle" hasCustomPrompt="1"/>
          </p:nvPr>
        </p:nvSpPr>
        <p:spPr>
          <a:xfrm>
            <a:off x="379343" y="1136898"/>
            <a:ext cx="5265301" cy="1224000"/>
          </a:xfrm>
        </p:spPr>
        <p:txBody>
          <a:bodyPr anchor="b">
            <a:noAutofit/>
          </a:bodyPr>
          <a:lstStyle>
            <a:lvl1pPr algn="l">
              <a:defRPr sz="4000" b="1"/>
            </a:lvl1pPr>
          </a:lstStyle>
          <a:p>
            <a:r>
              <a:rPr lang="de-CH"/>
              <a:t>Titel </a:t>
            </a:r>
            <a:br>
              <a:rPr lang="de-CH"/>
            </a:br>
            <a:r>
              <a:rPr lang="de-CH"/>
              <a:t>hinzufügen</a:t>
            </a:r>
          </a:p>
        </p:txBody>
      </p:sp>
      <p:sp>
        <p:nvSpPr>
          <p:cNvPr id="3" name="Untertitel 2"/>
          <p:cNvSpPr>
            <a:spLocks noGrp="1"/>
          </p:cNvSpPr>
          <p:nvPr>
            <p:ph type="subTitle" idx="1" hasCustomPrompt="1"/>
          </p:nvPr>
        </p:nvSpPr>
        <p:spPr>
          <a:xfrm>
            <a:off x="379344" y="2926800"/>
            <a:ext cx="5265300" cy="756000"/>
          </a:xfrm>
        </p:spPr>
        <p:txBody>
          <a:bodyPr>
            <a:noAutofit/>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CH" noProof="0"/>
              <a:t>Untertitel </a:t>
            </a:r>
            <a:br>
              <a:rPr lang="de-CH" noProof="0"/>
            </a:br>
            <a:r>
              <a:rPr lang="de-CH" noProof="0"/>
              <a:t>hinzufügen</a:t>
            </a:r>
            <a:endParaRPr lang="de-CH"/>
          </a:p>
        </p:txBody>
      </p:sp>
      <p:sp>
        <p:nvSpPr>
          <p:cNvPr id="4" name="Datumsplatzhalter 3">
            <a:extLst>
              <a:ext uri="{FF2B5EF4-FFF2-40B4-BE49-F238E27FC236}">
                <a16:creationId xmlns:a16="http://schemas.microsoft.com/office/drawing/2014/main" id="{E22D3C48-FDED-470C-908E-96B5A0DDFDE7}"/>
              </a:ext>
            </a:extLst>
          </p:cNvPr>
          <p:cNvSpPr>
            <a:spLocks noGrp="1"/>
          </p:cNvSpPr>
          <p:nvPr>
            <p:ph type="dt" sz="half" idx="10"/>
          </p:nvPr>
        </p:nvSpPr>
        <p:spPr>
          <a:xfrm>
            <a:off x="379344" y="6273316"/>
            <a:ext cx="2631600" cy="216000"/>
          </a:xfrm>
        </p:spPr>
        <p:txBody>
          <a:bodyPr/>
          <a:lstStyle>
            <a:lvl1pPr>
              <a:defRPr sz="1350"/>
            </a:lvl1pPr>
          </a:lstStyle>
          <a:p>
            <a:fld id="{6B213D03-B940-4B87-A63A-3F585DBA27C1}" type="datetime4">
              <a:rPr lang="de-CH" smtClean="0"/>
              <a:t>23. November 2023</a:t>
            </a:fld>
            <a:endParaRPr lang="de-CH"/>
          </a:p>
        </p:txBody>
      </p:sp>
      <p:sp>
        <p:nvSpPr>
          <p:cNvPr id="6" name="Fußzeilenplatzhalter 5">
            <a:extLst>
              <a:ext uri="{FF2B5EF4-FFF2-40B4-BE49-F238E27FC236}">
                <a16:creationId xmlns:a16="http://schemas.microsoft.com/office/drawing/2014/main" id="{198B2F51-FE27-4B05-A169-62F7E9E34421}"/>
              </a:ext>
            </a:extLst>
          </p:cNvPr>
          <p:cNvSpPr>
            <a:spLocks noGrp="1"/>
          </p:cNvSpPr>
          <p:nvPr>
            <p:ph type="ftr" sz="quarter" idx="11"/>
          </p:nvPr>
        </p:nvSpPr>
        <p:spPr>
          <a:xfrm rot="16200000">
            <a:off x="12031569" y="148321"/>
            <a:ext cx="360000" cy="36000"/>
          </a:xfrm>
        </p:spPr>
        <p:txBody>
          <a:bodyPr/>
          <a:lstStyle>
            <a:lvl1pPr>
              <a:defRPr sz="100">
                <a:solidFill>
                  <a:schemeClr val="bg1"/>
                </a:solidFill>
              </a:defRPr>
            </a:lvl1pPr>
          </a:lstStyle>
          <a:p>
            <a:r>
              <a:rPr lang="de-CH"/>
              <a:t>Kompetenzfelder der Wirtschaftsinformatik</a:t>
            </a:r>
          </a:p>
        </p:txBody>
      </p:sp>
      <p:sp>
        <p:nvSpPr>
          <p:cNvPr id="8" name="Foliennummernplatzhalter 7">
            <a:extLst>
              <a:ext uri="{FF2B5EF4-FFF2-40B4-BE49-F238E27FC236}">
                <a16:creationId xmlns:a16="http://schemas.microsoft.com/office/drawing/2014/main" id="{CD7C1A0D-0D46-4AD6-A4E0-C34A72CE2E1A}"/>
              </a:ext>
            </a:extLst>
          </p:cNvPr>
          <p:cNvSpPr>
            <a:spLocks noGrp="1"/>
          </p:cNvSpPr>
          <p:nvPr>
            <p:ph type="sldNum" sz="quarter" idx="12"/>
          </p:nvPr>
        </p:nvSpPr>
        <p:spPr>
          <a:xfrm rot="16200000">
            <a:off x="12031569" y="148321"/>
            <a:ext cx="360000" cy="36000"/>
          </a:xfrm>
        </p:spPr>
        <p:txBody>
          <a:bodyPr/>
          <a:lstStyle>
            <a:lvl1pPr>
              <a:defRPr sz="100">
                <a:solidFill>
                  <a:schemeClr val="bg1"/>
                </a:solidFill>
              </a:defRPr>
            </a:lvl1pPr>
          </a:lstStyle>
          <a:p>
            <a:fld id="{442AD375-037F-43D0-B059-5172DA06796A}" type="slidenum">
              <a:rPr lang="de-CH" smtClean="0"/>
              <a:pPr/>
              <a:t>‹#›</a:t>
            </a:fld>
            <a:endParaRPr lang="de-CH"/>
          </a:p>
        </p:txBody>
      </p:sp>
      <p:sp>
        <p:nvSpPr>
          <p:cNvPr id="10" name="Textplatzhalter 9">
            <a:extLst>
              <a:ext uri="{FF2B5EF4-FFF2-40B4-BE49-F238E27FC236}">
                <a16:creationId xmlns:a16="http://schemas.microsoft.com/office/drawing/2014/main" id="{D37EA372-1F3F-FD95-320B-03B77579C357}"/>
              </a:ext>
            </a:extLst>
          </p:cNvPr>
          <p:cNvSpPr>
            <a:spLocks noGrp="1"/>
          </p:cNvSpPr>
          <p:nvPr>
            <p:ph type="body" sz="quarter" idx="13" hasCustomPrompt="1"/>
          </p:nvPr>
        </p:nvSpPr>
        <p:spPr>
          <a:xfrm>
            <a:off x="377844" y="4003200"/>
            <a:ext cx="5265300" cy="246221"/>
          </a:xfrm>
        </p:spPr>
        <p:txBody>
          <a:bodyPr>
            <a:spAutoFit/>
          </a:bodyPr>
          <a:lstStyle>
            <a:lvl1pPr>
              <a:defRPr/>
            </a:lvl1pPr>
          </a:lstStyle>
          <a:p>
            <a:pPr lvl="0"/>
            <a:r>
              <a:rPr lang="de-DE"/>
              <a:t>Vorname Name</a:t>
            </a:r>
          </a:p>
        </p:txBody>
      </p:sp>
      <p:sp>
        <p:nvSpPr>
          <p:cNvPr id="15" name="Textplatzhalter 9">
            <a:extLst>
              <a:ext uri="{FF2B5EF4-FFF2-40B4-BE49-F238E27FC236}">
                <a16:creationId xmlns:a16="http://schemas.microsoft.com/office/drawing/2014/main" id="{C958DB58-2461-7CDF-BD4C-0543237571FC}"/>
              </a:ext>
            </a:extLst>
          </p:cNvPr>
          <p:cNvSpPr>
            <a:spLocks noGrp="1"/>
          </p:cNvSpPr>
          <p:nvPr>
            <p:ph type="body" sz="quarter" idx="14" hasCustomPrompt="1"/>
          </p:nvPr>
        </p:nvSpPr>
        <p:spPr>
          <a:xfrm>
            <a:off x="377844" y="4244400"/>
            <a:ext cx="5265300" cy="246221"/>
          </a:xfrm>
        </p:spPr>
        <p:txBody>
          <a:bodyPr>
            <a:spAutoFit/>
          </a:bodyPr>
          <a:lstStyle>
            <a:lvl1pPr>
              <a:defRPr/>
            </a:lvl1pPr>
          </a:lstStyle>
          <a:p>
            <a:pPr lvl="0"/>
            <a:r>
              <a:rPr lang="de-DE"/>
              <a:t>Vorname Name</a:t>
            </a:r>
          </a:p>
        </p:txBody>
      </p:sp>
      <p:sp>
        <p:nvSpPr>
          <p:cNvPr id="7" name="Bildplatzhalter 3">
            <a:extLst>
              <a:ext uri="{FF2B5EF4-FFF2-40B4-BE49-F238E27FC236}">
                <a16:creationId xmlns:a16="http://schemas.microsoft.com/office/drawing/2014/main" id="{594B6BE9-185E-A88B-41DA-D0D14396ED72}"/>
              </a:ext>
            </a:extLst>
          </p:cNvPr>
          <p:cNvSpPr>
            <a:spLocks noGrp="1"/>
          </p:cNvSpPr>
          <p:nvPr>
            <p:ph type="pic" sz="quarter" idx="17" hasCustomPrompt="1"/>
          </p:nvPr>
        </p:nvSpPr>
        <p:spPr>
          <a:xfrm>
            <a:off x="6103027" y="850779"/>
            <a:ext cx="5323238" cy="6007221"/>
          </a:xfrm>
          <a:solidFill>
            <a:schemeClr val="accent5">
              <a:lumMod val="40000"/>
              <a:lumOff val="60000"/>
            </a:schemeClr>
          </a:solidFill>
        </p:spPr>
        <p:txBody>
          <a:bodyPr anchor="t"/>
          <a:lstStyle>
            <a:lvl1pPr algn="ctr">
              <a:defRPr sz="1600" b="0"/>
            </a:lvl1pPr>
          </a:lstStyle>
          <a:p>
            <a:r>
              <a:rPr lang="de-CH"/>
              <a:t> </a:t>
            </a:r>
            <a:br>
              <a:rPr lang="de-CH"/>
            </a:br>
            <a:r>
              <a:rPr lang="de-CH"/>
              <a:t>Ersetzen Sie diesen Platzhalter durch ein Bild </a:t>
            </a:r>
            <a:br>
              <a:rPr lang="de-CH"/>
            </a:br>
            <a:r>
              <a:rPr lang="de-CH"/>
              <a:t>(Grösse und Position beibehalten).</a:t>
            </a:r>
            <a:br>
              <a:rPr lang="de-CH"/>
            </a:br>
            <a:br>
              <a:rPr lang="de-CH"/>
            </a:br>
            <a:r>
              <a:rPr lang="de-CH"/>
              <a:t>Eine Auswahl an FHNW-Bildern finden</a:t>
            </a:r>
            <a:br>
              <a:rPr lang="de-CH"/>
            </a:br>
            <a:r>
              <a:rPr lang="de-CH"/>
              <a:t>Sie im «Content </a:t>
            </a:r>
            <a:r>
              <a:rPr lang="de-CH" err="1"/>
              <a:t>Chooser</a:t>
            </a:r>
            <a:r>
              <a:rPr lang="de-CH"/>
              <a:t>» rechts in PowerPoint</a:t>
            </a:r>
            <a:br>
              <a:rPr lang="de-CH"/>
            </a:br>
            <a:r>
              <a:rPr lang="de-CH"/>
              <a:t>oder unter dem Menüpunkt «Einfügen &gt; Inhalte».</a:t>
            </a:r>
            <a:br>
              <a:rPr lang="de-CH"/>
            </a:br>
            <a:br>
              <a:rPr lang="de-CH"/>
            </a:br>
            <a:r>
              <a:rPr lang="de-CH"/>
              <a:t>Eigene Bilder können Sie durch einen Klick</a:t>
            </a:r>
            <a:br>
              <a:rPr lang="de-CH"/>
            </a:br>
            <a:r>
              <a:rPr lang="de-CH"/>
              <a:t>auf das untenstehende Icon einfügen.</a:t>
            </a:r>
          </a:p>
        </p:txBody>
      </p:sp>
    </p:spTree>
    <p:extLst>
      <p:ext uri="{BB962C8B-B14F-4D97-AF65-F5344CB8AC3E}">
        <p14:creationId xmlns:p14="http://schemas.microsoft.com/office/powerpoint/2010/main" val="389188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84E75BB-61FF-4F7E-9CDB-A5E34775C9B4}"/>
              </a:ext>
            </a:extLst>
          </p:cNvPr>
          <p:cNvSpPr>
            <a:spLocks noGrp="1"/>
          </p:cNvSpPr>
          <p:nvPr>
            <p:ph type="dt" sz="half" idx="10"/>
          </p:nvPr>
        </p:nvSpPr>
        <p:spPr/>
        <p:txBody>
          <a:bodyPr/>
          <a:lstStyle/>
          <a:p>
            <a:fld id="{02C5B687-8D2C-408E-A6D6-C3203828CFDE}" type="datetime4">
              <a:rPr lang="de-CH" smtClean="0"/>
              <a:t>23. November 2023</a:t>
            </a:fld>
            <a:endParaRPr lang="de-CH"/>
          </a:p>
        </p:txBody>
      </p:sp>
      <p:sp>
        <p:nvSpPr>
          <p:cNvPr id="3" name="Fußzeilenplatzhalter 2">
            <a:extLst>
              <a:ext uri="{FF2B5EF4-FFF2-40B4-BE49-F238E27FC236}">
                <a16:creationId xmlns:a16="http://schemas.microsoft.com/office/drawing/2014/main" id="{B909AB7D-DBAB-4FFF-BA65-85B952116264}"/>
              </a:ext>
            </a:extLst>
          </p:cNvPr>
          <p:cNvSpPr>
            <a:spLocks noGrp="1"/>
          </p:cNvSpPr>
          <p:nvPr>
            <p:ph type="ftr" sz="quarter" idx="11"/>
          </p:nvPr>
        </p:nvSpPr>
        <p:spPr/>
        <p:txBody>
          <a:bodyPr/>
          <a:lstStyle/>
          <a:p>
            <a:r>
              <a:rPr lang="de-CH"/>
              <a:t>Kompetenzfelder der Wirtschaftsinformatik</a:t>
            </a:r>
          </a:p>
        </p:txBody>
      </p:sp>
      <p:sp>
        <p:nvSpPr>
          <p:cNvPr id="4" name="Foliennummernplatzhalter 3">
            <a:extLst>
              <a:ext uri="{FF2B5EF4-FFF2-40B4-BE49-F238E27FC236}">
                <a16:creationId xmlns:a16="http://schemas.microsoft.com/office/drawing/2014/main" id="{EB9B7570-0B3E-4F91-B744-978CA7BDE965}"/>
              </a:ext>
            </a:extLst>
          </p:cNvPr>
          <p:cNvSpPr>
            <a:spLocks noGrp="1"/>
          </p:cNvSpPr>
          <p:nvPr>
            <p:ph type="sldNum" sz="quarter" idx="12"/>
          </p:nvPr>
        </p:nvSpPr>
        <p:spPr/>
        <p:txBody>
          <a:bodyPr/>
          <a:lstStyle/>
          <a:p>
            <a:fld id="{442AD375-037F-43D0-B059-5172DA06796A}" type="slidenum">
              <a:rPr lang="de-CH" smtClean="0"/>
              <a:pPr/>
              <a:t>‹#›</a:t>
            </a:fld>
            <a:endParaRPr lang="de-CH"/>
          </a:p>
        </p:txBody>
      </p:sp>
    </p:spTree>
    <p:extLst>
      <p:ext uri="{BB962C8B-B14F-4D97-AF65-F5344CB8AC3E}">
        <p14:creationId xmlns:p14="http://schemas.microsoft.com/office/powerpoint/2010/main" val="400544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9222" y="1170372"/>
            <a:ext cx="11012400" cy="492443"/>
          </a:xfrm>
        </p:spPr>
        <p:txBody>
          <a:bodyPr/>
          <a:lstStyle/>
          <a:p>
            <a:r>
              <a:rPr lang="de-CH"/>
              <a:t>Titel hinzufügen</a:t>
            </a:r>
          </a:p>
        </p:txBody>
      </p:sp>
      <p:sp>
        <p:nvSpPr>
          <p:cNvPr id="3" name="Inhaltsplatzhalter 2"/>
          <p:cNvSpPr>
            <a:spLocks noGrp="1"/>
          </p:cNvSpPr>
          <p:nvPr>
            <p:ph idx="1" hasCustomPrompt="1"/>
          </p:nvPr>
        </p:nvSpPr>
        <p:spPr>
          <a:xfrm>
            <a:off x="399222" y="1973011"/>
            <a:ext cx="11012400" cy="4211889"/>
          </a:xfrm>
        </p:spPr>
        <p:txBody>
          <a:bodyPr/>
          <a:lstStyle>
            <a:lvl1pPr>
              <a:defRPr/>
            </a:lvl1pPr>
          </a:lstStyle>
          <a:p>
            <a:pPr lvl="0"/>
            <a:r>
              <a:rPr lang="de-DE"/>
              <a:t>Inhalt hinzufügen</a:t>
            </a:r>
          </a:p>
          <a:p>
            <a:pPr lvl="1"/>
            <a:r>
              <a:rPr lang="de-DE"/>
              <a:t>Zweite </a:t>
            </a:r>
            <a:r>
              <a:rPr lang="de-CH" noProof="0"/>
              <a:t>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2F2AC4F9-8485-4ABF-8049-A6AF0DF34D08}" type="datetime4">
              <a:rPr lang="de-CH" smtClean="0"/>
              <a:t>23. November 2023</a:t>
            </a:fld>
            <a:endParaRPr lang="de-CH"/>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de-CH" smtClean="0"/>
              <a:pPr/>
              <a:t>‹#›</a:t>
            </a:fld>
            <a:endParaRPr lang="de-CH"/>
          </a:p>
        </p:txBody>
      </p:sp>
    </p:spTree>
    <p:extLst>
      <p:ext uri="{BB962C8B-B14F-4D97-AF65-F5344CB8AC3E}">
        <p14:creationId xmlns:p14="http://schemas.microsoft.com/office/powerpoint/2010/main" val="47957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itel">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B03B558-1909-9EAA-030E-9F4C655318C3}"/>
              </a:ext>
            </a:extLst>
          </p:cNvPr>
          <p:cNvSpPr/>
          <p:nvPr userDrawn="1"/>
        </p:nvSpPr>
        <p:spPr>
          <a:xfrm>
            <a:off x="0" y="846667"/>
            <a:ext cx="11430000" cy="6011333"/>
          </a:xfrm>
          <a:prstGeom prst="rect">
            <a:avLst/>
          </a:prstGeom>
          <a:solidFill>
            <a:srgbClr val="FDE70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endParaRPr lang="de-CH"/>
          </a:p>
        </p:txBody>
      </p:sp>
      <p:sp>
        <p:nvSpPr>
          <p:cNvPr id="2" name="Titel 1"/>
          <p:cNvSpPr>
            <a:spLocks noGrp="1"/>
          </p:cNvSpPr>
          <p:nvPr>
            <p:ph type="title" hasCustomPrompt="1"/>
          </p:nvPr>
        </p:nvSpPr>
        <p:spPr>
          <a:xfrm>
            <a:off x="369405" y="1080000"/>
            <a:ext cx="10587038" cy="900246"/>
          </a:xfrm>
        </p:spPr>
        <p:txBody>
          <a:bodyPr/>
          <a:lstStyle>
            <a:lvl1pPr>
              <a:defRPr sz="5850"/>
            </a:lvl1pPr>
          </a:lstStyle>
          <a:p>
            <a:r>
              <a:rPr lang="de-CH"/>
              <a:t>Titel hinzufügen</a:t>
            </a:r>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a:xfrm rot="16200000">
            <a:off x="12030000" y="162000"/>
            <a:ext cx="360000" cy="36000"/>
          </a:xfrm>
        </p:spPr>
        <p:txBody>
          <a:bodyPr/>
          <a:lstStyle>
            <a:lvl1pPr>
              <a:defRPr sz="100">
                <a:solidFill>
                  <a:schemeClr val="bg1"/>
                </a:solidFill>
              </a:defRPr>
            </a:lvl1pPr>
          </a:lstStyle>
          <a:p>
            <a:fld id="{105F92AA-6AAD-4E8E-B6B2-677485093807}" type="datetime4">
              <a:rPr lang="de-CH" smtClean="0"/>
              <a:t>23. November 2023</a:t>
            </a:fld>
            <a:endParaRPr lang="de-CH"/>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a:xfrm rot="16200000">
            <a:off x="12030000" y="162000"/>
            <a:ext cx="360000" cy="36000"/>
          </a:xfrm>
        </p:spPr>
        <p:txBody>
          <a:bodyPr/>
          <a:lstStyle>
            <a:lvl1pPr>
              <a:defRPr sz="100">
                <a:solidFill>
                  <a:schemeClr val="bg1"/>
                </a:solidFill>
              </a:defRPr>
            </a:lvl1pPr>
          </a:lstStyle>
          <a:p>
            <a:r>
              <a:rPr lang="de-CH"/>
              <a:t>Kompetenzfelder der Wirtschaftsinformatik</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de-CH" smtClean="0"/>
              <a:pPr/>
              <a:t>‹#›</a:t>
            </a:fld>
            <a:endParaRPr lang="de-CH"/>
          </a:p>
        </p:txBody>
      </p:sp>
    </p:spTree>
    <p:extLst>
      <p:ext uri="{BB962C8B-B14F-4D97-AF65-F5344CB8AC3E}">
        <p14:creationId xmlns:p14="http://schemas.microsoft.com/office/powerpoint/2010/main" val="211814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9222" y="1170372"/>
            <a:ext cx="11012400" cy="492443"/>
          </a:xfrm>
        </p:spPr>
        <p:txBody>
          <a:bodyPr/>
          <a:lstStyle>
            <a:lvl1pPr>
              <a:defRPr b="1"/>
            </a:lvl1pPr>
          </a:lstStyle>
          <a:p>
            <a:r>
              <a:rPr lang="de-CH"/>
              <a:t>Titel hinzufügen</a:t>
            </a:r>
          </a:p>
        </p:txBody>
      </p:sp>
      <p:sp>
        <p:nvSpPr>
          <p:cNvPr id="3" name="Inhaltsplatzhalter 2"/>
          <p:cNvSpPr>
            <a:spLocks noGrp="1"/>
          </p:cNvSpPr>
          <p:nvPr>
            <p:ph idx="1" hasCustomPrompt="1"/>
          </p:nvPr>
        </p:nvSpPr>
        <p:spPr>
          <a:xfrm>
            <a:off x="399222" y="2215918"/>
            <a:ext cx="11012400" cy="3968982"/>
          </a:xfrm>
        </p:spPr>
        <p:txBody>
          <a:bodyPr/>
          <a:lstStyle>
            <a:lvl1pPr marL="447675" indent="-447675">
              <a:buFont typeface="+mj-lt"/>
              <a:buAutoNum type="arabicPeriod"/>
              <a:defRPr sz="2800"/>
            </a:lvl1pPr>
            <a:lvl2pPr marL="808038" indent="-360363">
              <a:buFont typeface="+mj-lt"/>
              <a:buAutoNum type="alphaLcPeriod"/>
              <a:defRPr sz="2800"/>
            </a:lvl2pPr>
            <a:lvl3pPr marL="896938" indent="-90488">
              <a:defRPr sz="2800"/>
            </a:lvl3pPr>
            <a:lvl4pPr marL="1077913" indent="-88900">
              <a:defRPr sz="2800"/>
            </a:lvl4pPr>
            <a:lvl5pPr marL="1254125" indent="-88900">
              <a:defRPr sz="2800"/>
            </a:lvl5pPr>
          </a:lstStyle>
          <a:p>
            <a:pPr lvl="0"/>
            <a:r>
              <a:rPr lang="de-DE"/>
              <a:t>Inhalt hinzufügen</a:t>
            </a:r>
          </a:p>
          <a:p>
            <a:pPr lvl="1"/>
            <a:r>
              <a:rPr lang="de-DE"/>
              <a:t>Zweite </a:t>
            </a:r>
            <a:r>
              <a:rPr lang="de-CH" noProof="0"/>
              <a:t>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7E4E3B-B029-4FB4-981D-E15979CD6392}"/>
              </a:ext>
            </a:extLst>
          </p:cNvPr>
          <p:cNvSpPr>
            <a:spLocks noGrp="1"/>
          </p:cNvSpPr>
          <p:nvPr>
            <p:ph type="dt" sz="half" idx="10"/>
          </p:nvPr>
        </p:nvSpPr>
        <p:spPr/>
        <p:txBody>
          <a:bodyPr/>
          <a:lstStyle/>
          <a:p>
            <a:fld id="{5F054E1C-52BE-4C7E-AEAD-798FAD1A26D0}" type="datetime4">
              <a:rPr lang="de-CH" smtClean="0"/>
              <a:t>23. November 2023</a:t>
            </a:fld>
            <a:endParaRPr lang="de-CH"/>
          </a:p>
        </p:txBody>
      </p:sp>
      <p:sp>
        <p:nvSpPr>
          <p:cNvPr id="5" name="Fußzeilenplatzhalter 4">
            <a:extLst>
              <a:ext uri="{FF2B5EF4-FFF2-40B4-BE49-F238E27FC236}">
                <a16:creationId xmlns:a16="http://schemas.microsoft.com/office/drawing/2014/main" id="{1B3A6D9A-857D-4B6F-B977-93015D0393DB}"/>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28FACFD7-BF65-4DA8-AFDF-1BA2EB68250F}"/>
              </a:ext>
            </a:extLst>
          </p:cNvPr>
          <p:cNvSpPr>
            <a:spLocks noGrp="1"/>
          </p:cNvSpPr>
          <p:nvPr>
            <p:ph type="sldNum" sz="quarter" idx="12"/>
          </p:nvPr>
        </p:nvSpPr>
        <p:spPr/>
        <p:txBody>
          <a:bodyPr/>
          <a:lstStyle/>
          <a:p>
            <a:fld id="{442AD375-037F-43D0-B059-5172DA06796A}" type="slidenum">
              <a:rPr lang="de-CH" smtClean="0"/>
              <a:pPr/>
              <a:t>‹#›</a:t>
            </a:fld>
            <a:endParaRPr lang="de-CH"/>
          </a:p>
        </p:txBody>
      </p:sp>
    </p:spTree>
    <p:extLst>
      <p:ext uri="{BB962C8B-B14F-4D97-AF65-F5344CB8AC3E}">
        <p14:creationId xmlns:p14="http://schemas.microsoft.com/office/powerpoint/2010/main" val="179837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9222" y="1170372"/>
            <a:ext cx="11012400" cy="492443"/>
          </a:xfrm>
        </p:spPr>
        <p:txBody>
          <a:bodyPr/>
          <a:lstStyle/>
          <a:p>
            <a:r>
              <a:rPr lang="de-CH"/>
              <a:t>Titel hinzufügen</a:t>
            </a:r>
          </a:p>
        </p:txBody>
      </p:sp>
      <p:sp>
        <p:nvSpPr>
          <p:cNvPr id="3" name="Inhaltsplatzhalter 2"/>
          <p:cNvSpPr>
            <a:spLocks noGrp="1"/>
          </p:cNvSpPr>
          <p:nvPr>
            <p:ph sz="half" idx="1" hasCustomPrompt="1"/>
          </p:nvPr>
        </p:nvSpPr>
        <p:spPr>
          <a:xfrm>
            <a:off x="397722" y="1972800"/>
            <a:ext cx="4917600" cy="4204163"/>
          </a:xfrm>
        </p:spPr>
        <p:txBody>
          <a:bodyPr/>
          <a:lstStyle>
            <a:lvl1pPr>
              <a:defRPr/>
            </a:lvl1pPr>
          </a:lstStyle>
          <a:p>
            <a:pPr lvl="0"/>
            <a:r>
              <a:rPr lang="de-CH" noProof="0"/>
              <a:t>Inhalt hinzufügen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Inhaltsplatzhalter 3"/>
          <p:cNvSpPr>
            <a:spLocks noGrp="1"/>
          </p:cNvSpPr>
          <p:nvPr>
            <p:ph sz="half" idx="2" hasCustomPrompt="1"/>
          </p:nvPr>
        </p:nvSpPr>
        <p:spPr>
          <a:xfrm>
            <a:off x="6507962" y="1972800"/>
            <a:ext cx="4917276" cy="4212100"/>
          </a:xfrm>
        </p:spPr>
        <p:txBody>
          <a:bodyPr/>
          <a:lstStyle>
            <a:lvl1pPr>
              <a:defRPr/>
            </a:lvl1pPr>
          </a:lstStyle>
          <a:p>
            <a:pPr lvl="0"/>
            <a:r>
              <a:rPr lang="de-CH" noProof="0"/>
              <a:t>Inhalt hinzufügen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5" name="Datumsplatzhalter 4">
            <a:extLst>
              <a:ext uri="{FF2B5EF4-FFF2-40B4-BE49-F238E27FC236}">
                <a16:creationId xmlns:a16="http://schemas.microsoft.com/office/drawing/2014/main" id="{0CBC3AC7-219E-4C67-AEDA-C67A12A69C38}"/>
              </a:ext>
            </a:extLst>
          </p:cNvPr>
          <p:cNvSpPr>
            <a:spLocks noGrp="1"/>
          </p:cNvSpPr>
          <p:nvPr>
            <p:ph type="dt" sz="half" idx="10"/>
          </p:nvPr>
        </p:nvSpPr>
        <p:spPr/>
        <p:txBody>
          <a:bodyPr/>
          <a:lstStyle/>
          <a:p>
            <a:fld id="{E66CDC88-52F5-431A-9CBA-792F503912A5}" type="datetime4">
              <a:rPr lang="de-CH" smtClean="0"/>
              <a:t>23. November 2023</a:t>
            </a:fld>
            <a:endParaRPr lang="de-CH"/>
          </a:p>
        </p:txBody>
      </p:sp>
      <p:sp>
        <p:nvSpPr>
          <p:cNvPr id="6" name="Fußzeilenplatzhalter 5">
            <a:extLst>
              <a:ext uri="{FF2B5EF4-FFF2-40B4-BE49-F238E27FC236}">
                <a16:creationId xmlns:a16="http://schemas.microsoft.com/office/drawing/2014/main" id="{C7782AC2-B1F9-49B1-8F1C-175BF9874552}"/>
              </a:ext>
            </a:extLst>
          </p:cNvPr>
          <p:cNvSpPr>
            <a:spLocks noGrp="1"/>
          </p:cNvSpPr>
          <p:nvPr>
            <p:ph type="ftr" sz="quarter" idx="11"/>
          </p:nvPr>
        </p:nvSpPr>
        <p:spPr/>
        <p:txBody>
          <a:bodyPr/>
          <a:lstStyle/>
          <a:p>
            <a:r>
              <a:rPr lang="de-CH"/>
              <a:t>Kompetenzfelder der Wirtschaftsinformatik</a:t>
            </a:r>
          </a:p>
        </p:txBody>
      </p:sp>
      <p:sp>
        <p:nvSpPr>
          <p:cNvPr id="7" name="Foliennummernplatzhalter 6">
            <a:extLst>
              <a:ext uri="{FF2B5EF4-FFF2-40B4-BE49-F238E27FC236}">
                <a16:creationId xmlns:a16="http://schemas.microsoft.com/office/drawing/2014/main" id="{1764E7F5-EE66-4CED-8EDA-D78B639D28B0}"/>
              </a:ext>
            </a:extLst>
          </p:cNvPr>
          <p:cNvSpPr>
            <a:spLocks noGrp="1"/>
          </p:cNvSpPr>
          <p:nvPr>
            <p:ph type="sldNum" sz="quarter" idx="12"/>
          </p:nvPr>
        </p:nvSpPr>
        <p:spPr/>
        <p:txBody>
          <a:bodyPr/>
          <a:lstStyle/>
          <a:p>
            <a:fld id="{442AD375-037F-43D0-B059-5172DA06796A}" type="slidenum">
              <a:rPr lang="de-CH" smtClean="0"/>
              <a:pPr/>
              <a:t>‹#›</a:t>
            </a:fld>
            <a:endParaRPr lang="de-CH"/>
          </a:p>
        </p:txBody>
      </p:sp>
    </p:spTree>
    <p:extLst>
      <p:ext uri="{BB962C8B-B14F-4D97-AF65-F5344CB8AC3E}">
        <p14:creationId xmlns:p14="http://schemas.microsoft.com/office/powerpoint/2010/main" val="331862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und Bild link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507962" y="1170372"/>
            <a:ext cx="4917276" cy="492443"/>
          </a:xfrm>
        </p:spPr>
        <p:txBody>
          <a:bodyPr/>
          <a:lstStyle/>
          <a:p>
            <a:r>
              <a:rPr lang="de-CH"/>
              <a:t>Titel hinzufügen</a:t>
            </a:r>
          </a:p>
        </p:txBody>
      </p:sp>
      <p:sp>
        <p:nvSpPr>
          <p:cNvPr id="4" name="Inhaltsplatzhalter 3"/>
          <p:cNvSpPr>
            <a:spLocks noGrp="1"/>
          </p:cNvSpPr>
          <p:nvPr>
            <p:ph sz="half" idx="2" hasCustomPrompt="1"/>
          </p:nvPr>
        </p:nvSpPr>
        <p:spPr>
          <a:xfrm>
            <a:off x="6507962" y="1972800"/>
            <a:ext cx="4917276" cy="4212100"/>
          </a:xfrm>
        </p:spPr>
        <p:txBody>
          <a:bodyPr/>
          <a:lstStyle>
            <a:lvl1pPr>
              <a:defRPr/>
            </a:lvl1pPr>
          </a:lstStyle>
          <a:p>
            <a:pPr lvl="0"/>
            <a:r>
              <a:rPr lang="de-CH" noProof="0"/>
              <a:t>Inhalt hinzufügen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5" name="Datumsplatzhalter 4">
            <a:extLst>
              <a:ext uri="{FF2B5EF4-FFF2-40B4-BE49-F238E27FC236}">
                <a16:creationId xmlns:a16="http://schemas.microsoft.com/office/drawing/2014/main" id="{0CBC3AC7-219E-4C67-AEDA-C67A12A69C38}"/>
              </a:ext>
            </a:extLst>
          </p:cNvPr>
          <p:cNvSpPr>
            <a:spLocks noGrp="1"/>
          </p:cNvSpPr>
          <p:nvPr>
            <p:ph type="dt" sz="half" idx="10"/>
          </p:nvPr>
        </p:nvSpPr>
        <p:spPr/>
        <p:txBody>
          <a:bodyPr/>
          <a:lstStyle/>
          <a:p>
            <a:fld id="{94E11AA2-8291-4323-9BE5-C85780E1DA24}" type="datetime4">
              <a:rPr lang="de-CH" smtClean="0"/>
              <a:t>23. November 2023</a:t>
            </a:fld>
            <a:endParaRPr lang="de-CH"/>
          </a:p>
        </p:txBody>
      </p:sp>
      <p:sp>
        <p:nvSpPr>
          <p:cNvPr id="6" name="Fußzeilenplatzhalter 5">
            <a:extLst>
              <a:ext uri="{FF2B5EF4-FFF2-40B4-BE49-F238E27FC236}">
                <a16:creationId xmlns:a16="http://schemas.microsoft.com/office/drawing/2014/main" id="{C7782AC2-B1F9-49B1-8F1C-175BF9874552}"/>
              </a:ext>
            </a:extLst>
          </p:cNvPr>
          <p:cNvSpPr>
            <a:spLocks noGrp="1"/>
          </p:cNvSpPr>
          <p:nvPr>
            <p:ph type="ftr" sz="quarter" idx="11"/>
          </p:nvPr>
        </p:nvSpPr>
        <p:spPr/>
        <p:txBody>
          <a:bodyPr/>
          <a:lstStyle/>
          <a:p>
            <a:r>
              <a:rPr lang="de-CH"/>
              <a:t>Kompetenzfelder der Wirtschaftsinformatik</a:t>
            </a:r>
          </a:p>
        </p:txBody>
      </p:sp>
      <p:sp>
        <p:nvSpPr>
          <p:cNvPr id="7" name="Foliennummernplatzhalter 6">
            <a:extLst>
              <a:ext uri="{FF2B5EF4-FFF2-40B4-BE49-F238E27FC236}">
                <a16:creationId xmlns:a16="http://schemas.microsoft.com/office/drawing/2014/main" id="{1764E7F5-EE66-4CED-8EDA-D78B639D28B0}"/>
              </a:ext>
            </a:extLst>
          </p:cNvPr>
          <p:cNvSpPr>
            <a:spLocks noGrp="1"/>
          </p:cNvSpPr>
          <p:nvPr>
            <p:ph type="sldNum" sz="quarter" idx="12"/>
          </p:nvPr>
        </p:nvSpPr>
        <p:spPr/>
        <p:txBody>
          <a:bodyPr/>
          <a:lstStyle/>
          <a:p>
            <a:fld id="{442AD375-037F-43D0-B059-5172DA06796A}" type="slidenum">
              <a:rPr lang="de-CH" smtClean="0"/>
              <a:pPr/>
              <a:t>‹#›</a:t>
            </a:fld>
            <a:endParaRPr lang="de-CH"/>
          </a:p>
        </p:txBody>
      </p:sp>
      <p:sp>
        <p:nvSpPr>
          <p:cNvPr id="3" name="Bildplatzhalter 3">
            <a:extLst>
              <a:ext uri="{FF2B5EF4-FFF2-40B4-BE49-F238E27FC236}">
                <a16:creationId xmlns:a16="http://schemas.microsoft.com/office/drawing/2014/main" id="{045B5233-76F3-BDA2-C5F4-340A566D3211}"/>
              </a:ext>
            </a:extLst>
          </p:cNvPr>
          <p:cNvSpPr>
            <a:spLocks noGrp="1"/>
          </p:cNvSpPr>
          <p:nvPr>
            <p:ph type="pic" sz="quarter" idx="17" hasCustomPrompt="1"/>
          </p:nvPr>
        </p:nvSpPr>
        <p:spPr>
          <a:xfrm>
            <a:off x="-2941" y="846001"/>
            <a:ext cx="6047472" cy="5688000"/>
          </a:xfrm>
          <a:solidFill>
            <a:schemeClr val="accent5">
              <a:lumMod val="40000"/>
              <a:lumOff val="60000"/>
            </a:schemeClr>
          </a:solidFill>
        </p:spPr>
        <p:txBody>
          <a:bodyPr anchor="t"/>
          <a:lstStyle>
            <a:lvl1pPr algn="ctr">
              <a:defRPr sz="1600" b="0"/>
            </a:lvl1pPr>
          </a:lstStyle>
          <a:p>
            <a:r>
              <a:rPr lang="de-CH"/>
              <a:t> </a:t>
            </a:r>
            <a:br>
              <a:rPr lang="de-CH"/>
            </a:br>
            <a:r>
              <a:rPr lang="de-CH"/>
              <a:t>Ersetzen Sie diesen Platzhalter durch ein Bild </a:t>
            </a:r>
            <a:br>
              <a:rPr lang="de-CH"/>
            </a:br>
            <a:r>
              <a:rPr lang="de-CH"/>
              <a:t>(Grösse und Position beibehalten).</a:t>
            </a:r>
            <a:br>
              <a:rPr lang="de-CH"/>
            </a:br>
            <a:br>
              <a:rPr lang="de-CH"/>
            </a:br>
            <a:r>
              <a:rPr lang="de-CH"/>
              <a:t>Eine Auswahl an FHNW-Bildern finden</a:t>
            </a:r>
            <a:br>
              <a:rPr lang="de-CH"/>
            </a:br>
            <a:r>
              <a:rPr lang="de-CH"/>
              <a:t>Sie im «Content </a:t>
            </a:r>
            <a:r>
              <a:rPr lang="de-CH" err="1"/>
              <a:t>Chooser</a:t>
            </a:r>
            <a:r>
              <a:rPr lang="de-CH"/>
              <a:t>» rechts in PowerPoint</a:t>
            </a:r>
            <a:br>
              <a:rPr lang="de-CH"/>
            </a:br>
            <a:r>
              <a:rPr lang="de-CH"/>
              <a:t>oder unter dem Menüpunkt «Einfügen &gt; Inhalte».</a:t>
            </a:r>
            <a:br>
              <a:rPr lang="de-CH"/>
            </a:br>
            <a:br>
              <a:rPr lang="de-CH"/>
            </a:br>
            <a:r>
              <a:rPr lang="de-CH"/>
              <a:t>Eigene Bilder können Sie durch einen Klick</a:t>
            </a:r>
            <a:br>
              <a:rPr lang="de-CH"/>
            </a:br>
            <a:r>
              <a:rPr lang="de-CH"/>
              <a:t>auf das untenstehende Icon einfügen.</a:t>
            </a:r>
          </a:p>
        </p:txBody>
      </p:sp>
    </p:spTree>
    <p:extLst>
      <p:ext uri="{BB962C8B-B14F-4D97-AF65-F5344CB8AC3E}">
        <p14:creationId xmlns:p14="http://schemas.microsoft.com/office/powerpoint/2010/main" val="399721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und Bild rech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9222" y="1170372"/>
            <a:ext cx="4734000" cy="492443"/>
          </a:xfrm>
        </p:spPr>
        <p:txBody>
          <a:bodyPr/>
          <a:lstStyle/>
          <a:p>
            <a:r>
              <a:rPr lang="de-CH"/>
              <a:t>Titel hinzufügen</a:t>
            </a:r>
          </a:p>
        </p:txBody>
      </p:sp>
      <p:sp>
        <p:nvSpPr>
          <p:cNvPr id="4" name="Inhaltsplatzhalter 3"/>
          <p:cNvSpPr>
            <a:spLocks noGrp="1"/>
          </p:cNvSpPr>
          <p:nvPr>
            <p:ph sz="half" idx="2" hasCustomPrompt="1"/>
          </p:nvPr>
        </p:nvSpPr>
        <p:spPr>
          <a:xfrm>
            <a:off x="399222" y="1972800"/>
            <a:ext cx="4734000" cy="4212100"/>
          </a:xfrm>
        </p:spPr>
        <p:txBody>
          <a:bodyPr/>
          <a:lstStyle>
            <a:lvl1pPr>
              <a:defRPr/>
            </a:lvl1pPr>
          </a:lstStyle>
          <a:p>
            <a:pPr lvl="0"/>
            <a:r>
              <a:rPr lang="de-CH" noProof="0"/>
              <a:t>Inhalt hinzufügen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5" name="Datumsplatzhalter 4">
            <a:extLst>
              <a:ext uri="{FF2B5EF4-FFF2-40B4-BE49-F238E27FC236}">
                <a16:creationId xmlns:a16="http://schemas.microsoft.com/office/drawing/2014/main" id="{0CBC3AC7-219E-4C67-AEDA-C67A12A69C38}"/>
              </a:ext>
            </a:extLst>
          </p:cNvPr>
          <p:cNvSpPr>
            <a:spLocks noGrp="1"/>
          </p:cNvSpPr>
          <p:nvPr>
            <p:ph type="dt" sz="half" idx="10"/>
          </p:nvPr>
        </p:nvSpPr>
        <p:spPr/>
        <p:txBody>
          <a:bodyPr/>
          <a:lstStyle/>
          <a:p>
            <a:fld id="{3FB61DFD-8919-49AB-984B-89882A7872F8}" type="datetime4">
              <a:rPr lang="de-CH" smtClean="0"/>
              <a:t>23. November 2023</a:t>
            </a:fld>
            <a:endParaRPr lang="de-CH"/>
          </a:p>
        </p:txBody>
      </p:sp>
      <p:sp>
        <p:nvSpPr>
          <p:cNvPr id="6" name="Fußzeilenplatzhalter 5">
            <a:extLst>
              <a:ext uri="{FF2B5EF4-FFF2-40B4-BE49-F238E27FC236}">
                <a16:creationId xmlns:a16="http://schemas.microsoft.com/office/drawing/2014/main" id="{C7782AC2-B1F9-49B1-8F1C-175BF9874552}"/>
              </a:ext>
            </a:extLst>
          </p:cNvPr>
          <p:cNvSpPr>
            <a:spLocks noGrp="1"/>
          </p:cNvSpPr>
          <p:nvPr>
            <p:ph type="ftr" sz="quarter" idx="11"/>
          </p:nvPr>
        </p:nvSpPr>
        <p:spPr/>
        <p:txBody>
          <a:bodyPr/>
          <a:lstStyle/>
          <a:p>
            <a:r>
              <a:rPr lang="de-CH"/>
              <a:t>Kompetenzfelder der Wirtschaftsinformatik</a:t>
            </a:r>
          </a:p>
        </p:txBody>
      </p:sp>
      <p:sp>
        <p:nvSpPr>
          <p:cNvPr id="7" name="Foliennummernplatzhalter 6">
            <a:extLst>
              <a:ext uri="{FF2B5EF4-FFF2-40B4-BE49-F238E27FC236}">
                <a16:creationId xmlns:a16="http://schemas.microsoft.com/office/drawing/2014/main" id="{1764E7F5-EE66-4CED-8EDA-D78B639D28B0}"/>
              </a:ext>
            </a:extLst>
          </p:cNvPr>
          <p:cNvSpPr>
            <a:spLocks noGrp="1"/>
          </p:cNvSpPr>
          <p:nvPr>
            <p:ph type="sldNum" sz="quarter" idx="12"/>
          </p:nvPr>
        </p:nvSpPr>
        <p:spPr/>
        <p:txBody>
          <a:bodyPr/>
          <a:lstStyle/>
          <a:p>
            <a:fld id="{442AD375-037F-43D0-B059-5172DA06796A}" type="slidenum">
              <a:rPr lang="de-CH" smtClean="0"/>
              <a:pPr/>
              <a:t>‹#›</a:t>
            </a:fld>
            <a:endParaRPr lang="de-CH"/>
          </a:p>
        </p:txBody>
      </p:sp>
      <p:sp>
        <p:nvSpPr>
          <p:cNvPr id="8" name="Bildplatzhalter 3">
            <a:extLst>
              <a:ext uri="{FF2B5EF4-FFF2-40B4-BE49-F238E27FC236}">
                <a16:creationId xmlns:a16="http://schemas.microsoft.com/office/drawing/2014/main" id="{BFED3010-9542-8FB4-6B6D-FE4852968500}"/>
              </a:ext>
            </a:extLst>
          </p:cNvPr>
          <p:cNvSpPr>
            <a:spLocks noGrp="1"/>
          </p:cNvSpPr>
          <p:nvPr>
            <p:ph type="pic" sz="quarter" idx="17" hasCustomPrompt="1"/>
          </p:nvPr>
        </p:nvSpPr>
        <p:spPr>
          <a:xfrm>
            <a:off x="5331196" y="846000"/>
            <a:ext cx="6103556" cy="5688000"/>
          </a:xfrm>
          <a:solidFill>
            <a:schemeClr val="accent5">
              <a:lumMod val="40000"/>
              <a:lumOff val="60000"/>
            </a:schemeClr>
          </a:solidFill>
        </p:spPr>
        <p:txBody>
          <a:bodyPr anchor="t"/>
          <a:lstStyle>
            <a:lvl1pPr algn="ctr">
              <a:defRPr sz="1600" b="0"/>
            </a:lvl1pPr>
          </a:lstStyle>
          <a:p>
            <a:r>
              <a:rPr lang="de-CH"/>
              <a:t> </a:t>
            </a:r>
            <a:br>
              <a:rPr lang="de-CH"/>
            </a:br>
            <a:r>
              <a:rPr lang="de-CH"/>
              <a:t>Ersetzen Sie diesen Platzhalter durch ein Bild </a:t>
            </a:r>
            <a:br>
              <a:rPr lang="de-CH"/>
            </a:br>
            <a:r>
              <a:rPr lang="de-CH"/>
              <a:t>(Grösse und Position beibehalten).</a:t>
            </a:r>
            <a:br>
              <a:rPr lang="de-CH"/>
            </a:br>
            <a:br>
              <a:rPr lang="de-CH"/>
            </a:br>
            <a:r>
              <a:rPr lang="de-CH"/>
              <a:t>Eine Auswahl an FHNW-Bildern finden</a:t>
            </a:r>
            <a:br>
              <a:rPr lang="de-CH"/>
            </a:br>
            <a:r>
              <a:rPr lang="de-CH"/>
              <a:t>Sie im «Content </a:t>
            </a:r>
            <a:r>
              <a:rPr lang="de-CH" err="1"/>
              <a:t>Chooser</a:t>
            </a:r>
            <a:r>
              <a:rPr lang="de-CH"/>
              <a:t>» rechts in PowerPoint</a:t>
            </a:r>
            <a:br>
              <a:rPr lang="de-CH"/>
            </a:br>
            <a:r>
              <a:rPr lang="de-CH"/>
              <a:t>oder unter dem Menüpunkt «Einfügen &gt; Inhalte».</a:t>
            </a:r>
            <a:br>
              <a:rPr lang="de-CH"/>
            </a:br>
            <a:br>
              <a:rPr lang="de-CH"/>
            </a:br>
            <a:r>
              <a:rPr lang="de-CH"/>
              <a:t>Eigene Bilder können Sie durch einen Klick</a:t>
            </a:r>
            <a:br>
              <a:rPr lang="de-CH"/>
            </a:br>
            <a:r>
              <a:rPr lang="de-CH"/>
              <a:t>auf das untenstehende Icon einfügen.</a:t>
            </a:r>
          </a:p>
        </p:txBody>
      </p:sp>
    </p:spTree>
    <p:extLst>
      <p:ext uri="{BB962C8B-B14F-4D97-AF65-F5344CB8AC3E}">
        <p14:creationId xmlns:p14="http://schemas.microsoft.com/office/powerpoint/2010/main" val="293266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vollfläch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EB216CB-AE9D-4C01-AD48-4B7915875192}"/>
              </a:ext>
            </a:extLst>
          </p:cNvPr>
          <p:cNvSpPr>
            <a:spLocks noGrp="1"/>
          </p:cNvSpPr>
          <p:nvPr>
            <p:ph type="dt" sz="half" idx="14"/>
          </p:nvPr>
        </p:nvSpPr>
        <p:spPr/>
        <p:txBody>
          <a:bodyPr/>
          <a:lstStyle/>
          <a:p>
            <a:fld id="{13C9725A-A0D3-4987-91DF-36A237C07C59}" type="datetime4">
              <a:rPr lang="de-CH" smtClean="0"/>
              <a:t>23. November 2023</a:t>
            </a:fld>
            <a:endParaRPr lang="de-CH"/>
          </a:p>
        </p:txBody>
      </p:sp>
      <p:sp>
        <p:nvSpPr>
          <p:cNvPr id="4" name="Fußzeilenplatzhalter 3">
            <a:extLst>
              <a:ext uri="{FF2B5EF4-FFF2-40B4-BE49-F238E27FC236}">
                <a16:creationId xmlns:a16="http://schemas.microsoft.com/office/drawing/2014/main" id="{43E67269-0443-40A6-8D53-CF9C30AE7206}"/>
              </a:ext>
            </a:extLst>
          </p:cNvPr>
          <p:cNvSpPr>
            <a:spLocks noGrp="1"/>
          </p:cNvSpPr>
          <p:nvPr>
            <p:ph type="ftr" sz="quarter" idx="15"/>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1FD2179C-3288-47A5-A587-1B7255A2C3E5}"/>
              </a:ext>
            </a:extLst>
          </p:cNvPr>
          <p:cNvSpPr>
            <a:spLocks noGrp="1"/>
          </p:cNvSpPr>
          <p:nvPr>
            <p:ph type="sldNum" sz="quarter" idx="16"/>
          </p:nvPr>
        </p:nvSpPr>
        <p:spPr/>
        <p:txBody>
          <a:bodyPr/>
          <a:lstStyle/>
          <a:p>
            <a:fld id="{442AD375-037F-43D0-B059-5172DA06796A}" type="slidenum">
              <a:rPr lang="de-CH" smtClean="0"/>
              <a:pPr/>
              <a:t>‹#›</a:t>
            </a:fld>
            <a:endParaRPr lang="de-CH"/>
          </a:p>
        </p:txBody>
      </p:sp>
      <p:sp>
        <p:nvSpPr>
          <p:cNvPr id="2" name="Bildplatzhalter 3">
            <a:extLst>
              <a:ext uri="{FF2B5EF4-FFF2-40B4-BE49-F238E27FC236}">
                <a16:creationId xmlns:a16="http://schemas.microsoft.com/office/drawing/2014/main" id="{FA158FDB-0E1B-74C0-3EFC-E1E947BFEE20}"/>
              </a:ext>
            </a:extLst>
          </p:cNvPr>
          <p:cNvSpPr>
            <a:spLocks noGrp="1"/>
          </p:cNvSpPr>
          <p:nvPr>
            <p:ph type="pic" sz="quarter" idx="17" hasCustomPrompt="1"/>
          </p:nvPr>
        </p:nvSpPr>
        <p:spPr>
          <a:xfrm>
            <a:off x="0" y="846872"/>
            <a:ext cx="11430000" cy="5688000"/>
          </a:xfrm>
          <a:solidFill>
            <a:schemeClr val="accent5">
              <a:lumMod val="40000"/>
              <a:lumOff val="60000"/>
            </a:schemeClr>
          </a:solidFill>
        </p:spPr>
        <p:txBody>
          <a:bodyPr anchor="t"/>
          <a:lstStyle>
            <a:lvl1pPr algn="ctr">
              <a:defRPr sz="1600" b="0"/>
            </a:lvl1pPr>
          </a:lstStyle>
          <a:p>
            <a:r>
              <a:rPr lang="de-CH"/>
              <a:t> </a:t>
            </a:r>
            <a:br>
              <a:rPr lang="de-CH"/>
            </a:br>
            <a:r>
              <a:rPr lang="de-CH"/>
              <a:t>Ersetzen Sie diesen Platzhalter durch ein Bild </a:t>
            </a:r>
            <a:br>
              <a:rPr lang="de-CH"/>
            </a:br>
            <a:r>
              <a:rPr lang="de-CH"/>
              <a:t>(Grösse und Position beibehalten).</a:t>
            </a:r>
            <a:br>
              <a:rPr lang="de-CH"/>
            </a:br>
            <a:br>
              <a:rPr lang="de-CH"/>
            </a:br>
            <a:r>
              <a:rPr lang="de-CH"/>
              <a:t>Eine Auswahl an FHNW-Bildern finden</a:t>
            </a:r>
            <a:br>
              <a:rPr lang="de-CH"/>
            </a:br>
            <a:r>
              <a:rPr lang="de-CH"/>
              <a:t>Sie im «Content </a:t>
            </a:r>
            <a:r>
              <a:rPr lang="de-CH" err="1"/>
              <a:t>Chooser</a:t>
            </a:r>
            <a:r>
              <a:rPr lang="de-CH"/>
              <a:t>» rechts in PowerPoint</a:t>
            </a:r>
            <a:br>
              <a:rPr lang="de-CH"/>
            </a:br>
            <a:r>
              <a:rPr lang="de-CH"/>
              <a:t>oder unter dem Menüpunkt «Einfügen &gt; Inhalte».</a:t>
            </a:r>
            <a:br>
              <a:rPr lang="de-CH"/>
            </a:br>
            <a:br>
              <a:rPr lang="de-CH"/>
            </a:br>
            <a:r>
              <a:rPr lang="de-CH"/>
              <a:t>Eigene Bilder können Sie durch einen Klick</a:t>
            </a:r>
            <a:br>
              <a:rPr lang="de-CH"/>
            </a:br>
            <a:r>
              <a:rPr lang="de-CH"/>
              <a:t>auf das untenstehende Icon einfügen.</a:t>
            </a:r>
          </a:p>
        </p:txBody>
      </p:sp>
    </p:spTree>
    <p:extLst>
      <p:ext uri="{BB962C8B-B14F-4D97-AF65-F5344CB8AC3E}">
        <p14:creationId xmlns:p14="http://schemas.microsoft.com/office/powerpoint/2010/main" val="245175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9001" y="1170372"/>
            <a:ext cx="11012400" cy="492443"/>
          </a:xfrm>
        </p:spPr>
        <p:txBody>
          <a:bodyPr/>
          <a:lstStyle/>
          <a:p>
            <a:r>
              <a:rPr lang="de-CH"/>
              <a:t>Titel hinzufügen</a:t>
            </a:r>
          </a:p>
        </p:txBody>
      </p:sp>
      <p:sp>
        <p:nvSpPr>
          <p:cNvPr id="3" name="Datumsplatzhalter 2">
            <a:extLst>
              <a:ext uri="{FF2B5EF4-FFF2-40B4-BE49-F238E27FC236}">
                <a16:creationId xmlns:a16="http://schemas.microsoft.com/office/drawing/2014/main" id="{9846EAAB-E9CC-4FBB-A777-DFD68618EF51}"/>
              </a:ext>
            </a:extLst>
          </p:cNvPr>
          <p:cNvSpPr>
            <a:spLocks noGrp="1"/>
          </p:cNvSpPr>
          <p:nvPr>
            <p:ph type="dt" sz="half" idx="10"/>
          </p:nvPr>
        </p:nvSpPr>
        <p:spPr/>
        <p:txBody>
          <a:bodyPr/>
          <a:lstStyle/>
          <a:p>
            <a:fld id="{16D7B767-353D-49DE-8783-1CAE61487A41}" type="datetime4">
              <a:rPr lang="de-CH" smtClean="0"/>
              <a:t>23. November 2023</a:t>
            </a:fld>
            <a:endParaRPr lang="de-CH"/>
          </a:p>
        </p:txBody>
      </p:sp>
      <p:sp>
        <p:nvSpPr>
          <p:cNvPr id="4" name="Fußzeilenplatzhalter 3">
            <a:extLst>
              <a:ext uri="{FF2B5EF4-FFF2-40B4-BE49-F238E27FC236}">
                <a16:creationId xmlns:a16="http://schemas.microsoft.com/office/drawing/2014/main" id="{4490A60D-3123-4534-B4E1-1B214E40238B}"/>
              </a:ext>
            </a:extLst>
          </p:cNvPr>
          <p:cNvSpPr>
            <a:spLocks noGrp="1"/>
          </p:cNvSpPr>
          <p:nvPr>
            <p:ph type="ftr" sz="quarter" idx="11"/>
          </p:nvPr>
        </p:nvSpPr>
        <p:spPr/>
        <p:txBody>
          <a:bodyPr/>
          <a:lstStyle/>
          <a:p>
            <a:r>
              <a:rPr lang="de-CH"/>
              <a:t>Kompetenzfelder der Wirtschaftsinformatik</a:t>
            </a:r>
          </a:p>
        </p:txBody>
      </p:sp>
      <p:sp>
        <p:nvSpPr>
          <p:cNvPr id="5" name="Foliennummernplatzhalter 4">
            <a:extLst>
              <a:ext uri="{FF2B5EF4-FFF2-40B4-BE49-F238E27FC236}">
                <a16:creationId xmlns:a16="http://schemas.microsoft.com/office/drawing/2014/main" id="{9CA66DD1-3165-483D-99FB-202ADC04E1FF}"/>
              </a:ext>
            </a:extLst>
          </p:cNvPr>
          <p:cNvSpPr>
            <a:spLocks noGrp="1"/>
          </p:cNvSpPr>
          <p:nvPr>
            <p:ph type="sldNum" sz="quarter" idx="12"/>
          </p:nvPr>
        </p:nvSpPr>
        <p:spPr/>
        <p:txBody>
          <a:bodyPr/>
          <a:lstStyle/>
          <a:p>
            <a:fld id="{442AD375-037F-43D0-B059-5172DA06796A}" type="slidenum">
              <a:rPr lang="de-CH" smtClean="0"/>
              <a:pPr/>
              <a:t>‹#›</a:t>
            </a:fld>
            <a:endParaRPr lang="de-CH"/>
          </a:p>
        </p:txBody>
      </p:sp>
    </p:spTree>
    <p:extLst>
      <p:ext uri="{BB962C8B-B14F-4D97-AF65-F5344CB8AC3E}">
        <p14:creationId xmlns:p14="http://schemas.microsoft.com/office/powerpoint/2010/main" val="383798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CCA65A95-72B9-9C39-BC44-04A643558335}"/>
              </a:ext>
            </a:extLst>
          </p:cNvPr>
          <p:cNvSpPr/>
          <p:nvPr userDrawn="1"/>
        </p:nvSpPr>
        <p:spPr>
          <a:xfrm>
            <a:off x="0" y="6534000"/>
            <a:ext cx="11430000" cy="324000"/>
          </a:xfrm>
          <a:prstGeom prst="rect">
            <a:avLst/>
          </a:prstGeom>
          <a:solidFill>
            <a:srgbClr val="FDE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platzhalter 1"/>
          <p:cNvSpPr>
            <a:spLocks noGrp="1"/>
          </p:cNvSpPr>
          <p:nvPr>
            <p:ph type="title"/>
          </p:nvPr>
        </p:nvSpPr>
        <p:spPr>
          <a:xfrm>
            <a:off x="419100" y="1170372"/>
            <a:ext cx="11006138" cy="492443"/>
          </a:xfrm>
          <a:prstGeom prst="rect">
            <a:avLst/>
          </a:prstGeom>
        </p:spPr>
        <p:txBody>
          <a:bodyPr vert="horz" wrap="square" lIns="0" tIns="0" rIns="0" bIns="0" rtlCol="0" anchor="t">
            <a:spAutoFit/>
          </a:bodyPr>
          <a:lstStyle/>
          <a:p>
            <a:r>
              <a:rPr lang="de-CH"/>
              <a:t>Titel hinzufügen</a:t>
            </a:r>
          </a:p>
        </p:txBody>
      </p:sp>
      <p:sp>
        <p:nvSpPr>
          <p:cNvPr id="3" name="Textplatzhalter 2"/>
          <p:cNvSpPr>
            <a:spLocks noGrp="1"/>
          </p:cNvSpPr>
          <p:nvPr>
            <p:ph type="body" idx="1"/>
          </p:nvPr>
        </p:nvSpPr>
        <p:spPr>
          <a:xfrm>
            <a:off x="419100" y="1973011"/>
            <a:ext cx="11006138" cy="4211889"/>
          </a:xfrm>
          <a:prstGeom prst="rect">
            <a:avLst/>
          </a:prstGeom>
        </p:spPr>
        <p:txBody>
          <a:bodyPr vert="horz" lIns="0" tIns="0" rIns="0" bIns="0" rtlCol="0">
            <a:noAutofit/>
          </a:bodyPr>
          <a:lstStyle/>
          <a:p>
            <a:pPr lvl="0"/>
            <a:r>
              <a:rPr lang="de-CH" noProof="0" err="1"/>
              <a:t>Erum</a:t>
            </a:r>
            <a:r>
              <a:rPr lang="de-CH" noProof="0"/>
              <a:t> </a:t>
            </a:r>
            <a:r>
              <a:rPr lang="de-CH" noProof="0" err="1"/>
              <a:t>qui</a:t>
            </a:r>
            <a:r>
              <a:rPr lang="de-CH" noProof="0"/>
              <a:t> </a:t>
            </a:r>
            <a:r>
              <a:rPr lang="de-CH" noProof="0" err="1"/>
              <a:t>blam</a:t>
            </a:r>
            <a:r>
              <a:rPr lang="de-CH" noProof="0"/>
              <a:t> </a:t>
            </a:r>
            <a:r>
              <a:rPr lang="de-CH" noProof="0" err="1"/>
              <a:t>faciis</a:t>
            </a:r>
            <a:r>
              <a:rPr lang="de-CH" noProof="0"/>
              <a:t> </a:t>
            </a:r>
            <a:r>
              <a:rPr lang="de-CH" noProof="0" err="1"/>
              <a:t>ullente</a:t>
            </a:r>
            <a:r>
              <a:rPr lang="de-CH" noProof="0"/>
              <a:t> </a:t>
            </a:r>
            <a:r>
              <a:rPr lang="de-CH" noProof="0" err="1"/>
              <a:t>nim</a:t>
            </a:r>
            <a:r>
              <a:rPr lang="de-CH" noProof="0"/>
              <a:t> </a:t>
            </a:r>
            <a:r>
              <a:rPr lang="de-CH" noProof="0" err="1"/>
              <a:t>aut</a:t>
            </a:r>
            <a:r>
              <a:rPr lang="de-CH" noProof="0"/>
              <a:t> </a:t>
            </a:r>
            <a:r>
              <a:rPr lang="de-CH" noProof="0" err="1"/>
              <a:t>que</a:t>
            </a:r>
            <a:r>
              <a:rPr lang="de-CH" noProof="0"/>
              <a:t> </a:t>
            </a:r>
            <a:r>
              <a:rPr lang="de-CH" noProof="0" err="1"/>
              <a:t>conserumenis</a:t>
            </a:r>
            <a:r>
              <a:rPr lang="de-CH" noProof="0"/>
              <a:t> </a:t>
            </a:r>
            <a:r>
              <a:rPr lang="de-CH" noProof="0" err="1"/>
              <a:t>maxim</a:t>
            </a:r>
            <a:r>
              <a:rPr lang="de-CH" noProof="0"/>
              <a:t> </a:t>
            </a:r>
            <a:r>
              <a:rPr lang="de-CH" noProof="0" err="1"/>
              <a:t>reptio</a:t>
            </a:r>
            <a:r>
              <a:rPr lang="de-CH" noProof="0"/>
              <a:t> </a:t>
            </a:r>
            <a:r>
              <a:rPr lang="de-CH" noProof="0" err="1"/>
              <a:t>intis</a:t>
            </a:r>
            <a:r>
              <a:rPr lang="de-CH" noProof="0"/>
              <a:t> </a:t>
            </a:r>
            <a:r>
              <a:rPr lang="de-CH" noProof="0" err="1"/>
              <a:t>sero</a:t>
            </a:r>
            <a:r>
              <a:rPr lang="de-CH" noProof="0"/>
              <a:t> </a:t>
            </a:r>
            <a:r>
              <a:rPr lang="de-CH" noProof="0" err="1"/>
              <a:t>doluptatiam</a:t>
            </a:r>
            <a:r>
              <a:rPr lang="de-CH" noProof="0"/>
              <a:t> </a:t>
            </a:r>
            <a:r>
              <a:rPr lang="de-CH" noProof="0" err="1"/>
              <a:t>nemque</a:t>
            </a:r>
            <a:r>
              <a:rPr lang="de-CH" noProof="0"/>
              <a:t> </a:t>
            </a:r>
            <a:r>
              <a:rPr lang="de-CH" noProof="0" err="1"/>
              <a:t>pore</a:t>
            </a:r>
            <a:r>
              <a:rPr lang="de-CH" noProof="0"/>
              <a:t> </a:t>
            </a:r>
            <a:r>
              <a:rPr lang="de-CH" noProof="0" err="1"/>
              <a:t>volliquis</a:t>
            </a:r>
            <a:r>
              <a:rPr lang="de-CH" noProof="0"/>
              <a:t> </a:t>
            </a:r>
            <a:r>
              <a:rPr lang="de-CH" noProof="0" err="1"/>
              <a:t>archicient</a:t>
            </a:r>
            <a:r>
              <a:rPr lang="de-CH" noProof="0"/>
              <a:t> </a:t>
            </a:r>
            <a:r>
              <a:rPr lang="de-CH" noProof="0" err="1"/>
              <a:t>remporu</a:t>
            </a:r>
            <a:r>
              <a:rPr lang="de-CH" noProof="0"/>
              <a:t> </a:t>
            </a:r>
            <a:r>
              <a:rPr lang="de-CH" noProof="0" err="1"/>
              <a:t>mquatis</a:t>
            </a:r>
            <a:r>
              <a:rPr lang="de-CH" noProof="0"/>
              <a:t> </a:t>
            </a:r>
            <a:r>
              <a:rPr lang="de-CH" noProof="0" err="1"/>
              <a:t>ipicipit</a:t>
            </a:r>
            <a:r>
              <a:rPr lang="de-CH" noProof="0"/>
              <a:t> </a:t>
            </a:r>
            <a:r>
              <a:rPr lang="de-CH" noProof="0" err="1"/>
              <a:t>que</a:t>
            </a:r>
            <a:r>
              <a:rPr lang="de-CH" noProof="0"/>
              <a:t> </a:t>
            </a:r>
            <a:r>
              <a:rPr lang="de-CH" noProof="0" err="1"/>
              <a:t>eati</a:t>
            </a:r>
            <a:r>
              <a:rPr lang="de-CH" noProof="0"/>
              <a:t> </a:t>
            </a:r>
            <a:r>
              <a:rPr lang="de-CH" noProof="0" err="1"/>
              <a:t>offictus</a:t>
            </a:r>
            <a:r>
              <a:rPr lang="de-CH" noProof="0"/>
              <a:t> sed </a:t>
            </a:r>
            <a:r>
              <a:rPr lang="de-CH" noProof="0" err="1"/>
              <a:t>milluptatum</a:t>
            </a:r>
            <a:r>
              <a:rPr lang="de-CH" noProof="0"/>
              <a:t> </a:t>
            </a:r>
            <a:r>
              <a:rPr lang="de-CH" noProof="0" err="1"/>
              <a:t>volores</a:t>
            </a:r>
            <a:r>
              <a:rPr lang="de-CH" noProof="0"/>
              <a:t> </a:t>
            </a:r>
            <a:r>
              <a:rPr lang="de-CH" noProof="0" err="1"/>
              <a:t>tincipicid</a:t>
            </a:r>
            <a:r>
              <a:rPr lang="de-CH" noProof="0"/>
              <a:t> quo </a:t>
            </a:r>
            <a:r>
              <a:rPr lang="de-CH" noProof="0" err="1"/>
              <a:t>etum</a:t>
            </a:r>
            <a:r>
              <a:rPr lang="de-CH" noProof="0"/>
              <a:t> </a:t>
            </a:r>
            <a:r>
              <a:rPr lang="de-CH" noProof="0" err="1"/>
              <a:t>audiaer</a:t>
            </a:r>
            <a:r>
              <a:rPr lang="de-CH" noProof="0"/>
              <a:t> </a:t>
            </a:r>
            <a:r>
              <a:rPr lang="de-CH" noProof="0" err="1"/>
              <a:t>eribeatia</a:t>
            </a:r>
            <a:r>
              <a:rPr lang="de-CH" noProof="0"/>
              <a:t> </a:t>
            </a:r>
            <a:r>
              <a:rPr lang="de-CH" noProof="0" err="1"/>
              <a:t>ditias</a:t>
            </a:r>
            <a:r>
              <a:rPr lang="de-CH" noProof="0"/>
              <a:t> </a:t>
            </a:r>
            <a:r>
              <a:rPr lang="de-CH" noProof="0" err="1"/>
              <a:t>ea</a:t>
            </a:r>
            <a:r>
              <a:rPr lang="de-CH" noProof="0"/>
              <a:t> </a:t>
            </a:r>
            <a:r>
              <a:rPr lang="de-CH" noProof="0" err="1"/>
              <a:t>volessum</a:t>
            </a:r>
            <a:r>
              <a:rPr lang="de-CH" noProof="0"/>
              <a:t> </a:t>
            </a:r>
            <a:r>
              <a:rPr lang="de-CH" noProof="0" err="1"/>
              <a:t>culparum</a:t>
            </a:r>
            <a:r>
              <a:rPr lang="de-CH" noProof="0"/>
              <a:t> </a:t>
            </a:r>
            <a:r>
              <a:rPr lang="de-CH" noProof="0" err="1"/>
              <a:t>Accabores</a:t>
            </a:r>
            <a:r>
              <a:rPr lang="de-CH" noProof="0"/>
              <a:t> </a:t>
            </a:r>
            <a:r>
              <a:rPr lang="de-CH" noProof="0" err="1"/>
              <a:t>minctur</a:t>
            </a:r>
            <a:r>
              <a:rPr lang="de-CH" noProof="0"/>
              <a:t> </a:t>
            </a:r>
            <a:r>
              <a:rPr lang="de-CH" noProof="0" err="1"/>
              <a:t>suntus</a:t>
            </a:r>
            <a:r>
              <a:rPr lang="de-CH" noProof="0"/>
              <a:t> </a:t>
            </a:r>
            <a:r>
              <a:rPr lang="de-CH" noProof="0" err="1"/>
              <a:t>voleculleni</a:t>
            </a:r>
            <a:r>
              <a:rPr lang="de-CH" noProof="0"/>
              <a:t> </a:t>
            </a:r>
            <a:r>
              <a:rPr lang="de-CH" noProof="0" err="1"/>
              <a:t>Utet</a:t>
            </a:r>
            <a:r>
              <a:rPr lang="de-CH" noProof="0"/>
              <a:t> </a:t>
            </a:r>
            <a:r>
              <a:rPr lang="de-CH" noProof="0" err="1"/>
              <a:t>eum</a:t>
            </a:r>
            <a:r>
              <a:rPr lang="de-CH" noProof="0"/>
              <a:t> </a:t>
            </a:r>
            <a:r>
              <a:rPr lang="de-CH" noProof="0" err="1"/>
              <a:t>quis</a:t>
            </a:r>
            <a:r>
              <a:rPr lang="de-CH" noProof="0"/>
              <a:t> </a:t>
            </a:r>
            <a:r>
              <a:rPr lang="de-CH" noProof="0" err="1"/>
              <a:t>magnima</a:t>
            </a:r>
            <a:r>
              <a:rPr lang="de-CH" noProof="0"/>
              <a:t> </a:t>
            </a:r>
            <a:r>
              <a:rPr lang="de-CH" noProof="0" err="1"/>
              <a:t>Gnatquam</a:t>
            </a:r>
            <a:r>
              <a:rPr lang="de-CH" noProof="0"/>
              <a:t>, </a:t>
            </a:r>
            <a:r>
              <a:rPr lang="de-CH" noProof="0" err="1"/>
              <a:t>eat</a:t>
            </a:r>
            <a:r>
              <a:rPr lang="de-CH" noProof="0"/>
              <a:t> </a:t>
            </a:r>
            <a:r>
              <a:rPr lang="de-CH" noProof="0" err="1"/>
              <a:t>quid</a:t>
            </a:r>
            <a:r>
              <a:rPr lang="de-CH" noProof="0"/>
              <a:t> </a:t>
            </a:r>
            <a:r>
              <a:rPr lang="de-CH" noProof="0" err="1"/>
              <a:t>qui</a:t>
            </a:r>
            <a:r>
              <a:rPr lang="de-CH" noProof="0"/>
              <a:t> </a:t>
            </a:r>
            <a:r>
              <a:rPr lang="de-CH" noProof="0" err="1"/>
              <a:t>consecum</a:t>
            </a:r>
            <a:r>
              <a:rPr lang="de-CH" noProof="0"/>
              <a:t> </a:t>
            </a:r>
            <a:r>
              <a:rPr lang="de-CH" noProof="0" err="1"/>
              <a:t>Nulland</a:t>
            </a:r>
            <a:r>
              <a:rPr lang="de-CH" noProof="0"/>
              <a:t> </a:t>
            </a:r>
            <a:r>
              <a:rPr lang="de-CH" noProof="0" err="1"/>
              <a:t>amusand</a:t>
            </a:r>
            <a:r>
              <a:rPr lang="de-CH" noProof="0"/>
              <a:t> </a:t>
            </a:r>
            <a:r>
              <a:rPr lang="de-CH" noProof="0" err="1"/>
              <a:t>ipissi</a:t>
            </a:r>
            <a:r>
              <a:rPr lang="de-CH" noProof="0"/>
              <a:t> </a:t>
            </a:r>
            <a:r>
              <a:rPr lang="de-CH" noProof="0" err="1"/>
              <a:t>coreped</a:t>
            </a:r>
            <a:r>
              <a:rPr lang="de-CH" noProof="0"/>
              <a:t> </a:t>
            </a:r>
            <a:r>
              <a:rPr lang="de-CH" noProof="0" err="1"/>
              <a:t>Molupta</a:t>
            </a:r>
            <a:r>
              <a:rPr lang="de-CH" noProof="0"/>
              <a:t> </a:t>
            </a:r>
            <a:r>
              <a:rPr lang="de-CH" noProof="0" err="1"/>
              <a:t>pre</a:t>
            </a:r>
            <a:r>
              <a:rPr lang="de-CH" noProof="0"/>
              <a:t>, </a:t>
            </a:r>
            <a:r>
              <a:rPr lang="de-CH" noProof="0" err="1"/>
              <a:t>quistotae</a:t>
            </a:r>
            <a:r>
              <a:rPr lang="de-CH" noProof="0"/>
              <a:t> </a:t>
            </a:r>
            <a:r>
              <a:rPr lang="de-CH" noProof="0" err="1"/>
              <a:t>sit</a:t>
            </a:r>
            <a:r>
              <a:rPr lang="de-CH" noProof="0"/>
              <a:t> Volum </a:t>
            </a:r>
            <a:r>
              <a:rPr lang="de-CH" noProof="0" err="1"/>
              <a:t>doluptat</a:t>
            </a:r>
            <a:r>
              <a:rPr lang="de-CH" noProof="0"/>
              <a:t> </a:t>
            </a:r>
            <a:r>
              <a:rPr lang="de-CH" noProof="0" err="1"/>
              <a:t>aliti</a:t>
            </a:r>
            <a:r>
              <a:rPr lang="de-CH" noProof="0"/>
              <a:t> cum et </a:t>
            </a:r>
            <a:r>
              <a:rPr lang="de-CH" noProof="0" err="1"/>
              <a:t>fugit</a:t>
            </a:r>
            <a:r>
              <a:rPr lang="de-CH" noProof="0"/>
              <a:t> </a:t>
            </a:r>
            <a:r>
              <a:rPr lang="de-CH" noProof="0" err="1"/>
              <a:t>latia</a:t>
            </a:r>
            <a:endParaRPr lang="de-CH" noProof="0"/>
          </a:p>
          <a:p>
            <a:pPr lvl="0"/>
            <a:r>
              <a:rPr lang="de-CH" noProof="0"/>
              <a:t>Inhalt hinzufügen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p:cNvSpPr>
            <a:spLocks noGrp="1"/>
          </p:cNvSpPr>
          <p:nvPr>
            <p:ph type="dt" sz="half" idx="2"/>
          </p:nvPr>
        </p:nvSpPr>
        <p:spPr>
          <a:xfrm>
            <a:off x="419100" y="6620400"/>
            <a:ext cx="1188000" cy="144016"/>
          </a:xfrm>
          <a:prstGeom prst="rect">
            <a:avLst/>
          </a:prstGeom>
        </p:spPr>
        <p:txBody>
          <a:bodyPr vert="horz" lIns="0" tIns="0" rIns="0" bIns="0" rtlCol="0" anchor="t" anchorCtr="0"/>
          <a:lstStyle>
            <a:lvl1pPr algn="l">
              <a:defRPr sz="950">
                <a:solidFill>
                  <a:schemeClr val="tx1"/>
                </a:solidFill>
              </a:defRPr>
            </a:lvl1pPr>
          </a:lstStyle>
          <a:p>
            <a:fld id="{222486EA-AA2A-4A93-BFF0-2406FD5D5435}" type="datetime4">
              <a:rPr lang="de-CH" smtClean="0"/>
              <a:t>23. November 2023</a:t>
            </a:fld>
            <a:endParaRPr lang="de-CH"/>
          </a:p>
        </p:txBody>
      </p:sp>
      <p:sp>
        <p:nvSpPr>
          <p:cNvPr id="5" name="Fußzeilenplatzhalter 4"/>
          <p:cNvSpPr>
            <a:spLocks noGrp="1"/>
          </p:cNvSpPr>
          <p:nvPr>
            <p:ph type="ftr" sz="quarter" idx="3"/>
          </p:nvPr>
        </p:nvSpPr>
        <p:spPr>
          <a:xfrm>
            <a:off x="1667508" y="6620400"/>
            <a:ext cx="7800812" cy="144016"/>
          </a:xfrm>
          <a:prstGeom prst="rect">
            <a:avLst/>
          </a:prstGeom>
        </p:spPr>
        <p:txBody>
          <a:bodyPr vert="horz" lIns="0" tIns="0" rIns="0" bIns="0" rtlCol="0" anchor="t" anchorCtr="0"/>
          <a:lstStyle>
            <a:lvl1pPr algn="l">
              <a:defRPr sz="950" b="1">
                <a:solidFill>
                  <a:schemeClr val="tx1"/>
                </a:solidFill>
              </a:defRPr>
            </a:lvl1pPr>
          </a:lstStyle>
          <a:p>
            <a:r>
              <a:rPr lang="de-CH"/>
              <a:t>Kompetenzfelder der Wirtschaftsinformatik</a:t>
            </a:r>
          </a:p>
        </p:txBody>
      </p:sp>
      <p:sp>
        <p:nvSpPr>
          <p:cNvPr id="6" name="Foliennummernplatzhalter 5"/>
          <p:cNvSpPr>
            <a:spLocks noGrp="1"/>
          </p:cNvSpPr>
          <p:nvPr>
            <p:ph type="sldNum" sz="quarter" idx="4"/>
          </p:nvPr>
        </p:nvSpPr>
        <p:spPr>
          <a:xfrm>
            <a:off x="11460596" y="6620400"/>
            <a:ext cx="376710" cy="144016"/>
          </a:xfrm>
          <a:prstGeom prst="rect">
            <a:avLst/>
          </a:prstGeom>
        </p:spPr>
        <p:txBody>
          <a:bodyPr vert="horz" lIns="0" tIns="0" rIns="0" bIns="0" rtlCol="0" anchor="t" anchorCtr="0"/>
          <a:lstStyle>
            <a:lvl1pPr algn="r">
              <a:defRPr sz="950">
                <a:solidFill>
                  <a:schemeClr val="tx1"/>
                </a:solidFill>
              </a:defRPr>
            </a:lvl1pPr>
          </a:lstStyle>
          <a:p>
            <a:fld id="{442AD375-037F-43D0-B059-5172DA06796A}" type="slidenum">
              <a:rPr lang="de-CH" smtClean="0"/>
              <a:pPr/>
              <a:t>‹#›</a:t>
            </a:fld>
            <a:endParaRPr lang="de-CH"/>
          </a:p>
        </p:txBody>
      </p:sp>
      <p:sp>
        <p:nvSpPr>
          <p:cNvPr id="7" name="Textfeld 6">
            <a:extLst>
              <a:ext uri="{FF2B5EF4-FFF2-40B4-BE49-F238E27FC236}">
                <a16:creationId xmlns:a16="http://schemas.microsoft.com/office/drawing/2014/main" id="{1C703539-8E35-D069-DBD5-3A4DCC125A4D}"/>
              </a:ext>
            </a:extLst>
          </p:cNvPr>
          <p:cNvSpPr txBox="1"/>
          <p:nvPr userDrawn="1"/>
        </p:nvSpPr>
        <p:spPr>
          <a:xfrm rot="5400000">
            <a:off x="11394044" y="5941110"/>
            <a:ext cx="1753783" cy="61555"/>
          </a:xfrm>
          <a:prstGeom prst="rect">
            <a:avLst/>
          </a:prstGeom>
          <a:noFill/>
        </p:spPr>
        <p:txBody>
          <a:bodyPr wrap="square" lIns="0" tIns="0" rIns="0" bIns="0" rtlCol="0">
            <a:spAutoFit/>
          </a:bodyPr>
          <a:lstStyle/>
          <a:p>
            <a:pPr algn="r"/>
            <a:r>
              <a:rPr lang="de-CH" sz="400" spc="40" baseline="0">
                <a:solidFill>
                  <a:schemeClr val="bg1">
                    <a:lumMod val="85000"/>
                  </a:schemeClr>
                </a:solidFill>
              </a:rPr>
              <a:t>Erstellt durch Vorlagenbauer.ch</a:t>
            </a:r>
          </a:p>
        </p:txBody>
      </p:sp>
      <p:sp>
        <p:nvSpPr>
          <p:cNvPr id="16" name="Textfeld 15">
            <a:extLst>
              <a:ext uri="{FF2B5EF4-FFF2-40B4-BE49-F238E27FC236}">
                <a16:creationId xmlns:a16="http://schemas.microsoft.com/office/drawing/2014/main" id="{2BBC21AA-03C3-7EDE-BB82-F15F9CEADEFF}"/>
              </a:ext>
            </a:extLst>
          </p:cNvPr>
          <p:cNvSpPr txBox="1"/>
          <p:nvPr userDrawn="1"/>
        </p:nvSpPr>
        <p:spPr>
          <a:xfrm>
            <a:off x="9624392" y="6620400"/>
            <a:ext cx="1649536" cy="144016"/>
          </a:xfrm>
          <a:prstGeom prst="rect">
            <a:avLst/>
          </a:prstGeom>
        </p:spPr>
        <p:txBody>
          <a:bodyPr vert="horz" lIns="0" tIns="0" rIns="0" bIns="0" rtlCol="0" anchor="t" anchorCtr="0"/>
          <a:lstStyle>
            <a:defPPr>
              <a:defRPr lang="de-DE"/>
            </a:defPPr>
            <a:lvl1pPr>
              <a:defRPr sz="950" b="1"/>
            </a:lvl1pPr>
          </a:lstStyle>
          <a:p>
            <a:pPr lvl="0" algn="r"/>
            <a:r>
              <a:rPr lang="de-CH"/>
              <a:t>www.fhnw.ch/wirtschaft</a:t>
            </a:r>
          </a:p>
        </p:txBody>
      </p:sp>
      <p:pic>
        <p:nvPicPr>
          <p:cNvPr id="9" name="Grafik 8">
            <a:extLst>
              <a:ext uri="{FF2B5EF4-FFF2-40B4-BE49-F238E27FC236}">
                <a16:creationId xmlns:a16="http://schemas.microsoft.com/office/drawing/2014/main" id="{72A74EF8-F4D9-2156-370D-C6A29757557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17600" y="212400"/>
            <a:ext cx="2727286" cy="424800"/>
          </a:xfrm>
          <a:prstGeom prst="rect">
            <a:avLst/>
          </a:prstGeom>
        </p:spPr>
      </p:pic>
      <p:pic>
        <p:nvPicPr>
          <p:cNvPr id="8" name="Grafik 7">
            <a:extLst>
              <a:ext uri="{FF2B5EF4-FFF2-40B4-BE49-F238E27FC236}">
                <a16:creationId xmlns:a16="http://schemas.microsoft.com/office/drawing/2014/main" id="{55D03582-1739-7036-2BA9-DCD7FBBE1A13}"/>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96816" y="212400"/>
            <a:ext cx="1263780" cy="424800"/>
          </a:xfrm>
          <a:prstGeom prst="rect">
            <a:avLst/>
          </a:prstGeom>
        </p:spPr>
      </p:pic>
    </p:spTree>
    <p:extLst>
      <p:ext uri="{BB962C8B-B14F-4D97-AF65-F5344CB8AC3E}">
        <p14:creationId xmlns:p14="http://schemas.microsoft.com/office/powerpoint/2010/main" val="101166389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7" r:id="rId3"/>
    <p:sldLayoutId id="2147483668" r:id="rId4"/>
    <p:sldLayoutId id="2147483661" r:id="rId5"/>
    <p:sldLayoutId id="2147483669" r:id="rId6"/>
    <p:sldLayoutId id="2147483670" r:id="rId7"/>
    <p:sldLayoutId id="2147483665" r:id="rId8"/>
    <p:sldLayoutId id="2147483663" r:id="rId9"/>
    <p:sldLayoutId id="2147483664" r:id="rId10"/>
  </p:sldLayoutIdLst>
  <p:hf hdr="0"/>
  <p:txStyles>
    <p:titleStyle>
      <a:lvl1pPr algn="l" defTabSz="914400"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mj-lt"/>
        <a:buNone/>
        <a:defRPr sz="1600" kern="1200">
          <a:solidFill>
            <a:schemeClr val="tx1"/>
          </a:solidFill>
          <a:latin typeface="+mn-lt"/>
          <a:ea typeface="+mn-ea"/>
          <a:cs typeface="+mn-cs"/>
        </a:defRPr>
      </a:lvl1pPr>
      <a:lvl2pPr marL="88900" indent="-889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268288" indent="-904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3pPr>
      <a:lvl4pPr marL="449263" indent="-889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625475" indent="-889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4" userDrawn="1">
          <p15:clr>
            <a:srgbClr val="A4A3A4"/>
          </p15:clr>
        </p15:guide>
        <p15:guide id="2" pos="7197" userDrawn="1">
          <p15:clr>
            <a:srgbClr val="A4A3A4"/>
          </p15:clr>
        </p15:guide>
        <p15:guide id="3" orient="horz" pos="3896" userDrawn="1">
          <p15:clr>
            <a:srgbClr val="A4A3A4"/>
          </p15:clr>
        </p15:guide>
        <p15:guide id="4" orient="horz" pos="124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F_4C7C7318.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7E708-50E1-4306-20B5-0DB60EB8880D}"/>
              </a:ext>
            </a:extLst>
          </p:cNvPr>
          <p:cNvSpPr>
            <a:spLocks noGrp="1"/>
          </p:cNvSpPr>
          <p:nvPr>
            <p:ph type="ctrTitle"/>
          </p:nvPr>
        </p:nvSpPr>
        <p:spPr/>
        <p:txBody>
          <a:bodyPr/>
          <a:lstStyle/>
          <a:p>
            <a:r>
              <a:rPr lang="de-CH" dirty="0"/>
              <a:t>Controlling &amp; Wirtschaftsinformatik</a:t>
            </a:r>
          </a:p>
        </p:txBody>
      </p:sp>
      <p:sp>
        <p:nvSpPr>
          <p:cNvPr id="3" name="Untertitel 2">
            <a:extLst>
              <a:ext uri="{FF2B5EF4-FFF2-40B4-BE49-F238E27FC236}">
                <a16:creationId xmlns:a16="http://schemas.microsoft.com/office/drawing/2014/main" id="{974765E9-16C0-C09C-5E0D-90BE7443B7EE}"/>
              </a:ext>
            </a:extLst>
          </p:cNvPr>
          <p:cNvSpPr>
            <a:spLocks noGrp="1"/>
          </p:cNvSpPr>
          <p:nvPr>
            <p:ph type="subTitle" idx="1"/>
          </p:nvPr>
        </p:nvSpPr>
        <p:spPr/>
        <p:txBody>
          <a:bodyPr/>
          <a:lstStyle/>
          <a:p>
            <a:r>
              <a:rPr lang="de-DE" dirty="0"/>
              <a:t>Die Digitalisierung des Controllings und Kompetenzfelder der Wirtschaftsinformatik</a:t>
            </a:r>
            <a:endParaRPr lang="de-CH" dirty="0"/>
          </a:p>
          <a:p>
            <a:endParaRPr lang="de-CH" dirty="0"/>
          </a:p>
        </p:txBody>
      </p:sp>
      <p:sp>
        <p:nvSpPr>
          <p:cNvPr id="4" name="Datumsplatzhalter 3">
            <a:extLst>
              <a:ext uri="{FF2B5EF4-FFF2-40B4-BE49-F238E27FC236}">
                <a16:creationId xmlns:a16="http://schemas.microsoft.com/office/drawing/2014/main" id="{09570CF7-4E61-9A90-1FE4-E489C8CE6F31}"/>
              </a:ext>
            </a:extLst>
          </p:cNvPr>
          <p:cNvSpPr>
            <a:spLocks noGrp="1"/>
          </p:cNvSpPr>
          <p:nvPr>
            <p:ph type="dt" sz="half" idx="10"/>
          </p:nvPr>
        </p:nvSpPr>
        <p:spPr/>
        <p:txBody>
          <a:bodyPr/>
          <a:lstStyle/>
          <a:p>
            <a:fld id="{9FD56FCF-CA57-484E-AEEB-5409C2F3C07D}" type="datetime4">
              <a:rPr lang="de-CH" smtClean="0"/>
              <a:t>23. November 2023</a:t>
            </a:fld>
            <a:endParaRPr lang="de-CH"/>
          </a:p>
        </p:txBody>
      </p:sp>
      <p:sp>
        <p:nvSpPr>
          <p:cNvPr id="5" name="Fußzeilenplatzhalter 4">
            <a:extLst>
              <a:ext uri="{FF2B5EF4-FFF2-40B4-BE49-F238E27FC236}">
                <a16:creationId xmlns:a16="http://schemas.microsoft.com/office/drawing/2014/main" id="{AB54417C-4B8C-1F12-668C-49FD2462AC1E}"/>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97A25E97-CE9A-79EA-8972-E0796A962EA6}"/>
              </a:ext>
            </a:extLst>
          </p:cNvPr>
          <p:cNvSpPr>
            <a:spLocks noGrp="1"/>
          </p:cNvSpPr>
          <p:nvPr>
            <p:ph type="sldNum" sz="quarter" idx="12"/>
          </p:nvPr>
        </p:nvSpPr>
        <p:spPr/>
        <p:txBody>
          <a:bodyPr/>
          <a:lstStyle/>
          <a:p>
            <a:fld id="{442AD375-037F-43D0-B059-5172DA06796A}" type="slidenum">
              <a:rPr lang="de-CH" smtClean="0"/>
              <a:pPr/>
              <a:t>1</a:t>
            </a:fld>
            <a:endParaRPr lang="de-CH"/>
          </a:p>
        </p:txBody>
      </p:sp>
      <p:sp>
        <p:nvSpPr>
          <p:cNvPr id="7" name="Textplatzhalter 6">
            <a:extLst>
              <a:ext uri="{FF2B5EF4-FFF2-40B4-BE49-F238E27FC236}">
                <a16:creationId xmlns:a16="http://schemas.microsoft.com/office/drawing/2014/main" id="{7771C8AA-C057-F613-6D3A-5B3FB97708E9}"/>
              </a:ext>
            </a:extLst>
          </p:cNvPr>
          <p:cNvSpPr>
            <a:spLocks noGrp="1"/>
          </p:cNvSpPr>
          <p:nvPr>
            <p:ph type="body" sz="quarter" idx="13"/>
          </p:nvPr>
        </p:nvSpPr>
        <p:spPr>
          <a:xfrm>
            <a:off x="377844" y="4133824"/>
            <a:ext cx="5265300" cy="246221"/>
          </a:xfrm>
        </p:spPr>
        <p:txBody>
          <a:bodyPr/>
          <a:lstStyle/>
          <a:p>
            <a:r>
              <a:rPr lang="de-CH" dirty="0"/>
              <a:t>Prof. Dr. Maximilian Koch</a:t>
            </a:r>
          </a:p>
        </p:txBody>
      </p:sp>
      <p:sp>
        <p:nvSpPr>
          <p:cNvPr id="8" name="Textplatzhalter 7">
            <a:extLst>
              <a:ext uri="{FF2B5EF4-FFF2-40B4-BE49-F238E27FC236}">
                <a16:creationId xmlns:a16="http://schemas.microsoft.com/office/drawing/2014/main" id="{72096EFA-30EE-C5FC-A216-E480FEB225F8}"/>
              </a:ext>
            </a:extLst>
          </p:cNvPr>
          <p:cNvSpPr>
            <a:spLocks noGrp="1"/>
          </p:cNvSpPr>
          <p:nvPr>
            <p:ph type="body" sz="quarter" idx="14"/>
          </p:nvPr>
        </p:nvSpPr>
        <p:spPr>
          <a:xfrm>
            <a:off x="377844" y="4375024"/>
            <a:ext cx="5265300" cy="492443"/>
          </a:xfrm>
        </p:spPr>
        <p:txBody>
          <a:bodyPr/>
          <a:lstStyle/>
          <a:p>
            <a:r>
              <a:rPr lang="de-CH" dirty="0"/>
              <a:t>Lars Fluri</a:t>
            </a:r>
          </a:p>
          <a:p>
            <a:endParaRPr lang="de-CH" dirty="0"/>
          </a:p>
        </p:txBody>
      </p:sp>
      <p:pic>
        <p:nvPicPr>
          <p:cNvPr id="13" name="Bildplatzhalter 12" descr="Ein Bild, das Text, Person, Im Haus, Zimmer enthält.&#10;&#10;Automatisch generierte Beschreibung">
            <a:extLst>
              <a:ext uri="{FF2B5EF4-FFF2-40B4-BE49-F238E27FC236}">
                <a16:creationId xmlns:a16="http://schemas.microsoft.com/office/drawing/2014/main" id="{10770617-127B-31DE-42D2-81AC0C6E72F1}"/>
              </a:ext>
            </a:extLst>
          </p:cNvPr>
          <p:cNvPicPr>
            <a:picLocks noGrp="1" noChangeAspect="1"/>
          </p:cNvPicPr>
          <p:nvPr>
            <p:ph type="pic" sz="quarter" idx="17"/>
          </p:nvPr>
        </p:nvPicPr>
        <p:blipFill rotWithShape="1">
          <a:blip r:embed="rId2" cstate="print">
            <a:extLst>
              <a:ext uri="{28A0092B-C50C-407E-A947-70E740481C1C}">
                <a14:useLocalDpi xmlns:a14="http://schemas.microsoft.com/office/drawing/2010/main" val="0"/>
              </a:ext>
            </a:extLst>
          </a:blip>
          <a:srcRect l="6773" t="233" r="14829"/>
          <a:stretch/>
        </p:blipFill>
        <p:spPr>
          <a:xfrm>
            <a:off x="6103027" y="850779"/>
            <a:ext cx="5323238" cy="6007221"/>
          </a:xfrm>
        </p:spPr>
      </p:pic>
    </p:spTree>
    <p:extLst>
      <p:ext uri="{BB962C8B-B14F-4D97-AF65-F5344CB8AC3E}">
        <p14:creationId xmlns:p14="http://schemas.microsoft.com/office/powerpoint/2010/main" val="32685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Wie prognostiziert Uber die Nachfrage nach Fahrzeugen?</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In der modernen Geschäftswelt wird die datengetriebene Entscheidungsfindung immer bedeutsamer. Das Kapitel "Budgetierung: </a:t>
            </a:r>
            <a:r>
              <a:rPr lang="de-CH" dirty="0" err="1"/>
              <a:t>Predictive</a:t>
            </a:r>
            <a:r>
              <a:rPr lang="de-CH" dirty="0"/>
              <a:t> </a:t>
            </a:r>
            <a:r>
              <a:rPr lang="de-CH" dirty="0" err="1"/>
              <a:t>Forecasting</a:t>
            </a:r>
            <a:r>
              <a:rPr lang="de-CH" dirty="0"/>
              <a:t>" beleuchtet, wie Unternehmen ihre Budgetprognosen optimieren können.</a:t>
            </a:r>
          </a:p>
          <a:p>
            <a:endParaRPr lang="de-CH" dirty="0"/>
          </a:p>
          <a:p>
            <a:r>
              <a:rPr lang="de-CH" dirty="0"/>
              <a:t>Viele Unternehmen setzen traditionell auf lineare Modelle zur Budgetprognose, besonders wenn Daten eine klare Tendenz zeigen. Dennoch weisen viele finanzielle Daten Saisonalitäten und nicht-lineare Muster auf, bei denen lineare Modelle an ihre Grenzen kommen könnten.</a:t>
            </a:r>
          </a:p>
          <a:p>
            <a:endParaRPr lang="de-CH" dirty="0"/>
          </a:p>
          <a:p>
            <a:r>
              <a:rPr lang="de-CH" dirty="0"/>
              <a:t>Hier kommen fortgeschrittene Methoden ins Spiel. Einige dieser Techniken (Polynomextrapolation, Time Series </a:t>
            </a:r>
            <a:r>
              <a:rPr lang="de-CH" dirty="0" err="1"/>
              <a:t>Forecasting</a:t>
            </a:r>
            <a:r>
              <a:rPr lang="de-CH" dirty="0"/>
              <a:t>, </a:t>
            </a:r>
            <a:r>
              <a:rPr lang="de-CH" dirty="0" err="1"/>
              <a:t>Neural</a:t>
            </a:r>
            <a:r>
              <a:rPr lang="de-CH" dirty="0"/>
              <a:t> Networks) bieten die Möglichkeit, komplexere Muster in den Daten zu erkennen und in die Prognose einzubeziehen.</a:t>
            </a:r>
          </a:p>
          <a:p>
            <a:endParaRPr lang="de-CH" dirty="0"/>
          </a:p>
          <a:p>
            <a:r>
              <a:rPr lang="de-CH" dirty="0"/>
              <a:t>Zusammenfassend betont das Kapitel die Wichtigkeit für Unternehmen, über traditionelle Prognosemodelle hinauszudenken und fortschrittlichere Techniken zur Verbesserung ihrer Budgetvorhersagen zu nutzen.</a:t>
            </a:r>
          </a:p>
          <a:p>
            <a:endParaRPr lang="de-CH" dirty="0"/>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8490E3B2-FD07-4D8F-9316-FEB946F5668F}"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10</a:t>
            </a:fld>
            <a:endParaRPr lang="de-CH"/>
          </a:p>
        </p:txBody>
      </p:sp>
    </p:spTree>
    <p:extLst>
      <p:ext uri="{BB962C8B-B14F-4D97-AF65-F5344CB8AC3E}">
        <p14:creationId xmlns:p14="http://schemas.microsoft.com/office/powerpoint/2010/main" val="402248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Praktische Applikation: Taxi-Nachfrage </a:t>
            </a:r>
            <a:r>
              <a:rPr lang="de-CH" dirty="0" err="1"/>
              <a:t>Prediction</a:t>
            </a:r>
            <a:endParaRPr lang="de-CH" dirty="0"/>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Wir versuchen, die Nachfrage für Uber-Taxis möglichst gut zu schätzen. </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8490E3B2-FD07-4D8F-9316-FEB946F5668F}"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11</a:t>
            </a:fld>
            <a:endParaRPr lang="de-CH"/>
          </a:p>
        </p:txBody>
      </p:sp>
    </p:spTree>
    <p:extLst>
      <p:ext uri="{BB962C8B-B14F-4D97-AF65-F5344CB8AC3E}">
        <p14:creationId xmlns:p14="http://schemas.microsoft.com/office/powerpoint/2010/main" val="109020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Data Science 101</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1. Data </a:t>
            </a:r>
            <a:r>
              <a:rPr lang="de-CH" dirty="0" err="1"/>
              <a:t>preprocessing</a:t>
            </a:r>
            <a:r>
              <a:rPr lang="de-CH" dirty="0"/>
              <a:t>: Eliminierung von irrelevanten Variablen, </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8490E3B2-FD07-4D8F-9316-FEB946F5668F}"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12</a:t>
            </a:fld>
            <a:endParaRPr lang="de-CH"/>
          </a:p>
        </p:txBody>
      </p:sp>
    </p:spTree>
    <p:extLst>
      <p:ext uri="{BB962C8B-B14F-4D97-AF65-F5344CB8AC3E}">
        <p14:creationId xmlns:p14="http://schemas.microsoft.com/office/powerpoint/2010/main" val="63625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Kapitel 2: Fraud </a:t>
            </a:r>
            <a:r>
              <a:rPr lang="de-CH" dirty="0" err="1"/>
              <a:t>Detection</a:t>
            </a:r>
            <a:endParaRPr lang="de-CH" dirty="0"/>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Die Integrität von Bilanzzahlen ist von entscheidender Bedeutung für das Vertrauen von Stakeholdern und für fundierte Geschäftsentscheidungen. Daher ist die Erkennung von Unregelmäßigkeiten und potenziellem Betrug von größter Bedeutung. Das Kapitel untersucht, wie fortgeschrittene analytische Methoden zur Aufdeckung von Auffälligkeiten in Bilanzzahlen beitragen können.</a:t>
            </a:r>
          </a:p>
          <a:p>
            <a:endParaRPr lang="de-CH" dirty="0"/>
          </a:p>
          <a:p>
            <a:r>
              <a:rPr lang="de-CH" dirty="0"/>
              <a:t>Ein spannendes Anwendungsbeispiel in diesem Bereich ist die </a:t>
            </a:r>
            <a:r>
              <a:rPr lang="de-CH" dirty="0" err="1"/>
              <a:t>Benford</a:t>
            </a:r>
            <a:r>
              <a:rPr lang="de-CH" dirty="0"/>
              <a:t>-Verteilung, auch als Gesetz der führenden Ziffern bekannt. Unregelmäßigkeiten in der Verteilung der führenden Ziffern in Bilanzzahlen können ein Hinweis auf Manipulationen oder Betrug sein. Indem man die tatsächliche Verteilung der führenden Ziffern in den Bilanzzahlen mit der erwarteten </a:t>
            </a:r>
            <a:r>
              <a:rPr lang="de-CH" dirty="0" err="1"/>
              <a:t>Benford</a:t>
            </a:r>
            <a:r>
              <a:rPr lang="de-CH" dirty="0"/>
              <a:t>-Verteilung vergleicht, kann man Anomalien identifizieren, die weitere Untersuchungen rechtfertigen.</a:t>
            </a:r>
          </a:p>
          <a:p>
            <a:endParaRPr lang="de-CH" dirty="0"/>
          </a:p>
          <a:p>
            <a:r>
              <a:rPr lang="de-CH" dirty="0"/>
              <a:t>Darüber hinaus ist die Analyse der Datenverteilung insgesamt ein nützliches Werkzeug. Unübliche Ausreißer oder Muster, die nicht mit historischen oder branchentypischen Trends übereinstimmen, können ebenfalls Hinweise auf Unregelmäßigkeiten liefern.</a:t>
            </a:r>
          </a:p>
          <a:p>
            <a:endParaRPr lang="de-CH" dirty="0"/>
          </a:p>
          <a:p>
            <a:r>
              <a:rPr lang="de-CH" dirty="0"/>
              <a:t>Abschließend betont das Kapitel, wie wichtig es ist, einen proaktiven Ansatz bei der Betrugsprävention in der Buchhaltung zu verfolgen und dabei moderne Analysemethoden zu nutzen, um das Vertrauen in die finanzielle Berichterstattung zu gewährleisten.</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DFD27F86-EBB1-4FCF-8C3B-6206F5BBD986}"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13</a:t>
            </a:fld>
            <a:endParaRPr lang="de-CH"/>
          </a:p>
        </p:txBody>
      </p:sp>
    </p:spTree>
    <p:extLst>
      <p:ext uri="{BB962C8B-B14F-4D97-AF65-F5344CB8AC3E}">
        <p14:creationId xmlns:p14="http://schemas.microsoft.com/office/powerpoint/2010/main" val="305481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Betrugsversuche – weshalb wichtig?</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Zusammenhänge und Entwicklungen in der Zukunft folgen nicht nur linearen Mustern.</a:t>
            </a:r>
          </a:p>
          <a:p>
            <a:endParaRPr lang="de-CH" dirty="0"/>
          </a:p>
          <a:p>
            <a:endParaRPr lang="de-CH" dirty="0"/>
          </a:p>
          <a:p>
            <a:endParaRPr lang="de-CH" dirty="0"/>
          </a:p>
          <a:p>
            <a:endParaRPr lang="de-CH" dirty="0"/>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E9F4EAFC-3A11-41E8-8B90-B03049C9D77B}" type="datetime4">
              <a:rPr lang="de-CH" smtClean="0"/>
              <a:t>23. November 2023</a:t>
            </a:fld>
            <a:endParaRPr lang="de-CH" dirty="0"/>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endParaRPr lang="de-CH" dirty="0"/>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14</a:t>
            </a:fld>
            <a:endParaRPr lang="de-CH"/>
          </a:p>
        </p:txBody>
      </p:sp>
      <p:pic>
        <p:nvPicPr>
          <p:cNvPr id="8" name="Picture 7">
            <a:extLst>
              <a:ext uri="{FF2B5EF4-FFF2-40B4-BE49-F238E27FC236}">
                <a16:creationId xmlns:a16="http://schemas.microsoft.com/office/drawing/2014/main" id="{EBBB3F0A-6C54-4BF0-2858-A14EB3D2548C}"/>
              </a:ext>
            </a:extLst>
          </p:cNvPr>
          <p:cNvPicPr>
            <a:picLocks noChangeAspect="1"/>
          </p:cNvPicPr>
          <p:nvPr/>
        </p:nvPicPr>
        <p:blipFill>
          <a:blip r:embed="rId2"/>
          <a:stretch>
            <a:fillRect/>
          </a:stretch>
        </p:blipFill>
        <p:spPr>
          <a:xfrm>
            <a:off x="399222" y="2384118"/>
            <a:ext cx="4385848" cy="3195588"/>
          </a:xfrm>
          <a:prstGeom prst="rect">
            <a:avLst/>
          </a:prstGeom>
        </p:spPr>
      </p:pic>
    </p:spTree>
    <p:extLst>
      <p:ext uri="{BB962C8B-B14F-4D97-AF65-F5344CB8AC3E}">
        <p14:creationId xmlns:p14="http://schemas.microsoft.com/office/powerpoint/2010/main" val="179568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Was ist ein </a:t>
            </a:r>
            <a:r>
              <a:rPr lang="de-CH" dirty="0" err="1"/>
              <a:t>Forensic</a:t>
            </a:r>
            <a:r>
              <a:rPr lang="de-CH" dirty="0"/>
              <a:t> Accountant / Consultant?</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Consultant, </a:t>
            </a:r>
            <a:r>
              <a:rPr lang="de-CH" dirty="0" err="1"/>
              <a:t>Forensic</a:t>
            </a:r>
            <a:r>
              <a:rPr lang="de-CH" dirty="0"/>
              <a:t> Technology and eDiscovery (https://careers.ey.com/ey/job/Zurich-Consultant-Forensic-Technology-and-eDiscovery-8005/783598701/)</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7CA498E7-7B75-494E-B243-255B10D4557D}" type="datetime4">
              <a:rPr lang="de-CH" smtClean="0"/>
              <a:t>23. November 2023</a:t>
            </a:fld>
            <a:endParaRPr lang="de-CH" dirty="0"/>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endParaRPr lang="de-CH" dirty="0"/>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15</a:t>
            </a:fld>
            <a:endParaRPr lang="de-CH"/>
          </a:p>
        </p:txBody>
      </p:sp>
      <p:pic>
        <p:nvPicPr>
          <p:cNvPr id="9" name="Picture 8">
            <a:extLst>
              <a:ext uri="{FF2B5EF4-FFF2-40B4-BE49-F238E27FC236}">
                <a16:creationId xmlns:a16="http://schemas.microsoft.com/office/drawing/2014/main" id="{E0CF0E11-026E-ACD2-8ADC-A9F03BFFFFBC}"/>
              </a:ext>
            </a:extLst>
          </p:cNvPr>
          <p:cNvPicPr>
            <a:picLocks noChangeAspect="1"/>
          </p:cNvPicPr>
          <p:nvPr/>
        </p:nvPicPr>
        <p:blipFill>
          <a:blip r:embed="rId2"/>
          <a:stretch>
            <a:fillRect/>
          </a:stretch>
        </p:blipFill>
        <p:spPr>
          <a:xfrm>
            <a:off x="182340" y="2730806"/>
            <a:ext cx="9688277" cy="2114845"/>
          </a:xfrm>
          <a:prstGeom prst="rect">
            <a:avLst/>
          </a:prstGeom>
        </p:spPr>
      </p:pic>
    </p:spTree>
    <p:extLst>
      <p:ext uri="{BB962C8B-B14F-4D97-AF65-F5344CB8AC3E}">
        <p14:creationId xmlns:p14="http://schemas.microsoft.com/office/powerpoint/2010/main" val="310820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Wie entdeckt man Financial Crime? </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Consultant, </a:t>
            </a:r>
            <a:r>
              <a:rPr lang="de-CH" dirty="0" err="1"/>
              <a:t>Forensic</a:t>
            </a:r>
            <a:r>
              <a:rPr lang="de-CH" dirty="0"/>
              <a:t> Technology and eDiscovery (https://careers.ey.com/ey/job/Zurich-Consultant-Forensic-Technology-and-eDiscovery-8005/783598701/)</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4AF61841-1A72-459F-BCE5-7C3C7668E055}" type="datetime4">
              <a:rPr lang="de-CH" smtClean="0"/>
              <a:t>23. November 2023</a:t>
            </a:fld>
            <a:endParaRPr lang="de-CH" dirty="0"/>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endParaRPr lang="de-CH" dirty="0"/>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16</a:t>
            </a:fld>
            <a:endParaRPr lang="de-CH"/>
          </a:p>
        </p:txBody>
      </p:sp>
      <p:pic>
        <p:nvPicPr>
          <p:cNvPr id="9" name="Picture 8">
            <a:extLst>
              <a:ext uri="{FF2B5EF4-FFF2-40B4-BE49-F238E27FC236}">
                <a16:creationId xmlns:a16="http://schemas.microsoft.com/office/drawing/2014/main" id="{E0CF0E11-026E-ACD2-8ADC-A9F03BFFFFBC}"/>
              </a:ext>
            </a:extLst>
          </p:cNvPr>
          <p:cNvPicPr>
            <a:picLocks noChangeAspect="1"/>
          </p:cNvPicPr>
          <p:nvPr/>
        </p:nvPicPr>
        <p:blipFill>
          <a:blip r:embed="rId2"/>
          <a:stretch>
            <a:fillRect/>
          </a:stretch>
        </p:blipFill>
        <p:spPr>
          <a:xfrm>
            <a:off x="182340" y="2730806"/>
            <a:ext cx="9688277" cy="2114845"/>
          </a:xfrm>
          <a:prstGeom prst="rect">
            <a:avLst/>
          </a:prstGeom>
        </p:spPr>
      </p:pic>
    </p:spTree>
    <p:extLst>
      <p:ext uri="{BB962C8B-B14F-4D97-AF65-F5344CB8AC3E}">
        <p14:creationId xmlns:p14="http://schemas.microsoft.com/office/powerpoint/2010/main" val="24746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Kapitel 3: Clustering</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Die Segmentierung von Kunden in spezifische Gruppen ermöglicht Unternehmen, zielgerichtete Marketing- und Vertriebsstrategien zu entwickeln. Im Zentrum dieses Kapitels steht die Anwendung verschiedener Clustering-Methoden zur Identifikation solcher Kundengruppen.</a:t>
            </a:r>
          </a:p>
          <a:p>
            <a:endParaRPr lang="de-CH" dirty="0"/>
          </a:p>
          <a:p>
            <a:r>
              <a:rPr lang="de-CH" dirty="0"/>
              <a:t>Der K-</a:t>
            </a:r>
            <a:r>
              <a:rPr lang="de-CH" dirty="0" err="1"/>
              <a:t>means</a:t>
            </a:r>
            <a:r>
              <a:rPr lang="de-CH" dirty="0"/>
              <a:t> Algorithmus ist eine gängige Methode, bei der Kunden anhand ihrer Merkmale in k verschiedene Gruppen eingeteilt werden. Dieser iterative Algorithmus optimiert die Positionen von Zentren, sodass der Abstand der Kunden zu ihrem jeweiligen Zentrum minimiert wird.</a:t>
            </a:r>
          </a:p>
          <a:p>
            <a:endParaRPr lang="de-CH" dirty="0"/>
          </a:p>
          <a:p>
            <a:r>
              <a:rPr lang="de-CH" dirty="0"/>
              <a:t>Eine weitere interessante Methode ist t-SNE (t-</a:t>
            </a:r>
            <a:r>
              <a:rPr lang="de-CH" dirty="0" err="1"/>
              <a:t>distributed</a:t>
            </a:r>
            <a:r>
              <a:rPr lang="de-CH" dirty="0"/>
              <a:t> </a:t>
            </a:r>
            <a:r>
              <a:rPr lang="de-CH" dirty="0" err="1"/>
              <a:t>Stochastic</a:t>
            </a:r>
            <a:r>
              <a:rPr lang="de-CH" dirty="0"/>
              <a:t> </a:t>
            </a:r>
            <a:r>
              <a:rPr lang="de-CH" dirty="0" err="1"/>
              <a:t>Neighbor</a:t>
            </a:r>
            <a:r>
              <a:rPr lang="de-CH" dirty="0"/>
              <a:t> Embedding). Dieses Verfahren eignet sich besonders zur Visualisierung von Daten in einem niedrigdimensionalen Raum und kann dabei helfen, Strukturen und Beziehungen zwischen den Datenpunkten sichtbar zu machen.</a:t>
            </a:r>
          </a:p>
          <a:p>
            <a:endParaRPr lang="de-CH" dirty="0"/>
          </a:p>
          <a:p>
            <a:r>
              <a:rPr lang="de-CH" dirty="0"/>
              <a:t>Neben diesen Ansätzen gibt es auch andere Clustering-Techniken wie DBSCAN oder hierarchisches Clustering, die je nach Datenbeschaffenheit und Geschäftsziel verwendet werden können.</a:t>
            </a:r>
          </a:p>
          <a:p>
            <a:endParaRPr lang="de-CH" dirty="0"/>
          </a:p>
          <a:p>
            <a:r>
              <a:rPr lang="de-CH" dirty="0"/>
              <a:t>Das Kapitel betont, wie wichtig es ist, die richtige Clustering-Methode auszuwählen und die Ergebnisse sorgfältig zu interpretieren, um wirkungsvolle Handlungsstrategien für die jeweiligen Kundensegmente abzuleiten.</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C488B4C4-3920-4738-B87A-8D71AE89D0A6}"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17</a:t>
            </a:fld>
            <a:endParaRPr lang="de-CH"/>
          </a:p>
        </p:txBody>
      </p:sp>
    </p:spTree>
    <p:extLst>
      <p:ext uri="{BB962C8B-B14F-4D97-AF65-F5344CB8AC3E}">
        <p14:creationId xmlns:p14="http://schemas.microsoft.com/office/powerpoint/2010/main" val="190923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7E708-50E1-4306-20B5-0DB60EB8880D}"/>
              </a:ext>
            </a:extLst>
          </p:cNvPr>
          <p:cNvSpPr>
            <a:spLocks noGrp="1"/>
          </p:cNvSpPr>
          <p:nvPr>
            <p:ph type="ctrTitle"/>
          </p:nvPr>
        </p:nvSpPr>
        <p:spPr/>
        <p:txBody>
          <a:bodyPr/>
          <a:lstStyle/>
          <a:p>
            <a:endParaRPr lang="de-CH"/>
          </a:p>
        </p:txBody>
      </p:sp>
      <p:sp>
        <p:nvSpPr>
          <p:cNvPr id="3" name="Untertitel 2">
            <a:extLst>
              <a:ext uri="{FF2B5EF4-FFF2-40B4-BE49-F238E27FC236}">
                <a16:creationId xmlns:a16="http://schemas.microsoft.com/office/drawing/2014/main" id="{974765E9-16C0-C09C-5E0D-90BE7443B7EE}"/>
              </a:ext>
            </a:extLst>
          </p:cNvPr>
          <p:cNvSpPr>
            <a:spLocks noGrp="1"/>
          </p:cNvSpPr>
          <p:nvPr>
            <p:ph type="subTitle" idx="1"/>
          </p:nvPr>
        </p:nvSpPr>
        <p:spPr/>
        <p:txBody>
          <a:bodyPr/>
          <a:lstStyle/>
          <a:p>
            <a:endParaRPr lang="de-CH"/>
          </a:p>
        </p:txBody>
      </p:sp>
      <p:sp>
        <p:nvSpPr>
          <p:cNvPr id="4" name="Datumsplatzhalter 3">
            <a:extLst>
              <a:ext uri="{FF2B5EF4-FFF2-40B4-BE49-F238E27FC236}">
                <a16:creationId xmlns:a16="http://schemas.microsoft.com/office/drawing/2014/main" id="{09570CF7-4E61-9A90-1FE4-E489C8CE6F31}"/>
              </a:ext>
            </a:extLst>
          </p:cNvPr>
          <p:cNvSpPr>
            <a:spLocks noGrp="1"/>
          </p:cNvSpPr>
          <p:nvPr>
            <p:ph type="dt" sz="half" idx="10"/>
          </p:nvPr>
        </p:nvSpPr>
        <p:spPr/>
        <p:txBody>
          <a:bodyPr/>
          <a:lstStyle/>
          <a:p>
            <a:fld id="{89908594-17B4-4754-A1FA-0C4AD61876BE}" type="datetime4">
              <a:rPr lang="de-CH" smtClean="0"/>
              <a:t>23. November 2023</a:t>
            </a:fld>
            <a:endParaRPr lang="de-CH"/>
          </a:p>
        </p:txBody>
      </p:sp>
      <p:sp>
        <p:nvSpPr>
          <p:cNvPr id="5" name="Fußzeilenplatzhalter 4">
            <a:extLst>
              <a:ext uri="{FF2B5EF4-FFF2-40B4-BE49-F238E27FC236}">
                <a16:creationId xmlns:a16="http://schemas.microsoft.com/office/drawing/2014/main" id="{AB54417C-4B8C-1F12-668C-49FD2462AC1E}"/>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97A25E97-CE9A-79EA-8972-E0796A962EA6}"/>
              </a:ext>
            </a:extLst>
          </p:cNvPr>
          <p:cNvSpPr>
            <a:spLocks noGrp="1"/>
          </p:cNvSpPr>
          <p:nvPr>
            <p:ph type="sldNum" sz="quarter" idx="12"/>
          </p:nvPr>
        </p:nvSpPr>
        <p:spPr/>
        <p:txBody>
          <a:bodyPr/>
          <a:lstStyle/>
          <a:p>
            <a:fld id="{442AD375-037F-43D0-B059-5172DA06796A}" type="slidenum">
              <a:rPr lang="de-CH" smtClean="0"/>
              <a:pPr/>
              <a:t>18</a:t>
            </a:fld>
            <a:endParaRPr lang="de-CH"/>
          </a:p>
        </p:txBody>
      </p:sp>
      <p:sp>
        <p:nvSpPr>
          <p:cNvPr id="7" name="Textplatzhalter 6">
            <a:extLst>
              <a:ext uri="{FF2B5EF4-FFF2-40B4-BE49-F238E27FC236}">
                <a16:creationId xmlns:a16="http://schemas.microsoft.com/office/drawing/2014/main" id="{7771C8AA-C057-F613-6D3A-5B3FB97708E9}"/>
              </a:ext>
            </a:extLst>
          </p:cNvPr>
          <p:cNvSpPr>
            <a:spLocks noGrp="1"/>
          </p:cNvSpPr>
          <p:nvPr>
            <p:ph type="body" sz="quarter" idx="13"/>
          </p:nvPr>
        </p:nvSpPr>
        <p:spPr/>
        <p:txBody>
          <a:bodyPr/>
          <a:lstStyle/>
          <a:p>
            <a:endParaRPr lang="de-CH"/>
          </a:p>
        </p:txBody>
      </p:sp>
      <p:sp>
        <p:nvSpPr>
          <p:cNvPr id="8" name="Textplatzhalter 7">
            <a:extLst>
              <a:ext uri="{FF2B5EF4-FFF2-40B4-BE49-F238E27FC236}">
                <a16:creationId xmlns:a16="http://schemas.microsoft.com/office/drawing/2014/main" id="{72096EFA-30EE-C5FC-A216-E480FEB225F8}"/>
              </a:ext>
            </a:extLst>
          </p:cNvPr>
          <p:cNvSpPr>
            <a:spLocks noGrp="1"/>
          </p:cNvSpPr>
          <p:nvPr>
            <p:ph type="body" sz="quarter" idx="14"/>
          </p:nvPr>
        </p:nvSpPr>
        <p:spPr/>
        <p:txBody>
          <a:bodyPr/>
          <a:lstStyle/>
          <a:p>
            <a:endParaRPr lang="de-CH"/>
          </a:p>
        </p:txBody>
      </p:sp>
      <p:pic>
        <p:nvPicPr>
          <p:cNvPr id="15" name="Bildplatzhalter 14" descr="Ein Bild, das Person, Im Haus, Tisch, Esstisch enthält.&#10;&#10;Automatisch generierte Beschreibung">
            <a:extLst>
              <a:ext uri="{FF2B5EF4-FFF2-40B4-BE49-F238E27FC236}">
                <a16:creationId xmlns:a16="http://schemas.microsoft.com/office/drawing/2014/main" id="{14AD768D-D154-F637-B7D1-685264394032}"/>
              </a:ext>
            </a:extLst>
          </p:cNvPr>
          <p:cNvPicPr>
            <a:picLocks noGrp="1" noChangeAspect="1"/>
          </p:cNvPicPr>
          <p:nvPr>
            <p:ph type="pic" sz="quarter" idx="17"/>
          </p:nvPr>
        </p:nvPicPr>
        <p:blipFill rotWithShape="1">
          <a:blip r:embed="rId2" cstate="print">
            <a:extLst>
              <a:ext uri="{28A0092B-C50C-407E-A947-70E740481C1C}">
                <a14:useLocalDpi xmlns:a14="http://schemas.microsoft.com/office/drawing/2010/main" val="0"/>
              </a:ext>
            </a:extLst>
          </a:blip>
          <a:srcRect l="20338" t="4789" r="4852"/>
          <a:stretch/>
        </p:blipFill>
        <p:spPr>
          <a:xfrm>
            <a:off x="6103027" y="850779"/>
            <a:ext cx="5323238" cy="6007221"/>
          </a:xfrm>
        </p:spPr>
      </p:pic>
    </p:spTree>
    <p:extLst>
      <p:ext uri="{BB962C8B-B14F-4D97-AF65-F5344CB8AC3E}">
        <p14:creationId xmlns:p14="http://schemas.microsoft.com/office/powerpoint/2010/main" val="256288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7E708-50E1-4306-20B5-0DB60EB8880D}"/>
              </a:ext>
            </a:extLst>
          </p:cNvPr>
          <p:cNvSpPr>
            <a:spLocks noGrp="1"/>
          </p:cNvSpPr>
          <p:nvPr>
            <p:ph type="ctrTitle"/>
          </p:nvPr>
        </p:nvSpPr>
        <p:spPr/>
        <p:txBody>
          <a:bodyPr/>
          <a:lstStyle/>
          <a:p>
            <a:endParaRPr lang="de-CH"/>
          </a:p>
        </p:txBody>
      </p:sp>
      <p:sp>
        <p:nvSpPr>
          <p:cNvPr id="3" name="Untertitel 2">
            <a:extLst>
              <a:ext uri="{FF2B5EF4-FFF2-40B4-BE49-F238E27FC236}">
                <a16:creationId xmlns:a16="http://schemas.microsoft.com/office/drawing/2014/main" id="{974765E9-16C0-C09C-5E0D-90BE7443B7EE}"/>
              </a:ext>
            </a:extLst>
          </p:cNvPr>
          <p:cNvSpPr>
            <a:spLocks noGrp="1"/>
          </p:cNvSpPr>
          <p:nvPr>
            <p:ph type="subTitle" idx="1"/>
          </p:nvPr>
        </p:nvSpPr>
        <p:spPr/>
        <p:txBody>
          <a:bodyPr/>
          <a:lstStyle/>
          <a:p>
            <a:endParaRPr lang="de-CH"/>
          </a:p>
        </p:txBody>
      </p:sp>
      <p:sp>
        <p:nvSpPr>
          <p:cNvPr id="4" name="Datumsplatzhalter 3">
            <a:extLst>
              <a:ext uri="{FF2B5EF4-FFF2-40B4-BE49-F238E27FC236}">
                <a16:creationId xmlns:a16="http://schemas.microsoft.com/office/drawing/2014/main" id="{09570CF7-4E61-9A90-1FE4-E489C8CE6F31}"/>
              </a:ext>
            </a:extLst>
          </p:cNvPr>
          <p:cNvSpPr>
            <a:spLocks noGrp="1"/>
          </p:cNvSpPr>
          <p:nvPr>
            <p:ph type="dt" sz="half" idx="10"/>
          </p:nvPr>
        </p:nvSpPr>
        <p:spPr/>
        <p:txBody>
          <a:bodyPr/>
          <a:lstStyle/>
          <a:p>
            <a:fld id="{A5FA8CB2-45B8-4717-9CA3-E6D244A1A795}" type="datetime4">
              <a:rPr lang="de-CH" smtClean="0"/>
              <a:t>23. November 2023</a:t>
            </a:fld>
            <a:endParaRPr lang="de-CH"/>
          </a:p>
        </p:txBody>
      </p:sp>
      <p:sp>
        <p:nvSpPr>
          <p:cNvPr id="5" name="Fußzeilenplatzhalter 4">
            <a:extLst>
              <a:ext uri="{FF2B5EF4-FFF2-40B4-BE49-F238E27FC236}">
                <a16:creationId xmlns:a16="http://schemas.microsoft.com/office/drawing/2014/main" id="{AB54417C-4B8C-1F12-668C-49FD2462AC1E}"/>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97A25E97-CE9A-79EA-8972-E0796A962EA6}"/>
              </a:ext>
            </a:extLst>
          </p:cNvPr>
          <p:cNvSpPr>
            <a:spLocks noGrp="1"/>
          </p:cNvSpPr>
          <p:nvPr>
            <p:ph type="sldNum" sz="quarter" idx="12"/>
          </p:nvPr>
        </p:nvSpPr>
        <p:spPr/>
        <p:txBody>
          <a:bodyPr/>
          <a:lstStyle/>
          <a:p>
            <a:fld id="{442AD375-037F-43D0-B059-5172DA06796A}" type="slidenum">
              <a:rPr lang="de-CH" smtClean="0"/>
              <a:pPr/>
              <a:t>19</a:t>
            </a:fld>
            <a:endParaRPr lang="de-CH"/>
          </a:p>
        </p:txBody>
      </p:sp>
      <p:sp>
        <p:nvSpPr>
          <p:cNvPr id="7" name="Textplatzhalter 6">
            <a:extLst>
              <a:ext uri="{FF2B5EF4-FFF2-40B4-BE49-F238E27FC236}">
                <a16:creationId xmlns:a16="http://schemas.microsoft.com/office/drawing/2014/main" id="{7771C8AA-C057-F613-6D3A-5B3FB97708E9}"/>
              </a:ext>
            </a:extLst>
          </p:cNvPr>
          <p:cNvSpPr>
            <a:spLocks noGrp="1"/>
          </p:cNvSpPr>
          <p:nvPr>
            <p:ph type="body" sz="quarter" idx="13"/>
          </p:nvPr>
        </p:nvSpPr>
        <p:spPr/>
        <p:txBody>
          <a:bodyPr/>
          <a:lstStyle/>
          <a:p>
            <a:endParaRPr lang="de-CH"/>
          </a:p>
        </p:txBody>
      </p:sp>
      <p:sp>
        <p:nvSpPr>
          <p:cNvPr id="8" name="Textplatzhalter 7">
            <a:extLst>
              <a:ext uri="{FF2B5EF4-FFF2-40B4-BE49-F238E27FC236}">
                <a16:creationId xmlns:a16="http://schemas.microsoft.com/office/drawing/2014/main" id="{72096EFA-30EE-C5FC-A216-E480FEB225F8}"/>
              </a:ext>
            </a:extLst>
          </p:cNvPr>
          <p:cNvSpPr>
            <a:spLocks noGrp="1"/>
          </p:cNvSpPr>
          <p:nvPr>
            <p:ph type="body" sz="quarter" idx="14"/>
          </p:nvPr>
        </p:nvSpPr>
        <p:spPr/>
        <p:txBody>
          <a:bodyPr/>
          <a:lstStyle/>
          <a:p>
            <a:endParaRPr lang="de-CH"/>
          </a:p>
        </p:txBody>
      </p:sp>
      <p:pic>
        <p:nvPicPr>
          <p:cNvPr id="12" name="Bildplatzhalter 11" descr="Ein Bild, das Text, Person, Fenster, computer enthält.&#10;&#10;Automatisch generierte Beschreibung">
            <a:extLst>
              <a:ext uri="{FF2B5EF4-FFF2-40B4-BE49-F238E27FC236}">
                <a16:creationId xmlns:a16="http://schemas.microsoft.com/office/drawing/2014/main" id="{52C2B1AA-3125-7751-6779-FBC9AABDF8FE}"/>
              </a:ext>
            </a:extLst>
          </p:cNvPr>
          <p:cNvPicPr>
            <a:picLocks noGrp="1" noChangeAspect="1"/>
          </p:cNvPicPr>
          <p:nvPr>
            <p:ph type="pic" sz="quarter" idx="17"/>
          </p:nvPr>
        </p:nvPicPr>
        <p:blipFill rotWithShape="1">
          <a:blip r:embed="rId2" cstate="print">
            <a:extLst>
              <a:ext uri="{28A0092B-C50C-407E-A947-70E740481C1C}">
                <a14:useLocalDpi xmlns:a14="http://schemas.microsoft.com/office/drawing/2010/main" val="0"/>
              </a:ext>
            </a:extLst>
          </a:blip>
          <a:srcRect l="8486" t="5863" r="17539"/>
          <a:stretch/>
        </p:blipFill>
        <p:spPr>
          <a:xfrm>
            <a:off x="6103027" y="850779"/>
            <a:ext cx="5323238" cy="6007221"/>
          </a:xfrm>
        </p:spPr>
      </p:pic>
    </p:spTree>
    <p:extLst>
      <p:ext uri="{BB962C8B-B14F-4D97-AF65-F5344CB8AC3E}">
        <p14:creationId xmlns:p14="http://schemas.microsoft.com/office/powerpoint/2010/main" val="166748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A3E7-CD40-3A99-A58C-A68532356E55}"/>
              </a:ext>
            </a:extLst>
          </p:cNvPr>
          <p:cNvSpPr>
            <a:spLocks noGrp="1"/>
          </p:cNvSpPr>
          <p:nvPr>
            <p:ph type="title"/>
          </p:nvPr>
        </p:nvSpPr>
        <p:spPr/>
        <p:txBody>
          <a:bodyPr/>
          <a:lstStyle/>
          <a:p>
            <a:r>
              <a:rPr lang="de-CH" dirty="0"/>
              <a:t>Über mich</a:t>
            </a:r>
          </a:p>
        </p:txBody>
      </p:sp>
      <p:sp>
        <p:nvSpPr>
          <p:cNvPr id="3" name="Content Placeholder 2">
            <a:extLst>
              <a:ext uri="{FF2B5EF4-FFF2-40B4-BE49-F238E27FC236}">
                <a16:creationId xmlns:a16="http://schemas.microsoft.com/office/drawing/2014/main" id="{BEA04C56-9E82-364C-BD88-3F9C6FCB6119}"/>
              </a:ext>
            </a:extLst>
          </p:cNvPr>
          <p:cNvSpPr>
            <a:spLocks noGrp="1"/>
          </p:cNvSpPr>
          <p:nvPr>
            <p:ph idx="1"/>
          </p:nvPr>
        </p:nvSpPr>
        <p:spPr/>
        <p:txBody>
          <a:bodyPr/>
          <a:lstStyle/>
          <a:p>
            <a:r>
              <a:rPr lang="de-CH" dirty="0" err="1"/>
              <a:t>Ph.D</a:t>
            </a:r>
            <a:r>
              <a:rPr lang="de-CH" dirty="0"/>
              <a:t>. </a:t>
            </a:r>
            <a:r>
              <a:rPr lang="de-CH" dirty="0" err="1"/>
              <a:t>Candidate</a:t>
            </a:r>
            <a:r>
              <a:rPr lang="de-CH" dirty="0"/>
              <a:t> in </a:t>
            </a:r>
            <a:r>
              <a:rPr lang="de-CH" dirty="0" err="1"/>
              <a:t>Machine</a:t>
            </a:r>
            <a:r>
              <a:rPr lang="de-CH" dirty="0"/>
              <a:t> Learning, Dozent, Universität Basel</a:t>
            </a:r>
          </a:p>
          <a:p>
            <a:r>
              <a:rPr lang="de-CH" dirty="0"/>
              <a:t>Forschungsgebiet: </a:t>
            </a:r>
            <a:r>
              <a:rPr lang="de-CH" dirty="0" err="1"/>
              <a:t>Explainable</a:t>
            </a:r>
            <a:r>
              <a:rPr lang="de-CH" dirty="0"/>
              <a:t> </a:t>
            </a:r>
            <a:r>
              <a:rPr lang="de-CH" dirty="0" err="1"/>
              <a:t>Artificial</a:t>
            </a:r>
            <a:r>
              <a:rPr lang="de-CH" dirty="0"/>
              <a:t> </a:t>
            </a:r>
            <a:r>
              <a:rPr lang="de-CH" dirty="0" err="1"/>
              <a:t>Intelligence</a:t>
            </a:r>
            <a:r>
              <a:rPr lang="de-CH" dirty="0"/>
              <a:t>, </a:t>
            </a:r>
            <a:r>
              <a:rPr lang="de-CH" dirty="0" err="1"/>
              <a:t>Neural</a:t>
            </a:r>
            <a:r>
              <a:rPr lang="de-CH" dirty="0"/>
              <a:t> Networks, Feature </a:t>
            </a:r>
            <a:r>
              <a:rPr lang="de-CH" dirty="0" err="1"/>
              <a:t>Importance</a:t>
            </a:r>
            <a:r>
              <a:rPr lang="de-CH" dirty="0"/>
              <a:t> &amp; </a:t>
            </a:r>
            <a:r>
              <a:rPr lang="de-CH" dirty="0" err="1"/>
              <a:t>Selection</a:t>
            </a:r>
            <a:endParaRPr lang="de-CH" dirty="0"/>
          </a:p>
          <a:p>
            <a:endParaRPr lang="de-CH" dirty="0"/>
          </a:p>
          <a:p>
            <a:r>
              <a:rPr lang="de-CH" dirty="0"/>
              <a:t>IFF FHNW</a:t>
            </a:r>
          </a:p>
          <a:p>
            <a:r>
              <a:rPr lang="de-CH" dirty="0"/>
              <a:t>Wissenschaftlicher Mitarbeiter, Dozent</a:t>
            </a:r>
          </a:p>
          <a:p>
            <a:endParaRPr lang="de-CH" dirty="0"/>
          </a:p>
          <a:p>
            <a:r>
              <a:rPr lang="de-CH" dirty="0"/>
              <a:t>Head </a:t>
            </a:r>
            <a:r>
              <a:rPr lang="de-CH" dirty="0" err="1"/>
              <a:t>of</a:t>
            </a:r>
            <a:r>
              <a:rPr lang="de-CH" dirty="0"/>
              <a:t> Strategic Partnerships, Quantitative Research</a:t>
            </a:r>
          </a:p>
          <a:p>
            <a:r>
              <a:rPr lang="de-CH" dirty="0"/>
              <a:t>- Strategische Partnerschaften mit Hochschulen und Industrie</a:t>
            </a:r>
          </a:p>
          <a:p>
            <a:r>
              <a:rPr lang="de-CH" dirty="0"/>
              <a:t>- Forschung: Reinforcement Learning, Market </a:t>
            </a:r>
            <a:r>
              <a:rPr lang="de-CH" dirty="0" err="1"/>
              <a:t>Mechanisms</a:t>
            </a:r>
            <a:endParaRPr lang="de-CH" dirty="0"/>
          </a:p>
          <a:p>
            <a:r>
              <a:rPr lang="de-CH" dirty="0"/>
              <a:t>Investment Research Analyst</a:t>
            </a:r>
          </a:p>
          <a:p>
            <a:r>
              <a:rPr lang="de-CH" dirty="0"/>
              <a:t>- Entwicklung von Asset Pricing Modellen, Anlagenforschung</a:t>
            </a:r>
          </a:p>
          <a:p>
            <a:r>
              <a:rPr lang="de-CH" dirty="0"/>
              <a:t>- Erschliessung von Anlageklassen</a:t>
            </a:r>
          </a:p>
          <a:p>
            <a:r>
              <a:rPr lang="de-CH" dirty="0"/>
              <a:t>- Aufbau eines Supplier-Netzwerks</a:t>
            </a:r>
          </a:p>
          <a:p>
            <a:endParaRPr lang="de-CH" dirty="0"/>
          </a:p>
          <a:p>
            <a:r>
              <a:rPr lang="de-CH" dirty="0"/>
              <a:t>Vorgängig:</a:t>
            </a:r>
          </a:p>
          <a:p>
            <a:r>
              <a:rPr lang="de-CH" dirty="0"/>
              <a:t>Private </a:t>
            </a:r>
            <a:r>
              <a:rPr lang="de-CH" dirty="0" err="1"/>
              <a:t>Markets</a:t>
            </a:r>
            <a:r>
              <a:rPr lang="de-CH" dirty="0"/>
              <a:t> &amp; Private Equity, </a:t>
            </a:r>
            <a:r>
              <a:rPr lang="de-CH" dirty="0" err="1"/>
              <a:t>Novastone</a:t>
            </a:r>
            <a:r>
              <a:rPr lang="de-CH" dirty="0"/>
              <a:t> Capital </a:t>
            </a:r>
            <a:r>
              <a:rPr lang="de-CH" dirty="0" err="1"/>
              <a:t>Advisors</a:t>
            </a:r>
            <a:endParaRPr lang="de-CH" dirty="0"/>
          </a:p>
          <a:p>
            <a:r>
              <a:rPr lang="de-CH" dirty="0"/>
              <a:t>Wealth Management, </a:t>
            </a:r>
            <a:r>
              <a:rPr lang="de-CH" dirty="0" err="1"/>
              <a:t>Credit</a:t>
            </a:r>
            <a:r>
              <a:rPr lang="de-CH" dirty="0"/>
              <a:t> Suisse</a:t>
            </a:r>
          </a:p>
          <a:p>
            <a:endParaRPr lang="de-CH" dirty="0"/>
          </a:p>
        </p:txBody>
      </p:sp>
      <p:sp>
        <p:nvSpPr>
          <p:cNvPr id="4" name="Date Placeholder 3">
            <a:extLst>
              <a:ext uri="{FF2B5EF4-FFF2-40B4-BE49-F238E27FC236}">
                <a16:creationId xmlns:a16="http://schemas.microsoft.com/office/drawing/2014/main" id="{4357145B-C4EC-1EFB-0FDA-B88A5D99F3D3}"/>
              </a:ext>
            </a:extLst>
          </p:cNvPr>
          <p:cNvSpPr>
            <a:spLocks noGrp="1"/>
          </p:cNvSpPr>
          <p:nvPr>
            <p:ph type="dt" sz="half" idx="10"/>
          </p:nvPr>
        </p:nvSpPr>
        <p:spPr/>
        <p:txBody>
          <a:bodyPr/>
          <a:lstStyle/>
          <a:p>
            <a:fld id="{4BBC759B-BFB4-4F36-97FF-05875AFA2A4A}" type="datetime4">
              <a:rPr lang="de-CH" smtClean="0"/>
              <a:t>23. November 2023</a:t>
            </a:fld>
            <a:endParaRPr lang="de-CH"/>
          </a:p>
        </p:txBody>
      </p:sp>
      <p:sp>
        <p:nvSpPr>
          <p:cNvPr id="5" name="Footer Placeholder 4">
            <a:extLst>
              <a:ext uri="{FF2B5EF4-FFF2-40B4-BE49-F238E27FC236}">
                <a16:creationId xmlns:a16="http://schemas.microsoft.com/office/drawing/2014/main" id="{616A7A5A-7AEC-2CB3-2E07-3B2A74AE4109}"/>
              </a:ext>
            </a:extLst>
          </p:cNvPr>
          <p:cNvSpPr>
            <a:spLocks noGrp="1"/>
          </p:cNvSpPr>
          <p:nvPr>
            <p:ph type="ftr" sz="quarter" idx="11"/>
          </p:nvPr>
        </p:nvSpPr>
        <p:spPr/>
        <p:txBody>
          <a:bodyPr/>
          <a:lstStyle/>
          <a:p>
            <a:r>
              <a:rPr lang="de-CH"/>
              <a:t>Kompetenzfelder der Wirtschaftsinformatik</a:t>
            </a:r>
          </a:p>
        </p:txBody>
      </p:sp>
      <p:sp>
        <p:nvSpPr>
          <p:cNvPr id="6" name="Slide Number Placeholder 5">
            <a:extLst>
              <a:ext uri="{FF2B5EF4-FFF2-40B4-BE49-F238E27FC236}">
                <a16:creationId xmlns:a16="http://schemas.microsoft.com/office/drawing/2014/main" id="{7837CE0A-879E-C401-3702-C12FB3395306}"/>
              </a:ext>
            </a:extLst>
          </p:cNvPr>
          <p:cNvSpPr>
            <a:spLocks noGrp="1"/>
          </p:cNvSpPr>
          <p:nvPr>
            <p:ph type="sldNum" sz="quarter" idx="12"/>
          </p:nvPr>
        </p:nvSpPr>
        <p:spPr/>
        <p:txBody>
          <a:bodyPr/>
          <a:lstStyle/>
          <a:p>
            <a:fld id="{442AD375-037F-43D0-B059-5172DA06796A}" type="slidenum">
              <a:rPr lang="de-CH" smtClean="0"/>
              <a:pPr/>
              <a:t>2</a:t>
            </a:fld>
            <a:endParaRPr lang="de-CH"/>
          </a:p>
        </p:txBody>
      </p:sp>
    </p:spTree>
    <p:extLst>
      <p:ext uri="{BB962C8B-B14F-4D97-AF65-F5344CB8AC3E}">
        <p14:creationId xmlns:p14="http://schemas.microsoft.com/office/powerpoint/2010/main" val="1283224344"/>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7E708-50E1-4306-20B5-0DB60EB8880D}"/>
              </a:ext>
            </a:extLst>
          </p:cNvPr>
          <p:cNvSpPr>
            <a:spLocks noGrp="1"/>
          </p:cNvSpPr>
          <p:nvPr>
            <p:ph type="ctrTitle"/>
          </p:nvPr>
        </p:nvSpPr>
        <p:spPr/>
        <p:txBody>
          <a:bodyPr/>
          <a:lstStyle/>
          <a:p>
            <a:endParaRPr lang="de-CH"/>
          </a:p>
        </p:txBody>
      </p:sp>
      <p:sp>
        <p:nvSpPr>
          <p:cNvPr id="3" name="Untertitel 2">
            <a:extLst>
              <a:ext uri="{FF2B5EF4-FFF2-40B4-BE49-F238E27FC236}">
                <a16:creationId xmlns:a16="http://schemas.microsoft.com/office/drawing/2014/main" id="{974765E9-16C0-C09C-5E0D-90BE7443B7EE}"/>
              </a:ext>
            </a:extLst>
          </p:cNvPr>
          <p:cNvSpPr>
            <a:spLocks noGrp="1"/>
          </p:cNvSpPr>
          <p:nvPr>
            <p:ph type="subTitle" idx="1"/>
          </p:nvPr>
        </p:nvSpPr>
        <p:spPr/>
        <p:txBody>
          <a:bodyPr/>
          <a:lstStyle/>
          <a:p>
            <a:endParaRPr lang="de-CH"/>
          </a:p>
        </p:txBody>
      </p:sp>
      <p:sp>
        <p:nvSpPr>
          <p:cNvPr id="4" name="Datumsplatzhalter 3">
            <a:extLst>
              <a:ext uri="{FF2B5EF4-FFF2-40B4-BE49-F238E27FC236}">
                <a16:creationId xmlns:a16="http://schemas.microsoft.com/office/drawing/2014/main" id="{09570CF7-4E61-9A90-1FE4-E489C8CE6F31}"/>
              </a:ext>
            </a:extLst>
          </p:cNvPr>
          <p:cNvSpPr>
            <a:spLocks noGrp="1"/>
          </p:cNvSpPr>
          <p:nvPr>
            <p:ph type="dt" sz="half" idx="10"/>
          </p:nvPr>
        </p:nvSpPr>
        <p:spPr/>
        <p:txBody>
          <a:bodyPr/>
          <a:lstStyle/>
          <a:p>
            <a:fld id="{DA3B0B54-DD71-4504-8732-C03DAD38AC11}" type="datetime4">
              <a:rPr lang="de-CH" smtClean="0"/>
              <a:t>23. November 2023</a:t>
            </a:fld>
            <a:endParaRPr lang="de-CH"/>
          </a:p>
        </p:txBody>
      </p:sp>
      <p:sp>
        <p:nvSpPr>
          <p:cNvPr id="5" name="Fußzeilenplatzhalter 4">
            <a:extLst>
              <a:ext uri="{FF2B5EF4-FFF2-40B4-BE49-F238E27FC236}">
                <a16:creationId xmlns:a16="http://schemas.microsoft.com/office/drawing/2014/main" id="{AB54417C-4B8C-1F12-668C-49FD2462AC1E}"/>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97A25E97-CE9A-79EA-8972-E0796A962EA6}"/>
              </a:ext>
            </a:extLst>
          </p:cNvPr>
          <p:cNvSpPr>
            <a:spLocks noGrp="1"/>
          </p:cNvSpPr>
          <p:nvPr>
            <p:ph type="sldNum" sz="quarter" idx="12"/>
          </p:nvPr>
        </p:nvSpPr>
        <p:spPr/>
        <p:txBody>
          <a:bodyPr/>
          <a:lstStyle/>
          <a:p>
            <a:fld id="{442AD375-037F-43D0-B059-5172DA06796A}" type="slidenum">
              <a:rPr lang="de-CH" smtClean="0"/>
              <a:pPr/>
              <a:t>20</a:t>
            </a:fld>
            <a:endParaRPr lang="de-CH"/>
          </a:p>
        </p:txBody>
      </p:sp>
      <p:sp>
        <p:nvSpPr>
          <p:cNvPr id="7" name="Textplatzhalter 6">
            <a:extLst>
              <a:ext uri="{FF2B5EF4-FFF2-40B4-BE49-F238E27FC236}">
                <a16:creationId xmlns:a16="http://schemas.microsoft.com/office/drawing/2014/main" id="{7771C8AA-C057-F613-6D3A-5B3FB97708E9}"/>
              </a:ext>
            </a:extLst>
          </p:cNvPr>
          <p:cNvSpPr>
            <a:spLocks noGrp="1"/>
          </p:cNvSpPr>
          <p:nvPr>
            <p:ph type="body" sz="quarter" idx="13"/>
          </p:nvPr>
        </p:nvSpPr>
        <p:spPr/>
        <p:txBody>
          <a:bodyPr/>
          <a:lstStyle/>
          <a:p>
            <a:endParaRPr lang="de-CH"/>
          </a:p>
        </p:txBody>
      </p:sp>
      <p:sp>
        <p:nvSpPr>
          <p:cNvPr id="8" name="Textplatzhalter 7">
            <a:extLst>
              <a:ext uri="{FF2B5EF4-FFF2-40B4-BE49-F238E27FC236}">
                <a16:creationId xmlns:a16="http://schemas.microsoft.com/office/drawing/2014/main" id="{72096EFA-30EE-C5FC-A216-E480FEB225F8}"/>
              </a:ext>
            </a:extLst>
          </p:cNvPr>
          <p:cNvSpPr>
            <a:spLocks noGrp="1"/>
          </p:cNvSpPr>
          <p:nvPr>
            <p:ph type="body" sz="quarter" idx="14"/>
          </p:nvPr>
        </p:nvSpPr>
        <p:spPr/>
        <p:txBody>
          <a:bodyPr/>
          <a:lstStyle/>
          <a:p>
            <a:endParaRPr lang="de-CH"/>
          </a:p>
        </p:txBody>
      </p:sp>
      <p:pic>
        <p:nvPicPr>
          <p:cNvPr id="13" name="Bildplatzhalter 12" descr="Ein Bild, das Person, Boden, Sitzen, Menschen enthält.&#10;&#10;Automatisch generierte Beschreibung">
            <a:extLst>
              <a:ext uri="{FF2B5EF4-FFF2-40B4-BE49-F238E27FC236}">
                <a16:creationId xmlns:a16="http://schemas.microsoft.com/office/drawing/2014/main" id="{0558A80B-3EED-D910-ADEC-3C60F90975C8}"/>
              </a:ext>
            </a:extLst>
          </p:cNvPr>
          <p:cNvPicPr>
            <a:picLocks noGrp="1" noChangeAspect="1"/>
          </p:cNvPicPr>
          <p:nvPr>
            <p:ph type="pic" sz="quarter" idx="17"/>
          </p:nvPr>
        </p:nvPicPr>
        <p:blipFill rotWithShape="1">
          <a:blip r:embed="rId2" cstate="print">
            <a:extLst>
              <a:ext uri="{28A0092B-C50C-407E-A947-70E740481C1C}">
                <a14:useLocalDpi xmlns:a14="http://schemas.microsoft.com/office/drawing/2010/main" val="0"/>
              </a:ext>
            </a:extLst>
          </a:blip>
          <a:srcRect l="14342" t="4232" r="10449"/>
          <a:stretch/>
        </p:blipFill>
        <p:spPr>
          <a:xfrm>
            <a:off x="6103027" y="850779"/>
            <a:ext cx="5323238" cy="6007221"/>
          </a:xfrm>
        </p:spPr>
      </p:pic>
    </p:spTree>
    <p:extLst>
      <p:ext uri="{BB962C8B-B14F-4D97-AF65-F5344CB8AC3E}">
        <p14:creationId xmlns:p14="http://schemas.microsoft.com/office/powerpoint/2010/main" val="30661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endParaRPr lang="de-CH"/>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578E61CD-66CA-4B54-84BC-0D0378706AA5}"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21</a:t>
            </a:fld>
            <a:endParaRPr lang="de-CH"/>
          </a:p>
        </p:txBody>
      </p:sp>
    </p:spTree>
    <p:extLst>
      <p:ext uri="{BB962C8B-B14F-4D97-AF65-F5344CB8AC3E}">
        <p14:creationId xmlns:p14="http://schemas.microsoft.com/office/powerpoint/2010/main" val="11560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A3E7-CD40-3A99-A58C-A68532356E55}"/>
              </a:ext>
            </a:extLst>
          </p:cNvPr>
          <p:cNvSpPr>
            <a:spLocks noGrp="1"/>
          </p:cNvSpPr>
          <p:nvPr>
            <p:ph type="title"/>
          </p:nvPr>
        </p:nvSpPr>
        <p:spPr/>
        <p:txBody>
          <a:bodyPr/>
          <a:lstStyle/>
          <a:p>
            <a:r>
              <a:rPr lang="de-CH" dirty="0"/>
              <a:t>Inspiration</a:t>
            </a:r>
          </a:p>
        </p:txBody>
      </p:sp>
      <p:sp>
        <p:nvSpPr>
          <p:cNvPr id="3" name="Content Placeholder 2">
            <a:extLst>
              <a:ext uri="{FF2B5EF4-FFF2-40B4-BE49-F238E27FC236}">
                <a16:creationId xmlns:a16="http://schemas.microsoft.com/office/drawing/2014/main" id="{BEA04C56-9E82-364C-BD88-3F9C6FCB6119}"/>
              </a:ext>
            </a:extLst>
          </p:cNvPr>
          <p:cNvSpPr>
            <a:spLocks noGrp="1"/>
          </p:cNvSpPr>
          <p:nvPr>
            <p:ph idx="1"/>
          </p:nvPr>
        </p:nvSpPr>
        <p:spPr/>
        <p:txBody>
          <a:bodyPr/>
          <a:lstStyle/>
          <a:p>
            <a:r>
              <a:rPr lang="de-CH" dirty="0"/>
              <a:t>Entnommen aus: Was die Wirtschaftsinformatik so einzigartig macht</a:t>
            </a:r>
          </a:p>
          <a:p>
            <a:endParaRPr lang="de-CH" dirty="0"/>
          </a:p>
          <a:p>
            <a:pPr marL="285750" indent="-285750">
              <a:buFont typeface="Symbol" panose="05050102010706020507" pitchFamily="18" charset="2"/>
              <a:buChar char="-"/>
            </a:pPr>
            <a:r>
              <a:rPr lang="de-CH" b="1" dirty="0"/>
              <a:t>Vertiefungsrichtung Software Engineering Leadership: </a:t>
            </a:r>
            <a:br>
              <a:rPr lang="de-CH" dirty="0"/>
            </a:br>
            <a:r>
              <a:rPr lang="en-GB" dirty="0"/>
              <a:t>Requirements Engineer, IT-</a:t>
            </a:r>
            <a:r>
              <a:rPr lang="en-GB" dirty="0" err="1"/>
              <a:t>Projektmanager</a:t>
            </a:r>
            <a:r>
              <a:rPr lang="en-GB" dirty="0"/>
              <a:t>, Software Analyst</a:t>
            </a:r>
          </a:p>
          <a:p>
            <a:pPr marL="285750" indent="-285750">
              <a:buFont typeface="Symbol" panose="05050102010706020507" pitchFamily="18" charset="2"/>
              <a:buChar char="-"/>
            </a:pPr>
            <a:r>
              <a:rPr lang="en-GB" b="1" dirty="0" err="1"/>
              <a:t>Vertiefungsrichtung</a:t>
            </a:r>
            <a:r>
              <a:rPr lang="en-GB" b="1" dirty="0"/>
              <a:t> Business Analytics: </a:t>
            </a:r>
            <a:br>
              <a:rPr lang="en-GB" b="1" dirty="0"/>
            </a:br>
            <a:r>
              <a:rPr lang="en-GB" dirty="0"/>
              <a:t>Data Analyst, Data Scientist, Digital Marketing Manager, </a:t>
            </a:r>
            <a:br>
              <a:rPr lang="en-GB" dirty="0"/>
            </a:br>
            <a:r>
              <a:rPr lang="en-GB" dirty="0"/>
              <a:t>Business Development Manager</a:t>
            </a:r>
          </a:p>
          <a:p>
            <a:pPr marL="285750" indent="-285750">
              <a:buFont typeface="Symbol" panose="05050102010706020507" pitchFamily="18" charset="2"/>
              <a:buChar char="-"/>
            </a:pPr>
            <a:r>
              <a:rPr lang="en-GB" b="1" dirty="0" err="1"/>
              <a:t>Vertiefungsirchtung</a:t>
            </a:r>
            <a:r>
              <a:rPr lang="en-GB" b="1" dirty="0"/>
              <a:t> Digital Business Management:</a:t>
            </a:r>
            <a:br>
              <a:rPr lang="en-GB" dirty="0"/>
            </a:br>
            <a:r>
              <a:rPr lang="en-GB" dirty="0" err="1"/>
              <a:t>Programm</a:t>
            </a:r>
            <a:r>
              <a:rPr lang="en-GB" dirty="0"/>
              <a:t>- und </a:t>
            </a:r>
            <a:r>
              <a:rPr lang="en-GB" dirty="0" err="1"/>
              <a:t>Projekt</a:t>
            </a:r>
            <a:r>
              <a:rPr lang="en-GB" dirty="0"/>
              <a:t>-Management, IS- und IT-Business-</a:t>
            </a:r>
            <a:r>
              <a:rPr lang="en-GB" dirty="0" err="1"/>
              <a:t>Koordination</a:t>
            </a:r>
            <a:r>
              <a:rPr lang="en-GB" dirty="0"/>
              <a:t>,</a:t>
            </a:r>
            <a:br>
              <a:rPr lang="en-GB" dirty="0"/>
            </a:br>
            <a:r>
              <a:rPr lang="en-GB" dirty="0"/>
              <a:t>IS- und IT-Consulting, Cybersecurity Consulting, Business-Analyst</a:t>
            </a:r>
            <a:br>
              <a:rPr lang="en-GB" dirty="0"/>
            </a:br>
            <a:r>
              <a:rPr lang="en-GB" dirty="0"/>
              <a:t>IS- und IT-Auditing</a:t>
            </a:r>
          </a:p>
          <a:p>
            <a:pPr marL="285750" indent="-285750">
              <a:buFont typeface="Symbol" panose="05050102010706020507" pitchFamily="18" charset="2"/>
              <a:buChar char="-"/>
            </a:pPr>
            <a:endParaRPr lang="en-GB" dirty="0"/>
          </a:p>
          <a:p>
            <a:endParaRPr lang="de-CH" dirty="0"/>
          </a:p>
          <a:p>
            <a:endParaRPr lang="de-CH" dirty="0"/>
          </a:p>
          <a:p>
            <a:endParaRPr lang="de-CH" dirty="0"/>
          </a:p>
          <a:p>
            <a:endParaRPr lang="de-CH" dirty="0"/>
          </a:p>
          <a:p>
            <a:endParaRPr lang="de-CH" dirty="0"/>
          </a:p>
          <a:p>
            <a:r>
              <a:rPr lang="de-CH" dirty="0"/>
              <a:t>Quelle: https://www.fhnw.ch/de/studium/wirtschaft/wi</a:t>
            </a:r>
          </a:p>
        </p:txBody>
      </p:sp>
      <p:sp>
        <p:nvSpPr>
          <p:cNvPr id="4" name="Date Placeholder 3">
            <a:extLst>
              <a:ext uri="{FF2B5EF4-FFF2-40B4-BE49-F238E27FC236}">
                <a16:creationId xmlns:a16="http://schemas.microsoft.com/office/drawing/2014/main" id="{4357145B-C4EC-1EFB-0FDA-B88A5D99F3D3}"/>
              </a:ext>
            </a:extLst>
          </p:cNvPr>
          <p:cNvSpPr>
            <a:spLocks noGrp="1"/>
          </p:cNvSpPr>
          <p:nvPr>
            <p:ph type="dt" sz="half" idx="10"/>
          </p:nvPr>
        </p:nvSpPr>
        <p:spPr/>
        <p:txBody>
          <a:bodyPr/>
          <a:lstStyle/>
          <a:p>
            <a:fld id="{554715CB-9076-4163-8592-3407C14E4602}" type="datetime4">
              <a:rPr lang="de-CH" smtClean="0"/>
              <a:t>23. November 2023</a:t>
            </a:fld>
            <a:endParaRPr lang="de-CH"/>
          </a:p>
        </p:txBody>
      </p:sp>
      <p:sp>
        <p:nvSpPr>
          <p:cNvPr id="5" name="Footer Placeholder 4">
            <a:extLst>
              <a:ext uri="{FF2B5EF4-FFF2-40B4-BE49-F238E27FC236}">
                <a16:creationId xmlns:a16="http://schemas.microsoft.com/office/drawing/2014/main" id="{616A7A5A-7AEC-2CB3-2E07-3B2A74AE4109}"/>
              </a:ext>
            </a:extLst>
          </p:cNvPr>
          <p:cNvSpPr>
            <a:spLocks noGrp="1"/>
          </p:cNvSpPr>
          <p:nvPr>
            <p:ph type="ftr" sz="quarter" idx="11"/>
          </p:nvPr>
        </p:nvSpPr>
        <p:spPr/>
        <p:txBody>
          <a:bodyPr/>
          <a:lstStyle/>
          <a:p>
            <a:r>
              <a:rPr lang="de-CH"/>
              <a:t>Kompetenzfelder der Wirtschaftsinformatik</a:t>
            </a:r>
          </a:p>
        </p:txBody>
      </p:sp>
      <p:sp>
        <p:nvSpPr>
          <p:cNvPr id="6" name="Slide Number Placeholder 5">
            <a:extLst>
              <a:ext uri="{FF2B5EF4-FFF2-40B4-BE49-F238E27FC236}">
                <a16:creationId xmlns:a16="http://schemas.microsoft.com/office/drawing/2014/main" id="{7837CE0A-879E-C401-3702-C12FB3395306}"/>
              </a:ext>
            </a:extLst>
          </p:cNvPr>
          <p:cNvSpPr>
            <a:spLocks noGrp="1"/>
          </p:cNvSpPr>
          <p:nvPr>
            <p:ph type="sldNum" sz="quarter" idx="12"/>
          </p:nvPr>
        </p:nvSpPr>
        <p:spPr/>
        <p:txBody>
          <a:bodyPr/>
          <a:lstStyle/>
          <a:p>
            <a:fld id="{442AD375-037F-43D0-B059-5172DA06796A}" type="slidenum">
              <a:rPr lang="de-CH" smtClean="0"/>
              <a:pPr/>
              <a:t>3</a:t>
            </a:fld>
            <a:endParaRPr lang="de-CH"/>
          </a:p>
        </p:txBody>
      </p:sp>
      <p:pic>
        <p:nvPicPr>
          <p:cNvPr id="1026" name="Picture 2" descr="Wirtschaftsinformatik">
            <a:extLst>
              <a:ext uri="{FF2B5EF4-FFF2-40B4-BE49-F238E27FC236}">
                <a16:creationId xmlns:a16="http://schemas.microsoft.com/office/drawing/2014/main" id="{6905B0B2-5B03-79B4-A7DE-62194B9A04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6365" y="1973011"/>
            <a:ext cx="2177856" cy="321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6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A3E7-CD40-3A99-A58C-A68532356E55}"/>
              </a:ext>
            </a:extLst>
          </p:cNvPr>
          <p:cNvSpPr>
            <a:spLocks noGrp="1"/>
          </p:cNvSpPr>
          <p:nvPr>
            <p:ph type="title"/>
          </p:nvPr>
        </p:nvSpPr>
        <p:spPr/>
        <p:txBody>
          <a:bodyPr/>
          <a:lstStyle/>
          <a:p>
            <a:r>
              <a:rPr lang="de-CH" dirty="0"/>
              <a:t>Wichtige Themenfelder der Informatik</a:t>
            </a:r>
          </a:p>
        </p:txBody>
      </p:sp>
      <p:sp>
        <p:nvSpPr>
          <p:cNvPr id="3" name="Content Placeholder 2">
            <a:extLst>
              <a:ext uri="{FF2B5EF4-FFF2-40B4-BE49-F238E27FC236}">
                <a16:creationId xmlns:a16="http://schemas.microsoft.com/office/drawing/2014/main" id="{BEA04C56-9E82-364C-BD88-3F9C6FCB6119}"/>
              </a:ext>
            </a:extLst>
          </p:cNvPr>
          <p:cNvSpPr>
            <a:spLocks noGrp="1"/>
          </p:cNvSpPr>
          <p:nvPr>
            <p:ph idx="1"/>
          </p:nvPr>
        </p:nvSpPr>
        <p:spPr/>
        <p:txBody>
          <a:bodyPr/>
          <a:lstStyle/>
          <a:p>
            <a:pPr marL="285750" indent="-285750">
              <a:buFont typeface="Symbol" panose="05050102010706020507" pitchFamily="18" charset="2"/>
              <a:buChar char="-"/>
            </a:pPr>
            <a:r>
              <a:rPr lang="de-CH" dirty="0" err="1"/>
              <a:t>Artificial</a:t>
            </a:r>
            <a:r>
              <a:rPr lang="de-CH" dirty="0"/>
              <a:t> </a:t>
            </a:r>
            <a:r>
              <a:rPr lang="de-CH" dirty="0" err="1"/>
              <a:t>Intelligence</a:t>
            </a:r>
            <a:r>
              <a:rPr lang="de-CH" dirty="0"/>
              <a:t> (</a:t>
            </a:r>
            <a:r>
              <a:rPr lang="de-CH" dirty="0" err="1"/>
              <a:t>Machine</a:t>
            </a:r>
            <a:r>
              <a:rPr lang="de-CH" dirty="0"/>
              <a:t> Learning, Statistical Learning) </a:t>
            </a:r>
          </a:p>
          <a:p>
            <a:pPr marL="285750" indent="-285750">
              <a:buFont typeface="Symbol" panose="05050102010706020507" pitchFamily="18" charset="2"/>
              <a:buChar char="-"/>
            </a:pPr>
            <a:r>
              <a:rPr lang="de-CH" dirty="0"/>
              <a:t>Data </a:t>
            </a:r>
            <a:r>
              <a:rPr lang="de-CH" dirty="0" err="1"/>
              <a:t>Structures</a:t>
            </a:r>
            <a:endParaRPr lang="de-CH" dirty="0"/>
          </a:p>
          <a:p>
            <a:pPr marL="285750" indent="-285750">
              <a:buFont typeface="Symbol" panose="05050102010706020507" pitchFamily="18" charset="2"/>
              <a:buChar char="-"/>
            </a:pPr>
            <a:r>
              <a:rPr lang="de-CH" dirty="0"/>
              <a:t>Big Data </a:t>
            </a:r>
          </a:p>
          <a:p>
            <a:endParaRPr lang="de-CH" dirty="0"/>
          </a:p>
        </p:txBody>
      </p:sp>
      <p:sp>
        <p:nvSpPr>
          <p:cNvPr id="4" name="Date Placeholder 3">
            <a:extLst>
              <a:ext uri="{FF2B5EF4-FFF2-40B4-BE49-F238E27FC236}">
                <a16:creationId xmlns:a16="http://schemas.microsoft.com/office/drawing/2014/main" id="{4357145B-C4EC-1EFB-0FDA-B88A5D99F3D3}"/>
              </a:ext>
            </a:extLst>
          </p:cNvPr>
          <p:cNvSpPr>
            <a:spLocks noGrp="1"/>
          </p:cNvSpPr>
          <p:nvPr>
            <p:ph type="dt" sz="half" idx="10"/>
          </p:nvPr>
        </p:nvSpPr>
        <p:spPr/>
        <p:txBody>
          <a:bodyPr/>
          <a:lstStyle/>
          <a:p>
            <a:fld id="{7C546EF1-0AA7-4882-9708-4F3EAB9D2DAC}" type="datetime4">
              <a:rPr lang="de-CH" smtClean="0"/>
              <a:t>23. November 2023</a:t>
            </a:fld>
            <a:endParaRPr lang="de-CH"/>
          </a:p>
        </p:txBody>
      </p:sp>
      <p:sp>
        <p:nvSpPr>
          <p:cNvPr id="5" name="Footer Placeholder 4">
            <a:extLst>
              <a:ext uri="{FF2B5EF4-FFF2-40B4-BE49-F238E27FC236}">
                <a16:creationId xmlns:a16="http://schemas.microsoft.com/office/drawing/2014/main" id="{616A7A5A-7AEC-2CB3-2E07-3B2A74AE4109}"/>
              </a:ext>
            </a:extLst>
          </p:cNvPr>
          <p:cNvSpPr>
            <a:spLocks noGrp="1"/>
          </p:cNvSpPr>
          <p:nvPr>
            <p:ph type="ftr" sz="quarter" idx="11"/>
          </p:nvPr>
        </p:nvSpPr>
        <p:spPr/>
        <p:txBody>
          <a:bodyPr/>
          <a:lstStyle/>
          <a:p>
            <a:r>
              <a:rPr lang="de-CH"/>
              <a:t>Kompetenzfelder der Wirtschaftsinformatik</a:t>
            </a:r>
          </a:p>
        </p:txBody>
      </p:sp>
      <p:sp>
        <p:nvSpPr>
          <p:cNvPr id="6" name="Slide Number Placeholder 5">
            <a:extLst>
              <a:ext uri="{FF2B5EF4-FFF2-40B4-BE49-F238E27FC236}">
                <a16:creationId xmlns:a16="http://schemas.microsoft.com/office/drawing/2014/main" id="{7837CE0A-879E-C401-3702-C12FB3395306}"/>
              </a:ext>
            </a:extLst>
          </p:cNvPr>
          <p:cNvSpPr>
            <a:spLocks noGrp="1"/>
          </p:cNvSpPr>
          <p:nvPr>
            <p:ph type="sldNum" sz="quarter" idx="12"/>
          </p:nvPr>
        </p:nvSpPr>
        <p:spPr/>
        <p:txBody>
          <a:bodyPr/>
          <a:lstStyle/>
          <a:p>
            <a:fld id="{442AD375-037F-43D0-B059-5172DA06796A}" type="slidenum">
              <a:rPr lang="de-CH" smtClean="0"/>
              <a:pPr/>
              <a:t>4</a:t>
            </a:fld>
            <a:endParaRPr lang="de-CH"/>
          </a:p>
        </p:txBody>
      </p:sp>
      <p:pic>
        <p:nvPicPr>
          <p:cNvPr id="1026" name="Picture 2" descr="Wirtschaftsinformatik">
            <a:extLst>
              <a:ext uri="{FF2B5EF4-FFF2-40B4-BE49-F238E27FC236}">
                <a16:creationId xmlns:a16="http://schemas.microsoft.com/office/drawing/2014/main" id="{6905B0B2-5B03-79B4-A7DE-62194B9A04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6365" y="1973011"/>
            <a:ext cx="2177856" cy="321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22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Ziel der Vorlesung</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 Anwendungsfelder / Business Cases aus der Praxis </a:t>
            </a:r>
          </a:p>
          <a:p>
            <a:r>
              <a:rPr lang="de-CH" dirty="0"/>
              <a:t>- Lösungen an der Schnittstelle von Wirtschaftswissenschaften und Informatik</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6B455807-E801-4391-BA5D-F73B55CBBA7A}"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5</a:t>
            </a:fld>
            <a:endParaRPr lang="de-CH"/>
          </a:p>
        </p:txBody>
      </p:sp>
    </p:spTree>
    <p:extLst>
      <p:ext uri="{BB962C8B-B14F-4D97-AF65-F5344CB8AC3E}">
        <p14:creationId xmlns:p14="http://schemas.microsoft.com/office/powerpoint/2010/main" val="38588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Kapitelübersicht</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pPr marL="342900" indent="-342900">
              <a:buFont typeface="+mj-lt"/>
              <a:buAutoNum type="arabicPeriod"/>
            </a:pPr>
            <a:r>
              <a:rPr lang="de-CH" b="1" dirty="0" err="1"/>
              <a:t>Predictive</a:t>
            </a:r>
            <a:r>
              <a:rPr lang="de-CH" b="1" dirty="0"/>
              <a:t> </a:t>
            </a:r>
            <a:r>
              <a:rPr lang="de-CH" b="1" dirty="0" err="1"/>
              <a:t>Forecasting</a:t>
            </a:r>
            <a:r>
              <a:rPr lang="de-CH" b="1" dirty="0"/>
              <a:t> für Budgetierung und Absatzplanung</a:t>
            </a:r>
          </a:p>
          <a:p>
            <a:endParaRPr lang="de-CH" dirty="0"/>
          </a:p>
          <a:p>
            <a:r>
              <a:rPr lang="de-CH" dirty="0"/>
              <a:t>Wie können wir unsere Budgetprognosen mithilfe von </a:t>
            </a:r>
            <a:r>
              <a:rPr lang="de-CH" dirty="0" err="1"/>
              <a:t>Predictive</a:t>
            </a:r>
            <a:r>
              <a:rPr lang="de-CH" dirty="0"/>
              <a:t> </a:t>
            </a:r>
            <a:r>
              <a:rPr lang="de-CH" dirty="0" err="1"/>
              <a:t>Forecasting</a:t>
            </a:r>
            <a:r>
              <a:rPr lang="de-CH" dirty="0"/>
              <a:t> verbessern?</a:t>
            </a:r>
          </a:p>
          <a:p>
            <a:endParaRPr lang="de-CH" dirty="0"/>
          </a:p>
          <a:p>
            <a:r>
              <a:rPr lang="de-CH" dirty="0" err="1"/>
              <a:t>Application</a:t>
            </a:r>
            <a:r>
              <a:rPr lang="de-CH" dirty="0"/>
              <a:t> 1: </a:t>
            </a:r>
            <a:r>
              <a:rPr lang="de-CH" dirty="0" err="1"/>
              <a:t>Predicting</a:t>
            </a:r>
            <a:r>
              <a:rPr lang="de-CH" dirty="0"/>
              <a:t> Demand </a:t>
            </a:r>
            <a:r>
              <a:rPr lang="de-CH" dirty="0" err="1"/>
              <a:t>of</a:t>
            </a:r>
            <a:r>
              <a:rPr lang="de-CH" dirty="0"/>
              <a:t> </a:t>
            </a:r>
            <a:r>
              <a:rPr lang="de-CH" dirty="0" err="1"/>
              <a:t>number</a:t>
            </a:r>
            <a:r>
              <a:rPr lang="de-CH" dirty="0"/>
              <a:t> </a:t>
            </a:r>
            <a:r>
              <a:rPr lang="de-CH" dirty="0" err="1"/>
              <a:t>of</a:t>
            </a:r>
            <a:r>
              <a:rPr lang="de-CH" dirty="0"/>
              <a:t> </a:t>
            </a:r>
            <a:r>
              <a:rPr lang="de-CH" dirty="0" err="1"/>
              <a:t>uber</a:t>
            </a:r>
            <a:r>
              <a:rPr lang="de-CH" dirty="0"/>
              <a:t> </a:t>
            </a:r>
            <a:r>
              <a:rPr lang="de-CH" dirty="0" err="1"/>
              <a:t>taxis</a:t>
            </a:r>
            <a:r>
              <a:rPr lang="de-CH" dirty="0"/>
              <a:t> </a:t>
            </a:r>
          </a:p>
          <a:p>
            <a:endParaRPr lang="de-CH" dirty="0"/>
          </a:p>
          <a:p>
            <a:pPr marL="342900" indent="-342900">
              <a:buFont typeface="+mj-lt"/>
              <a:buAutoNum type="arabicPeriod" startAt="2"/>
            </a:pPr>
            <a:r>
              <a:rPr lang="de-CH" b="1" dirty="0"/>
              <a:t>Risk Analysis: Fraud </a:t>
            </a:r>
            <a:r>
              <a:rPr lang="de-CH" b="1" dirty="0" err="1"/>
              <a:t>Detection</a:t>
            </a:r>
            <a:r>
              <a:rPr lang="de-CH" b="1" dirty="0"/>
              <a:t> in Controlling / Management Accounting </a:t>
            </a:r>
          </a:p>
          <a:p>
            <a:endParaRPr lang="de-CH" dirty="0"/>
          </a:p>
          <a:p>
            <a:r>
              <a:rPr lang="de-CH" dirty="0"/>
              <a:t>Wie können wir in Bilanzzahlen mögliche Betrugsversuche erkennen?</a:t>
            </a:r>
          </a:p>
          <a:p>
            <a:endParaRPr lang="de-CH" dirty="0"/>
          </a:p>
          <a:p>
            <a:r>
              <a:rPr lang="de-CH" dirty="0" err="1"/>
              <a:t>Application</a:t>
            </a:r>
            <a:r>
              <a:rPr lang="de-CH" dirty="0"/>
              <a:t> 2: </a:t>
            </a:r>
          </a:p>
          <a:p>
            <a:endParaRPr lang="de-CH" dirty="0"/>
          </a:p>
          <a:p>
            <a:pPr marL="342900" indent="-342900">
              <a:buFont typeface="+mj-lt"/>
              <a:buAutoNum type="arabicPeriod" startAt="3"/>
            </a:pPr>
            <a:r>
              <a:rPr lang="de-CH" b="1" dirty="0"/>
              <a:t>AI / </a:t>
            </a:r>
            <a:r>
              <a:rPr lang="de-CH" b="1" dirty="0" err="1"/>
              <a:t>Machine</a:t>
            </a:r>
            <a:r>
              <a:rPr lang="de-CH" b="1" dirty="0"/>
              <a:t> Learning: Clustering</a:t>
            </a:r>
          </a:p>
          <a:p>
            <a:endParaRPr lang="de-CH" dirty="0"/>
          </a:p>
          <a:p>
            <a:r>
              <a:rPr lang="de-CH" dirty="0"/>
              <a:t>Wie können wir Kundengruppen sinnvoll in verschiedene Cluster einteilen und daraus Marketing/</a:t>
            </a:r>
            <a:r>
              <a:rPr lang="de-CH" dirty="0" err="1"/>
              <a:t>Salesmassnahmen</a:t>
            </a:r>
            <a:r>
              <a:rPr lang="de-CH" dirty="0"/>
              <a:t> ableiten?</a:t>
            </a:r>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0FD82DB1-31C7-40A9-929C-E709F2943E89}"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6</a:t>
            </a:fld>
            <a:endParaRPr lang="de-CH"/>
          </a:p>
        </p:txBody>
      </p:sp>
    </p:spTree>
    <p:extLst>
      <p:ext uri="{BB962C8B-B14F-4D97-AF65-F5344CB8AC3E}">
        <p14:creationId xmlns:p14="http://schemas.microsoft.com/office/powerpoint/2010/main" val="427091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Kapitel 1: Budgetierung</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In der modernen Geschäftswelt wird die datengetriebene Entscheidungsfindung immer bedeutsamer. Das Kapitel "Budgetierung: </a:t>
            </a:r>
            <a:r>
              <a:rPr lang="de-CH" dirty="0" err="1"/>
              <a:t>Predictive</a:t>
            </a:r>
            <a:r>
              <a:rPr lang="de-CH" dirty="0"/>
              <a:t> </a:t>
            </a:r>
            <a:r>
              <a:rPr lang="de-CH" dirty="0" err="1"/>
              <a:t>Forecasting</a:t>
            </a:r>
            <a:r>
              <a:rPr lang="de-CH" dirty="0"/>
              <a:t>" beleuchtet, wie Unternehmen ihre Budgetprognosen optimieren können.</a:t>
            </a:r>
          </a:p>
          <a:p>
            <a:endParaRPr lang="de-CH" dirty="0"/>
          </a:p>
          <a:p>
            <a:r>
              <a:rPr lang="de-CH" dirty="0"/>
              <a:t>Viele Unternehmen setzen traditionell auf lineare Modelle zur Budgetprognose, besonders wenn Daten eine klare Tendenz zeigen. Dennoch weisen viele finanzielle Daten Saisonalitäten und nicht-lineare Muster auf, bei denen lineare Modelle an ihre Grenzen kommen könnten.</a:t>
            </a:r>
          </a:p>
          <a:p>
            <a:endParaRPr lang="de-CH" dirty="0"/>
          </a:p>
          <a:p>
            <a:r>
              <a:rPr lang="de-CH" dirty="0"/>
              <a:t>Hier kommen fortgeschrittene Methoden ins Spiel. Einige dieser Techniken (Polynomextrapolation, Time Series </a:t>
            </a:r>
            <a:r>
              <a:rPr lang="de-CH" dirty="0" err="1"/>
              <a:t>Forecasting</a:t>
            </a:r>
            <a:r>
              <a:rPr lang="de-CH" dirty="0"/>
              <a:t>, </a:t>
            </a:r>
            <a:r>
              <a:rPr lang="de-CH" dirty="0" err="1"/>
              <a:t>Neural</a:t>
            </a:r>
            <a:r>
              <a:rPr lang="de-CH" dirty="0"/>
              <a:t> Networks) bieten die Möglichkeit, komplexere Muster in den Daten zu erkennen und in die Prognose einzubeziehen.</a:t>
            </a:r>
          </a:p>
          <a:p>
            <a:endParaRPr lang="de-CH" dirty="0"/>
          </a:p>
          <a:p>
            <a:r>
              <a:rPr lang="de-CH" dirty="0"/>
              <a:t>Zusammenfassend betont das Kapitel die Wichtigkeit für Unternehmen, über traditionelle Prognosemodelle hinauszudenken und fortschrittlichere Techniken zur Verbesserung ihrer Budgetvorhersagen zu nutzen.</a:t>
            </a:r>
          </a:p>
          <a:p>
            <a:endParaRPr lang="de-CH" dirty="0"/>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3C1F1FCB-E2DE-47F1-9824-92175E650220}" type="datetime4">
              <a:rPr lang="de-CH" smtClean="0"/>
              <a:t>23. November 2023</a:t>
            </a:fld>
            <a:endParaRPr lang="de-CH"/>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7</a:t>
            </a:fld>
            <a:endParaRPr lang="de-CH"/>
          </a:p>
        </p:txBody>
      </p:sp>
    </p:spTree>
    <p:extLst>
      <p:ext uri="{BB962C8B-B14F-4D97-AF65-F5344CB8AC3E}">
        <p14:creationId xmlns:p14="http://schemas.microsoft.com/office/powerpoint/2010/main" val="421995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Was ist </a:t>
            </a:r>
            <a:r>
              <a:rPr lang="de-CH" dirty="0" err="1"/>
              <a:t>Forecasting</a:t>
            </a:r>
            <a:r>
              <a:rPr lang="de-CH" dirty="0"/>
              <a:t> / </a:t>
            </a:r>
            <a:r>
              <a:rPr lang="de-CH" dirty="0" err="1"/>
              <a:t>Predictive</a:t>
            </a:r>
            <a:r>
              <a:rPr lang="de-CH" dirty="0"/>
              <a:t> </a:t>
            </a:r>
            <a:r>
              <a:rPr lang="de-CH" dirty="0" err="1"/>
              <a:t>Forecasting</a:t>
            </a:r>
            <a:r>
              <a:rPr lang="de-CH" dirty="0"/>
              <a:t>?</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en-GB" dirty="0"/>
              <a:t>“Predictive Forecasting is an extension of classic forecasting. It considers a multitude of inputs, values, trends, cycles and fluctuations of the data in different business areas, to make predictions.”</a:t>
            </a:r>
            <a:endParaRPr lang="de-CH" dirty="0"/>
          </a:p>
          <a:p>
            <a:endParaRPr lang="de-CH" dirty="0"/>
          </a:p>
          <a:p>
            <a:endParaRPr lang="de-CH" dirty="0"/>
          </a:p>
          <a:p>
            <a:r>
              <a:rPr lang="de-CH" dirty="0" err="1"/>
              <a:t>Forecasting</a:t>
            </a:r>
            <a:r>
              <a:rPr lang="de-CH" dirty="0"/>
              <a:t>: Steuerungsinstrument, um langfristige Strategien und Kosten zu planen.</a:t>
            </a:r>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r>
              <a:rPr lang="de-CH" dirty="0"/>
              <a:t>Quelle: </a:t>
            </a:r>
            <a:r>
              <a:rPr lang="en-GB" dirty="0"/>
              <a:t>https://www.jedox.com/en/blog/predictive-forecasting/#:~:text=Predictive%20Forecasting%20is%20an%20extension,in%20order%20to%20make%20predictions</a:t>
            </a:r>
            <a:endParaRPr lang="de-CH" dirty="0"/>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2C983CE6-6435-486C-A8BD-B43203E73EB6}" type="datetime4">
              <a:rPr lang="de-CH" smtClean="0"/>
              <a:t>23. November 2023</a:t>
            </a:fld>
            <a:endParaRPr lang="de-CH" dirty="0"/>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endParaRPr lang="de-CH" dirty="0"/>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8</a:t>
            </a:fld>
            <a:endParaRPr lang="de-CH"/>
          </a:p>
        </p:txBody>
      </p:sp>
    </p:spTree>
    <p:extLst>
      <p:ext uri="{BB962C8B-B14F-4D97-AF65-F5344CB8AC3E}">
        <p14:creationId xmlns:p14="http://schemas.microsoft.com/office/powerpoint/2010/main" val="353664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732C-9AA7-669D-0376-0527DC412545}"/>
              </a:ext>
            </a:extLst>
          </p:cNvPr>
          <p:cNvSpPr>
            <a:spLocks noGrp="1"/>
          </p:cNvSpPr>
          <p:nvPr>
            <p:ph type="title"/>
          </p:nvPr>
        </p:nvSpPr>
        <p:spPr/>
        <p:txBody>
          <a:bodyPr/>
          <a:lstStyle/>
          <a:p>
            <a:r>
              <a:rPr lang="de-CH" dirty="0"/>
              <a:t>Weshalb ist </a:t>
            </a:r>
            <a:r>
              <a:rPr lang="de-CH" dirty="0" err="1"/>
              <a:t>Forecasting</a:t>
            </a:r>
            <a:r>
              <a:rPr lang="de-CH" dirty="0"/>
              <a:t> komplex?</a:t>
            </a:r>
          </a:p>
        </p:txBody>
      </p:sp>
      <p:sp>
        <p:nvSpPr>
          <p:cNvPr id="3" name="Inhaltsplatzhalter 2">
            <a:extLst>
              <a:ext uri="{FF2B5EF4-FFF2-40B4-BE49-F238E27FC236}">
                <a16:creationId xmlns:a16="http://schemas.microsoft.com/office/drawing/2014/main" id="{C3F475B6-0606-A027-CD59-5FCB61B15AAD}"/>
              </a:ext>
            </a:extLst>
          </p:cNvPr>
          <p:cNvSpPr>
            <a:spLocks noGrp="1"/>
          </p:cNvSpPr>
          <p:nvPr>
            <p:ph idx="1"/>
          </p:nvPr>
        </p:nvSpPr>
        <p:spPr/>
        <p:txBody>
          <a:bodyPr/>
          <a:lstStyle/>
          <a:p>
            <a:r>
              <a:rPr lang="de-CH" dirty="0"/>
              <a:t>Zusammenhänge und Entwicklungen in der Zukunft folgen nicht nur linearen Mustern.</a:t>
            </a:r>
          </a:p>
          <a:p>
            <a:endParaRPr lang="de-CH" dirty="0"/>
          </a:p>
          <a:p>
            <a:endParaRPr lang="de-CH" dirty="0"/>
          </a:p>
          <a:p>
            <a:endParaRPr lang="de-CH" dirty="0"/>
          </a:p>
          <a:p>
            <a:endParaRPr lang="de-CH" dirty="0"/>
          </a:p>
        </p:txBody>
      </p:sp>
      <p:sp>
        <p:nvSpPr>
          <p:cNvPr id="4" name="Datumsplatzhalter 3">
            <a:extLst>
              <a:ext uri="{FF2B5EF4-FFF2-40B4-BE49-F238E27FC236}">
                <a16:creationId xmlns:a16="http://schemas.microsoft.com/office/drawing/2014/main" id="{F45B1679-1369-DABF-B4CF-98B1535956D0}"/>
              </a:ext>
            </a:extLst>
          </p:cNvPr>
          <p:cNvSpPr>
            <a:spLocks noGrp="1"/>
          </p:cNvSpPr>
          <p:nvPr>
            <p:ph type="dt" sz="half" idx="10"/>
          </p:nvPr>
        </p:nvSpPr>
        <p:spPr/>
        <p:txBody>
          <a:bodyPr/>
          <a:lstStyle/>
          <a:p>
            <a:fld id="{A12993D3-25A5-45E2-98F9-5B1530A8E873}" type="datetime4">
              <a:rPr lang="de-CH" smtClean="0"/>
              <a:t>23. November 2023</a:t>
            </a:fld>
            <a:endParaRPr lang="de-CH" dirty="0"/>
          </a:p>
        </p:txBody>
      </p:sp>
      <p:sp>
        <p:nvSpPr>
          <p:cNvPr id="5" name="Fußzeilenplatzhalter 4">
            <a:extLst>
              <a:ext uri="{FF2B5EF4-FFF2-40B4-BE49-F238E27FC236}">
                <a16:creationId xmlns:a16="http://schemas.microsoft.com/office/drawing/2014/main" id="{8DCEA04E-9EBA-0E3E-0738-03F36B089280}"/>
              </a:ext>
            </a:extLst>
          </p:cNvPr>
          <p:cNvSpPr>
            <a:spLocks noGrp="1"/>
          </p:cNvSpPr>
          <p:nvPr>
            <p:ph type="ftr" sz="quarter" idx="11"/>
          </p:nvPr>
        </p:nvSpPr>
        <p:spPr/>
        <p:txBody>
          <a:bodyPr/>
          <a:lstStyle/>
          <a:p>
            <a:r>
              <a:rPr lang="de-CH"/>
              <a:t>Kompetenzfelder der Wirtschaftsinformatik</a:t>
            </a:r>
            <a:endParaRPr lang="de-CH" dirty="0"/>
          </a:p>
        </p:txBody>
      </p:sp>
      <p:sp>
        <p:nvSpPr>
          <p:cNvPr id="6" name="Foliennummernplatzhalter 5">
            <a:extLst>
              <a:ext uri="{FF2B5EF4-FFF2-40B4-BE49-F238E27FC236}">
                <a16:creationId xmlns:a16="http://schemas.microsoft.com/office/drawing/2014/main" id="{49F449D0-26B0-0610-A3F7-04FBA47CF835}"/>
              </a:ext>
            </a:extLst>
          </p:cNvPr>
          <p:cNvSpPr>
            <a:spLocks noGrp="1"/>
          </p:cNvSpPr>
          <p:nvPr>
            <p:ph type="sldNum" sz="quarter" idx="12"/>
          </p:nvPr>
        </p:nvSpPr>
        <p:spPr/>
        <p:txBody>
          <a:bodyPr/>
          <a:lstStyle/>
          <a:p>
            <a:fld id="{442AD375-037F-43D0-B059-5172DA06796A}" type="slidenum">
              <a:rPr lang="de-CH" smtClean="0"/>
              <a:pPr/>
              <a:t>9</a:t>
            </a:fld>
            <a:endParaRPr lang="de-CH"/>
          </a:p>
        </p:txBody>
      </p:sp>
      <p:pic>
        <p:nvPicPr>
          <p:cNvPr id="8" name="Picture 7">
            <a:extLst>
              <a:ext uri="{FF2B5EF4-FFF2-40B4-BE49-F238E27FC236}">
                <a16:creationId xmlns:a16="http://schemas.microsoft.com/office/drawing/2014/main" id="{F3B47804-AD44-826F-D6CB-7B55E94130D7}"/>
              </a:ext>
            </a:extLst>
          </p:cNvPr>
          <p:cNvPicPr>
            <a:picLocks noChangeAspect="1"/>
          </p:cNvPicPr>
          <p:nvPr/>
        </p:nvPicPr>
        <p:blipFill>
          <a:blip r:embed="rId2"/>
          <a:stretch>
            <a:fillRect/>
          </a:stretch>
        </p:blipFill>
        <p:spPr>
          <a:xfrm>
            <a:off x="399222" y="2446053"/>
            <a:ext cx="6961698" cy="3823342"/>
          </a:xfrm>
          <a:prstGeom prst="rect">
            <a:avLst/>
          </a:prstGeom>
        </p:spPr>
      </p:pic>
    </p:spTree>
    <p:extLst>
      <p:ext uri="{BB962C8B-B14F-4D97-AF65-F5344CB8AC3E}">
        <p14:creationId xmlns:p14="http://schemas.microsoft.com/office/powerpoint/2010/main" val="1993516153"/>
      </p:ext>
    </p:extLst>
  </p:cSld>
  <p:clrMapOvr>
    <a:masterClrMapping/>
  </p:clrMapOvr>
</p:sld>
</file>

<file path=ppt/theme/theme1.xml><?xml version="1.0" encoding="utf-8"?>
<a:theme xmlns:a="http://schemas.openxmlformats.org/drawingml/2006/main" name="FHNW">
  <a:themeElements>
    <a:clrScheme name="Office-Standard">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a:defPPr>
      </a:lstStyle>
    </a:txDef>
  </a:objectDefaults>
  <a:extraClrSchemeLst/>
  <a:extLst>
    <a:ext uri="{05A4C25C-085E-4340-85A3-A5531E510DB2}">
      <thm15:themeFamily xmlns:thm15="http://schemas.microsoft.com/office/thememl/2012/main" name="HSW-16x9-DE.potx" id="{FCCFC8DB-4D84-4E8A-9F9D-118934D20F2D}" vid="{1590DC8D-5721-4404-8471-76ABE1E95D4D}"/>
    </a:ext>
  </a:extLst>
</a:theme>
</file>

<file path=ppt/theme/theme2.xml><?xml version="1.0" encoding="utf-8"?>
<a:theme xmlns:a="http://schemas.openxmlformats.org/drawingml/2006/main" name="Office Theme">
  <a:themeElements>
    <a:clrScheme name="Fachhochschule Nordwestschweiz">
      <a:dk1>
        <a:sysClr val="windowText" lastClr="000000"/>
      </a:dk1>
      <a:lt1>
        <a:sysClr val="window" lastClr="FFFFFF"/>
      </a:lt1>
      <a:dk2>
        <a:srgbClr val="4B4B4B"/>
      </a:dk2>
      <a:lt2>
        <a:srgbClr val="B9B9B9"/>
      </a:lt2>
      <a:accent1>
        <a:srgbClr val="FDE70E"/>
      </a:accent1>
      <a:accent2>
        <a:srgbClr val="FCB310"/>
      </a:accent2>
      <a:accent3>
        <a:srgbClr val="C70101"/>
      </a:accent3>
      <a:accent4>
        <a:srgbClr val="EF039B"/>
      </a:accent4>
      <a:accent5>
        <a:srgbClr val="0E75FE"/>
      </a:accent5>
      <a:accent6>
        <a:srgbClr val="58C507"/>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achhochschule Nordwestschweiz">
      <a:dk1>
        <a:sysClr val="windowText" lastClr="000000"/>
      </a:dk1>
      <a:lt1>
        <a:sysClr val="window" lastClr="FFFFFF"/>
      </a:lt1>
      <a:dk2>
        <a:srgbClr val="4B4B4B"/>
      </a:dk2>
      <a:lt2>
        <a:srgbClr val="B9B9B9"/>
      </a:lt2>
      <a:accent1>
        <a:srgbClr val="FDE70E"/>
      </a:accent1>
      <a:accent2>
        <a:srgbClr val="FCB310"/>
      </a:accent2>
      <a:accent3>
        <a:srgbClr val="C70101"/>
      </a:accent3>
      <a:accent4>
        <a:srgbClr val="EF039B"/>
      </a:accent4>
      <a:accent5>
        <a:srgbClr val="0E75FE"/>
      </a:accent5>
      <a:accent6>
        <a:srgbClr val="58C507"/>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2ED5A2B-AA98-4E20-9ECF-6054E5AD6D36}">
  <we:reference id="ea375709-5511-4a7d-9ad9-0150d03e7fbe" version="3.4.0.0" store="EXCatalog" storeType="EXCatalog"/>
  <we:alternateReferences>
    <we:reference id="WA104380602" version="3.4.0.0" store="de-CH" storeType="OMEX"/>
  </we:alternateReferences>
  <we:properties>
    <we:property name="Office.AutoShowTaskpaneWithDocument" value="true"/>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2297EACC1001040A73F62E6C877C017" ma:contentTypeVersion="16" ma:contentTypeDescription="Ein neues Dokument erstellen." ma:contentTypeScope="" ma:versionID="a52247d268160ef8b5df88426e195181">
  <xsd:schema xmlns:xsd="http://www.w3.org/2001/XMLSchema" xmlns:xs="http://www.w3.org/2001/XMLSchema" xmlns:p="http://schemas.microsoft.com/office/2006/metadata/properties" xmlns:ns2="4fd54e58-c05c-426c-84bd-0ad0f10485a0" xmlns:ns3="231e4f15-769b-4efb-8c28-e29bc81312e7" targetNamespace="http://schemas.microsoft.com/office/2006/metadata/properties" ma:root="true" ma:fieldsID="5c2d5e9a8d7fae317733a14b75ed5703" ns2:_="" ns3:_="">
    <xsd:import namespace="4fd54e58-c05c-426c-84bd-0ad0f10485a0"/>
    <xsd:import namespace="231e4f15-769b-4efb-8c28-e29bc81312e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d54e58-c05c-426c-84bd-0ad0f10485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1e4f15-769b-4efb-8c28-e29bc81312e7"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2" nillable="true" ma:displayName="Taxonomy Catch All Column" ma:hidden="true" ma:list="{876ad251-1786-4a56-bdeb-9b9b65bad6dd}" ma:internalName="TaxCatchAll" ma:showField="CatchAllData" ma:web="231e4f15-769b-4efb-8c28-e29bc81312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1e4f15-769b-4efb-8c28-e29bc81312e7" xsi:nil="true"/>
    <lcf76f155ced4ddcb4097134ff3c332f xmlns="4fd54e58-c05c-426c-84bd-0ad0f10485a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B5A5CC-5CFA-429D-BF8E-D3B3B1CC5D72}">
  <ds:schemaRefs>
    <ds:schemaRef ds:uri="231e4f15-769b-4efb-8c28-e29bc81312e7"/>
    <ds:schemaRef ds:uri="4fd54e58-c05c-426c-84bd-0ad0f10485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26B806-0237-4942-A1FD-5C97285908C2}">
  <ds:schemaRefs>
    <ds:schemaRef ds:uri="231e4f15-769b-4efb-8c28-e29bc81312e7"/>
    <ds:schemaRef ds:uri="4fd54e58-c05c-426c-84bd-0ad0f10485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B6B7BE2-63AD-4C37-AC44-F0E4FC348E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HSW-16x9-DE</Template>
  <TotalTime>0</TotalTime>
  <Words>1245</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Symbol</vt:lpstr>
      <vt:lpstr>FHNW</vt:lpstr>
      <vt:lpstr>Controlling &amp; Wirtschaftsinformatik</vt:lpstr>
      <vt:lpstr>Über mich</vt:lpstr>
      <vt:lpstr>Inspiration</vt:lpstr>
      <vt:lpstr>Wichtige Themenfelder der Informatik</vt:lpstr>
      <vt:lpstr>Ziel der Vorlesung</vt:lpstr>
      <vt:lpstr>Kapitelübersicht</vt:lpstr>
      <vt:lpstr>Kapitel 1: Budgetierung</vt:lpstr>
      <vt:lpstr>Was ist Forecasting / Predictive Forecasting?</vt:lpstr>
      <vt:lpstr>Weshalb ist Forecasting komplex?</vt:lpstr>
      <vt:lpstr>Wie prognostiziert Uber die Nachfrage nach Fahrzeugen?</vt:lpstr>
      <vt:lpstr>Praktische Applikation: Taxi-Nachfrage Prediction</vt:lpstr>
      <vt:lpstr>Data Science 101</vt:lpstr>
      <vt:lpstr>Kapitel 2: Fraud Detection</vt:lpstr>
      <vt:lpstr>Betrugsversuche – weshalb wichtig?</vt:lpstr>
      <vt:lpstr>Was ist ein Forensic Accountant / Consultant?</vt:lpstr>
      <vt:lpstr>Wie entdeckt man Financial Crime? </vt:lpstr>
      <vt:lpstr>Kapitel 3: Clustering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Anja Brönnimann</dc:creator>
  <dc:description>erstellt durch Vorlagenbauer.ch</dc:description>
  <cp:lastModifiedBy>Lars Fluri</cp:lastModifiedBy>
  <cp:revision>20</cp:revision>
  <dcterms:created xsi:type="dcterms:W3CDTF">2023-03-16T09:49:45Z</dcterms:created>
  <dcterms:modified xsi:type="dcterms:W3CDTF">2023-11-23T09:20:21Z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0x010100F336E6A137EBA04CAA14C83E6B567E6E</vt:lpwstr>
  </property>
  <property fmtid="{D5CDD505-2E9C-101B-9397-08002B2CF9AE}" pid="3" name="MediaServiceImageTags">
    <vt:lpwstr/>
  </property>
</Properties>
</file>