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4" r:id="rId6"/>
    <p:sldId id="261" r:id="rId7"/>
    <p:sldId id="262" r:id="rId8"/>
    <p:sldId id="263" r:id="rId9"/>
    <p:sldId id="265" r:id="rId10"/>
    <p:sldId id="267" r:id="rId11"/>
    <p:sldId id="270" r:id="rId12"/>
    <p:sldId id="268" r:id="rId13"/>
    <p:sldId id="271" r:id="rId14"/>
    <p:sldId id="272" r:id="rId15"/>
    <p:sldId id="273" r:id="rId16"/>
    <p:sldId id="266" r:id="rId17"/>
    <p:sldId id="274" r:id="rId18"/>
    <p:sldId id="269" r:id="rId19"/>
  </p:sldIdLst>
  <p:sldSz cx="9144000" cy="6858000" type="screen4x3"/>
  <p:notesSz cx="6858000" cy="9144000"/>
  <p:defaultTextStyle>
    <a:lvl1pPr>
      <a:defRPr>
        <a:latin typeface="Arial"/>
        <a:ea typeface="Arial"/>
        <a:cs typeface="Arial"/>
        <a:sym typeface="Arial"/>
      </a:defRPr>
    </a:lvl1pPr>
    <a:lvl2pPr indent="457200">
      <a:defRPr>
        <a:latin typeface="Arial"/>
        <a:ea typeface="Arial"/>
        <a:cs typeface="Arial"/>
        <a:sym typeface="Arial"/>
      </a:defRPr>
    </a:lvl2pPr>
    <a:lvl3pPr indent="914400">
      <a:defRPr>
        <a:latin typeface="Arial"/>
        <a:ea typeface="Arial"/>
        <a:cs typeface="Arial"/>
        <a:sym typeface="Arial"/>
      </a:defRPr>
    </a:lvl3pPr>
    <a:lvl4pPr indent="1371600">
      <a:defRPr>
        <a:latin typeface="Arial"/>
        <a:ea typeface="Arial"/>
        <a:cs typeface="Arial"/>
        <a:sym typeface="Arial"/>
      </a:defRPr>
    </a:lvl4pPr>
    <a:lvl5pPr indent="1828800">
      <a:defRPr>
        <a:latin typeface="Arial"/>
        <a:ea typeface="Arial"/>
        <a:cs typeface="Arial"/>
        <a:sym typeface="Arial"/>
      </a:defRPr>
    </a:lvl5pPr>
    <a:lvl6pPr indent="2286000">
      <a:defRPr>
        <a:latin typeface="Arial"/>
        <a:ea typeface="Arial"/>
        <a:cs typeface="Arial"/>
        <a:sym typeface="Arial"/>
      </a:defRPr>
    </a:lvl6pPr>
    <a:lvl7pPr indent="2743200">
      <a:defRPr>
        <a:latin typeface="Arial"/>
        <a:ea typeface="Arial"/>
        <a:cs typeface="Arial"/>
        <a:sym typeface="Arial"/>
      </a:defRPr>
    </a:lvl7pPr>
    <a:lvl8pPr indent="3200400">
      <a:defRPr>
        <a:latin typeface="Arial"/>
        <a:ea typeface="Arial"/>
        <a:cs typeface="Arial"/>
        <a:sym typeface="Arial"/>
      </a:defRPr>
    </a:lvl8pPr>
    <a:lvl9pPr indent="3657600">
      <a:defRPr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2E5"/>
          </a:solidFill>
        </a:fill>
      </a:tcStyle>
    </a:wholeTbl>
    <a:band2H>
      <a:tcTxStyle/>
      <a:tcStyle>
        <a:tcBdr/>
        <a:fill>
          <a:solidFill>
            <a:srgbClr val="E6EAF2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168B5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168B5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168B5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CCCD9"/>
          </a:solidFill>
        </a:fill>
      </a:tcStyle>
    </a:wholeTbl>
    <a:band2H>
      <a:tcTxStyle/>
      <a:tcStyle>
        <a:tcBdr/>
        <a:fill>
          <a:solidFill>
            <a:srgbClr val="E7E7ED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D2D8A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D2D8A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D2D8A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68B5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68B5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195" autoAdjust="0"/>
  </p:normalViewPr>
  <p:slideViewPr>
    <p:cSldViewPr>
      <p:cViewPr varScale="1">
        <p:scale>
          <a:sx n="97" d="100"/>
          <a:sy n="97" d="100"/>
        </p:scale>
        <p:origin x="-20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1864906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 spc="0"/>
            </a:pPr>
            <a:r>
              <a:rPr sz="2400" b="1" spc="-100"/>
              <a:t>Titeltext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2200" spc="-100">
                <a:solidFill>
                  <a:srgbClr val="0168B5"/>
                </a:solidFill>
              </a:rPr>
              <a:t>Textebene 1</a:t>
            </a:r>
          </a:p>
          <a:p>
            <a:pPr lvl="1">
              <a:defRPr sz="1800" spc="0">
                <a:solidFill>
                  <a:srgbClr val="000000"/>
                </a:solidFill>
              </a:defRPr>
            </a:pPr>
            <a:r>
              <a:rPr sz="2200" spc="-100">
                <a:solidFill>
                  <a:srgbClr val="0168B5"/>
                </a:solidFill>
              </a:rPr>
              <a:t>Textebene 2</a:t>
            </a:r>
          </a:p>
          <a:p>
            <a:pPr lvl="2">
              <a:defRPr sz="1800" spc="0">
                <a:solidFill>
                  <a:srgbClr val="000000"/>
                </a:solidFill>
              </a:defRPr>
            </a:pPr>
            <a:r>
              <a:rPr sz="2200" spc="-100">
                <a:solidFill>
                  <a:srgbClr val="0168B5"/>
                </a:solidFill>
              </a:rPr>
              <a:t>Textebene 3</a:t>
            </a:r>
          </a:p>
          <a:p>
            <a:pPr lvl="3">
              <a:defRPr sz="1800" spc="0">
                <a:solidFill>
                  <a:srgbClr val="000000"/>
                </a:solidFill>
              </a:defRPr>
            </a:pPr>
            <a:r>
              <a:rPr sz="2200" spc="-100">
                <a:solidFill>
                  <a:srgbClr val="0168B5"/>
                </a:solidFill>
              </a:rPr>
              <a:t>Textebene 4</a:t>
            </a:r>
          </a:p>
          <a:p>
            <a:pPr lvl="4">
              <a:defRPr sz="1800" spc="0">
                <a:solidFill>
                  <a:srgbClr val="000000"/>
                </a:solidFill>
              </a:defRPr>
            </a:pPr>
            <a:r>
              <a:rPr sz="2200" spc="-100">
                <a:solidFill>
                  <a:srgbClr val="0168B5"/>
                </a:solidFill>
              </a:rPr>
              <a:t>Textebene 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1.pdf" descr="fin-logo.wm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1999" y="126000"/>
            <a:ext cx="3333707" cy="549818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Shape 18"/>
          <p:cNvSpPr/>
          <p:nvPr/>
        </p:nvSpPr>
        <p:spPr>
          <a:xfrm>
            <a:off x="7858148" y="6572271"/>
            <a:ext cx="857225" cy="135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spcBef>
                <a:spcPts val="400"/>
              </a:spcBef>
              <a:defRPr sz="800" b="1">
                <a:latin typeface="Lucida Sans Unicode"/>
                <a:ea typeface="Lucida Sans Unicode"/>
                <a:cs typeface="Lucida Sans Unicode"/>
                <a:sym typeface="Lucida Sans Unicode"/>
              </a:defRPr>
            </a:lvl1pPr>
          </a:lstStyle>
          <a:p>
            <a:pPr lvl="0">
              <a:defRPr sz="1800" b="0"/>
            </a:pPr>
            <a:r>
              <a:rPr sz="800" b="1"/>
              <a:t>‹Nr.› / Anzahl</a:t>
            </a:r>
          </a:p>
        </p:txBody>
      </p:sp>
      <p:sp>
        <p:nvSpPr>
          <p:cNvPr id="19" name="Shape 19"/>
          <p:cNvSpPr/>
          <p:nvPr/>
        </p:nvSpPr>
        <p:spPr>
          <a:xfrm>
            <a:off x="0" y="687387"/>
            <a:ext cx="9144000" cy="25401"/>
          </a:xfrm>
          <a:prstGeom prst="rect">
            <a:avLst/>
          </a:prstGeom>
          <a:solidFill>
            <a:srgbClr val="0068B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20" name="Shape 20"/>
          <p:cNvSpPr/>
          <p:nvPr/>
        </p:nvSpPr>
        <p:spPr>
          <a:xfrm>
            <a:off x="522000" y="6572271"/>
            <a:ext cx="3585600" cy="135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400"/>
              </a:spcBef>
              <a:defRPr sz="800">
                <a:latin typeface="Lucida Sans Unicode"/>
                <a:ea typeface="Lucida Sans Unicode"/>
                <a:cs typeface="Lucida Sans Unicode"/>
                <a:sym typeface="Lucida Sans Unicode"/>
              </a:defRPr>
            </a:lvl1pPr>
          </a:lstStyle>
          <a:p>
            <a:pPr lvl="0">
              <a:defRPr sz="1800"/>
            </a:pPr>
            <a:r>
              <a:rPr sz="800"/>
              <a:t>Vorlesungstitel, Nummer, etc. (Im Master anpassen)</a:t>
            </a:r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533400" y="764844"/>
            <a:ext cx="8154000" cy="835356"/>
          </a:xfrm>
          <a:prstGeom prst="rect">
            <a:avLst/>
          </a:prstGeom>
        </p:spPr>
        <p:txBody>
          <a:bodyPr/>
          <a:lstStyle/>
          <a:p>
            <a:pPr lvl="0">
              <a:defRPr sz="1800" b="0" spc="0"/>
            </a:pPr>
            <a:r>
              <a:rPr sz="2400" b="1" spc="-100"/>
              <a:t>Titeltext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1.pdf" descr="fin-logo.wm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1999" y="126000"/>
            <a:ext cx="3333707" cy="549818"/>
          </a:xfrm>
          <a:prstGeom prst="rect">
            <a:avLst/>
          </a:prstGeom>
          <a:ln w="12700">
            <a:miter lim="400000"/>
          </a:ln>
        </p:spPr>
      </p:pic>
      <p:sp>
        <p:nvSpPr>
          <p:cNvPr id="30" name="Shape 30"/>
          <p:cNvSpPr/>
          <p:nvPr/>
        </p:nvSpPr>
        <p:spPr>
          <a:xfrm>
            <a:off x="7858148" y="6572271"/>
            <a:ext cx="857225" cy="123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spcBef>
                <a:spcPts val="400"/>
              </a:spcBef>
              <a:defRPr sz="800" b="1">
                <a:latin typeface="Lucida Sans Unicode"/>
                <a:ea typeface="Lucida Sans Unicode"/>
                <a:cs typeface="Lucida Sans Unicode"/>
                <a:sym typeface="Lucida Sans Unicode"/>
              </a:defRPr>
            </a:lvl1pPr>
          </a:lstStyle>
          <a:p>
            <a:pPr lvl="0">
              <a:defRPr sz="1800" b="0"/>
            </a:pPr>
            <a:fld id="{738AA647-FF34-48A4-8877-E37E27EB0BF9}" type="slidenum">
              <a:rPr lang="de-DE" sz="800" b="1" smtClean="0"/>
              <a:t>‹Nr.›</a:t>
            </a:fld>
            <a:endParaRPr lang="de-DE" sz="800" b="1" dirty="0" smtClean="0"/>
          </a:p>
        </p:txBody>
      </p:sp>
      <p:sp>
        <p:nvSpPr>
          <p:cNvPr id="31" name="Shape 31"/>
          <p:cNvSpPr/>
          <p:nvPr/>
        </p:nvSpPr>
        <p:spPr>
          <a:xfrm>
            <a:off x="0" y="687387"/>
            <a:ext cx="9144000" cy="25401"/>
          </a:xfrm>
          <a:prstGeom prst="rect">
            <a:avLst/>
          </a:prstGeom>
          <a:solidFill>
            <a:srgbClr val="0068B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32" name="Shape 32"/>
          <p:cNvSpPr/>
          <p:nvPr/>
        </p:nvSpPr>
        <p:spPr>
          <a:xfrm>
            <a:off x="522000" y="6572271"/>
            <a:ext cx="3585600" cy="123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400"/>
              </a:spcBef>
              <a:defRPr sz="800">
                <a:latin typeface="Lucida Sans Unicode"/>
                <a:ea typeface="Lucida Sans Unicode"/>
                <a:cs typeface="Lucida Sans Unicode"/>
                <a:sym typeface="Lucida Sans Unicode"/>
              </a:defRPr>
            </a:lvl1pPr>
          </a:lstStyle>
          <a:p>
            <a:pPr lvl="0">
              <a:defRPr sz="1800"/>
            </a:pPr>
            <a:r>
              <a:rPr lang="de-DE" sz="800" dirty="0" smtClean="0"/>
              <a:t>Verteidigung</a:t>
            </a:r>
            <a:r>
              <a:rPr lang="de-DE" sz="800" baseline="0" dirty="0" smtClean="0"/>
              <a:t> </a:t>
            </a:r>
            <a:r>
              <a:rPr lang="de-DE" sz="800" dirty="0" smtClean="0"/>
              <a:t>Bachelorarbeit</a:t>
            </a:r>
            <a:r>
              <a:rPr lang="de-DE" sz="800" baseline="0" dirty="0" smtClean="0"/>
              <a:t>, Lars </a:t>
            </a:r>
            <a:r>
              <a:rPr lang="de-DE" sz="800" baseline="0" dirty="0" err="1" smtClean="0"/>
              <a:t>Grotehenne</a:t>
            </a:r>
            <a:endParaRPr sz="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df" descr="fin-logo.wm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11999" y="126000"/>
            <a:ext cx="3333707" cy="549818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/>
        </p:nvSpPr>
        <p:spPr>
          <a:xfrm>
            <a:off x="7858148" y="6572271"/>
            <a:ext cx="857225" cy="123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spcBef>
                <a:spcPts val="400"/>
              </a:spcBef>
              <a:defRPr sz="800" b="1">
                <a:latin typeface="Lucida Sans Unicode"/>
                <a:ea typeface="Lucida Sans Unicode"/>
                <a:cs typeface="Lucida Sans Unicode"/>
                <a:sym typeface="Lucida Sans Unicode"/>
              </a:defRPr>
            </a:lvl1pPr>
          </a:lstStyle>
          <a:p>
            <a:pPr lvl="0">
              <a:defRPr sz="1800" b="0"/>
            </a:pPr>
            <a:fld id="{7D763325-F830-45A0-AA11-2A96CC010B5B}" type="slidenum">
              <a:rPr lang="de-DE" sz="800" b="1" smtClean="0"/>
              <a:t>‹Nr.›</a:t>
            </a:fld>
            <a:endParaRPr sz="800" b="1" dirty="0"/>
          </a:p>
        </p:txBody>
      </p:sp>
      <p:sp>
        <p:nvSpPr>
          <p:cNvPr id="4" name="Shape 4"/>
          <p:cNvSpPr/>
          <p:nvPr/>
        </p:nvSpPr>
        <p:spPr>
          <a:xfrm>
            <a:off x="0" y="687387"/>
            <a:ext cx="9144000" cy="25401"/>
          </a:xfrm>
          <a:prstGeom prst="rect">
            <a:avLst/>
          </a:prstGeom>
          <a:solidFill>
            <a:srgbClr val="0068B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533400" y="764844"/>
            <a:ext cx="8154000" cy="643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/>
          <a:p>
            <a:pPr lvl="0">
              <a:defRPr sz="1800" b="0" spc="0"/>
            </a:pPr>
            <a:r>
              <a:rPr sz="2400" b="1" spc="-100"/>
              <a:t>Titeltext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533400" y="1408112"/>
            <a:ext cx="8153400" cy="54498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/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2200" spc="-100" dirty="0" err="1">
                <a:solidFill>
                  <a:srgbClr val="0168B5"/>
                </a:solidFill>
              </a:rPr>
              <a:t>Textebene</a:t>
            </a:r>
            <a:r>
              <a:rPr sz="2200" spc="-100" dirty="0">
                <a:solidFill>
                  <a:srgbClr val="0168B5"/>
                </a:solidFill>
              </a:rPr>
              <a:t> 1</a:t>
            </a:r>
          </a:p>
          <a:p>
            <a:pPr lvl="1">
              <a:defRPr sz="1800" spc="0">
                <a:solidFill>
                  <a:srgbClr val="000000"/>
                </a:solidFill>
              </a:defRPr>
            </a:pPr>
            <a:r>
              <a:rPr sz="2200" spc="-100" dirty="0" err="1">
                <a:solidFill>
                  <a:srgbClr val="0168B5"/>
                </a:solidFill>
              </a:rPr>
              <a:t>Textebene</a:t>
            </a:r>
            <a:r>
              <a:rPr sz="2200" spc="-100" dirty="0">
                <a:solidFill>
                  <a:srgbClr val="0168B5"/>
                </a:solidFill>
              </a:rPr>
              <a:t> 2</a:t>
            </a:r>
          </a:p>
          <a:p>
            <a:pPr lvl="2">
              <a:defRPr sz="1800" spc="0">
                <a:solidFill>
                  <a:srgbClr val="000000"/>
                </a:solidFill>
              </a:defRPr>
            </a:pPr>
            <a:r>
              <a:rPr sz="2200" spc="-100" dirty="0" err="1">
                <a:solidFill>
                  <a:srgbClr val="0168B5"/>
                </a:solidFill>
              </a:rPr>
              <a:t>Textebene</a:t>
            </a:r>
            <a:r>
              <a:rPr sz="2200" spc="-100" dirty="0">
                <a:solidFill>
                  <a:srgbClr val="0168B5"/>
                </a:solidFill>
              </a:rPr>
              <a:t> 3</a:t>
            </a:r>
          </a:p>
          <a:p>
            <a:pPr lvl="3">
              <a:defRPr sz="1800" spc="0">
                <a:solidFill>
                  <a:srgbClr val="000000"/>
                </a:solidFill>
              </a:defRPr>
            </a:pPr>
            <a:r>
              <a:rPr sz="2200" spc="-100" dirty="0" err="1">
                <a:solidFill>
                  <a:srgbClr val="0168B5"/>
                </a:solidFill>
              </a:rPr>
              <a:t>Textebene</a:t>
            </a:r>
            <a:r>
              <a:rPr sz="2200" spc="-100" dirty="0">
                <a:solidFill>
                  <a:srgbClr val="0168B5"/>
                </a:solidFill>
              </a:rPr>
              <a:t> 4</a:t>
            </a:r>
          </a:p>
          <a:p>
            <a:pPr lvl="4">
              <a:defRPr sz="1800" spc="0">
                <a:solidFill>
                  <a:srgbClr val="000000"/>
                </a:solidFill>
              </a:defRPr>
            </a:pPr>
            <a:r>
              <a:rPr sz="2200" spc="-100" dirty="0" err="1">
                <a:solidFill>
                  <a:srgbClr val="0168B5"/>
                </a:solidFill>
              </a:rPr>
              <a:t>Textebene</a:t>
            </a:r>
            <a:r>
              <a:rPr sz="2200" spc="-100" dirty="0">
                <a:solidFill>
                  <a:srgbClr val="0168B5"/>
                </a:solidFill>
              </a:rPr>
              <a:t> </a:t>
            </a:r>
          </a:p>
        </p:txBody>
      </p:sp>
      <p:sp>
        <p:nvSpPr>
          <p:cNvPr id="8" name="Shape 32"/>
          <p:cNvSpPr/>
          <p:nvPr userDrawn="1"/>
        </p:nvSpPr>
        <p:spPr>
          <a:xfrm>
            <a:off x="522000" y="6572271"/>
            <a:ext cx="3585600" cy="123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400"/>
              </a:spcBef>
              <a:defRPr sz="800">
                <a:latin typeface="Lucida Sans Unicode"/>
                <a:ea typeface="Lucida Sans Unicode"/>
                <a:cs typeface="Lucida Sans Unicode"/>
                <a:sym typeface="Lucida Sans Unicode"/>
              </a:defRPr>
            </a:lvl1pPr>
          </a:lstStyle>
          <a:p>
            <a:pPr lvl="0">
              <a:defRPr sz="1800"/>
            </a:pPr>
            <a:r>
              <a:rPr lang="de-DE" sz="800" baseline="0" dirty="0" smtClean="0"/>
              <a:t>Clustering </a:t>
            </a:r>
            <a:r>
              <a:rPr lang="de-DE" sz="800" baseline="0" dirty="0" err="1" smtClean="0"/>
              <a:t>Ontology</a:t>
            </a:r>
            <a:endParaRPr sz="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</p:sldLayoutIdLst>
  <p:transition spd="med"/>
  <p:timing>
    <p:tnLst>
      <p:par>
        <p:cTn id="1" dur="indefinite" restart="never" nodeType="tmRoot"/>
      </p:par>
    </p:tnLst>
  </p:timing>
  <p:txStyles>
    <p:titleStyle>
      <a:lvl1pPr>
        <a:defRPr sz="2400" b="1" spc="-100">
          <a:latin typeface="Lucida Sans Unicode"/>
          <a:ea typeface="Lucida Sans Unicode"/>
          <a:cs typeface="Lucida Sans Unicode"/>
          <a:sym typeface="Lucida Sans Unicode"/>
        </a:defRPr>
      </a:lvl1pPr>
      <a:lvl2pPr>
        <a:defRPr sz="2400" b="1" spc="-100">
          <a:latin typeface="Lucida Sans Unicode"/>
          <a:ea typeface="Lucida Sans Unicode"/>
          <a:cs typeface="Lucida Sans Unicode"/>
          <a:sym typeface="Lucida Sans Unicode"/>
        </a:defRPr>
      </a:lvl2pPr>
      <a:lvl3pPr>
        <a:defRPr sz="2400" b="1" spc="-100">
          <a:latin typeface="Lucida Sans Unicode"/>
          <a:ea typeface="Lucida Sans Unicode"/>
          <a:cs typeface="Lucida Sans Unicode"/>
          <a:sym typeface="Lucida Sans Unicode"/>
        </a:defRPr>
      </a:lvl3pPr>
      <a:lvl4pPr>
        <a:defRPr sz="2400" b="1" spc="-100">
          <a:latin typeface="Lucida Sans Unicode"/>
          <a:ea typeface="Lucida Sans Unicode"/>
          <a:cs typeface="Lucida Sans Unicode"/>
          <a:sym typeface="Lucida Sans Unicode"/>
        </a:defRPr>
      </a:lvl4pPr>
      <a:lvl5pPr>
        <a:defRPr sz="2400" b="1" spc="-100">
          <a:latin typeface="Lucida Sans Unicode"/>
          <a:ea typeface="Lucida Sans Unicode"/>
          <a:cs typeface="Lucida Sans Unicode"/>
          <a:sym typeface="Lucida Sans Unicode"/>
        </a:defRPr>
      </a:lvl5pPr>
      <a:lvl6pPr indent="457200">
        <a:defRPr sz="2400" b="1" spc="-100">
          <a:latin typeface="Lucida Sans Unicode"/>
          <a:ea typeface="Lucida Sans Unicode"/>
          <a:cs typeface="Lucida Sans Unicode"/>
          <a:sym typeface="Lucida Sans Unicode"/>
        </a:defRPr>
      </a:lvl6pPr>
      <a:lvl7pPr indent="914400">
        <a:defRPr sz="2400" b="1" spc="-100">
          <a:latin typeface="Lucida Sans Unicode"/>
          <a:ea typeface="Lucida Sans Unicode"/>
          <a:cs typeface="Lucida Sans Unicode"/>
          <a:sym typeface="Lucida Sans Unicode"/>
        </a:defRPr>
      </a:lvl7pPr>
      <a:lvl8pPr indent="1371600">
        <a:defRPr sz="2400" b="1" spc="-100">
          <a:latin typeface="Lucida Sans Unicode"/>
          <a:ea typeface="Lucida Sans Unicode"/>
          <a:cs typeface="Lucida Sans Unicode"/>
          <a:sym typeface="Lucida Sans Unicode"/>
        </a:defRPr>
      </a:lvl8pPr>
      <a:lvl9pPr indent="1828800">
        <a:defRPr sz="2400" b="1" spc="-100">
          <a:latin typeface="Lucida Sans Unicode"/>
          <a:ea typeface="Lucida Sans Unicode"/>
          <a:cs typeface="Lucida Sans Unicode"/>
          <a:sym typeface="Lucida Sans Unicode"/>
        </a:defRPr>
      </a:lvl9pPr>
    </p:titleStyle>
    <p:bodyStyle>
      <a:lvl1pPr marL="179387" indent="-179387">
        <a:spcBef>
          <a:spcPts val="500"/>
        </a:spcBef>
        <a:defRPr sz="2200" spc="-100">
          <a:solidFill>
            <a:srgbClr val="0168B5"/>
          </a:solidFill>
          <a:latin typeface="Lucida Sans Unicode"/>
          <a:ea typeface="Lucida Sans Unicode"/>
          <a:cs typeface="Lucida Sans Unicode"/>
          <a:sym typeface="Lucida Sans Unicode"/>
        </a:defRPr>
      </a:lvl1pPr>
      <a:lvl2pPr marL="657384" indent="-298609">
        <a:spcBef>
          <a:spcPts val="500"/>
        </a:spcBef>
        <a:buSzPct val="100000"/>
        <a:buChar char="▪"/>
        <a:defRPr sz="2200" spc="-100">
          <a:solidFill>
            <a:srgbClr val="0168B5"/>
          </a:solidFill>
          <a:latin typeface="Lucida Sans Unicode"/>
          <a:ea typeface="Lucida Sans Unicode"/>
          <a:cs typeface="Lucida Sans Unicode"/>
          <a:sym typeface="Lucida Sans Unicode"/>
        </a:defRPr>
      </a:lvl2pPr>
      <a:lvl3pPr marL="1284287" indent="-279400">
        <a:spcBef>
          <a:spcPts val="500"/>
        </a:spcBef>
        <a:buSzPct val="100000"/>
        <a:buChar char="•"/>
        <a:defRPr sz="2200" spc="-100">
          <a:solidFill>
            <a:srgbClr val="0168B5"/>
          </a:solidFill>
          <a:latin typeface="Lucida Sans Unicode"/>
          <a:ea typeface="Lucida Sans Unicode"/>
          <a:cs typeface="Lucida Sans Unicode"/>
          <a:sym typeface="Lucida Sans Unicode"/>
        </a:defRPr>
      </a:lvl3pPr>
      <a:lvl4pPr marL="1664335" indent="-251460">
        <a:spcBef>
          <a:spcPts val="500"/>
        </a:spcBef>
        <a:buSzPct val="100000"/>
        <a:buChar char="–"/>
        <a:defRPr sz="2200" spc="-100">
          <a:solidFill>
            <a:srgbClr val="0168B5"/>
          </a:solidFill>
          <a:latin typeface="Lucida Sans Unicode"/>
          <a:ea typeface="Lucida Sans Unicode"/>
          <a:cs typeface="Lucida Sans Unicode"/>
          <a:sym typeface="Lucida Sans Unicode"/>
        </a:defRPr>
      </a:lvl4pPr>
      <a:lvl5pPr marL="2080260" indent="-251460">
        <a:spcBef>
          <a:spcPts val="500"/>
        </a:spcBef>
        <a:buSzPct val="100000"/>
        <a:buChar char="»"/>
        <a:defRPr sz="2200" spc="-100">
          <a:solidFill>
            <a:srgbClr val="0168B5"/>
          </a:solidFill>
          <a:latin typeface="Lucida Sans Unicode"/>
          <a:ea typeface="Lucida Sans Unicode"/>
          <a:cs typeface="Lucida Sans Unicode"/>
          <a:sym typeface="Lucida Sans Unicode"/>
        </a:defRPr>
      </a:lvl5pPr>
      <a:lvl6pPr marL="2537460" indent="-251460">
        <a:spcBef>
          <a:spcPts val="500"/>
        </a:spcBef>
        <a:buSzPct val="100000"/>
        <a:buChar char="»"/>
        <a:defRPr sz="2200" spc="-100">
          <a:solidFill>
            <a:srgbClr val="0168B5"/>
          </a:solidFill>
          <a:latin typeface="Lucida Sans Unicode"/>
          <a:ea typeface="Lucida Sans Unicode"/>
          <a:cs typeface="Lucida Sans Unicode"/>
          <a:sym typeface="Lucida Sans Unicode"/>
        </a:defRPr>
      </a:lvl6pPr>
      <a:lvl7pPr marL="2994660" indent="-251460">
        <a:spcBef>
          <a:spcPts val="500"/>
        </a:spcBef>
        <a:buSzPct val="100000"/>
        <a:buChar char="»"/>
        <a:defRPr sz="2200" spc="-100">
          <a:solidFill>
            <a:srgbClr val="0168B5"/>
          </a:solidFill>
          <a:latin typeface="Lucida Sans Unicode"/>
          <a:ea typeface="Lucida Sans Unicode"/>
          <a:cs typeface="Lucida Sans Unicode"/>
          <a:sym typeface="Lucida Sans Unicode"/>
        </a:defRPr>
      </a:lvl7pPr>
      <a:lvl8pPr marL="3451859" indent="-251459">
        <a:spcBef>
          <a:spcPts val="500"/>
        </a:spcBef>
        <a:buSzPct val="100000"/>
        <a:buChar char="»"/>
        <a:defRPr sz="2200" spc="-100">
          <a:solidFill>
            <a:srgbClr val="0168B5"/>
          </a:solidFill>
          <a:latin typeface="Lucida Sans Unicode"/>
          <a:ea typeface="Lucida Sans Unicode"/>
          <a:cs typeface="Lucida Sans Unicode"/>
          <a:sym typeface="Lucida Sans Unicode"/>
        </a:defRPr>
      </a:lvl8pPr>
      <a:lvl9pPr marL="3909059" indent="-251459">
        <a:spcBef>
          <a:spcPts val="500"/>
        </a:spcBef>
        <a:buSzPct val="100000"/>
        <a:buChar char="»"/>
        <a:defRPr sz="2200" spc="-100">
          <a:solidFill>
            <a:srgbClr val="0168B5"/>
          </a:solidFill>
          <a:latin typeface="Lucida Sans Unicode"/>
          <a:ea typeface="Lucida Sans Unicode"/>
          <a:cs typeface="Lucida Sans Unicode"/>
          <a:sym typeface="Lucida Sans Unicode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image3.jpeg" descr="005_INF_00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Shape 49"/>
          <p:cNvSpPr/>
          <p:nvPr/>
        </p:nvSpPr>
        <p:spPr>
          <a:xfrm>
            <a:off x="536575" y="2665368"/>
            <a:ext cx="8001000" cy="20621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spAutoFit/>
          </a:bodyPr>
          <a:lstStyle/>
          <a:p>
            <a:pPr lvl="0" algn="l" defTabSz="838200">
              <a:defRPr sz="1800"/>
            </a:pPr>
            <a:endParaRPr sz="2400" b="1" dirty="0">
              <a:solidFill>
                <a:srgbClr val="7A003F"/>
              </a:solidFill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lvl="0" algn="l" defTabSz="838200">
              <a:defRPr sz="1800"/>
            </a:pPr>
            <a:r>
              <a:rPr sz="2400" b="1" dirty="0" smtClean="0">
                <a:latin typeface="Lucida Sans Unicode"/>
                <a:ea typeface="Lucida Sans Unicode"/>
                <a:cs typeface="Lucida Sans Unicode"/>
                <a:sym typeface="Lucida Sans Unicode"/>
              </a:rPr>
              <a:t/>
            </a:r>
            <a:br>
              <a:rPr sz="2400" b="1" dirty="0" smtClean="0">
                <a:latin typeface="Lucida Sans Unicode"/>
                <a:ea typeface="Lucida Sans Unicode"/>
                <a:cs typeface="Lucida Sans Unicode"/>
                <a:sym typeface="Lucida Sans Unicode"/>
              </a:rPr>
            </a:br>
            <a:r>
              <a:rPr lang="de-DE" sz="2400" b="1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Clustering-Ontologie</a:t>
            </a:r>
            <a:endParaRPr lang="de-DE" sz="2400" b="1" dirty="0" smtClean="0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algn="l" defTabSz="838200">
              <a:defRPr sz="1800"/>
            </a:pPr>
            <a:r>
              <a:rPr lang="de-DE" sz="2000" dirty="0" smtClean="0">
                <a:latin typeface="Lucida Sans Unicode"/>
                <a:ea typeface="Lucida Sans Unicode"/>
                <a:cs typeface="Lucida Sans Unicode"/>
                <a:sym typeface="Lucida Sans Unicode"/>
              </a:rPr>
              <a:t>Implementierung eines Java-Programms</a:t>
            </a:r>
          </a:p>
          <a:p>
            <a:pPr algn="l" defTabSz="838200">
              <a:defRPr sz="1800"/>
            </a:pPr>
            <a:endParaRPr lang="de-DE" sz="2400" dirty="0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algn="l" defTabSz="838200">
              <a:defRPr sz="1800"/>
            </a:pPr>
            <a:r>
              <a:rPr lang="de-DE" dirty="0" smtClean="0">
                <a:latin typeface="Lucida Sans Unicode"/>
                <a:ea typeface="Lucida Sans Unicode"/>
                <a:cs typeface="Lucida Sans Unicode"/>
                <a:sym typeface="Lucida Sans Unicode"/>
              </a:rPr>
              <a:t>Andy Koch, Stephan </a:t>
            </a:r>
            <a:r>
              <a:rPr lang="de-DE" dirty="0" err="1" smtClean="0">
                <a:latin typeface="Lucida Sans Unicode"/>
                <a:ea typeface="Lucida Sans Unicode"/>
                <a:cs typeface="Lucida Sans Unicode"/>
                <a:sym typeface="Lucida Sans Unicode"/>
              </a:rPr>
              <a:t>Besecke</a:t>
            </a:r>
            <a:r>
              <a:rPr lang="de-DE" dirty="0" smtClean="0">
                <a:latin typeface="Lucida Sans Unicode"/>
                <a:ea typeface="Lucida Sans Unicode"/>
                <a:cs typeface="Lucida Sans Unicode"/>
                <a:sym typeface="Lucida Sans Unicode"/>
              </a:rPr>
              <a:t>, Lars Grotehenne</a:t>
            </a:r>
            <a:endParaRPr lang="de-DE" b="1" dirty="0" smtClean="0">
              <a:latin typeface="Lucida Sans Unicode"/>
              <a:ea typeface="Lucida Sans Unicode"/>
              <a:cs typeface="Lucida Sans Unicode"/>
              <a:sym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24174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Hilfsanfragen</a:t>
            </a:r>
            <a:endParaRPr lang="de-DE" dirty="0"/>
          </a:p>
        </p:txBody>
      </p:sp>
      <p:pic>
        <p:nvPicPr>
          <p:cNvPr id="3074" name="Picture 2" descr="D:\Dropbox\ontology\projektinformationen\Abschlusspräsentation\Screenshots\alleKategori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4653136"/>
            <a:ext cx="5207445" cy="1819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:\Dropbox\ontology\projektinformationen\Abschlusspräsentation\Screenshots\alleClustertyp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20" y="1988840"/>
            <a:ext cx="6628158" cy="1985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454947" y="1588151"/>
            <a:ext cx="304185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Gibt alle Clustertypen zurück</a:t>
            </a:r>
            <a:endParaRPr kumimoji="0" lang="de-DE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454947" y="4149080"/>
            <a:ext cx="286232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Gibt alle Kategorien zurück</a:t>
            </a:r>
            <a:endParaRPr kumimoji="0" lang="de-DE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65223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Hilfsanfragen</a:t>
            </a:r>
            <a:endParaRPr lang="de-DE" dirty="0"/>
          </a:p>
        </p:txBody>
      </p:sp>
      <p:pic>
        <p:nvPicPr>
          <p:cNvPr id="3075" name="Picture 3" descr="D:\Dropbox\ontology\projektinformationen\Abschlusspräsentation\Screenshots\alleAlgorithm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695290"/>
            <a:ext cx="6336704" cy="1698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446503" y="4221088"/>
            <a:ext cx="297773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Gibt alle Algorithmen zurück</a:t>
            </a:r>
            <a:endParaRPr kumimoji="0" lang="de-DE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14144" y="1340768"/>
            <a:ext cx="410625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Gibt alle Eigenschaften &amp; Werte zurück</a:t>
            </a:r>
            <a:endParaRPr kumimoji="0" lang="de-DE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D:\Dropbox\ontology\projektinformationen\Abschlusspräsentation\Screenshots\alleEigenschaftenUndWert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44" y="1710098"/>
            <a:ext cx="6002072" cy="2512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2520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A: Algorithmen nach Szenarien / Clustertypen</a:t>
            </a:r>
            <a:endParaRPr lang="de-DE" dirty="0"/>
          </a:p>
        </p:txBody>
      </p:sp>
      <p:pic>
        <p:nvPicPr>
          <p:cNvPr id="3075" name="Picture 3" descr="D:\Dropbox\ontology\projektinformationen\Abschlusspräsentation\Screenshots\a_nachClustertyp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144272"/>
            <a:ext cx="5976664" cy="5571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8009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B: Algorithmen nach Kategorien</a:t>
            </a:r>
            <a:endParaRPr lang="de-DE" dirty="0"/>
          </a:p>
        </p:txBody>
      </p:sp>
      <p:pic>
        <p:nvPicPr>
          <p:cNvPr id="4098" name="Picture 2" descr="D:\Dropbox\ontology\projektinformationen\Abschlusspräsentation\Screenshots\b_nachKategori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84784"/>
            <a:ext cx="8568952" cy="4830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8605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</a:t>
            </a:r>
            <a:r>
              <a:rPr lang="de-DE" dirty="0" smtClean="0"/>
              <a:t>: Algorithmen nach Eigenschaften und Werten</a:t>
            </a:r>
            <a:endParaRPr lang="de-DE" dirty="0"/>
          </a:p>
        </p:txBody>
      </p:sp>
      <p:pic>
        <p:nvPicPr>
          <p:cNvPr id="5122" name="Picture 2" descr="D:\Dropbox\ontology\projektinformationen\Abschlusspräsentation\Screenshots\c_nachEigenschaft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912" y="1196752"/>
            <a:ext cx="7223619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0338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D: Paper zu einem oder mehreren Algorithmen</a:t>
            </a:r>
            <a:endParaRPr lang="de-DE" dirty="0"/>
          </a:p>
        </p:txBody>
      </p:sp>
      <p:pic>
        <p:nvPicPr>
          <p:cNvPr id="6146" name="Picture 2" descr="D:\Dropbox\ontology\projektinformationen\Abschlusspräsentation\Screenshots\d_Literatu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68760"/>
            <a:ext cx="7704856" cy="510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339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Erweiterbarkeit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3400" y="1408113"/>
            <a:ext cx="8153400" cy="4973216"/>
          </a:xfrm>
        </p:spPr>
        <p:txBody>
          <a:bodyPr/>
          <a:lstStyle/>
          <a:p>
            <a:r>
              <a:rPr lang="de-DE" dirty="0" smtClean="0"/>
              <a:t>Folgendes unterstützt das Programm und die Anfragen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Problemloses hinzufügen eigener Funktionen / Anfragen (Erben vom </a:t>
            </a:r>
            <a:r>
              <a:rPr lang="de-DE" dirty="0" err="1" smtClean="0"/>
              <a:t>FunctionObject</a:t>
            </a:r>
            <a:r>
              <a:rPr lang="de-DE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Hinzufügen von Algorithmen, </a:t>
            </a:r>
            <a:r>
              <a:rPr lang="de-DE" dirty="0" err="1" smtClean="0"/>
              <a:t>Papern</a:t>
            </a:r>
            <a:r>
              <a:rPr lang="de-DE" dirty="0" smtClean="0"/>
              <a:t>, Eigenschaften &amp; Werten, Kategorien, Clustertypen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Auswechseln des RDF-Turtle-Files, wahlweise auch ersetzen mit RDF-XML-File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74572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Verbesserungsideen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3400" y="1408113"/>
            <a:ext cx="8153400" cy="497321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Usability (Auswahl 1 2 3 4/Groß-Kleinschreibung/User-Interface/Struktur/Sicherheitsabfragen)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Kategorien verschachtelt (</a:t>
            </a:r>
            <a:r>
              <a:rPr lang="de-DE" dirty="0" err="1" smtClean="0"/>
              <a:t>Density-based</a:t>
            </a:r>
            <a:r>
              <a:rPr lang="de-DE" dirty="0" smtClean="0"/>
              <a:t> &lt;-&gt; </a:t>
            </a:r>
            <a:r>
              <a:rPr lang="de-DE" dirty="0" err="1" smtClean="0"/>
              <a:t>Delauny-Based</a:t>
            </a:r>
            <a:r>
              <a:rPr lang="de-DE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Algorithmen zu mehreren Kategorien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Abfragen auslagern -&gt; Programm das sich ein Turtle-File und zugehörige Abfragen lädt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Order </a:t>
            </a:r>
            <a:r>
              <a:rPr lang="de-DE" dirty="0" err="1" smtClean="0"/>
              <a:t>by</a:t>
            </a:r>
            <a:r>
              <a:rPr lang="de-DE" dirty="0" smtClean="0"/>
              <a:t> ?</a:t>
            </a:r>
            <a:r>
              <a:rPr lang="de-DE" dirty="0" err="1" smtClean="0"/>
              <a:t>algorithm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98662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3140968"/>
            <a:ext cx="8154000" cy="835356"/>
          </a:xfrm>
        </p:spPr>
        <p:txBody>
          <a:bodyPr/>
          <a:lstStyle/>
          <a:p>
            <a:pPr algn="ctr"/>
            <a:r>
              <a:rPr lang="de-DE" sz="3600" dirty="0" smtClean="0"/>
              <a:t>Live-Demo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2456563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3400" y="1408113"/>
            <a:ext cx="8153400" cy="504522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smtClean="0"/>
              <a:t>Aufgabenverteilung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smtClean="0"/>
              <a:t>Programm-Architektur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smtClean="0"/>
              <a:t>Clustering-Turtle-File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smtClean="0"/>
              <a:t>Funktionalitäten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smtClean="0"/>
              <a:t>Anfragen &amp; Hilfsanfragen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smtClean="0"/>
              <a:t>Erweiterbarkeit &amp; </a:t>
            </a:r>
            <a:r>
              <a:rPr lang="de-DE" sz="2400" dirty="0" err="1" smtClean="0"/>
              <a:t>Verbesserungideen</a:t>
            </a:r>
            <a:endParaRPr lang="de-DE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smtClean="0"/>
              <a:t>Live-Demo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8156305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Aufgabenverteilung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3400" y="1408113"/>
            <a:ext cx="8153400" cy="504522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sz="2400" dirty="0" smtClean="0"/>
              <a:t>Architektur &amp; Implementierung Java-Programm (Lars)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 smtClean="0"/>
              <a:t>Datensammlung Clustering (Stephan)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 smtClean="0"/>
              <a:t>Clustering-Turtle-File (Stephan)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 smtClean="0"/>
              <a:t>Erstellung erster Anfragen (Andy)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 smtClean="0"/>
              <a:t>Optimierung Turtle-File (Andy &amp; Lars)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 smtClean="0"/>
              <a:t>Optimierung Anfragen &amp; Hilfsanfragen (Lars</a:t>
            </a:r>
            <a:r>
              <a:rPr lang="de-DE" sz="24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 smtClean="0"/>
              <a:t>Tests (Andy, Stephan, Lars)</a:t>
            </a:r>
            <a:endParaRPr lang="de-DE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0657236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</a:t>
            </a:r>
            <a:endParaRPr lang="de-DE" dirty="0"/>
          </a:p>
        </p:txBody>
      </p:sp>
      <p:pic>
        <p:nvPicPr>
          <p:cNvPr id="1027" name="Picture 3" descr="D:\Dropbox\ontology\projektinformationen\Abschlusspräsentation\Screenshots\klassendiagramm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47" y="1268760"/>
            <a:ext cx="8073186" cy="5246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hteck 9"/>
          <p:cNvSpPr/>
          <p:nvPr/>
        </p:nvSpPr>
        <p:spPr>
          <a:xfrm>
            <a:off x="2422613" y="1088740"/>
            <a:ext cx="1775354" cy="36004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Turtle/</a:t>
            </a:r>
            <a:r>
              <a:rPr kumimoji="0" lang="de-DE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xml</a:t>
            </a: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-File</a:t>
            </a:r>
          </a:p>
        </p:txBody>
      </p:sp>
      <p:cxnSp>
        <p:nvCxnSpPr>
          <p:cNvPr id="6" name="Gerade Verbindung mit Pfeil 5"/>
          <p:cNvCxnSpPr>
            <a:stCxn id="10" idx="2"/>
          </p:cNvCxnSpPr>
          <p:nvPr/>
        </p:nvCxnSpPr>
        <p:spPr>
          <a:xfrm>
            <a:off x="3310290" y="1448780"/>
            <a:ext cx="0" cy="2520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323527" y="2636911"/>
            <a:ext cx="8172405" cy="38784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 smtClean="0">
              <a:ln>
                <a:noFill/>
              </a:ln>
              <a:noFill/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6732239" y="4156698"/>
            <a:ext cx="1763693" cy="36933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Hauptfunktionen</a:t>
            </a:r>
            <a:endParaRPr kumimoji="0" lang="de-DE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4355976" y="908720"/>
            <a:ext cx="4139955" cy="16561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 smtClean="0">
              <a:ln>
                <a:noFill/>
              </a:ln>
              <a:noFill/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5508104" y="910586"/>
            <a:ext cx="1763693" cy="36933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Hilfsfunktionen</a:t>
            </a:r>
            <a:endParaRPr kumimoji="0" lang="de-DE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60634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Clustering-Turtle-File (Auszüge): Algorithmen</a:t>
            </a:r>
            <a:endParaRPr lang="de-DE" dirty="0"/>
          </a:p>
        </p:txBody>
      </p:sp>
      <p:pic>
        <p:nvPicPr>
          <p:cNvPr id="1026" name="Picture 2" descr="D:\Dropbox\ontology\projektinformationen\Abschlusspräsentation\Screenshots\ttlAlgorithmu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4" y="1628800"/>
            <a:ext cx="8181525" cy="4240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55562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Clustering-Turtle-File (Auszüge): Eigenschaften</a:t>
            </a:r>
            <a:endParaRPr lang="de-DE" dirty="0"/>
          </a:p>
        </p:txBody>
      </p:sp>
      <p:pic>
        <p:nvPicPr>
          <p:cNvPr id="3" name="Picture 2" descr="D:\Dropbox\ontology\projektinformationen\Abschlusspräsentation\Screenshots\ttlPropertiesAndValu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96752"/>
            <a:ext cx="8803429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44377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Clustering-Turtle-File (Auszüge): Kategorien</a:t>
            </a:r>
            <a:endParaRPr lang="de-DE" dirty="0"/>
          </a:p>
        </p:txBody>
      </p:sp>
      <p:pic>
        <p:nvPicPr>
          <p:cNvPr id="2052" name="Picture 4" descr="D:\Dropbox\ontology\projektinformationen\Abschlusspräsentation\Screenshots\ttlKategori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0808"/>
            <a:ext cx="8098417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2275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Clustering-Turtle-File (Auszüge): Literatur</a:t>
            </a:r>
            <a:endParaRPr lang="de-DE" dirty="0"/>
          </a:p>
        </p:txBody>
      </p:sp>
      <p:pic>
        <p:nvPicPr>
          <p:cNvPr id="2053" name="Picture 5" descr="D:\Dropbox\ontology\projektinformationen\Abschlusspräsentation\Screenshots\ttlPap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412775"/>
            <a:ext cx="8356555" cy="2736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55562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Funktionalitäten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9552" y="1268761"/>
            <a:ext cx="8153400" cy="496855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Modell ausgeben (Turtle, XML, N-Triple, N3, JSON, RDF JSON)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Grundlegende Ausgaben:</a:t>
            </a:r>
          </a:p>
          <a:p>
            <a:pPr marL="820897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Kategorien, Algorithmen, Eigenschaften, Clustertypen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A: Scenario: Auswahl von einem oder mehreren Clustertypen -&gt; Ausgabe aller passenden Algorithmen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B: </a:t>
            </a:r>
            <a:r>
              <a:rPr lang="de-DE" dirty="0" err="1" smtClean="0"/>
              <a:t>Browsing</a:t>
            </a:r>
            <a:r>
              <a:rPr lang="de-DE" dirty="0" smtClean="0"/>
              <a:t>: Auswahl einer Kategorie</a:t>
            </a:r>
            <a:br>
              <a:rPr lang="de-DE" dirty="0" smtClean="0"/>
            </a:br>
            <a:r>
              <a:rPr lang="de-DE" dirty="0" smtClean="0"/>
              <a:t>-&gt; Ausgabe aller passenden Algorithmen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C: Eigenschaften: Auswahl mehrerer Eigenschaften und deren Werte</a:t>
            </a:r>
          </a:p>
          <a:p>
            <a:pPr marL="477997" lvl="1" indent="0">
              <a:buNone/>
            </a:pPr>
            <a:r>
              <a:rPr lang="de-DE" dirty="0" smtClean="0"/>
              <a:t>-&gt; Ausgabe aller passenden Algorithmen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D: Literatur: Auswahl von einem oder mehreren Algorithmen</a:t>
            </a:r>
            <a:br>
              <a:rPr lang="de-DE" dirty="0" smtClean="0"/>
            </a:br>
            <a:r>
              <a:rPr lang="de-DE" dirty="0" smtClean="0"/>
              <a:t>-&gt; Ausgabe aller zugehörigen Paper</a:t>
            </a:r>
          </a:p>
        </p:txBody>
      </p:sp>
    </p:spTree>
    <p:extLst>
      <p:ext uri="{BB962C8B-B14F-4D97-AF65-F5344CB8AC3E}">
        <p14:creationId xmlns:p14="http://schemas.microsoft.com/office/powerpoint/2010/main" val="20630788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68B5"/>
      </a:accent1>
      <a:accent2>
        <a:srgbClr val="990033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168B5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168B5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68B5"/>
      </a:accent1>
      <a:accent2>
        <a:srgbClr val="990033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168B5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168B5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</Words>
  <Application>Microsoft Office PowerPoint</Application>
  <PresentationFormat>Bildschirmpräsentation (4:3)</PresentationFormat>
  <Paragraphs>61</Paragraphs>
  <Slides>18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19" baseType="lpstr">
      <vt:lpstr>Default</vt:lpstr>
      <vt:lpstr>PowerPoint-Präsentation</vt:lpstr>
      <vt:lpstr>Inhalt</vt:lpstr>
      <vt:lpstr>Aufgabenverteilung</vt:lpstr>
      <vt:lpstr>Architektur</vt:lpstr>
      <vt:lpstr>Clustering-Turtle-File (Auszüge): Algorithmen</vt:lpstr>
      <vt:lpstr>Clustering-Turtle-File (Auszüge): Eigenschaften</vt:lpstr>
      <vt:lpstr>Clustering-Turtle-File (Auszüge): Kategorien</vt:lpstr>
      <vt:lpstr>Clustering-Turtle-File (Auszüge): Literatur</vt:lpstr>
      <vt:lpstr>Funktionalitäten</vt:lpstr>
      <vt:lpstr>Hilfsanfragen</vt:lpstr>
      <vt:lpstr>Hilfsanfragen</vt:lpstr>
      <vt:lpstr>A: Algorithmen nach Szenarien / Clustertypen</vt:lpstr>
      <vt:lpstr>B: Algorithmen nach Kategorien</vt:lpstr>
      <vt:lpstr>C: Algorithmen nach Eigenschaften und Werten</vt:lpstr>
      <vt:lpstr>D: Paper zu einem oder mehreren Algorithmen</vt:lpstr>
      <vt:lpstr>Erweiterbarkeit</vt:lpstr>
      <vt:lpstr>Verbesserungsideen</vt:lpstr>
      <vt:lpstr>Live-Demo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Lars Grotehenne</dc:creator>
  <cp:lastModifiedBy>Grotehenne, Lars</cp:lastModifiedBy>
  <cp:revision>91</cp:revision>
  <dcterms:modified xsi:type="dcterms:W3CDTF">2016-07-28T12:15:58Z</dcterms:modified>
</cp:coreProperties>
</file>