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8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Segoe" panose="020B060402020202020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18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7E38C-7534-4A51-9273-84FF9EC92B30}" type="doc">
      <dgm:prSet loTypeId="urn:microsoft.com/office/officeart/2008/layout/CaptionedPictures" loCatId="picture" qsTypeId="urn:microsoft.com/office/officeart/2005/8/quickstyle/simple1" qsCatId="simple" csTypeId="urn:microsoft.com/office/officeart/2005/8/colors/accent2_2" csCatId="accent2" phldr="1"/>
      <dgm:spPr/>
      <dgm:t>
        <a:bodyPr/>
        <a:lstStyle/>
        <a:p>
          <a:endParaRPr lang="en-US"/>
        </a:p>
      </dgm:t>
    </dgm:pt>
    <dgm:pt modelId="{1C20A956-9BEC-4A82-8465-CF67808D0C46}">
      <dgm:prSet phldrT="[Text]"/>
      <dgm:spPr/>
      <dgm:t>
        <a:bodyPr/>
        <a:lstStyle/>
        <a:p>
          <a:r>
            <a:rPr lang="en-US"/>
            <a:t>2014</a:t>
          </a:r>
          <a:endParaRPr lang="en-US" dirty="0"/>
        </a:p>
      </dgm:t>
    </dgm:pt>
    <dgm:pt modelId="{B7B018C7-185A-49D9-BE88-F9271CB27673}" type="parTrans" cxnId="{52B0A7EE-F8E9-4053-908C-3FCD9994D957}">
      <dgm:prSet/>
      <dgm:spPr/>
      <dgm:t>
        <a:bodyPr/>
        <a:lstStyle/>
        <a:p>
          <a:endParaRPr lang="en-US"/>
        </a:p>
      </dgm:t>
    </dgm:pt>
    <dgm:pt modelId="{F8A526B6-151A-414A-88BD-3D25A131F478}" type="sibTrans" cxnId="{52B0A7EE-F8E9-4053-908C-3FCD9994D957}">
      <dgm:prSet/>
      <dgm:spPr/>
      <dgm:t>
        <a:bodyPr/>
        <a:lstStyle/>
        <a:p>
          <a:endParaRPr lang="en-US"/>
        </a:p>
      </dgm:t>
    </dgm:pt>
    <dgm:pt modelId="{97FB4E9F-872D-4EE9-8E7F-F5F6F7DF0336}">
      <dgm:prSet phldrT="[Text]"/>
      <dgm:spPr/>
      <dgm:t>
        <a:bodyPr/>
        <a:lstStyle/>
        <a:p>
          <a:r>
            <a:rPr lang="en-US"/>
            <a:t>Current Portal</a:t>
          </a:r>
          <a:endParaRPr lang="en-US" dirty="0"/>
        </a:p>
      </dgm:t>
    </dgm:pt>
    <dgm:pt modelId="{32E7724D-4B74-4CFB-8B74-A5CE8BC55669}" type="parTrans" cxnId="{60C100D9-A81B-44DF-88AE-9D7C93366609}">
      <dgm:prSet/>
      <dgm:spPr/>
      <dgm:t>
        <a:bodyPr/>
        <a:lstStyle/>
        <a:p>
          <a:endParaRPr lang="en-US"/>
        </a:p>
      </dgm:t>
    </dgm:pt>
    <dgm:pt modelId="{09C0C2A5-C2FD-4FD9-9B3B-1DA2DA9BE63C}" type="sibTrans" cxnId="{60C100D9-A81B-44DF-88AE-9D7C93366609}">
      <dgm:prSet/>
      <dgm:spPr/>
      <dgm:t>
        <a:bodyPr/>
        <a:lstStyle/>
        <a:p>
          <a:endParaRPr lang="en-US"/>
        </a:p>
      </dgm:t>
    </dgm:pt>
    <dgm:pt modelId="{683FFEE3-43F7-4555-9D11-16CAFB5A4A55}">
      <dgm:prSet phldrT="[Text]"/>
      <dgm:spPr/>
      <dgm:t>
        <a:bodyPr/>
        <a:lstStyle/>
        <a:p>
          <a:r>
            <a:rPr lang="en-US" dirty="0"/>
            <a:t>2012</a:t>
          </a:r>
        </a:p>
      </dgm:t>
    </dgm:pt>
    <dgm:pt modelId="{8038C152-4360-44F9-8B10-E8BA0031CB14}" type="parTrans" cxnId="{3EB097A2-D2DD-42DA-8A62-2856301F6957}">
      <dgm:prSet/>
      <dgm:spPr/>
      <dgm:t>
        <a:bodyPr/>
        <a:lstStyle/>
        <a:p>
          <a:endParaRPr lang="en-US"/>
        </a:p>
      </dgm:t>
    </dgm:pt>
    <dgm:pt modelId="{F58FFFD8-026E-4270-9275-83126408912F}" type="sibTrans" cxnId="{3EB097A2-D2DD-42DA-8A62-2856301F6957}">
      <dgm:prSet/>
      <dgm:spPr/>
      <dgm:t>
        <a:bodyPr/>
        <a:lstStyle/>
        <a:p>
          <a:endParaRPr lang="en-US"/>
        </a:p>
      </dgm:t>
    </dgm:pt>
    <dgm:pt modelId="{E70A40B8-1BB2-42DB-A51A-AC9A5CB3D29F}">
      <dgm:prSet phldrT="[Text]"/>
      <dgm:spPr/>
      <dgm:t>
        <a:bodyPr/>
        <a:lstStyle/>
        <a:p>
          <a:r>
            <a:rPr lang="en-US"/>
            <a:t>Classic </a:t>
          </a:r>
          <a:r>
            <a:rPr lang="en-US" dirty="0"/>
            <a:t>Portal</a:t>
          </a:r>
        </a:p>
      </dgm:t>
    </dgm:pt>
    <dgm:pt modelId="{08673AD0-E597-4F82-95F6-C756A0FE888E}" type="parTrans" cxnId="{CBD2AD6A-53D6-42AF-90D2-16E1CEBA7BF8}">
      <dgm:prSet/>
      <dgm:spPr/>
      <dgm:t>
        <a:bodyPr/>
        <a:lstStyle/>
        <a:p>
          <a:endParaRPr lang="en-US"/>
        </a:p>
      </dgm:t>
    </dgm:pt>
    <dgm:pt modelId="{CF5CA1DE-0E40-4EC8-8C40-FD40F9DDC80A}" type="sibTrans" cxnId="{CBD2AD6A-53D6-42AF-90D2-16E1CEBA7BF8}">
      <dgm:prSet/>
      <dgm:spPr/>
      <dgm:t>
        <a:bodyPr/>
        <a:lstStyle/>
        <a:p>
          <a:endParaRPr lang="en-US"/>
        </a:p>
      </dgm:t>
    </dgm:pt>
    <dgm:pt modelId="{22666435-EA7F-4A66-B155-F3B1B9711641}" type="pres">
      <dgm:prSet presAssocID="{4A87E38C-7534-4A51-9273-84FF9EC92B30}" presName="Name0" presStyleCnt="0">
        <dgm:presLayoutVars>
          <dgm:chMax/>
          <dgm:chPref/>
          <dgm:dir/>
        </dgm:presLayoutVars>
      </dgm:prSet>
      <dgm:spPr/>
      <dgm:t>
        <a:bodyPr/>
        <a:lstStyle/>
        <a:p>
          <a:endParaRPr lang="en-US"/>
        </a:p>
      </dgm:t>
    </dgm:pt>
    <dgm:pt modelId="{E8D1CE18-1E0E-48CB-A0B9-E33552464E58}" type="pres">
      <dgm:prSet presAssocID="{1C20A956-9BEC-4A82-8465-CF67808D0C46}" presName="composite" presStyleCnt="0">
        <dgm:presLayoutVars>
          <dgm:chMax val="1"/>
          <dgm:chPref val="1"/>
        </dgm:presLayoutVars>
      </dgm:prSet>
      <dgm:spPr/>
    </dgm:pt>
    <dgm:pt modelId="{6325B34B-DF8E-400C-9809-84ABF627190F}" type="pres">
      <dgm:prSet presAssocID="{1C20A956-9BEC-4A82-8465-CF67808D0C46}" presName="Accent" presStyleLbl="trAlignAcc1" presStyleIdx="0" presStyleCnt="2">
        <dgm:presLayoutVars>
          <dgm:chMax val="0"/>
          <dgm:chPref val="0"/>
        </dgm:presLayoutVars>
      </dgm:prSet>
      <dgm:spPr/>
    </dgm:pt>
    <dgm:pt modelId="{9AD27051-E87C-4203-A528-294F647FC58F}" type="pres">
      <dgm:prSet presAssocID="{1C20A956-9BEC-4A82-8465-CF67808D0C46}"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A5D7889E-0D1C-4A5F-A752-1FD41889FC31}" type="pres">
      <dgm:prSet presAssocID="{1C20A956-9BEC-4A82-8465-CF67808D0C46}" presName="ChildComposite" presStyleCnt="0"/>
      <dgm:spPr/>
    </dgm:pt>
    <dgm:pt modelId="{A00B590A-CBB6-4309-A9B7-0F673F6D895C}" type="pres">
      <dgm:prSet presAssocID="{1C20A956-9BEC-4A82-8465-CF67808D0C46}" presName="Child" presStyleLbl="node1" presStyleIdx="0" presStyleCnt="2">
        <dgm:presLayoutVars>
          <dgm:chMax val="0"/>
          <dgm:chPref val="0"/>
          <dgm:bulletEnabled val="1"/>
        </dgm:presLayoutVars>
      </dgm:prSet>
      <dgm:spPr/>
      <dgm:t>
        <a:bodyPr/>
        <a:lstStyle/>
        <a:p>
          <a:endParaRPr lang="en-US"/>
        </a:p>
      </dgm:t>
    </dgm:pt>
    <dgm:pt modelId="{2546BF74-07FD-4E26-BB2D-26E52F037515}" type="pres">
      <dgm:prSet presAssocID="{1C20A956-9BEC-4A82-8465-CF67808D0C46}" presName="Parent" presStyleLbl="revTx" presStyleIdx="0" presStyleCnt="2">
        <dgm:presLayoutVars>
          <dgm:chMax val="1"/>
          <dgm:chPref val="0"/>
          <dgm:bulletEnabled val="1"/>
        </dgm:presLayoutVars>
      </dgm:prSet>
      <dgm:spPr/>
      <dgm:t>
        <a:bodyPr/>
        <a:lstStyle/>
        <a:p>
          <a:endParaRPr lang="en-US"/>
        </a:p>
      </dgm:t>
    </dgm:pt>
    <dgm:pt modelId="{16FD8502-FB9E-49C3-AF7C-019BB9769BDB}" type="pres">
      <dgm:prSet presAssocID="{F8A526B6-151A-414A-88BD-3D25A131F478}" presName="sibTrans" presStyleCnt="0"/>
      <dgm:spPr/>
    </dgm:pt>
    <dgm:pt modelId="{618477E4-7E17-4CFF-94F6-54516FCA3F78}" type="pres">
      <dgm:prSet presAssocID="{683FFEE3-43F7-4555-9D11-16CAFB5A4A55}" presName="composite" presStyleCnt="0">
        <dgm:presLayoutVars>
          <dgm:chMax val="1"/>
          <dgm:chPref val="1"/>
        </dgm:presLayoutVars>
      </dgm:prSet>
      <dgm:spPr/>
    </dgm:pt>
    <dgm:pt modelId="{2A6396DC-042F-4512-B226-D20DB4489AA6}" type="pres">
      <dgm:prSet presAssocID="{683FFEE3-43F7-4555-9D11-16CAFB5A4A55}" presName="Accent" presStyleLbl="trAlignAcc1" presStyleIdx="1" presStyleCnt="2">
        <dgm:presLayoutVars>
          <dgm:chMax val="0"/>
          <dgm:chPref val="0"/>
        </dgm:presLayoutVars>
      </dgm:prSet>
      <dgm:spPr/>
    </dgm:pt>
    <dgm:pt modelId="{ABA44B48-A6E1-4EBD-A865-66E01D27A50C}" type="pres">
      <dgm:prSet presAssocID="{683FFEE3-43F7-4555-9D11-16CAFB5A4A55}"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A5CD00BD-BF46-47E6-9EA2-8E00123AD61C}" type="pres">
      <dgm:prSet presAssocID="{683FFEE3-43F7-4555-9D11-16CAFB5A4A55}" presName="ChildComposite" presStyleCnt="0"/>
      <dgm:spPr/>
    </dgm:pt>
    <dgm:pt modelId="{7FC05296-A56A-4A00-AD0E-86970D0A03C7}" type="pres">
      <dgm:prSet presAssocID="{683FFEE3-43F7-4555-9D11-16CAFB5A4A55}" presName="Child" presStyleLbl="node1" presStyleIdx="1" presStyleCnt="2">
        <dgm:presLayoutVars>
          <dgm:chMax val="0"/>
          <dgm:chPref val="0"/>
          <dgm:bulletEnabled val="1"/>
        </dgm:presLayoutVars>
      </dgm:prSet>
      <dgm:spPr/>
      <dgm:t>
        <a:bodyPr/>
        <a:lstStyle/>
        <a:p>
          <a:endParaRPr lang="en-US"/>
        </a:p>
      </dgm:t>
    </dgm:pt>
    <dgm:pt modelId="{F4CED7DC-DB87-4421-AD65-F263DEFB3FD5}" type="pres">
      <dgm:prSet presAssocID="{683FFEE3-43F7-4555-9D11-16CAFB5A4A55}" presName="Parent" presStyleLbl="revTx" presStyleIdx="1" presStyleCnt="2">
        <dgm:presLayoutVars>
          <dgm:chMax val="1"/>
          <dgm:chPref val="0"/>
          <dgm:bulletEnabled val="1"/>
        </dgm:presLayoutVars>
      </dgm:prSet>
      <dgm:spPr/>
      <dgm:t>
        <a:bodyPr/>
        <a:lstStyle/>
        <a:p>
          <a:endParaRPr lang="en-US"/>
        </a:p>
      </dgm:t>
    </dgm:pt>
  </dgm:ptLst>
  <dgm:cxnLst>
    <dgm:cxn modelId="{60C100D9-A81B-44DF-88AE-9D7C93366609}" srcId="{1C20A956-9BEC-4A82-8465-CF67808D0C46}" destId="{97FB4E9F-872D-4EE9-8E7F-F5F6F7DF0336}" srcOrd="0" destOrd="0" parTransId="{32E7724D-4B74-4CFB-8B74-A5CE8BC55669}" sibTransId="{09C0C2A5-C2FD-4FD9-9B3B-1DA2DA9BE63C}"/>
    <dgm:cxn modelId="{CBD2AD6A-53D6-42AF-90D2-16E1CEBA7BF8}" srcId="{683FFEE3-43F7-4555-9D11-16CAFB5A4A55}" destId="{E70A40B8-1BB2-42DB-A51A-AC9A5CB3D29F}" srcOrd="0" destOrd="0" parTransId="{08673AD0-E597-4F82-95F6-C756A0FE888E}" sibTransId="{CF5CA1DE-0E40-4EC8-8C40-FD40F9DDC80A}"/>
    <dgm:cxn modelId="{C571B659-7F9A-4C5F-8C9B-7DB1E4F6023F}" type="presOf" srcId="{E70A40B8-1BB2-42DB-A51A-AC9A5CB3D29F}" destId="{7FC05296-A56A-4A00-AD0E-86970D0A03C7}" srcOrd="0" destOrd="0" presId="urn:microsoft.com/office/officeart/2008/layout/CaptionedPictures"/>
    <dgm:cxn modelId="{A4CB94AC-5446-400B-9663-7ED32DFA3EBD}" type="presOf" srcId="{683FFEE3-43F7-4555-9D11-16CAFB5A4A55}" destId="{F4CED7DC-DB87-4421-AD65-F263DEFB3FD5}" srcOrd="0" destOrd="0" presId="urn:microsoft.com/office/officeart/2008/layout/CaptionedPictures"/>
    <dgm:cxn modelId="{AA2A122D-7BB3-43B3-992F-DB8ABE3CE7E6}" type="presOf" srcId="{4A87E38C-7534-4A51-9273-84FF9EC92B30}" destId="{22666435-EA7F-4A66-B155-F3B1B9711641}" srcOrd="0" destOrd="0" presId="urn:microsoft.com/office/officeart/2008/layout/CaptionedPictures"/>
    <dgm:cxn modelId="{3EB097A2-D2DD-42DA-8A62-2856301F6957}" srcId="{4A87E38C-7534-4A51-9273-84FF9EC92B30}" destId="{683FFEE3-43F7-4555-9D11-16CAFB5A4A55}" srcOrd="1" destOrd="0" parTransId="{8038C152-4360-44F9-8B10-E8BA0031CB14}" sibTransId="{F58FFFD8-026E-4270-9275-83126408912F}"/>
    <dgm:cxn modelId="{297FCCB0-A907-4FD9-AE75-193DCCC75FB6}" type="presOf" srcId="{97FB4E9F-872D-4EE9-8E7F-F5F6F7DF0336}" destId="{A00B590A-CBB6-4309-A9B7-0F673F6D895C}" srcOrd="0" destOrd="0" presId="urn:microsoft.com/office/officeart/2008/layout/CaptionedPictures"/>
    <dgm:cxn modelId="{C277EE53-99B9-48E0-B951-8588C7401517}" type="presOf" srcId="{1C20A956-9BEC-4A82-8465-CF67808D0C46}" destId="{2546BF74-07FD-4E26-BB2D-26E52F037515}" srcOrd="0" destOrd="0" presId="urn:microsoft.com/office/officeart/2008/layout/CaptionedPictures"/>
    <dgm:cxn modelId="{52B0A7EE-F8E9-4053-908C-3FCD9994D957}" srcId="{4A87E38C-7534-4A51-9273-84FF9EC92B30}" destId="{1C20A956-9BEC-4A82-8465-CF67808D0C46}" srcOrd="0" destOrd="0" parTransId="{B7B018C7-185A-49D9-BE88-F9271CB27673}" sibTransId="{F8A526B6-151A-414A-88BD-3D25A131F478}"/>
    <dgm:cxn modelId="{A0E53682-6D0B-42C7-AD6C-524627C58D16}" type="presParOf" srcId="{22666435-EA7F-4A66-B155-F3B1B9711641}" destId="{E8D1CE18-1E0E-48CB-A0B9-E33552464E58}" srcOrd="0" destOrd="0" presId="urn:microsoft.com/office/officeart/2008/layout/CaptionedPictures"/>
    <dgm:cxn modelId="{8AC09264-493B-41F1-AE38-A7AB59518076}" type="presParOf" srcId="{E8D1CE18-1E0E-48CB-A0B9-E33552464E58}" destId="{6325B34B-DF8E-400C-9809-84ABF627190F}" srcOrd="0" destOrd="0" presId="urn:microsoft.com/office/officeart/2008/layout/CaptionedPictures"/>
    <dgm:cxn modelId="{BBFEC953-C92A-4E83-9750-D69EBF688C67}" type="presParOf" srcId="{E8D1CE18-1E0E-48CB-A0B9-E33552464E58}" destId="{9AD27051-E87C-4203-A528-294F647FC58F}" srcOrd="1" destOrd="0" presId="urn:microsoft.com/office/officeart/2008/layout/CaptionedPictures"/>
    <dgm:cxn modelId="{B2723B07-CFB3-4385-AFEF-112AB0E5A798}" type="presParOf" srcId="{E8D1CE18-1E0E-48CB-A0B9-E33552464E58}" destId="{A5D7889E-0D1C-4A5F-A752-1FD41889FC31}" srcOrd="2" destOrd="0" presId="urn:microsoft.com/office/officeart/2008/layout/CaptionedPictures"/>
    <dgm:cxn modelId="{4447C9C5-57E7-4C1B-987B-710DA3ECDEB9}" type="presParOf" srcId="{A5D7889E-0D1C-4A5F-A752-1FD41889FC31}" destId="{A00B590A-CBB6-4309-A9B7-0F673F6D895C}" srcOrd="0" destOrd="0" presId="urn:microsoft.com/office/officeart/2008/layout/CaptionedPictures"/>
    <dgm:cxn modelId="{E5697A50-265A-4024-A377-5A87139A5770}" type="presParOf" srcId="{A5D7889E-0D1C-4A5F-A752-1FD41889FC31}" destId="{2546BF74-07FD-4E26-BB2D-26E52F037515}" srcOrd="1" destOrd="0" presId="urn:microsoft.com/office/officeart/2008/layout/CaptionedPictures"/>
    <dgm:cxn modelId="{2AE8D137-9D2B-482D-A569-854AE8B358FE}" type="presParOf" srcId="{22666435-EA7F-4A66-B155-F3B1B9711641}" destId="{16FD8502-FB9E-49C3-AF7C-019BB9769BDB}" srcOrd="1" destOrd="0" presId="urn:microsoft.com/office/officeart/2008/layout/CaptionedPictures"/>
    <dgm:cxn modelId="{23857CE6-E689-4C1A-8AE9-E5AEDA5A233E}" type="presParOf" srcId="{22666435-EA7F-4A66-B155-F3B1B9711641}" destId="{618477E4-7E17-4CFF-94F6-54516FCA3F78}" srcOrd="2" destOrd="0" presId="urn:microsoft.com/office/officeart/2008/layout/CaptionedPictures"/>
    <dgm:cxn modelId="{B6023D62-C63D-4194-AE7B-79866E1EDDD3}" type="presParOf" srcId="{618477E4-7E17-4CFF-94F6-54516FCA3F78}" destId="{2A6396DC-042F-4512-B226-D20DB4489AA6}" srcOrd="0" destOrd="0" presId="urn:microsoft.com/office/officeart/2008/layout/CaptionedPictures"/>
    <dgm:cxn modelId="{C5D64F53-F1D8-404C-86A0-50C69105AB0C}" type="presParOf" srcId="{618477E4-7E17-4CFF-94F6-54516FCA3F78}" destId="{ABA44B48-A6E1-4EBD-A865-66E01D27A50C}" srcOrd="1" destOrd="0" presId="urn:microsoft.com/office/officeart/2008/layout/CaptionedPictures"/>
    <dgm:cxn modelId="{A30587FB-2100-4533-8791-EF561EA0C729}" type="presParOf" srcId="{618477E4-7E17-4CFF-94F6-54516FCA3F78}" destId="{A5CD00BD-BF46-47E6-9EA2-8E00123AD61C}" srcOrd="2" destOrd="0" presId="urn:microsoft.com/office/officeart/2008/layout/CaptionedPictures"/>
    <dgm:cxn modelId="{0EF2A5C1-55BE-4361-9247-275188A27D34}" type="presParOf" srcId="{A5CD00BD-BF46-47E6-9EA2-8E00123AD61C}" destId="{7FC05296-A56A-4A00-AD0E-86970D0A03C7}" srcOrd="0" destOrd="0" presId="urn:microsoft.com/office/officeart/2008/layout/CaptionedPictures"/>
    <dgm:cxn modelId="{482DEF70-0EA2-47B5-9192-7B178511DE66}" type="presParOf" srcId="{A5CD00BD-BF46-47E6-9EA2-8E00123AD61C}" destId="{F4CED7DC-DB87-4421-AD65-F263DEFB3FD5}" srcOrd="1" destOrd="0" presId="urn:microsoft.com/office/officeart/2008/layout/CaptionedPicture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F2EAD3-B10B-4EA5-B3C4-451B85DDD25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F5A700A-AE0A-4B14-8BD1-ED1A51CA3061}">
      <dgm:prSet phldrT="[Text]"/>
      <dgm:spPr/>
      <dgm:t>
        <a:bodyPr/>
        <a:lstStyle/>
        <a:p>
          <a:r>
            <a:rPr lang="en-US" dirty="0">
              <a:solidFill>
                <a:schemeClr val="tx1"/>
              </a:solidFill>
            </a:rPr>
            <a:t>Management Portal</a:t>
          </a:r>
        </a:p>
      </dgm:t>
    </dgm:pt>
    <dgm:pt modelId="{DB0D56E0-2B27-46F8-98DB-F3EACCE1F0CD}" type="parTrans" cxnId="{947E5D5D-7990-419A-98E1-7BAADBC0C054}">
      <dgm:prSet/>
      <dgm:spPr/>
      <dgm:t>
        <a:bodyPr/>
        <a:lstStyle/>
        <a:p>
          <a:endParaRPr lang="en-US">
            <a:solidFill>
              <a:schemeClr val="tx1"/>
            </a:solidFill>
          </a:endParaRPr>
        </a:p>
      </dgm:t>
    </dgm:pt>
    <dgm:pt modelId="{1197EECA-B137-4A36-B799-5CFE71E410A2}" type="sibTrans" cxnId="{947E5D5D-7990-419A-98E1-7BAADBC0C054}">
      <dgm:prSet/>
      <dgm:spPr/>
      <dgm:t>
        <a:bodyPr/>
        <a:lstStyle/>
        <a:p>
          <a:endParaRPr lang="en-US">
            <a:solidFill>
              <a:schemeClr val="tx1"/>
            </a:solidFill>
          </a:endParaRPr>
        </a:p>
      </dgm:t>
    </dgm:pt>
    <dgm:pt modelId="{DC8121FB-F575-4D57-B9F3-46B924DD93C8}">
      <dgm:prSet phldrT="[Text]"/>
      <dgm:spPr/>
      <dgm:t>
        <a:bodyPr/>
        <a:lstStyle/>
        <a:p>
          <a:r>
            <a:rPr lang="en-US" dirty="0">
              <a:solidFill>
                <a:schemeClr val="tx1"/>
              </a:solidFill>
            </a:rPr>
            <a:t>https://manage.windowsazure.com</a:t>
          </a:r>
        </a:p>
      </dgm:t>
    </dgm:pt>
    <dgm:pt modelId="{091CBEC5-4050-48B6-ADAA-15829E399153}" type="parTrans" cxnId="{24EC3605-1CD4-46DC-85B1-992A7EAAFB1D}">
      <dgm:prSet/>
      <dgm:spPr/>
      <dgm:t>
        <a:bodyPr/>
        <a:lstStyle/>
        <a:p>
          <a:endParaRPr lang="en-US">
            <a:solidFill>
              <a:schemeClr val="tx1"/>
            </a:solidFill>
          </a:endParaRPr>
        </a:p>
      </dgm:t>
    </dgm:pt>
    <dgm:pt modelId="{81160A56-24D9-49A5-BD16-FBE2A787A328}" type="sibTrans" cxnId="{24EC3605-1CD4-46DC-85B1-992A7EAAFB1D}">
      <dgm:prSet/>
      <dgm:spPr/>
      <dgm:t>
        <a:bodyPr/>
        <a:lstStyle/>
        <a:p>
          <a:endParaRPr lang="en-US">
            <a:solidFill>
              <a:schemeClr val="tx1"/>
            </a:solidFill>
          </a:endParaRPr>
        </a:p>
      </dgm:t>
    </dgm:pt>
    <dgm:pt modelId="{B7C4A3B1-9276-430B-AF3A-0F849441FFE1}">
      <dgm:prSet phldrT="[Text]"/>
      <dgm:spPr/>
      <dgm:t>
        <a:bodyPr/>
        <a:lstStyle/>
        <a:p>
          <a:r>
            <a:rPr lang="en-US">
              <a:solidFill>
                <a:schemeClr val="tx1"/>
              </a:solidFill>
            </a:rPr>
            <a:t>Current Portal</a:t>
          </a:r>
          <a:endParaRPr lang="en-US" dirty="0">
            <a:solidFill>
              <a:schemeClr val="tx1"/>
            </a:solidFill>
          </a:endParaRPr>
        </a:p>
      </dgm:t>
    </dgm:pt>
    <dgm:pt modelId="{06878CC5-43CE-4AB8-97A5-D559A910EA40}" type="parTrans" cxnId="{F0722EE5-EE88-45AA-B0A8-4F24B5A833D1}">
      <dgm:prSet/>
      <dgm:spPr/>
      <dgm:t>
        <a:bodyPr/>
        <a:lstStyle/>
        <a:p>
          <a:endParaRPr lang="en-US">
            <a:solidFill>
              <a:schemeClr val="tx1"/>
            </a:solidFill>
          </a:endParaRPr>
        </a:p>
      </dgm:t>
    </dgm:pt>
    <dgm:pt modelId="{891F41DE-F7E1-4ED7-87D7-C4AC921F3D4A}" type="sibTrans" cxnId="{F0722EE5-EE88-45AA-B0A8-4F24B5A833D1}">
      <dgm:prSet/>
      <dgm:spPr/>
      <dgm:t>
        <a:bodyPr/>
        <a:lstStyle/>
        <a:p>
          <a:endParaRPr lang="en-US">
            <a:solidFill>
              <a:schemeClr val="tx1"/>
            </a:solidFill>
          </a:endParaRPr>
        </a:p>
      </dgm:t>
    </dgm:pt>
    <dgm:pt modelId="{B88CBDD1-2075-4368-8C70-83855016CE8B}">
      <dgm:prSet phldrT="[Text]"/>
      <dgm:spPr/>
      <dgm:t>
        <a:bodyPr/>
        <a:lstStyle/>
        <a:p>
          <a:r>
            <a:rPr lang="en-US" dirty="0">
              <a:solidFill>
                <a:schemeClr val="tx1"/>
              </a:solidFill>
            </a:rPr>
            <a:t>https://portal.azure.com</a:t>
          </a:r>
        </a:p>
      </dgm:t>
    </dgm:pt>
    <dgm:pt modelId="{A2F103CB-A7C9-4D74-AA8D-1CF97D2ECC5C}" type="parTrans" cxnId="{A93F467D-2117-48D9-8FC6-5C2A84D35BC7}">
      <dgm:prSet/>
      <dgm:spPr/>
      <dgm:t>
        <a:bodyPr/>
        <a:lstStyle/>
        <a:p>
          <a:endParaRPr lang="en-US">
            <a:solidFill>
              <a:schemeClr val="tx1"/>
            </a:solidFill>
          </a:endParaRPr>
        </a:p>
      </dgm:t>
    </dgm:pt>
    <dgm:pt modelId="{AF1D1D6D-AFCC-4D6A-A91A-50325890B136}" type="sibTrans" cxnId="{A93F467D-2117-48D9-8FC6-5C2A84D35BC7}">
      <dgm:prSet/>
      <dgm:spPr/>
      <dgm:t>
        <a:bodyPr/>
        <a:lstStyle/>
        <a:p>
          <a:endParaRPr lang="en-US">
            <a:solidFill>
              <a:schemeClr val="tx1"/>
            </a:solidFill>
          </a:endParaRPr>
        </a:p>
      </dgm:t>
    </dgm:pt>
    <dgm:pt modelId="{9217DAA3-DD57-402A-9A08-8871C598CAEB}">
      <dgm:prSet phldrT="[Text]" custT="1"/>
      <dgm:spPr/>
      <dgm:t>
        <a:bodyPr/>
        <a:lstStyle/>
        <a:p>
          <a:r>
            <a:rPr lang="en-US" sz="2000" dirty="0">
              <a:solidFill>
                <a:schemeClr val="tx1"/>
              </a:solidFill>
            </a:rPr>
            <a:t>Each portal can be accessed using a specific URL:</a:t>
          </a:r>
        </a:p>
      </dgm:t>
    </dgm:pt>
    <dgm:pt modelId="{5FEA0000-75AD-4238-A4D9-F513D0D365B9}" type="parTrans" cxnId="{EA01A1F0-3F1A-4D37-A6C0-E2DB870ECAA5}">
      <dgm:prSet/>
      <dgm:spPr/>
      <dgm:t>
        <a:bodyPr/>
        <a:lstStyle/>
        <a:p>
          <a:endParaRPr lang="en-US"/>
        </a:p>
      </dgm:t>
    </dgm:pt>
    <dgm:pt modelId="{96281C73-1DB6-4A33-B62A-29D7A218EDFD}" type="sibTrans" cxnId="{EA01A1F0-3F1A-4D37-A6C0-E2DB870ECAA5}">
      <dgm:prSet/>
      <dgm:spPr/>
      <dgm:t>
        <a:bodyPr/>
        <a:lstStyle/>
        <a:p>
          <a:endParaRPr lang="en-US"/>
        </a:p>
      </dgm:t>
    </dgm:pt>
    <dgm:pt modelId="{C0C677A5-A63E-47FE-8647-C0521C9169D4}" type="pres">
      <dgm:prSet presAssocID="{45F2EAD3-B10B-4EA5-B3C4-451B85DDD259}" presName="composite" presStyleCnt="0">
        <dgm:presLayoutVars>
          <dgm:chMax val="1"/>
          <dgm:dir/>
          <dgm:resizeHandles val="exact"/>
        </dgm:presLayoutVars>
      </dgm:prSet>
      <dgm:spPr/>
      <dgm:t>
        <a:bodyPr/>
        <a:lstStyle/>
        <a:p>
          <a:endParaRPr lang="en-US"/>
        </a:p>
      </dgm:t>
    </dgm:pt>
    <dgm:pt modelId="{9C03C60A-2447-4224-91EF-5982E27E292A}" type="pres">
      <dgm:prSet presAssocID="{9217DAA3-DD57-402A-9A08-8871C598CAEB}" presName="roof" presStyleLbl="dkBgShp" presStyleIdx="0" presStyleCnt="2" custScaleY="31337" custLinFactNeighborX="1256" custLinFactNeighborY="-83262"/>
      <dgm:spPr/>
      <dgm:t>
        <a:bodyPr/>
        <a:lstStyle/>
        <a:p>
          <a:endParaRPr lang="en-US"/>
        </a:p>
      </dgm:t>
    </dgm:pt>
    <dgm:pt modelId="{D0978362-AA72-4117-913A-8C2D77A8867C}" type="pres">
      <dgm:prSet presAssocID="{9217DAA3-DD57-402A-9A08-8871C598CAEB}" presName="pillars" presStyleCnt="0"/>
      <dgm:spPr/>
    </dgm:pt>
    <dgm:pt modelId="{DE98F8CD-3244-4D96-9BF9-86D92EAE4F04}" type="pres">
      <dgm:prSet presAssocID="{9217DAA3-DD57-402A-9A08-8871C598CAEB}" presName="pillar1" presStyleLbl="node1" presStyleIdx="0" presStyleCnt="2" custScaleY="128295">
        <dgm:presLayoutVars>
          <dgm:bulletEnabled val="1"/>
        </dgm:presLayoutVars>
      </dgm:prSet>
      <dgm:spPr/>
      <dgm:t>
        <a:bodyPr/>
        <a:lstStyle/>
        <a:p>
          <a:endParaRPr lang="en-US"/>
        </a:p>
      </dgm:t>
    </dgm:pt>
    <dgm:pt modelId="{F09F1945-2FC1-48E0-A4B1-30C1AFD7A827}" type="pres">
      <dgm:prSet presAssocID="{B7C4A3B1-9276-430B-AF3A-0F849441FFE1}" presName="pillarX" presStyleLbl="node1" presStyleIdx="1" presStyleCnt="2" custScaleY="128295">
        <dgm:presLayoutVars>
          <dgm:bulletEnabled val="1"/>
        </dgm:presLayoutVars>
      </dgm:prSet>
      <dgm:spPr/>
      <dgm:t>
        <a:bodyPr/>
        <a:lstStyle/>
        <a:p>
          <a:endParaRPr lang="en-US"/>
        </a:p>
      </dgm:t>
    </dgm:pt>
    <dgm:pt modelId="{5E63F53B-22A7-4A60-B882-282A8C9D96D5}" type="pres">
      <dgm:prSet presAssocID="{9217DAA3-DD57-402A-9A08-8871C598CAEB}" presName="base" presStyleLbl="dkBgShp" presStyleIdx="1" presStyleCnt="2"/>
      <dgm:spPr/>
    </dgm:pt>
  </dgm:ptLst>
  <dgm:cxnLst>
    <dgm:cxn modelId="{A93F467D-2117-48D9-8FC6-5C2A84D35BC7}" srcId="{B7C4A3B1-9276-430B-AF3A-0F849441FFE1}" destId="{B88CBDD1-2075-4368-8C70-83855016CE8B}" srcOrd="0" destOrd="0" parTransId="{A2F103CB-A7C9-4D74-AA8D-1CF97D2ECC5C}" sibTransId="{AF1D1D6D-AFCC-4D6A-A91A-50325890B136}"/>
    <dgm:cxn modelId="{24EC3605-1CD4-46DC-85B1-992A7EAAFB1D}" srcId="{2F5A700A-AE0A-4B14-8BD1-ED1A51CA3061}" destId="{DC8121FB-F575-4D57-B9F3-46B924DD93C8}" srcOrd="0" destOrd="0" parTransId="{091CBEC5-4050-48B6-ADAA-15829E399153}" sibTransId="{81160A56-24D9-49A5-BD16-FBE2A787A328}"/>
    <dgm:cxn modelId="{6F15BE24-9DA2-4610-8F37-D4FCE728BE1C}" type="presOf" srcId="{B7C4A3B1-9276-430B-AF3A-0F849441FFE1}" destId="{F09F1945-2FC1-48E0-A4B1-30C1AFD7A827}" srcOrd="0" destOrd="0" presId="urn:microsoft.com/office/officeart/2005/8/layout/hList3"/>
    <dgm:cxn modelId="{1EA29D03-929F-4D1C-BF32-EBA2B5E68F3B}" type="presOf" srcId="{45F2EAD3-B10B-4EA5-B3C4-451B85DDD259}" destId="{C0C677A5-A63E-47FE-8647-C0521C9169D4}" srcOrd="0" destOrd="0" presId="urn:microsoft.com/office/officeart/2005/8/layout/hList3"/>
    <dgm:cxn modelId="{F3FECEB9-F376-4FF5-A460-43DBFDB4097D}" type="presOf" srcId="{DC8121FB-F575-4D57-B9F3-46B924DD93C8}" destId="{DE98F8CD-3244-4D96-9BF9-86D92EAE4F04}" srcOrd="0" destOrd="1" presId="urn:microsoft.com/office/officeart/2005/8/layout/hList3"/>
    <dgm:cxn modelId="{55D317B1-6B73-455A-8AD8-862A2BCDEF5A}" type="presOf" srcId="{9217DAA3-DD57-402A-9A08-8871C598CAEB}" destId="{9C03C60A-2447-4224-91EF-5982E27E292A}" srcOrd="0" destOrd="0" presId="urn:microsoft.com/office/officeart/2005/8/layout/hList3"/>
    <dgm:cxn modelId="{EA01A1F0-3F1A-4D37-A6C0-E2DB870ECAA5}" srcId="{45F2EAD3-B10B-4EA5-B3C4-451B85DDD259}" destId="{9217DAA3-DD57-402A-9A08-8871C598CAEB}" srcOrd="0" destOrd="0" parTransId="{5FEA0000-75AD-4238-A4D9-F513D0D365B9}" sibTransId="{96281C73-1DB6-4A33-B62A-29D7A218EDFD}"/>
    <dgm:cxn modelId="{F0722EE5-EE88-45AA-B0A8-4F24B5A833D1}" srcId="{9217DAA3-DD57-402A-9A08-8871C598CAEB}" destId="{B7C4A3B1-9276-430B-AF3A-0F849441FFE1}" srcOrd="1" destOrd="0" parTransId="{06878CC5-43CE-4AB8-97A5-D559A910EA40}" sibTransId="{891F41DE-F7E1-4ED7-87D7-C4AC921F3D4A}"/>
    <dgm:cxn modelId="{9E7EC164-D43B-432C-ABA8-78A2CD00CD50}" type="presOf" srcId="{2F5A700A-AE0A-4B14-8BD1-ED1A51CA3061}" destId="{DE98F8CD-3244-4D96-9BF9-86D92EAE4F04}" srcOrd="0" destOrd="0" presId="urn:microsoft.com/office/officeart/2005/8/layout/hList3"/>
    <dgm:cxn modelId="{947E5D5D-7990-419A-98E1-7BAADBC0C054}" srcId="{9217DAA3-DD57-402A-9A08-8871C598CAEB}" destId="{2F5A700A-AE0A-4B14-8BD1-ED1A51CA3061}" srcOrd="0" destOrd="0" parTransId="{DB0D56E0-2B27-46F8-98DB-F3EACCE1F0CD}" sibTransId="{1197EECA-B137-4A36-B799-5CFE71E410A2}"/>
    <dgm:cxn modelId="{0DD4D968-A782-4C6D-9C16-5C4D699C04A5}" type="presOf" srcId="{B88CBDD1-2075-4368-8C70-83855016CE8B}" destId="{F09F1945-2FC1-48E0-A4B1-30C1AFD7A827}" srcOrd="0" destOrd="1" presId="urn:microsoft.com/office/officeart/2005/8/layout/hList3"/>
    <dgm:cxn modelId="{9DAF31D1-4ACF-443A-9B64-E4435036B85C}" type="presParOf" srcId="{C0C677A5-A63E-47FE-8647-C0521C9169D4}" destId="{9C03C60A-2447-4224-91EF-5982E27E292A}" srcOrd="0" destOrd="0" presId="urn:microsoft.com/office/officeart/2005/8/layout/hList3"/>
    <dgm:cxn modelId="{50A8AA3D-7976-41FB-93D8-E7BA1B29CDD0}" type="presParOf" srcId="{C0C677A5-A63E-47FE-8647-C0521C9169D4}" destId="{D0978362-AA72-4117-913A-8C2D77A8867C}" srcOrd="1" destOrd="0" presId="urn:microsoft.com/office/officeart/2005/8/layout/hList3"/>
    <dgm:cxn modelId="{B86A2FE6-F6FA-4C71-9A5C-132538B526FF}" type="presParOf" srcId="{D0978362-AA72-4117-913A-8C2D77A8867C}" destId="{DE98F8CD-3244-4D96-9BF9-86D92EAE4F04}" srcOrd="0" destOrd="0" presId="urn:microsoft.com/office/officeart/2005/8/layout/hList3"/>
    <dgm:cxn modelId="{73D00772-CB38-4849-85F8-2A3ECE85BB66}" type="presParOf" srcId="{D0978362-AA72-4117-913A-8C2D77A8867C}" destId="{F09F1945-2FC1-48E0-A4B1-30C1AFD7A827}" srcOrd="1" destOrd="0" presId="urn:microsoft.com/office/officeart/2005/8/layout/hList3"/>
    <dgm:cxn modelId="{6D0DE2B2-D8AD-4624-B003-7B8A7C73EC4A}" type="presParOf" srcId="{C0C677A5-A63E-47FE-8647-C0521C9169D4}" destId="{5E63F53B-22A7-4A60-B882-282A8C9D96D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B34B-DF8E-400C-9809-84ABF627190F}">
      <dsp:nvSpPr>
        <dsp:cNvPr id="0" name=""/>
        <dsp:cNvSpPr/>
      </dsp:nvSpPr>
      <dsp:spPr>
        <a:xfrm>
          <a:off x="1120"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D27051-E87C-4203-A528-294F647FC58F}">
      <dsp:nvSpPr>
        <dsp:cNvPr id="0" name=""/>
        <dsp:cNvSpPr/>
      </dsp:nvSpPr>
      <dsp:spPr>
        <a:xfrm>
          <a:off x="186802" y="564398"/>
          <a:ext cx="3342272" cy="28398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B590A-CBB6-4309-A9B7-0F673F6D895C}">
      <dsp:nvSpPr>
        <dsp:cNvPr id="0" name=""/>
        <dsp:cNvSpPr/>
      </dsp:nvSpPr>
      <dsp:spPr>
        <a:xfrm>
          <a:off x="186802"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Current Portal</a:t>
          </a:r>
          <a:endParaRPr lang="en-US" sz="2000" kern="1200" dirty="0"/>
        </a:p>
      </dsp:txBody>
      <dsp:txXfrm>
        <a:off x="186802" y="3841171"/>
        <a:ext cx="3342272" cy="742692"/>
      </dsp:txXfrm>
    </dsp:sp>
    <dsp:sp modelId="{2546BF74-07FD-4E26-BB2D-26E52F037515}">
      <dsp:nvSpPr>
        <dsp:cNvPr id="0" name=""/>
        <dsp:cNvSpPr/>
      </dsp:nvSpPr>
      <dsp:spPr>
        <a:xfrm>
          <a:off x="186802"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2014</a:t>
          </a:r>
          <a:endParaRPr lang="en-US" sz="2000" kern="1200" dirty="0"/>
        </a:p>
      </dsp:txBody>
      <dsp:txXfrm>
        <a:off x="186802" y="3404237"/>
        <a:ext cx="3342272" cy="436933"/>
      </dsp:txXfrm>
    </dsp:sp>
    <dsp:sp modelId="{2A6396DC-042F-4512-B226-D20DB4489AA6}">
      <dsp:nvSpPr>
        <dsp:cNvPr id="0" name=""/>
        <dsp:cNvSpPr/>
      </dsp:nvSpPr>
      <dsp:spPr>
        <a:xfrm>
          <a:off x="4403717"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A44B48-A6E1-4EBD-A865-66E01D27A50C}">
      <dsp:nvSpPr>
        <dsp:cNvPr id="0" name=""/>
        <dsp:cNvSpPr/>
      </dsp:nvSpPr>
      <dsp:spPr>
        <a:xfrm>
          <a:off x="4589399" y="564398"/>
          <a:ext cx="3342272" cy="2839839"/>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05296-A56A-4A00-AD0E-86970D0A03C7}">
      <dsp:nvSpPr>
        <dsp:cNvPr id="0" name=""/>
        <dsp:cNvSpPr/>
      </dsp:nvSpPr>
      <dsp:spPr>
        <a:xfrm>
          <a:off x="4589399"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Classic </a:t>
          </a:r>
          <a:r>
            <a:rPr lang="en-US" sz="2000" kern="1200" dirty="0"/>
            <a:t>Portal</a:t>
          </a:r>
        </a:p>
      </dsp:txBody>
      <dsp:txXfrm>
        <a:off x="4589399" y="3841171"/>
        <a:ext cx="3342272" cy="742692"/>
      </dsp:txXfrm>
    </dsp:sp>
    <dsp:sp modelId="{F4CED7DC-DB87-4421-AD65-F263DEFB3FD5}">
      <dsp:nvSpPr>
        <dsp:cNvPr id="0" name=""/>
        <dsp:cNvSpPr/>
      </dsp:nvSpPr>
      <dsp:spPr>
        <a:xfrm>
          <a:off x="4589399"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2012</a:t>
          </a:r>
        </a:p>
      </dsp:txBody>
      <dsp:txXfrm>
        <a:off x="4589399" y="3404237"/>
        <a:ext cx="3342272" cy="43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C60A-2447-4224-91EF-5982E27E292A}">
      <dsp:nvSpPr>
        <dsp:cNvPr id="0" name=""/>
        <dsp:cNvSpPr/>
      </dsp:nvSpPr>
      <dsp:spPr>
        <a:xfrm>
          <a:off x="0" y="0"/>
          <a:ext cx="7802337" cy="50674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Each portal can be accessed using a specific URL:</a:t>
          </a:r>
        </a:p>
      </dsp:txBody>
      <dsp:txXfrm>
        <a:off x="0" y="0"/>
        <a:ext cx="7802337" cy="506742"/>
      </dsp:txXfrm>
    </dsp:sp>
    <dsp:sp modelId="{DE98F8CD-3244-4D96-9BF9-86D92EAE4F04}">
      <dsp:nvSpPr>
        <dsp:cNvPr id="0" name=""/>
        <dsp:cNvSpPr/>
      </dsp:nvSpPr>
      <dsp:spPr>
        <a:xfrm>
          <a:off x="0"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solidFill>
                <a:schemeClr val="tx1"/>
              </a:solidFill>
            </a:rPr>
            <a:t>Management Portal</a:t>
          </a:r>
        </a:p>
        <a:p>
          <a:pPr marL="114300" lvl="1" indent="-114300" algn="l" defTabSz="666750">
            <a:lnSpc>
              <a:spcPct val="90000"/>
            </a:lnSpc>
            <a:spcBef>
              <a:spcPct val="0"/>
            </a:spcBef>
            <a:spcAft>
              <a:spcPct val="15000"/>
            </a:spcAft>
            <a:buChar char="••"/>
          </a:pPr>
          <a:r>
            <a:rPr lang="en-US" sz="1500" kern="1200" dirty="0">
              <a:solidFill>
                <a:schemeClr val="tx1"/>
              </a:solidFill>
            </a:rPr>
            <a:t>https://manage.windowsazure.com</a:t>
          </a:r>
        </a:p>
      </dsp:txBody>
      <dsp:txXfrm>
        <a:off x="0" y="807506"/>
        <a:ext cx="3901168" cy="4356709"/>
      </dsp:txXfrm>
    </dsp:sp>
    <dsp:sp modelId="{F09F1945-2FC1-48E0-A4B1-30C1AFD7A827}">
      <dsp:nvSpPr>
        <dsp:cNvPr id="0" name=""/>
        <dsp:cNvSpPr/>
      </dsp:nvSpPr>
      <dsp:spPr>
        <a:xfrm>
          <a:off x="3901168"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a:solidFill>
                <a:schemeClr val="tx1"/>
              </a:solidFill>
            </a:rPr>
            <a:t>Current Portal</a:t>
          </a:r>
          <a:endParaRPr lang="en-US" sz="19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a:solidFill>
                <a:schemeClr val="tx1"/>
              </a:solidFill>
            </a:rPr>
            <a:t>https://portal.azure.com</a:t>
          </a:r>
        </a:p>
      </dsp:txBody>
      <dsp:txXfrm>
        <a:off x="3901168" y="807506"/>
        <a:ext cx="3901168" cy="4356709"/>
      </dsp:txXfrm>
    </dsp:sp>
    <dsp:sp modelId="{5E63F53B-22A7-4A60-B882-282A8C9D96D5}">
      <dsp:nvSpPr>
        <dsp:cNvPr id="0" name=""/>
        <dsp:cNvSpPr/>
      </dsp:nvSpPr>
      <dsp:spPr>
        <a:xfrm>
          <a:off x="0" y="4683787"/>
          <a:ext cx="7802337" cy="37731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2136C-7A71-468A-AEB1-B4D095EFE9AB}" type="datetimeFigureOut">
              <a:rPr lang="en-US" smtClean="0"/>
              <a:t>3/19/2018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B9A9E-036D-4C4B-847D-A3893FA8F1DA}" type="slidenum">
              <a:rPr lang="en-US" smtClean="0"/>
              <a:t>‹#›</a:t>
            </a:fld>
            <a:endParaRPr lang="en-US"/>
          </a:p>
        </p:txBody>
      </p:sp>
    </p:spTree>
    <p:extLst>
      <p:ext uri="{BB962C8B-B14F-4D97-AF65-F5344CB8AC3E}">
        <p14:creationId xmlns:p14="http://schemas.microsoft.com/office/powerpoint/2010/main" val="410446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6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module is a recap of the Microsoft Azure services and features that students should already be familiar with before taking this course. The Azure Portals lesson ensures that all students, experienced or novice, have the same understanding of the Azure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39689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the entry level, it is not necessary for a student to understand how to create a cloud service and understand some of the advanced functionality. It is enough if they understand the relationship between Cloud Services and virtual machines.</a:t>
            </a:r>
          </a:p>
        </p:txBody>
      </p:sp>
      <p:sp>
        <p:nvSpPr>
          <p:cNvPr id="4" name="Slide Number Placeholder 3"/>
          <p:cNvSpPr>
            <a:spLocks noGrp="1"/>
          </p:cNvSpPr>
          <p:nvPr>
            <p:ph type="sldNum" sz="quarter" idx="10"/>
          </p:nvPr>
        </p:nvSpPr>
        <p:spPr/>
        <p:txBody>
          <a:bodyPr/>
          <a:lstStyle/>
          <a:p>
            <a:fld id="{9A8B9A9E-036D-4C4B-847D-A3893FA8F1D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351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8422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not necessary for the students to have experience with all the above mentioned tools. They just need to know how to use an existing tool to connect to an Azure SQL Database instance.</a:t>
            </a:r>
          </a:p>
        </p:txBody>
      </p:sp>
      <p:sp>
        <p:nvSpPr>
          <p:cNvPr id="4" name="Slide Number Placeholder 3"/>
          <p:cNvSpPr>
            <a:spLocks noGrp="1"/>
          </p:cNvSpPr>
          <p:nvPr>
            <p:ph type="sldNum" sz="quarter" idx="10"/>
          </p:nvPr>
        </p:nvSpPr>
        <p:spPr/>
        <p:txBody>
          <a:bodyPr/>
          <a:lstStyle/>
          <a:p>
            <a:fld id="{9A8B9A9E-036D-4C4B-847D-A3893FA8F1D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45225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Some of the students might not have implemented a Point-to-Site connection to a virtual network. Encourage them to use the tutorials that are available at the following location: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http://go.microsoft.com/fwlink/?LinkID=510169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1662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Students do not need existing experience with any of these services. They simply need to be aware of these services so that they can select the appropriate service for a specific task.</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Experience with Azure Active Directory will be helpful for the security module in this course, but is not absolutely required.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Can you name an Azure service that is not listed here, but you have used in the past?</a:t>
            </a:r>
          </a:p>
        </p:txBody>
      </p:sp>
      <p:sp>
        <p:nvSpPr>
          <p:cNvPr id="4" name="Slide Number Placeholder 3"/>
          <p:cNvSpPr>
            <a:spLocks noGrp="1"/>
          </p:cNvSpPr>
          <p:nvPr>
            <p:ph type="sldNum" sz="quarter" idx="10"/>
          </p:nvPr>
        </p:nvSpPr>
        <p:spPr/>
        <p:txBody>
          <a:bodyPr/>
          <a:lstStyle/>
          <a:p>
            <a:fld id="{9A8B9A9E-036D-4C4B-847D-A3893FA8F1D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3843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8887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5380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text in these screenshots is not meant to be readable. This slide just illustrates the differences between the portals.</a:t>
            </a:r>
          </a:p>
        </p:txBody>
      </p:sp>
      <p:sp>
        <p:nvSpPr>
          <p:cNvPr id="4" name="Slide Number Placeholder 3"/>
          <p:cNvSpPr>
            <a:spLocks noGrp="1"/>
          </p:cNvSpPr>
          <p:nvPr>
            <p:ph type="sldNum" sz="quarter" idx="10"/>
          </p:nvPr>
        </p:nvSpPr>
        <p:spPr/>
        <p:txBody>
          <a:bodyPr/>
          <a:lstStyle/>
          <a:p>
            <a:fld id="{9A8B9A9E-036D-4C4B-847D-A3893FA8F1D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067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322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too much time on this slide because the next topic demonstrates the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7610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5187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highlight>
                  <a:srgbClr val="FFFF00"/>
                </a:highlight>
                <a:latin typeface="Arial" panose="020B0604020202020204" pitchFamily="34" charset="0"/>
                <a:ea typeface="Calibri" panose="020F0502020204030204" pitchFamily="34" charset="0"/>
                <a:cs typeface="Times New Roman" panose="02020603050405020304" pitchFamily="18" charset="0"/>
              </a:rPr>
              <a:t>Currently, the Portal changes every week</a:t>
            </a:r>
            <a:r>
              <a:rPr lang="en-US" sz="1000">
                <a:latin typeface="Arial" panose="020B0604020202020204" pitchFamily="34" charset="0"/>
                <a:ea typeface="Calibri" panose="020F0502020204030204" pitchFamily="34" charset="0"/>
                <a:cs typeface="Times New Roman" panose="02020603050405020304" pitchFamily="18" charset="0"/>
              </a:rPr>
              <a:t>. Based on the changes, you can edit the list of features on the slide and also perform an extra demonstration, if required.</a:t>
            </a:r>
          </a:p>
        </p:txBody>
      </p:sp>
      <p:sp>
        <p:nvSpPr>
          <p:cNvPr id="4" name="Slide Number Placeholder 3"/>
          <p:cNvSpPr>
            <a:spLocks noGrp="1"/>
          </p:cNvSpPr>
          <p:nvPr>
            <p:ph type="sldNum" sz="quarter" idx="10"/>
          </p:nvPr>
        </p:nvSpPr>
        <p:spPr/>
        <p:txBody>
          <a:bodyPr/>
          <a:lstStyle/>
          <a:p>
            <a:fld id="{9A8B9A9E-036D-4C4B-847D-A3893FA8F1D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8049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1923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931242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demonstration will be more effective if you have some existing services that you created by using the demo Azure account.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to the students that the terminology for the “Web Sites service has changed. In the current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 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 Site</a:t>
            </a:r>
            <a:r>
              <a:rPr lang="en-US" sz="1000">
                <a:latin typeface="Arial" panose="020B0604020202020204" pitchFamily="34" charset="0"/>
                <a:ea typeface="Calibri" panose="020F0502020204030204" pitchFamily="34" charset="0"/>
                <a:cs typeface="Times New Roman" panose="02020603050405020304" pitchFamily="18" charset="0"/>
              </a:rPr>
              <a:t>. In the new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Website</a:t>
            </a:r>
            <a:r>
              <a:rPr lang="en-US" sz="100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demonstration, you will view the current Classic Portal and then switch to the Current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12143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719708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A8B9A9E-036D-4C4B-847D-A3893FA8F1DA}"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6337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102344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are building an iOS and Android application. Your application will need a back-end web service, and you decided to host the service in Azure. What services can you use to accomplish this task?</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can be multiple correct answers to this question. Students can suggest building a custom service by using a Web API and hosting the service using Azure offerings such as Cloud Services or Virtual Machines. Students can also suggest using the Mobile Services offering.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Many of the services that are covered in this module are pre-requisites for the course. If you never worked with any of services that are mentioned in this module, please take time to review these services before completing the subsequent modules. This will ensure that you are prepared for the later modules in this course.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good time to have a discussion about the services that are mentioned in the first lesson. If a student is not familiar with a service that is mentioned, instruct him or her to read the content that is available on MSDN or the Azure documentation portal to ensure he or she is prepared for the next modules in the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24568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provides a brief recap of common Azure services. Don’t spend a lot of time on each service because the students are expected to have this knowledge as a pre-requisite for this course. It is important to check with your students that they have this experience. If not, take some time to bring them up to speed or suggest supplemental training.</a:t>
            </a:r>
          </a:p>
        </p:txBody>
      </p:sp>
      <p:sp>
        <p:nvSpPr>
          <p:cNvPr id="4" name="Slide Number Placeholder 3"/>
          <p:cNvSpPr>
            <a:spLocks noGrp="1"/>
          </p:cNvSpPr>
          <p:nvPr>
            <p:ph type="sldNum" sz="quarter" idx="10"/>
          </p:nvPr>
        </p:nvSpPr>
        <p:spPr/>
        <p:txBody>
          <a:bodyPr/>
          <a:lstStyle/>
          <a:p>
            <a:fld id="{9A8B9A9E-036D-4C4B-847D-A3893FA8F1D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92203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following slides show the list of services and features that students should be familiar with before taking this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07562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152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401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33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32438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important to remind the students that they don’t necessarily have to memorize the virtual machine sizes. They simply need to understand that there are multiple virtual machine sizes, and they need to keep in mind certain considerations while selecting a virtual machine size for their instance. They also should understand that the Basic and Standard tiers have slightly different performance levels for each size (IOPS typically).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do you remotely connect to a Windows–based virtual machine and a Linux–based virtual machine?</a:t>
            </a:r>
          </a:p>
        </p:txBody>
      </p:sp>
      <p:sp>
        <p:nvSpPr>
          <p:cNvPr id="4" name="Slide Number Placeholder 3"/>
          <p:cNvSpPr>
            <a:spLocks noGrp="1"/>
          </p:cNvSpPr>
          <p:nvPr>
            <p:ph type="sldNum" sz="quarter" idx="10"/>
          </p:nvPr>
        </p:nvSpPr>
        <p:spPr/>
        <p:txBody>
          <a:bodyPr/>
          <a:lstStyle/>
          <a:p>
            <a:fld id="{9A8B9A9E-036D-4C4B-847D-A3893FA8F1D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21994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009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70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5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542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09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070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7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0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13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58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5754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35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36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28" y="1344739"/>
            <a:ext cx="5447919" cy="3102692"/>
          </a:xfrm>
          <a:prstGeom prst="rect">
            <a:avLst/>
          </a:prstGeom>
        </p:spPr>
      </p:pic>
    </p:spTree>
    <p:extLst>
      <p:ext uri="{BB962C8B-B14F-4D97-AF65-F5344CB8AC3E}">
        <p14:creationId xmlns:p14="http://schemas.microsoft.com/office/powerpoint/2010/main" val="1015923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88028d65-9292-4986-959e-2a961132e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Infrastructure-as-a-Service offering that allows you to deploy compute instances in minutes to be used for Windows or Linux workloads.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Use images built by the product teams to deploy workloads such as SQL Server, SharePoint and Apache</a:t>
            </a:r>
          </a:p>
          <a:p>
            <a:pPr lvl="1"/>
            <a:r>
              <a:rPr lang="en-US" b="0" kern="0">
                <a:solidFill>
                  <a:srgbClr val="000000"/>
                </a:solidFill>
              </a:rPr>
              <a:t>Attach, format and configure multiple disks for a VM</a:t>
            </a:r>
          </a:p>
          <a:p>
            <a:pPr lvl="1"/>
            <a:r>
              <a:rPr lang="en-US" b="0" kern="0">
                <a:solidFill>
                  <a:srgbClr val="000000"/>
                </a:solidFill>
              </a:rPr>
              <a:t>Remotely connect to a Windows or Linux VM</a:t>
            </a:r>
          </a:p>
          <a:p>
            <a:pPr lvl="1"/>
            <a:r>
              <a:rPr lang="en-US" b="0" kern="0">
                <a:solidFill>
                  <a:srgbClr val="000000"/>
                </a:solidFill>
              </a:rPr>
              <a:t>Select between VM sizes (A0-A9)</a:t>
            </a:r>
          </a:p>
          <a:p>
            <a:pPr lvl="1"/>
            <a:r>
              <a:rPr lang="en-US" b="0" kern="0">
                <a:solidFill>
                  <a:srgbClr val="000000"/>
                </a:solidFill>
              </a:rPr>
              <a:t>Select a Basic or Standard tier VM</a:t>
            </a:r>
            <a:endParaRPr lang="en-US" b="0" kern="0" dirty="0">
              <a:solidFill>
                <a:srgbClr val="000000"/>
              </a:solidFill>
            </a:endParaRPr>
          </a:p>
        </p:txBody>
      </p:sp>
    </p:spTree>
    <p:extLst>
      <p:ext uri="{BB962C8B-B14F-4D97-AF65-F5344CB8AC3E}">
        <p14:creationId xmlns:p14="http://schemas.microsoft.com/office/powerpoint/2010/main" val="401292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0c5f66d-d3a9-477a-82ee-7bc130fcf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Cloud Services is a Platform-as-a-Service offering that allows you to focus on your application code while the Azure platform takes care of scaling up your application and making it highly available</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Associate virtual machines with Cloud Services</a:t>
            </a:r>
          </a:p>
          <a:p>
            <a:pPr lvl="1"/>
            <a:r>
              <a:rPr lang="en-US" b="0" kern="0">
                <a:solidFill>
                  <a:srgbClr val="000000"/>
                </a:solidFill>
              </a:rPr>
              <a:t>Scale up an instance and configuring load balancing</a:t>
            </a:r>
          </a:p>
          <a:p>
            <a:pPr lvl="1"/>
            <a:r>
              <a:rPr lang="en-US" b="0" kern="0">
                <a:solidFill>
                  <a:srgbClr val="000000"/>
                </a:solidFill>
              </a:rPr>
              <a:t>Deploy an existing Cloud Service package</a:t>
            </a:r>
          </a:p>
          <a:p>
            <a:pPr lvl="0"/>
            <a:endParaRPr lang="en-US" b="0" kern="0" dirty="0">
              <a:solidFill>
                <a:srgbClr val="000000"/>
              </a:solidFill>
            </a:endParaRPr>
          </a:p>
        </p:txBody>
      </p:sp>
    </p:spTree>
    <p:extLst>
      <p:ext uri="{BB962C8B-B14F-4D97-AF65-F5344CB8AC3E}">
        <p14:creationId xmlns:p14="http://schemas.microsoft.com/office/powerpoint/2010/main" val="85118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87d739a-570f-4748-bdac-3167aea66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Reliable and scalable storage service for data of all types and sizes.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Select a datacenter for storage</a:t>
            </a:r>
          </a:p>
          <a:p>
            <a:pPr lvl="1"/>
            <a:r>
              <a:rPr lang="en-US" b="0" kern="0">
                <a:solidFill>
                  <a:srgbClr val="000000"/>
                </a:solidFill>
              </a:rPr>
              <a:t>Configure geo-replication options</a:t>
            </a:r>
          </a:p>
          <a:p>
            <a:pPr lvl="1"/>
            <a:r>
              <a:rPr lang="en-US" b="0" kern="0">
                <a:solidFill>
                  <a:srgbClr val="000000"/>
                </a:solidFill>
              </a:rPr>
              <a:t>Manage blobs and files</a:t>
            </a:r>
          </a:p>
          <a:p>
            <a:pPr lvl="1"/>
            <a:r>
              <a:rPr lang="en-US" b="0" kern="0">
                <a:solidFill>
                  <a:srgbClr val="000000"/>
                </a:solidFill>
              </a:rPr>
              <a:t>Secure a container</a:t>
            </a:r>
          </a:p>
          <a:p>
            <a:pPr lvl="1"/>
            <a:r>
              <a:rPr lang="en-US" b="0" kern="0">
                <a:solidFill>
                  <a:srgbClr val="000000"/>
                </a:solidFill>
              </a:rPr>
              <a:t>Upload files</a:t>
            </a:r>
          </a:p>
          <a:p>
            <a:pPr lvl="1"/>
            <a:r>
              <a:rPr lang="en-US" b="0" kern="0">
                <a:solidFill>
                  <a:srgbClr val="000000"/>
                </a:solidFill>
              </a:rPr>
              <a:t>Access files</a:t>
            </a:r>
            <a:endParaRPr lang="en-US" b="0" kern="0" dirty="0">
              <a:solidFill>
                <a:srgbClr val="000000"/>
              </a:solidFill>
            </a:endParaRPr>
          </a:p>
        </p:txBody>
      </p:sp>
    </p:spTree>
    <p:extLst>
      <p:ext uri="{BB962C8B-B14F-4D97-AF65-F5344CB8AC3E}">
        <p14:creationId xmlns:p14="http://schemas.microsoft.com/office/powerpoint/2010/main" val="96012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d21cf4-0de4-4792-bcf1-e63f8470e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SQL Database is a Database-as-a-Service offering that makes SQL databases accessible for cloud developers</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logical SQL Server or SQL Database instance</a:t>
            </a:r>
          </a:p>
          <a:p>
            <a:pPr lvl="1"/>
            <a:r>
              <a:rPr lang="en-US" b="0" kern="0">
                <a:solidFill>
                  <a:srgbClr val="000000"/>
                </a:solidFill>
              </a:rPr>
              <a:t>Configure a SQL Server instance firewall</a:t>
            </a:r>
          </a:p>
          <a:p>
            <a:pPr lvl="1"/>
            <a:r>
              <a:rPr lang="en-US" b="0" kern="0">
                <a:solidFill>
                  <a:srgbClr val="000000"/>
                </a:solidFill>
              </a:rPr>
              <a:t>Compare the SQL Database service and Standalone SQL Server in an Azure virtual machine</a:t>
            </a:r>
          </a:p>
          <a:p>
            <a:pPr lvl="1"/>
            <a:r>
              <a:rPr lang="en-US" b="0" kern="0">
                <a:solidFill>
                  <a:srgbClr val="000000"/>
                </a:solidFill>
              </a:rPr>
              <a:t>Use SQL Server Data Tools, Azure SQL Database Management Portal, and SQL Server Management Studio to connect to a database instance</a:t>
            </a:r>
            <a:endParaRPr lang="en-US" b="0" kern="0" dirty="0">
              <a:solidFill>
                <a:srgbClr val="000000"/>
              </a:solidFill>
            </a:endParaRPr>
          </a:p>
        </p:txBody>
      </p:sp>
    </p:spTree>
    <p:extLst>
      <p:ext uri="{BB962C8B-B14F-4D97-AF65-F5344CB8AC3E}">
        <p14:creationId xmlns:p14="http://schemas.microsoft.com/office/powerpoint/2010/main" val="319401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c03529-2efe-4e7f-8f1d-81a08735a0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Private network that is available for grouping of services and compute instances in the cloud or on premise.</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Virtual Network (VNET) specifying a region or affinity group</a:t>
            </a:r>
          </a:p>
          <a:p>
            <a:pPr lvl="1"/>
            <a:r>
              <a:rPr lang="en-US" b="0" kern="0">
                <a:solidFill>
                  <a:srgbClr val="000000"/>
                </a:solidFill>
              </a:rPr>
              <a:t>Configure a VNET to use a DNS server</a:t>
            </a:r>
          </a:p>
          <a:p>
            <a:pPr lvl="1"/>
            <a:r>
              <a:rPr lang="en-US" b="0" kern="0">
                <a:solidFill>
                  <a:srgbClr val="000000"/>
                </a:solidFill>
              </a:rPr>
              <a:t>Configure VNET subnets</a:t>
            </a:r>
          </a:p>
          <a:p>
            <a:pPr lvl="1"/>
            <a:r>
              <a:rPr lang="en-US" b="0" kern="0">
                <a:solidFill>
                  <a:srgbClr val="000000"/>
                </a:solidFill>
              </a:rPr>
              <a:t>Implement a point to site connection to a VNET</a:t>
            </a:r>
          </a:p>
          <a:p>
            <a:pPr lvl="1"/>
            <a:r>
              <a:rPr lang="en-US" b="0" kern="0">
                <a:solidFill>
                  <a:srgbClr val="000000"/>
                </a:solidFill>
              </a:rPr>
              <a:t>Create a Virtual Machine in an existing VNET</a:t>
            </a:r>
            <a:endParaRPr lang="en-US" b="0" kern="0" dirty="0">
              <a:solidFill>
                <a:srgbClr val="000000"/>
              </a:solidFill>
            </a:endParaRPr>
          </a:p>
        </p:txBody>
      </p:sp>
    </p:spTree>
    <p:extLst>
      <p:ext uri="{BB962C8B-B14F-4D97-AF65-F5344CB8AC3E}">
        <p14:creationId xmlns:p14="http://schemas.microsoft.com/office/powerpoint/2010/main" val="179536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6ec7046-3a78-4833-aab2-8a14c5602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provides a collection of services that you can integrate in new or existing applications to enhance their functionality</a:t>
            </a:r>
          </a:p>
          <a:p>
            <a:pPr marL="0" lvl="0" indent="0">
              <a:buNone/>
            </a:pPr>
            <a:r>
              <a:rPr lang="en-US" b="0" kern="0">
                <a:solidFill>
                  <a:srgbClr val="000000"/>
                </a:solidFill>
              </a:rPr>
              <a:t> </a:t>
            </a:r>
          </a:p>
          <a:p>
            <a:pPr marL="0" lvl="0" indent="0">
              <a:buNone/>
            </a:pPr>
            <a:r>
              <a:rPr lang="en-US" b="0" kern="0">
                <a:solidFill>
                  <a:srgbClr val="000000"/>
                </a:solidFill>
              </a:rPr>
              <a:t>Examples:</a:t>
            </a:r>
          </a:p>
          <a:p>
            <a:pPr lvl="1"/>
            <a:r>
              <a:rPr lang="en-US" b="0" kern="0">
                <a:solidFill>
                  <a:srgbClr val="000000"/>
                </a:solidFill>
              </a:rPr>
              <a:t>Azure Active Directory</a:t>
            </a:r>
          </a:p>
          <a:p>
            <a:pPr lvl="1"/>
            <a:r>
              <a:rPr lang="en-US" b="0" kern="0">
                <a:solidFill>
                  <a:srgbClr val="000000"/>
                </a:solidFill>
              </a:rPr>
              <a:t>Media Services</a:t>
            </a:r>
          </a:p>
          <a:p>
            <a:pPr lvl="1"/>
            <a:r>
              <a:rPr lang="en-US" b="0" kern="0">
                <a:solidFill>
                  <a:srgbClr val="000000"/>
                </a:solidFill>
              </a:rPr>
              <a:t>Mobile Services </a:t>
            </a:r>
          </a:p>
          <a:p>
            <a:pPr lvl="1"/>
            <a:r>
              <a:rPr lang="en-US" b="0" kern="0">
                <a:solidFill>
                  <a:srgbClr val="000000"/>
                </a:solidFill>
              </a:rPr>
              <a:t>Automation</a:t>
            </a:r>
            <a:endParaRPr lang="en-US" b="0" kern="0" dirty="0">
              <a:solidFill>
                <a:srgbClr val="000000"/>
              </a:solidFill>
            </a:endParaRPr>
          </a:p>
        </p:txBody>
      </p:sp>
    </p:spTree>
    <p:extLst>
      <p:ext uri="{BB962C8B-B14F-4D97-AF65-F5344CB8AC3E}">
        <p14:creationId xmlns:p14="http://schemas.microsoft.com/office/powerpoint/2010/main" val="220710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afae0a1-1399-41c6-b2ef-531fa258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Portals</a:t>
            </a:r>
          </a:p>
        </p:txBody>
      </p:sp>
      <p:sp>
        <p:nvSpPr>
          <p:cNvPr id="3" name="Text Placeholder 2"/>
          <p:cNvSpPr>
            <a:spLocks noGrp="1"/>
          </p:cNvSpPr>
          <p:nvPr>
            <p:ph type="body" idx="1"/>
          </p:nvPr>
        </p:nvSpPr>
        <p:spPr/>
        <p:txBody>
          <a:bodyPr/>
          <a:lstStyle/>
          <a:p>
            <a:r>
              <a:rPr lang="en-US"/>
              <a:t>Azure Portals
The Classic Portal
The Current Portal
Demonstration: Using the Current Azure Portal
Portal URLs
Demonstration: Switching Between the Portals</a:t>
            </a:r>
          </a:p>
        </p:txBody>
      </p:sp>
    </p:spTree>
    <p:extLst>
      <p:ext uri="{BB962C8B-B14F-4D97-AF65-F5344CB8AC3E}">
        <p14:creationId xmlns:p14="http://schemas.microsoft.com/office/powerpoint/2010/main" val="349855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5d9c2ad-7697-410c-9f53-52dd4aac4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a:t>
            </a:r>
          </a:p>
        </p:txBody>
      </p:sp>
      <p:sp>
        <p:nvSpPr>
          <p:cNvPr id="4" name="Oval 3"/>
          <p:cNvSpPr/>
          <p:nvPr/>
        </p:nvSpPr>
        <p:spPr bwMode="auto">
          <a:xfrm>
            <a:off x="5460755" y="1389658"/>
            <a:ext cx="3499470" cy="3501363"/>
          </a:xfrm>
          <a:prstGeom prst="ellipse">
            <a:avLst/>
          </a:prstGeom>
          <a:noFill/>
          <a:ln w="28575">
            <a:solidFill>
              <a:srgbClr val="00D8CC"/>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D8CC"/>
                </a:solidFill>
                <a:ea typeface="Segoe UI" pitchFamily="34" charset="0"/>
                <a:cs typeface="Segoe UI" pitchFamily="34" charset="0"/>
              </a:rPr>
              <a:t>Azure Hypervisor</a:t>
            </a:r>
            <a:endParaRPr lang="en-US" sz="1050" dirty="0">
              <a:solidFill>
                <a:srgbClr val="00D8CC"/>
              </a:solidFill>
              <a:ea typeface="Segoe UI" pitchFamily="34" charset="0"/>
              <a:cs typeface="Segoe UI" pitchFamily="34" charset="0"/>
            </a:endParaRPr>
          </a:p>
        </p:txBody>
      </p:sp>
      <p:sp>
        <p:nvSpPr>
          <p:cNvPr id="5" name="Oval 4"/>
          <p:cNvSpPr/>
          <p:nvPr/>
        </p:nvSpPr>
        <p:spPr bwMode="auto">
          <a:xfrm>
            <a:off x="5460754" y="2058444"/>
            <a:ext cx="2832577" cy="2832577"/>
          </a:xfrm>
          <a:prstGeom prst="ellipse">
            <a:avLst/>
          </a:prstGeom>
          <a:noFill/>
          <a:ln w="28575">
            <a:solidFill>
              <a:srgbClr val="00B29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836D"/>
                </a:solidFill>
                <a:ea typeface="Segoe UI" pitchFamily="34" charset="0"/>
                <a:cs typeface="Segoe UI" pitchFamily="34" charset="0"/>
              </a:rPr>
              <a:t>Azure Fabric Controller</a:t>
            </a:r>
            <a:endParaRPr lang="en-US" sz="1050" dirty="0">
              <a:solidFill>
                <a:srgbClr val="00836D"/>
              </a:solidFill>
              <a:ea typeface="Segoe UI" pitchFamily="34" charset="0"/>
              <a:cs typeface="Segoe UI" pitchFamily="34" charset="0"/>
            </a:endParaRPr>
          </a:p>
        </p:txBody>
      </p:sp>
      <p:sp>
        <p:nvSpPr>
          <p:cNvPr id="6" name="Oval 5"/>
          <p:cNvSpPr/>
          <p:nvPr/>
        </p:nvSpPr>
        <p:spPr bwMode="auto">
          <a:xfrm>
            <a:off x="5460755" y="2711586"/>
            <a:ext cx="2117558" cy="2117558"/>
          </a:xfrm>
          <a:prstGeom prst="ellips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600">
                <a:gradFill>
                  <a:gsLst>
                    <a:gs pos="0">
                      <a:srgbClr val="FFFFFF"/>
                    </a:gs>
                    <a:gs pos="100000">
                      <a:srgbClr val="FFFFFF"/>
                    </a:gs>
                  </a:gsLst>
                  <a:lin ang="5400000" scaled="0"/>
                </a:gradFill>
                <a:ea typeface="Segoe UI" pitchFamily="34" charset="0"/>
                <a:cs typeface="Segoe UI" pitchFamily="34" charset="0"/>
              </a:rPr>
              <a:t>Service Management API</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65030" y="654186"/>
            <a:ext cx="2057400" cy="2057400"/>
          </a:xfrm>
          <a:prstGeom prst="rect">
            <a:avLst/>
          </a:prstGeom>
        </p:spPr>
      </p:pic>
      <p:pic>
        <p:nvPicPr>
          <p:cNvPr id="8" name="Picture 7"/>
          <p:cNvPicPr>
            <a:picLocks noChangeAspect="1"/>
          </p:cNvPicPr>
          <p:nvPr/>
        </p:nvPicPr>
        <p:blipFill>
          <a:blip r:embed="rId4"/>
          <a:stretch>
            <a:fillRect/>
          </a:stretch>
        </p:blipFill>
        <p:spPr>
          <a:xfrm>
            <a:off x="165030" y="2647927"/>
            <a:ext cx="2057400" cy="2057400"/>
          </a:xfrm>
          <a:prstGeom prst="rect">
            <a:avLst/>
          </a:prstGeom>
        </p:spPr>
      </p:pic>
      <p:pic>
        <p:nvPicPr>
          <p:cNvPr id="9" name="Picture 8"/>
          <p:cNvPicPr>
            <a:picLocks noChangeAspect="1"/>
          </p:cNvPicPr>
          <p:nvPr/>
        </p:nvPicPr>
        <p:blipFill>
          <a:blip r:embed="rId5"/>
          <a:stretch>
            <a:fillRect/>
          </a:stretch>
        </p:blipFill>
        <p:spPr>
          <a:xfrm>
            <a:off x="165030" y="4641669"/>
            <a:ext cx="2057400" cy="2057400"/>
          </a:xfrm>
          <a:prstGeom prst="rect">
            <a:avLst/>
          </a:prstGeom>
        </p:spPr>
      </p:pic>
      <p:sp>
        <p:nvSpPr>
          <p:cNvPr id="10" name="Rectangle 9"/>
          <p:cNvSpPr/>
          <p:nvPr/>
        </p:nvSpPr>
        <p:spPr>
          <a:xfrm>
            <a:off x="2222429" y="1467993"/>
            <a:ext cx="128791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Azure Portal</a:t>
            </a:r>
            <a:endParaRPr lang="en-US" sz="1600" b="0" dirty="0">
              <a:solidFill>
                <a:srgbClr val="000000"/>
              </a:solidFill>
              <a:latin typeface="Segoe UI" panose="020B0502040204020203" pitchFamily="34" charset="0"/>
              <a:cs typeface="Segoe UI" panose="020B0502040204020203" pitchFamily="34" charset="0"/>
            </a:endParaRPr>
          </a:p>
        </p:txBody>
      </p:sp>
      <p:sp>
        <p:nvSpPr>
          <p:cNvPr id="11" name="Rectangle 10"/>
          <p:cNvSpPr/>
          <p:nvPr/>
        </p:nvSpPr>
        <p:spPr>
          <a:xfrm>
            <a:off x="2186843" y="3487360"/>
            <a:ext cx="224548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PowerShell &amp; Xplat CLI</a:t>
            </a:r>
            <a:endParaRPr lang="en-US" sz="1600" b="0" dirty="0">
              <a:solidFill>
                <a:srgbClr val="000000"/>
              </a:solidFill>
              <a:latin typeface="Segoe UI" panose="020B0502040204020203" pitchFamily="34" charset="0"/>
              <a:cs typeface="Segoe UI" panose="020B0502040204020203" pitchFamily="34" charset="0"/>
            </a:endParaRPr>
          </a:p>
        </p:txBody>
      </p:sp>
      <p:sp>
        <p:nvSpPr>
          <p:cNvPr id="12" name="Rectangle 11"/>
          <p:cNvSpPr/>
          <p:nvPr/>
        </p:nvSpPr>
        <p:spPr>
          <a:xfrm>
            <a:off x="2222429" y="5417443"/>
            <a:ext cx="1516762"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Client Libraries</a:t>
            </a:r>
            <a:endParaRPr lang="en-US" sz="1400" b="0"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p:cNvCxnSpPr/>
          <p:nvPr/>
        </p:nvCxnSpPr>
        <p:spPr>
          <a:xfrm>
            <a:off x="3510346" y="1637270"/>
            <a:ext cx="1789241" cy="2098988"/>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39191" y="4204194"/>
            <a:ext cx="1639054" cy="1382526"/>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32330" y="3656637"/>
            <a:ext cx="867257" cy="378280"/>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35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da81af2-9ac1-4fcc-8137-1005d3def1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 (continued)</a:t>
            </a:r>
          </a:p>
        </p:txBody>
      </p:sp>
      <p:graphicFrame>
        <p:nvGraphicFramePr>
          <p:cNvPr id="4" name="Content Placeholder 1"/>
          <p:cNvGraphicFramePr>
            <a:graphicFrameLocks/>
          </p:cNvGraphicFramePr>
          <p:nvPr>
            <p:extLst>
              <p:ext uri="{D42A27DB-BD31-4B8C-83A1-F6EECF244321}">
                <p14:modId xmlns:p14="http://schemas.microsoft.com/office/powerpoint/2010/main" val="308126766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9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11d1ba3-0395-4617-80d6-d6c185138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Classic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Classic Portal allows you to provision instances of services, infrastructure or apps instantly.</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276" y="2739571"/>
            <a:ext cx="4838179" cy="3429000"/>
          </a:xfrm>
          <a:prstGeom prst="rect">
            <a:avLst/>
          </a:prstGeom>
        </p:spPr>
      </p:pic>
    </p:spTree>
    <p:extLst>
      <p:ext uri="{BB962C8B-B14F-4D97-AF65-F5344CB8AC3E}">
        <p14:creationId xmlns:p14="http://schemas.microsoft.com/office/powerpoint/2010/main" val="255533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Overview of the Microsoft Azure Platform
</a:t>
            </a:r>
          </a:p>
        </p:txBody>
      </p:sp>
    </p:spTree>
    <p:extLst>
      <p:ext uri="{BB962C8B-B14F-4D97-AF65-F5344CB8AC3E}">
        <p14:creationId xmlns:p14="http://schemas.microsoft.com/office/powerpoint/2010/main" val="2352022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0a55efa2-b8f7-4ac5-9dea-630e73b926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Current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latest Azure Portal is designed for DevOps</a:t>
            </a:r>
          </a:p>
          <a:p>
            <a:pPr marL="0" lvl="0" indent="0">
              <a:buNone/>
            </a:pPr>
            <a:r>
              <a:rPr lang="en-US" b="0" kern="0">
                <a:solidFill>
                  <a:srgbClr val="000000"/>
                </a:solidFill>
              </a:rPr>
              <a:t>The portal makes it easy to monitor your services and applications.</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pic>
        <p:nvPicPr>
          <p:cNvPr id="5" name="Picture 4"/>
          <p:cNvPicPr>
            <a:picLocks noChangeAspect="1"/>
          </p:cNvPicPr>
          <p:nvPr/>
        </p:nvPicPr>
        <p:blipFill>
          <a:blip r:embed="rId3"/>
          <a:stretch>
            <a:fillRect/>
          </a:stretch>
        </p:blipFill>
        <p:spPr>
          <a:xfrm>
            <a:off x="1783330" y="2898595"/>
            <a:ext cx="5470071" cy="3429000"/>
          </a:xfrm>
          <a:prstGeom prst="rect">
            <a:avLst/>
          </a:prstGeom>
        </p:spPr>
      </p:pic>
    </p:spTree>
    <p:extLst>
      <p:ext uri="{BB962C8B-B14F-4D97-AF65-F5344CB8AC3E}">
        <p14:creationId xmlns:p14="http://schemas.microsoft.com/office/powerpoint/2010/main" val="85498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cc2f8d2-36f4-453b-99ae-ed8d3f32fd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Functionality of the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list of services and features that are available in the Preview Portal changes rapidly</a:t>
            </a:r>
          </a:p>
          <a:p>
            <a:pPr marL="0" lvl="0" indent="0">
              <a:buNone/>
            </a:pPr>
            <a:endParaRPr lang="en-US" b="0" kern="0">
              <a:solidFill>
                <a:srgbClr val="000000"/>
              </a:solidFill>
            </a:endParaRPr>
          </a:p>
          <a:p>
            <a:pPr marL="0" lvl="0" indent="0">
              <a:buNone/>
            </a:pPr>
            <a:r>
              <a:rPr lang="en-US" b="0" kern="0">
                <a:solidFill>
                  <a:srgbClr val="000000"/>
                </a:solidFill>
              </a:rPr>
              <a:t>In this course, you will learn about the following features in the Preview Portal:</a:t>
            </a:r>
          </a:p>
          <a:p>
            <a:pPr lvl="1"/>
            <a:r>
              <a:rPr lang="en-US" b="0" kern="0">
                <a:solidFill>
                  <a:srgbClr val="000000"/>
                </a:solidFill>
              </a:rPr>
              <a:t>Storages</a:t>
            </a:r>
          </a:p>
          <a:p>
            <a:pPr lvl="1"/>
            <a:r>
              <a:rPr lang="en-US" b="0" kern="0">
                <a:solidFill>
                  <a:srgbClr val="000000"/>
                </a:solidFill>
              </a:rPr>
              <a:t>Web Sites</a:t>
            </a:r>
          </a:p>
          <a:p>
            <a:pPr lvl="1"/>
            <a:r>
              <a:rPr lang="en-US" b="0" kern="0">
                <a:solidFill>
                  <a:srgbClr val="000000"/>
                </a:solidFill>
              </a:rPr>
              <a:t>Application Insights</a:t>
            </a:r>
          </a:p>
          <a:p>
            <a:pPr lvl="1"/>
            <a:r>
              <a:rPr lang="en-US" b="0" kern="0">
                <a:solidFill>
                  <a:srgbClr val="000000"/>
                </a:solidFill>
              </a:rPr>
              <a:t>SQL Databases</a:t>
            </a:r>
          </a:p>
          <a:p>
            <a:pPr lvl="1"/>
            <a:r>
              <a:rPr lang="en-US" b="0" kern="0">
                <a:solidFill>
                  <a:srgbClr val="000000"/>
                </a:solidFill>
              </a:rPr>
              <a:t>Virtual Machines</a:t>
            </a:r>
          </a:p>
          <a:p>
            <a:pPr lvl="1"/>
            <a:r>
              <a:rPr lang="en-US" b="0" kern="0">
                <a:solidFill>
                  <a:srgbClr val="000000"/>
                </a:solidFill>
              </a:rPr>
              <a:t>Virtual Networks</a:t>
            </a:r>
            <a:endParaRPr lang="en-US" b="0" kern="0" dirty="0">
              <a:solidFill>
                <a:srgbClr val="000000"/>
              </a:solidFill>
            </a:endParaRPr>
          </a:p>
        </p:txBody>
      </p:sp>
    </p:spTree>
    <p:extLst>
      <p:ext uri="{BB962C8B-B14F-4D97-AF65-F5344CB8AC3E}">
        <p14:creationId xmlns:p14="http://schemas.microsoft.com/office/powerpoint/2010/main" val="372826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aadde65-2b55-4399-8b16-902970d91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the Current Azure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Use the Azure Portal</a:t>
            </a:r>
            <a:endParaRPr lang="en-US" b="0" kern="0" dirty="0">
              <a:solidFill>
                <a:srgbClr val="000000"/>
              </a:solidFill>
            </a:endParaRPr>
          </a:p>
        </p:txBody>
      </p:sp>
    </p:spTree>
    <p:extLst>
      <p:ext uri="{BB962C8B-B14F-4D97-AF65-F5344CB8AC3E}">
        <p14:creationId xmlns:p14="http://schemas.microsoft.com/office/powerpoint/2010/main" val="207139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8058f8b-22fa-49f7-a221-8b7f08dd3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URLs</a:t>
            </a:r>
          </a:p>
        </p:txBody>
      </p:sp>
      <p:graphicFrame>
        <p:nvGraphicFramePr>
          <p:cNvPr id="4" name="Diagram 3"/>
          <p:cNvGraphicFramePr/>
          <p:nvPr>
            <p:extLst>
              <p:ext uri="{D42A27DB-BD31-4B8C-83A1-F6EECF244321}">
                <p14:modId xmlns:p14="http://schemas.microsoft.com/office/powerpoint/2010/main" val="977251173"/>
              </p:ext>
            </p:extLst>
          </p:nvPr>
        </p:nvGraphicFramePr>
        <p:xfrm>
          <a:off x="670832" y="1100364"/>
          <a:ext cx="7802337" cy="539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574711" y="2490107"/>
            <a:ext cx="3994578" cy="3994578"/>
          </a:xfrm>
          <a:prstGeom prst="rect">
            <a:avLst/>
          </a:prstGeom>
        </p:spPr>
      </p:pic>
    </p:spTree>
    <p:extLst>
      <p:ext uri="{BB962C8B-B14F-4D97-AF65-F5344CB8AC3E}">
        <p14:creationId xmlns:p14="http://schemas.microsoft.com/office/powerpoint/2010/main" val="3323242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6a7cf8b-7d09-4271-89ae-3b67a15726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Switching Between the Portals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Switch to the Management Portal</a:t>
            </a:r>
          </a:p>
          <a:p>
            <a:pPr lvl="1"/>
            <a:r>
              <a:rPr lang="en-US" b="0" kern="0">
                <a:solidFill>
                  <a:srgbClr val="000000"/>
                </a:solidFill>
              </a:rPr>
              <a:t>Switch to the Current Portal</a:t>
            </a:r>
            <a:endParaRPr lang="en-US" b="0" kern="0" dirty="0">
              <a:solidFill>
                <a:srgbClr val="000000"/>
              </a:solidFill>
            </a:endParaRPr>
          </a:p>
        </p:txBody>
      </p:sp>
    </p:spTree>
    <p:extLst>
      <p:ext uri="{BB962C8B-B14F-4D97-AF65-F5344CB8AC3E}">
        <p14:creationId xmlns:p14="http://schemas.microsoft.com/office/powerpoint/2010/main" val="2480633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62d1ece-1696-405a-8ab4-1f1f38c9c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the Azure Portal</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15 minutes</a:t>
            </a:r>
          </a:p>
        </p:txBody>
      </p:sp>
    </p:spTree>
    <p:extLst>
      <p:ext uri="{BB962C8B-B14F-4D97-AF65-F5344CB8AC3E}">
        <p14:creationId xmlns:p14="http://schemas.microsoft.com/office/powerpoint/2010/main" val="335838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1114795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are designated by your team as the individual who will explore the Azure Portal and then train the other team members on how to use the portal. You decided to customize a few features of the portal and create a new service instance.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2231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973cbab-9860-4873-a794-73feb6b5fe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613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425306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Services
Azure Portals</a:t>
            </a:r>
          </a:p>
        </p:txBody>
      </p:sp>
    </p:spTree>
    <p:extLst>
      <p:ext uri="{BB962C8B-B14F-4D97-AF65-F5344CB8AC3E}">
        <p14:creationId xmlns:p14="http://schemas.microsoft.com/office/powerpoint/2010/main" val="114279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abf8a7-6a2f-47d6-9237-eddf0cc3dd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Services</a:t>
            </a:r>
          </a:p>
        </p:txBody>
      </p:sp>
      <p:sp>
        <p:nvSpPr>
          <p:cNvPr id="3" name="Text Placeholder 2"/>
          <p:cNvSpPr>
            <a:spLocks noGrp="1"/>
          </p:cNvSpPr>
          <p:nvPr>
            <p:ph type="body" idx="1"/>
          </p:nvPr>
        </p:nvSpPr>
        <p:spPr/>
        <p:txBody>
          <a:bodyPr/>
          <a:lstStyle/>
          <a:p>
            <a:r>
              <a:rPr lang="en-US"/>
              <a:t>Services Overview
Websites
Virtual Machines
Cloud Services
Storage
SQL Database
Virtual Networks
App Services</a:t>
            </a:r>
          </a:p>
        </p:txBody>
      </p:sp>
    </p:spTree>
    <p:extLst>
      <p:ext uri="{BB962C8B-B14F-4D97-AF65-F5344CB8AC3E}">
        <p14:creationId xmlns:p14="http://schemas.microsoft.com/office/powerpoint/2010/main" val="59523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28ceb21-391c-413a-8612-7a2e0d83c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b="0" kern="0">
                <a:solidFill>
                  <a:srgbClr val="000000"/>
                </a:solidFill>
              </a:rPr>
              <a:t>Microsoft Azure is a collection of services</a:t>
            </a:r>
            <a:endParaRPr lang="en-US" sz="3200" b="0" kern="0" dirty="0">
              <a:solidFill>
                <a:srgbClr val="000000"/>
              </a:solidFill>
            </a:endParaRPr>
          </a:p>
        </p:txBody>
      </p:sp>
      <p:grpSp>
        <p:nvGrpSpPr>
          <p:cNvPr id="5" name="Group 4"/>
          <p:cNvGrpSpPr/>
          <p:nvPr/>
        </p:nvGrpSpPr>
        <p:grpSpPr>
          <a:xfrm>
            <a:off x="2588171" y="1727062"/>
            <a:ext cx="1828800" cy="4643789"/>
            <a:chOff x="2103439" y="1220800"/>
            <a:chExt cx="1828800" cy="4991088"/>
          </a:xfrm>
        </p:grpSpPr>
        <p:sp>
          <p:nvSpPr>
            <p:cNvPr id="6" name="TextBox 5"/>
            <p:cNvSpPr txBox="1"/>
            <p:nvPr/>
          </p:nvSpPr>
          <p:spPr>
            <a:xfrm>
              <a:off x="2103439" y="1220800"/>
              <a:ext cx="1828800" cy="8534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Data Streaming and Storage</a:t>
              </a:r>
              <a:endParaRPr lang="en-US" b="0" dirty="0">
                <a:solidFill>
                  <a:srgbClr val="000000"/>
                </a:solidFill>
                <a:latin typeface="Segoe UI" panose="020B0502040204020203" pitchFamily="34" charset="0"/>
                <a:cs typeface="Segoe UI" panose="020B0502040204020203" pitchFamily="34" charset="0"/>
              </a:endParaRPr>
            </a:p>
          </p:txBody>
        </p:sp>
        <p:grpSp>
          <p:nvGrpSpPr>
            <p:cNvPr id="7" name="Group 258"/>
            <p:cNvGrpSpPr>
              <a:grpSpLocks noChangeAspect="1"/>
            </p:cNvGrpSpPr>
            <p:nvPr/>
          </p:nvGrpSpPr>
          <p:grpSpPr bwMode="auto">
            <a:xfrm>
              <a:off x="2362785" y="2683782"/>
              <a:ext cx="1022349" cy="3528106"/>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08" name="Group 107"/>
          <p:cNvGrpSpPr/>
          <p:nvPr/>
        </p:nvGrpSpPr>
        <p:grpSpPr>
          <a:xfrm>
            <a:off x="405268" y="1746428"/>
            <a:ext cx="1878733" cy="4624423"/>
            <a:chOff x="274638" y="1220800"/>
            <a:chExt cx="1878733" cy="5002200"/>
          </a:xfrm>
        </p:grpSpPr>
        <p:sp>
          <p:nvSpPr>
            <p:cNvPr id="109" name="TextBox 108"/>
            <p:cNvSpPr txBox="1"/>
            <p:nvPr/>
          </p:nvSpPr>
          <p:spPr>
            <a:xfrm>
              <a:off x="274638" y="1220800"/>
              <a:ext cx="1878733" cy="8589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Communication Infrastructure</a:t>
              </a:r>
              <a:endParaRPr lang="en-US" b="0" dirty="0">
                <a:solidFill>
                  <a:srgbClr val="000000"/>
                </a:solidFill>
                <a:latin typeface="Segoe UI" panose="020B0502040204020203" pitchFamily="34" charset="0"/>
                <a:cs typeface="Segoe UI" panose="020B0502040204020203" pitchFamily="34" charset="0"/>
              </a:endParaRPr>
            </a:p>
          </p:txBody>
        </p:sp>
        <p:grpSp>
          <p:nvGrpSpPr>
            <p:cNvPr id="110" name="Group 361"/>
            <p:cNvGrpSpPr>
              <a:grpSpLocks noChangeAspect="1"/>
            </p:cNvGrpSpPr>
            <p:nvPr/>
          </p:nvGrpSpPr>
          <p:grpSpPr bwMode="auto">
            <a:xfrm>
              <a:off x="474663" y="2859088"/>
              <a:ext cx="1177925" cy="3363912"/>
              <a:chOff x="378" y="1801"/>
              <a:chExt cx="742" cy="2119"/>
            </a:xfrm>
          </p:grpSpPr>
          <p:sp>
            <p:nvSpPr>
              <p:cNvPr id="111" name="AutoShape 360"/>
              <p:cNvSpPr>
                <a:spLocks noChangeAspect="1" noChangeArrowheads="1" noTextEdit="1"/>
              </p:cNvSpPr>
              <p:nvPr/>
            </p:nvSpPr>
            <p:spPr bwMode="auto">
              <a:xfrm>
                <a:off x="378" y="1801"/>
                <a:ext cx="742" cy="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2" name="Rectangle 362"/>
              <p:cNvSpPr>
                <a:spLocks noChangeArrowheads="1"/>
              </p:cNvSpPr>
              <p:nvPr/>
            </p:nvSpPr>
            <p:spPr bwMode="auto">
              <a:xfrm>
                <a:off x="853" y="2040"/>
                <a:ext cx="225" cy="20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3" name="Rectangle 363"/>
              <p:cNvSpPr>
                <a:spLocks noChangeArrowheads="1"/>
              </p:cNvSpPr>
              <p:nvPr/>
            </p:nvSpPr>
            <p:spPr bwMode="auto">
              <a:xfrm>
                <a:off x="380" y="2242"/>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4" name="Rectangle 364"/>
              <p:cNvSpPr>
                <a:spLocks noChangeArrowheads="1"/>
              </p:cNvSpPr>
              <p:nvPr/>
            </p:nvSpPr>
            <p:spPr bwMode="auto">
              <a:xfrm>
                <a:off x="422" y="2276"/>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5" name="Rectangle 365"/>
              <p:cNvSpPr>
                <a:spLocks noChangeArrowheads="1"/>
              </p:cNvSpPr>
              <p:nvPr/>
            </p:nvSpPr>
            <p:spPr bwMode="auto">
              <a:xfrm>
                <a:off x="380" y="2605"/>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6" name="Rectangle 366"/>
              <p:cNvSpPr>
                <a:spLocks noChangeArrowheads="1"/>
              </p:cNvSpPr>
              <p:nvPr/>
            </p:nvSpPr>
            <p:spPr bwMode="auto">
              <a:xfrm>
                <a:off x="422" y="2637"/>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7" name="Rectangle 367"/>
              <p:cNvSpPr>
                <a:spLocks noChangeArrowheads="1"/>
              </p:cNvSpPr>
              <p:nvPr/>
            </p:nvSpPr>
            <p:spPr bwMode="auto">
              <a:xfrm>
                <a:off x="502" y="2968"/>
                <a:ext cx="496"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8" name="Rectangle 368"/>
              <p:cNvSpPr>
                <a:spLocks noChangeArrowheads="1"/>
              </p:cNvSpPr>
              <p:nvPr/>
            </p:nvSpPr>
            <p:spPr bwMode="auto">
              <a:xfrm>
                <a:off x="544" y="3000"/>
                <a:ext cx="413" cy="5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9" name="Rectangle 369"/>
              <p:cNvSpPr>
                <a:spLocks noChangeArrowheads="1"/>
              </p:cNvSpPr>
              <p:nvPr/>
            </p:nvSpPr>
            <p:spPr bwMode="auto">
              <a:xfrm>
                <a:off x="594" y="2312"/>
                <a:ext cx="484" cy="2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0" name="Freeform 370"/>
              <p:cNvSpPr>
                <a:spLocks/>
              </p:cNvSpPr>
              <p:nvPr/>
            </p:nvSpPr>
            <p:spPr bwMode="auto">
              <a:xfrm>
                <a:off x="594" y="2673"/>
                <a:ext cx="484" cy="29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1" name="Rectangle 371"/>
              <p:cNvSpPr>
                <a:spLocks noChangeArrowheads="1"/>
              </p:cNvSpPr>
              <p:nvPr/>
            </p:nvSpPr>
            <p:spPr bwMode="auto">
              <a:xfrm>
                <a:off x="422" y="2312"/>
                <a:ext cx="172" cy="29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2" name="Rectangle 372"/>
              <p:cNvSpPr>
                <a:spLocks noChangeArrowheads="1"/>
              </p:cNvSpPr>
              <p:nvPr/>
            </p:nvSpPr>
            <p:spPr bwMode="auto">
              <a:xfrm>
                <a:off x="651" y="2424"/>
                <a:ext cx="172" cy="7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3" name="Freeform 373"/>
              <p:cNvSpPr>
                <a:spLocks/>
              </p:cNvSpPr>
              <p:nvPr/>
            </p:nvSpPr>
            <p:spPr bwMode="auto">
              <a:xfrm>
                <a:off x="422" y="2673"/>
                <a:ext cx="172" cy="29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4" name="Freeform 374"/>
              <p:cNvSpPr>
                <a:spLocks/>
              </p:cNvSpPr>
              <p:nvPr/>
            </p:nvSpPr>
            <p:spPr bwMode="auto">
              <a:xfrm>
                <a:off x="578" y="3096"/>
                <a:ext cx="35"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5" name="Freeform 375"/>
              <p:cNvSpPr>
                <a:spLocks noEditPoints="1"/>
              </p:cNvSpPr>
              <p:nvPr/>
            </p:nvSpPr>
            <p:spPr bwMode="auto">
              <a:xfrm>
                <a:off x="645" y="3096"/>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7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7"/>
                      <a:pt x="15" y="37"/>
                    </a:cubicBezTo>
                    <a:cubicBezTo>
                      <a:pt x="19" y="37"/>
                      <a:pt x="21" y="32"/>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6" name="Freeform 376"/>
              <p:cNvSpPr>
                <a:spLocks/>
              </p:cNvSpPr>
              <p:nvPr/>
            </p:nvSpPr>
            <p:spPr bwMode="auto">
              <a:xfrm>
                <a:off x="725" y="3096"/>
                <a:ext cx="36"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7" name="Freeform 377"/>
              <p:cNvSpPr>
                <a:spLocks noEditPoints="1"/>
              </p:cNvSpPr>
              <p:nvPr/>
            </p:nvSpPr>
            <p:spPr bwMode="auto">
              <a:xfrm>
                <a:off x="568" y="3220"/>
                <a:ext cx="63" cy="8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8" name="Freeform 378"/>
              <p:cNvSpPr>
                <a:spLocks/>
              </p:cNvSpPr>
              <p:nvPr/>
            </p:nvSpPr>
            <p:spPr bwMode="auto">
              <a:xfrm>
                <a:off x="653" y="3220"/>
                <a:ext cx="38" cy="87"/>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9" name="Freeform 379"/>
              <p:cNvSpPr>
                <a:spLocks noEditPoints="1"/>
              </p:cNvSpPr>
              <p:nvPr/>
            </p:nvSpPr>
            <p:spPr bwMode="auto">
              <a:xfrm>
                <a:off x="71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0" name="Freeform 380"/>
              <p:cNvSpPr>
                <a:spLocks noEditPoints="1"/>
              </p:cNvSpPr>
              <p:nvPr/>
            </p:nvSpPr>
            <p:spPr bwMode="auto">
              <a:xfrm>
                <a:off x="568" y="3589"/>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1" name="Freeform 381"/>
              <p:cNvSpPr>
                <a:spLocks/>
              </p:cNvSpPr>
              <p:nvPr/>
            </p:nvSpPr>
            <p:spPr bwMode="auto">
              <a:xfrm>
                <a:off x="653" y="3589"/>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2" name="Freeform 382"/>
              <p:cNvSpPr>
                <a:spLocks noEditPoints="1"/>
              </p:cNvSpPr>
              <p:nvPr/>
            </p:nvSpPr>
            <p:spPr bwMode="auto">
              <a:xfrm>
                <a:off x="715" y="3589"/>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3" name="Freeform 383"/>
              <p:cNvSpPr>
                <a:spLocks noEditPoints="1"/>
              </p:cNvSpPr>
              <p:nvPr/>
            </p:nvSpPr>
            <p:spPr bwMode="auto">
              <a:xfrm>
                <a:off x="568" y="3343"/>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4" name="Freeform 384"/>
              <p:cNvSpPr>
                <a:spLocks noEditPoints="1"/>
              </p:cNvSpPr>
              <p:nvPr/>
            </p:nvSpPr>
            <p:spPr bwMode="auto">
              <a:xfrm>
                <a:off x="645" y="3343"/>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5" name="Freeform 385"/>
              <p:cNvSpPr>
                <a:spLocks/>
              </p:cNvSpPr>
              <p:nvPr/>
            </p:nvSpPr>
            <p:spPr bwMode="auto">
              <a:xfrm>
                <a:off x="725" y="3343"/>
                <a:ext cx="36"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6" name="Freeform 386"/>
              <p:cNvSpPr>
                <a:spLocks/>
              </p:cNvSpPr>
              <p:nvPr/>
            </p:nvSpPr>
            <p:spPr bwMode="auto">
              <a:xfrm>
                <a:off x="578" y="3467"/>
                <a:ext cx="35"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7" name="Freeform 387"/>
              <p:cNvSpPr>
                <a:spLocks/>
              </p:cNvSpPr>
              <p:nvPr/>
            </p:nvSpPr>
            <p:spPr bwMode="auto">
              <a:xfrm>
                <a:off x="875" y="3096"/>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8" name="Freeform 388"/>
              <p:cNvSpPr>
                <a:spLocks noEditPoints="1"/>
              </p:cNvSpPr>
              <p:nvPr/>
            </p:nvSpPr>
            <p:spPr bwMode="auto">
              <a:xfrm>
                <a:off x="86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9" name="Freeform 389"/>
              <p:cNvSpPr>
                <a:spLocks noEditPoints="1"/>
              </p:cNvSpPr>
              <p:nvPr/>
            </p:nvSpPr>
            <p:spPr bwMode="auto">
              <a:xfrm>
                <a:off x="865" y="3343"/>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0" name="Freeform 390"/>
              <p:cNvSpPr>
                <a:spLocks/>
              </p:cNvSpPr>
              <p:nvPr/>
            </p:nvSpPr>
            <p:spPr bwMode="auto">
              <a:xfrm>
                <a:off x="875"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1" name="Freeform 391"/>
              <p:cNvSpPr>
                <a:spLocks/>
              </p:cNvSpPr>
              <p:nvPr/>
            </p:nvSpPr>
            <p:spPr bwMode="auto">
              <a:xfrm>
                <a:off x="653"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2" name="Freeform 392"/>
              <p:cNvSpPr>
                <a:spLocks noEditPoints="1"/>
              </p:cNvSpPr>
              <p:nvPr/>
            </p:nvSpPr>
            <p:spPr bwMode="auto">
              <a:xfrm>
                <a:off x="789" y="3096"/>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3" name="Freeform 393"/>
              <p:cNvSpPr>
                <a:spLocks/>
              </p:cNvSpPr>
              <p:nvPr/>
            </p:nvSpPr>
            <p:spPr bwMode="auto">
              <a:xfrm>
                <a:off x="797" y="3220"/>
                <a:ext cx="38" cy="87"/>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4" name="Freeform 394"/>
              <p:cNvSpPr>
                <a:spLocks/>
              </p:cNvSpPr>
              <p:nvPr/>
            </p:nvSpPr>
            <p:spPr bwMode="auto">
              <a:xfrm>
                <a:off x="797" y="3589"/>
                <a:ext cx="38" cy="88"/>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5" name="Freeform 395"/>
              <p:cNvSpPr>
                <a:spLocks noEditPoints="1"/>
              </p:cNvSpPr>
              <p:nvPr/>
            </p:nvSpPr>
            <p:spPr bwMode="auto">
              <a:xfrm>
                <a:off x="789" y="3343"/>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6" name="Freeform 396"/>
              <p:cNvSpPr>
                <a:spLocks noEditPoints="1"/>
              </p:cNvSpPr>
              <p:nvPr/>
            </p:nvSpPr>
            <p:spPr bwMode="auto">
              <a:xfrm>
                <a:off x="568" y="3704"/>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7" name="Freeform 397"/>
              <p:cNvSpPr>
                <a:spLocks/>
              </p:cNvSpPr>
              <p:nvPr/>
            </p:nvSpPr>
            <p:spPr bwMode="auto">
              <a:xfrm>
                <a:off x="653" y="370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8" name="Freeform 398"/>
              <p:cNvSpPr>
                <a:spLocks noEditPoints="1"/>
              </p:cNvSpPr>
              <p:nvPr/>
            </p:nvSpPr>
            <p:spPr bwMode="auto">
              <a:xfrm>
                <a:off x="715" y="3704"/>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9" name="Freeform 399"/>
              <p:cNvSpPr>
                <a:spLocks noEditPoints="1"/>
              </p:cNvSpPr>
              <p:nvPr/>
            </p:nvSpPr>
            <p:spPr bwMode="auto">
              <a:xfrm>
                <a:off x="568" y="3828"/>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0" name="Freeform 400"/>
              <p:cNvSpPr>
                <a:spLocks noEditPoints="1"/>
              </p:cNvSpPr>
              <p:nvPr/>
            </p:nvSpPr>
            <p:spPr bwMode="auto">
              <a:xfrm>
                <a:off x="645" y="3828"/>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1" name="Freeform 401"/>
              <p:cNvSpPr>
                <a:spLocks/>
              </p:cNvSpPr>
              <p:nvPr/>
            </p:nvSpPr>
            <p:spPr bwMode="auto">
              <a:xfrm>
                <a:off x="797" y="3467"/>
                <a:ext cx="38" cy="88"/>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2" name="Freeform 402"/>
              <p:cNvSpPr>
                <a:spLocks noEditPoints="1"/>
              </p:cNvSpPr>
              <p:nvPr/>
            </p:nvSpPr>
            <p:spPr bwMode="auto">
              <a:xfrm>
                <a:off x="715" y="3467"/>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3" name="Rectangle 403"/>
              <p:cNvSpPr>
                <a:spLocks noChangeArrowheads="1"/>
              </p:cNvSpPr>
              <p:nvPr/>
            </p:nvSpPr>
            <p:spPr bwMode="auto">
              <a:xfrm>
                <a:off x="422" y="1905"/>
                <a:ext cx="174" cy="3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4" name="Rectangle 404"/>
              <p:cNvSpPr>
                <a:spLocks noChangeArrowheads="1"/>
              </p:cNvSpPr>
              <p:nvPr/>
            </p:nvSpPr>
            <p:spPr bwMode="auto">
              <a:xfrm>
                <a:off x="765" y="1979"/>
                <a:ext cx="148" cy="2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5" name="Rectangle 405"/>
              <p:cNvSpPr>
                <a:spLocks noChangeArrowheads="1"/>
              </p:cNvSpPr>
              <p:nvPr/>
            </p:nvSpPr>
            <p:spPr bwMode="auto">
              <a:xfrm>
                <a:off x="765" y="1849"/>
                <a:ext cx="32" cy="2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6" name="Rectangle 406"/>
              <p:cNvSpPr>
                <a:spLocks noChangeArrowheads="1"/>
              </p:cNvSpPr>
              <p:nvPr/>
            </p:nvSpPr>
            <p:spPr bwMode="auto">
              <a:xfrm>
                <a:off x="528" y="1837"/>
                <a:ext cx="177" cy="40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7" name="Rectangle 407"/>
              <p:cNvSpPr>
                <a:spLocks noChangeArrowheads="1"/>
              </p:cNvSpPr>
              <p:nvPr/>
            </p:nvSpPr>
            <p:spPr bwMode="auto">
              <a:xfrm>
                <a:off x="653" y="1803"/>
                <a:ext cx="112" cy="43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8" name="Rectangle 408"/>
              <p:cNvSpPr>
                <a:spLocks noChangeArrowheads="1"/>
              </p:cNvSpPr>
              <p:nvPr/>
            </p:nvSpPr>
            <p:spPr bwMode="auto">
              <a:xfrm>
                <a:off x="596" y="1945"/>
                <a:ext cx="97" cy="29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59" name="Group 158"/>
          <p:cNvGrpSpPr/>
          <p:nvPr/>
        </p:nvGrpSpPr>
        <p:grpSpPr>
          <a:xfrm>
            <a:off x="4721140" y="1746428"/>
            <a:ext cx="1828800" cy="4610128"/>
            <a:chOff x="5761039" y="1220800"/>
            <a:chExt cx="1828800" cy="4273192"/>
          </a:xfrm>
        </p:grpSpPr>
        <p:sp>
          <p:nvSpPr>
            <p:cNvPr id="160" name="TextBox 159"/>
            <p:cNvSpPr txBox="1"/>
            <p:nvPr/>
          </p:nvSpPr>
          <p:spPr>
            <a:xfrm>
              <a:off x="5761039" y="1220800"/>
              <a:ext cx="1828800" cy="5049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Web Hosting</a:t>
              </a:r>
              <a:endParaRPr lang="en-US" b="0" dirty="0">
                <a:solidFill>
                  <a:srgbClr val="000000"/>
                </a:solidFill>
                <a:latin typeface="Segoe UI" panose="020B0502040204020203" pitchFamily="34" charset="0"/>
                <a:cs typeface="Segoe UI" panose="020B0502040204020203" pitchFamily="34" charset="0"/>
              </a:endParaRPr>
            </a:p>
          </p:txBody>
        </p:sp>
        <p:grpSp>
          <p:nvGrpSpPr>
            <p:cNvPr id="161" name="Group 123"/>
            <p:cNvGrpSpPr>
              <a:grpSpLocks noChangeAspect="1"/>
            </p:cNvGrpSpPr>
            <p:nvPr/>
          </p:nvGrpSpPr>
          <p:grpSpPr bwMode="auto">
            <a:xfrm>
              <a:off x="5933394" y="3536138"/>
              <a:ext cx="1371596" cy="1957854"/>
              <a:chOff x="3418" y="1489"/>
              <a:chExt cx="999" cy="1426"/>
            </a:xfrm>
          </p:grpSpPr>
          <p:sp>
            <p:nvSpPr>
              <p:cNvPr id="162"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3"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4"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5"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6"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7"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8"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9"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0"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1"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2"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3"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74" name="Group 173"/>
          <p:cNvGrpSpPr/>
          <p:nvPr/>
        </p:nvGrpSpPr>
        <p:grpSpPr>
          <a:xfrm>
            <a:off x="6897567" y="1746428"/>
            <a:ext cx="1828800" cy="4625927"/>
            <a:chOff x="9418638" y="1220800"/>
            <a:chExt cx="1828800" cy="4993918"/>
          </a:xfrm>
        </p:grpSpPr>
        <p:sp>
          <p:nvSpPr>
            <p:cNvPr id="175" name="TextBox 174"/>
            <p:cNvSpPr txBox="1"/>
            <p:nvPr/>
          </p:nvSpPr>
          <p:spPr>
            <a:xfrm>
              <a:off x="9418638" y="1220800"/>
              <a:ext cx="1828800" cy="8572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Mobile Connectivity</a:t>
              </a:r>
              <a:endParaRPr lang="en-US" b="0" dirty="0">
                <a:solidFill>
                  <a:srgbClr val="000000"/>
                </a:solidFill>
                <a:latin typeface="Segoe UI" panose="020B0502040204020203" pitchFamily="34" charset="0"/>
                <a:cs typeface="Segoe UI" panose="020B0502040204020203" pitchFamily="34" charset="0"/>
              </a:endParaRPr>
            </a:p>
          </p:txBody>
        </p:sp>
        <p:grpSp>
          <p:nvGrpSpPr>
            <p:cNvPr id="176" name="Group 142"/>
            <p:cNvGrpSpPr>
              <a:grpSpLocks noChangeAspect="1"/>
            </p:cNvGrpSpPr>
            <p:nvPr/>
          </p:nvGrpSpPr>
          <p:grpSpPr bwMode="auto">
            <a:xfrm>
              <a:off x="9529590" y="3285204"/>
              <a:ext cx="1634908" cy="2929514"/>
              <a:chOff x="2911" y="400"/>
              <a:chExt cx="2013" cy="3607"/>
            </a:xfrm>
          </p:grpSpPr>
          <p:sp>
            <p:nvSpPr>
              <p:cNvPr id="177" name="AutoShape 141"/>
              <p:cNvSpPr>
                <a:spLocks noChangeAspect="1" noChangeArrowheads="1" noTextEdit="1"/>
              </p:cNvSpPr>
              <p:nvPr/>
            </p:nvSpPr>
            <p:spPr bwMode="auto">
              <a:xfrm>
                <a:off x="2911" y="400"/>
                <a:ext cx="2013" cy="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8" name="Freeform 143"/>
              <p:cNvSpPr>
                <a:spLocks/>
              </p:cNvSpPr>
              <p:nvPr/>
            </p:nvSpPr>
            <p:spPr bwMode="auto">
              <a:xfrm>
                <a:off x="2913" y="2344"/>
                <a:ext cx="2009" cy="1512"/>
              </a:xfrm>
              <a:custGeom>
                <a:avLst/>
                <a:gdLst>
                  <a:gd name="T0" fmla="*/ 850 w 850"/>
                  <a:gd name="T1" fmla="*/ 17 h 640"/>
                  <a:gd name="T2" fmla="*/ 834 w 850"/>
                  <a:gd name="T3" fmla="*/ 0 h 640"/>
                  <a:gd name="T4" fmla="*/ 17 w 850"/>
                  <a:gd name="T5" fmla="*/ 0 h 640"/>
                  <a:gd name="T6" fmla="*/ 0 w 850"/>
                  <a:gd name="T7" fmla="*/ 17 h 640"/>
                  <a:gd name="T8" fmla="*/ 0 w 850"/>
                  <a:gd name="T9" fmla="*/ 573 h 640"/>
                  <a:gd name="T10" fmla="*/ 17 w 850"/>
                  <a:gd name="T11" fmla="*/ 590 h 640"/>
                  <a:gd name="T12" fmla="*/ 395 w 850"/>
                  <a:gd name="T13" fmla="*/ 590 h 640"/>
                  <a:gd name="T14" fmla="*/ 382 w 850"/>
                  <a:gd name="T15" fmla="*/ 627 h 640"/>
                  <a:gd name="T16" fmla="*/ 307 w 850"/>
                  <a:gd name="T17" fmla="*/ 627 h 640"/>
                  <a:gd name="T18" fmla="*/ 307 w 850"/>
                  <a:gd name="T19" fmla="*/ 640 h 640"/>
                  <a:gd name="T20" fmla="*/ 539 w 850"/>
                  <a:gd name="T21" fmla="*/ 640 h 640"/>
                  <a:gd name="T22" fmla="*/ 539 w 850"/>
                  <a:gd name="T23" fmla="*/ 627 h 640"/>
                  <a:gd name="T24" fmla="*/ 478 w 850"/>
                  <a:gd name="T25" fmla="*/ 627 h 640"/>
                  <a:gd name="T26" fmla="*/ 466 w 850"/>
                  <a:gd name="T27" fmla="*/ 590 h 640"/>
                  <a:gd name="T28" fmla="*/ 834 w 850"/>
                  <a:gd name="T29" fmla="*/ 590 h 640"/>
                  <a:gd name="T30" fmla="*/ 850 w 850"/>
                  <a:gd name="T31" fmla="*/ 573 h 640"/>
                  <a:gd name="T32" fmla="*/ 850 w 850"/>
                  <a:gd name="T33" fmla="*/ 1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0" h="640">
                    <a:moveTo>
                      <a:pt x="850" y="17"/>
                    </a:moveTo>
                    <a:cubicBezTo>
                      <a:pt x="850" y="8"/>
                      <a:pt x="843" y="0"/>
                      <a:pt x="834" y="0"/>
                    </a:cubicBezTo>
                    <a:cubicBezTo>
                      <a:pt x="17" y="0"/>
                      <a:pt x="17" y="0"/>
                      <a:pt x="17" y="0"/>
                    </a:cubicBezTo>
                    <a:cubicBezTo>
                      <a:pt x="7" y="0"/>
                      <a:pt x="0" y="8"/>
                      <a:pt x="0" y="17"/>
                    </a:cubicBezTo>
                    <a:cubicBezTo>
                      <a:pt x="0" y="573"/>
                      <a:pt x="0" y="573"/>
                      <a:pt x="0" y="573"/>
                    </a:cubicBezTo>
                    <a:cubicBezTo>
                      <a:pt x="0" y="582"/>
                      <a:pt x="7" y="590"/>
                      <a:pt x="17" y="590"/>
                    </a:cubicBezTo>
                    <a:cubicBezTo>
                      <a:pt x="395" y="590"/>
                      <a:pt x="395" y="590"/>
                      <a:pt x="395" y="590"/>
                    </a:cubicBezTo>
                    <a:cubicBezTo>
                      <a:pt x="382" y="627"/>
                      <a:pt x="382" y="627"/>
                      <a:pt x="382" y="627"/>
                    </a:cubicBezTo>
                    <a:cubicBezTo>
                      <a:pt x="307" y="627"/>
                      <a:pt x="307" y="627"/>
                      <a:pt x="307" y="627"/>
                    </a:cubicBezTo>
                    <a:cubicBezTo>
                      <a:pt x="307" y="640"/>
                      <a:pt x="307" y="640"/>
                      <a:pt x="307" y="640"/>
                    </a:cubicBezTo>
                    <a:cubicBezTo>
                      <a:pt x="539" y="640"/>
                      <a:pt x="539" y="640"/>
                      <a:pt x="539" y="640"/>
                    </a:cubicBezTo>
                    <a:cubicBezTo>
                      <a:pt x="539" y="627"/>
                      <a:pt x="539" y="627"/>
                      <a:pt x="539" y="627"/>
                    </a:cubicBezTo>
                    <a:cubicBezTo>
                      <a:pt x="478" y="627"/>
                      <a:pt x="478" y="627"/>
                      <a:pt x="478" y="627"/>
                    </a:cubicBezTo>
                    <a:cubicBezTo>
                      <a:pt x="466" y="590"/>
                      <a:pt x="466" y="590"/>
                      <a:pt x="466" y="590"/>
                    </a:cubicBezTo>
                    <a:cubicBezTo>
                      <a:pt x="834" y="590"/>
                      <a:pt x="834" y="590"/>
                      <a:pt x="834" y="590"/>
                    </a:cubicBezTo>
                    <a:cubicBezTo>
                      <a:pt x="843" y="590"/>
                      <a:pt x="850" y="582"/>
                      <a:pt x="850" y="573"/>
                    </a:cubicBezTo>
                    <a:lnTo>
                      <a:pt x="850"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9" name="Rectangle 144"/>
              <p:cNvSpPr>
                <a:spLocks noChangeArrowheads="1"/>
              </p:cNvSpPr>
              <p:nvPr/>
            </p:nvSpPr>
            <p:spPr bwMode="auto">
              <a:xfrm>
                <a:off x="2963" y="2394"/>
                <a:ext cx="1911" cy="10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0" name="Freeform 145"/>
              <p:cNvSpPr>
                <a:spLocks/>
              </p:cNvSpPr>
              <p:nvPr/>
            </p:nvSpPr>
            <p:spPr bwMode="auto">
              <a:xfrm>
                <a:off x="4596" y="3903"/>
                <a:ext cx="208" cy="104"/>
              </a:xfrm>
              <a:custGeom>
                <a:avLst/>
                <a:gdLst>
                  <a:gd name="T0" fmla="*/ 44 w 88"/>
                  <a:gd name="T1" fmla="*/ 0 h 44"/>
                  <a:gd name="T2" fmla="*/ 0 w 88"/>
                  <a:gd name="T3" fmla="*/ 44 h 44"/>
                  <a:gd name="T4" fmla="*/ 88 w 88"/>
                  <a:gd name="T5" fmla="*/ 44 h 44"/>
                  <a:gd name="T6" fmla="*/ 44 w 88"/>
                  <a:gd name="T7" fmla="*/ 0 h 44"/>
                </a:gdLst>
                <a:ahLst/>
                <a:cxnLst>
                  <a:cxn ang="0">
                    <a:pos x="T0" y="T1"/>
                  </a:cxn>
                  <a:cxn ang="0">
                    <a:pos x="T2" y="T3"/>
                  </a:cxn>
                  <a:cxn ang="0">
                    <a:pos x="T4" y="T5"/>
                  </a:cxn>
                  <a:cxn ang="0">
                    <a:pos x="T6" y="T7"/>
                  </a:cxn>
                </a:cxnLst>
                <a:rect l="0" t="0" r="r" b="b"/>
                <a:pathLst>
                  <a:path w="88" h="44">
                    <a:moveTo>
                      <a:pt x="44" y="0"/>
                    </a:moveTo>
                    <a:cubicBezTo>
                      <a:pt x="19" y="0"/>
                      <a:pt x="0" y="20"/>
                      <a:pt x="0" y="44"/>
                    </a:cubicBezTo>
                    <a:cubicBezTo>
                      <a:pt x="88" y="44"/>
                      <a:pt x="88" y="44"/>
                      <a:pt x="88" y="44"/>
                    </a:cubicBezTo>
                    <a:cubicBezTo>
                      <a:pt x="88" y="20"/>
                      <a:pt x="68" y="0"/>
                      <a:pt x="4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1" name="Freeform 146"/>
              <p:cNvSpPr>
                <a:spLocks/>
              </p:cNvSpPr>
              <p:nvPr/>
            </p:nvSpPr>
            <p:spPr bwMode="auto">
              <a:xfrm>
                <a:off x="2963" y="3896"/>
                <a:ext cx="1559" cy="109"/>
              </a:xfrm>
              <a:custGeom>
                <a:avLst/>
                <a:gdLst>
                  <a:gd name="T0" fmla="*/ 1559 w 1559"/>
                  <a:gd name="T1" fmla="*/ 109 h 109"/>
                  <a:gd name="T2" fmla="*/ 0 w 1559"/>
                  <a:gd name="T3" fmla="*/ 109 h 109"/>
                  <a:gd name="T4" fmla="*/ 0 w 1559"/>
                  <a:gd name="T5" fmla="*/ 64 h 109"/>
                  <a:gd name="T6" fmla="*/ 158 w 1559"/>
                  <a:gd name="T7" fmla="*/ 0 h 109"/>
                  <a:gd name="T8" fmla="*/ 1401 w 1559"/>
                  <a:gd name="T9" fmla="*/ 0 h 109"/>
                  <a:gd name="T10" fmla="*/ 1559 w 1559"/>
                  <a:gd name="T11" fmla="*/ 64 h 109"/>
                  <a:gd name="T12" fmla="*/ 1559 w 1559"/>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1559" h="109">
                    <a:moveTo>
                      <a:pt x="1559" y="109"/>
                    </a:moveTo>
                    <a:lnTo>
                      <a:pt x="0" y="109"/>
                    </a:lnTo>
                    <a:lnTo>
                      <a:pt x="0" y="64"/>
                    </a:lnTo>
                    <a:lnTo>
                      <a:pt x="158" y="0"/>
                    </a:lnTo>
                    <a:lnTo>
                      <a:pt x="1401" y="0"/>
                    </a:lnTo>
                    <a:lnTo>
                      <a:pt x="1559" y="64"/>
                    </a:lnTo>
                    <a:lnTo>
                      <a:pt x="1559"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2" name="Freeform 147"/>
              <p:cNvSpPr>
                <a:spLocks/>
              </p:cNvSpPr>
              <p:nvPr/>
            </p:nvSpPr>
            <p:spPr bwMode="auto">
              <a:xfrm>
                <a:off x="4180" y="3832"/>
                <a:ext cx="522" cy="154"/>
              </a:xfrm>
              <a:custGeom>
                <a:avLst/>
                <a:gdLst>
                  <a:gd name="T0" fmla="*/ 218 w 221"/>
                  <a:gd name="T1" fmla="*/ 65 h 65"/>
                  <a:gd name="T2" fmla="*/ 0 w 221"/>
                  <a:gd name="T3" fmla="*/ 7 h 65"/>
                  <a:gd name="T4" fmla="*/ 0 w 221"/>
                  <a:gd name="T5" fmla="*/ 0 h 65"/>
                  <a:gd name="T6" fmla="*/ 221 w 221"/>
                  <a:gd name="T7" fmla="*/ 59 h 65"/>
                  <a:gd name="T8" fmla="*/ 218 w 221"/>
                  <a:gd name="T9" fmla="*/ 65 h 65"/>
                </a:gdLst>
                <a:ahLst/>
                <a:cxnLst>
                  <a:cxn ang="0">
                    <a:pos x="T0" y="T1"/>
                  </a:cxn>
                  <a:cxn ang="0">
                    <a:pos x="T2" y="T3"/>
                  </a:cxn>
                  <a:cxn ang="0">
                    <a:pos x="T4" y="T5"/>
                  </a:cxn>
                  <a:cxn ang="0">
                    <a:pos x="T6" y="T7"/>
                  </a:cxn>
                  <a:cxn ang="0">
                    <a:pos x="T8" y="T9"/>
                  </a:cxn>
                </a:cxnLst>
                <a:rect l="0" t="0" r="r" b="b"/>
                <a:pathLst>
                  <a:path w="221" h="65">
                    <a:moveTo>
                      <a:pt x="218" y="65"/>
                    </a:moveTo>
                    <a:cubicBezTo>
                      <a:pt x="152" y="27"/>
                      <a:pt x="76" y="7"/>
                      <a:pt x="0" y="7"/>
                    </a:cubicBezTo>
                    <a:cubicBezTo>
                      <a:pt x="0" y="0"/>
                      <a:pt x="0" y="0"/>
                      <a:pt x="0" y="0"/>
                    </a:cubicBezTo>
                    <a:cubicBezTo>
                      <a:pt x="77" y="0"/>
                      <a:pt x="154" y="21"/>
                      <a:pt x="221" y="59"/>
                    </a:cubicBezTo>
                    <a:lnTo>
                      <a:pt x="218" y="6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3" name="Freeform 148"/>
              <p:cNvSpPr>
                <a:spLocks/>
              </p:cNvSpPr>
              <p:nvPr/>
            </p:nvSpPr>
            <p:spPr bwMode="auto">
              <a:xfrm>
                <a:off x="3953" y="402"/>
                <a:ext cx="484" cy="829"/>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4" name="Freeform 149"/>
              <p:cNvSpPr>
                <a:spLocks/>
              </p:cNvSpPr>
              <p:nvPr/>
            </p:nvSpPr>
            <p:spPr bwMode="auto">
              <a:xfrm>
                <a:off x="3017" y="976"/>
                <a:ext cx="889" cy="1295"/>
              </a:xfrm>
              <a:custGeom>
                <a:avLst/>
                <a:gdLst>
                  <a:gd name="T0" fmla="*/ 0 w 376"/>
                  <a:gd name="T1" fmla="*/ 253 h 548"/>
                  <a:gd name="T2" fmla="*/ 0 w 376"/>
                  <a:gd name="T3" fmla="*/ 524 h 548"/>
                  <a:gd name="T4" fmla="*/ 25 w 376"/>
                  <a:gd name="T5" fmla="*/ 548 h 548"/>
                  <a:gd name="T6" fmla="*/ 351 w 376"/>
                  <a:gd name="T7" fmla="*/ 548 h 548"/>
                  <a:gd name="T8" fmla="*/ 376 w 376"/>
                  <a:gd name="T9" fmla="*/ 524 h 548"/>
                  <a:gd name="T10" fmla="*/ 376 w 376"/>
                  <a:gd name="T11" fmla="*/ 25 h 548"/>
                  <a:gd name="T12" fmla="*/ 351 w 376"/>
                  <a:gd name="T13" fmla="*/ 0 h 548"/>
                  <a:gd name="T14" fmla="*/ 25 w 376"/>
                  <a:gd name="T15" fmla="*/ 0 h 548"/>
                  <a:gd name="T16" fmla="*/ 0 w 376"/>
                  <a:gd name="T17" fmla="*/ 25 h 548"/>
                  <a:gd name="T18" fmla="*/ 0 w 376"/>
                  <a:gd name="T19" fmla="*/ 173 h 548"/>
                  <a:gd name="T20" fmla="*/ 0 w 376"/>
                  <a:gd name="T21" fmla="*/ 25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 h="548">
                    <a:moveTo>
                      <a:pt x="0" y="253"/>
                    </a:moveTo>
                    <a:cubicBezTo>
                      <a:pt x="0" y="524"/>
                      <a:pt x="0" y="524"/>
                      <a:pt x="0" y="524"/>
                    </a:cubicBezTo>
                    <a:cubicBezTo>
                      <a:pt x="0" y="537"/>
                      <a:pt x="11" y="548"/>
                      <a:pt x="25" y="548"/>
                    </a:cubicBezTo>
                    <a:cubicBezTo>
                      <a:pt x="351" y="548"/>
                      <a:pt x="351" y="548"/>
                      <a:pt x="351" y="548"/>
                    </a:cubicBezTo>
                    <a:cubicBezTo>
                      <a:pt x="365" y="548"/>
                      <a:pt x="376" y="537"/>
                      <a:pt x="376" y="524"/>
                    </a:cubicBezTo>
                    <a:cubicBezTo>
                      <a:pt x="376" y="25"/>
                      <a:pt x="376" y="25"/>
                      <a:pt x="376" y="25"/>
                    </a:cubicBezTo>
                    <a:cubicBezTo>
                      <a:pt x="376" y="11"/>
                      <a:pt x="365" y="0"/>
                      <a:pt x="351" y="0"/>
                    </a:cubicBezTo>
                    <a:cubicBezTo>
                      <a:pt x="25" y="0"/>
                      <a:pt x="25" y="0"/>
                      <a:pt x="25" y="0"/>
                    </a:cubicBezTo>
                    <a:cubicBezTo>
                      <a:pt x="11" y="0"/>
                      <a:pt x="0" y="11"/>
                      <a:pt x="0" y="25"/>
                    </a:cubicBezTo>
                    <a:cubicBezTo>
                      <a:pt x="0" y="173"/>
                      <a:pt x="0" y="173"/>
                      <a:pt x="0" y="173"/>
                    </a:cubicBez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5" name="Rectangle 150"/>
              <p:cNvSpPr>
                <a:spLocks noChangeArrowheads="1"/>
              </p:cNvSpPr>
              <p:nvPr/>
            </p:nvSpPr>
            <p:spPr bwMode="auto">
              <a:xfrm>
                <a:off x="3102" y="1061"/>
                <a:ext cx="719" cy="11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6" name="Rectangle 151"/>
              <p:cNvSpPr>
                <a:spLocks noChangeArrowheads="1"/>
              </p:cNvSpPr>
              <p:nvPr/>
            </p:nvSpPr>
            <p:spPr bwMode="auto">
              <a:xfrm>
                <a:off x="3176" y="1206"/>
                <a:ext cx="368" cy="368"/>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7" name="Rectangle 152"/>
              <p:cNvSpPr>
                <a:spLocks noChangeArrowheads="1"/>
              </p:cNvSpPr>
              <p:nvPr/>
            </p:nvSpPr>
            <p:spPr bwMode="auto">
              <a:xfrm>
                <a:off x="3582" y="1206"/>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8" name="Rectangle 153"/>
              <p:cNvSpPr>
                <a:spLocks noChangeArrowheads="1"/>
              </p:cNvSpPr>
              <p:nvPr/>
            </p:nvSpPr>
            <p:spPr bwMode="auto">
              <a:xfrm>
                <a:off x="3176" y="1614"/>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9" name="Rectangle 154"/>
              <p:cNvSpPr>
                <a:spLocks noChangeArrowheads="1"/>
              </p:cNvSpPr>
              <p:nvPr/>
            </p:nvSpPr>
            <p:spPr bwMode="auto">
              <a:xfrm>
                <a:off x="3379"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0" name="Rectangle 155"/>
              <p:cNvSpPr>
                <a:spLocks noChangeArrowheads="1"/>
              </p:cNvSpPr>
              <p:nvPr/>
            </p:nvSpPr>
            <p:spPr bwMode="auto">
              <a:xfrm>
                <a:off x="3582"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1" name="Rectangle 156"/>
              <p:cNvSpPr>
                <a:spLocks noChangeArrowheads="1"/>
              </p:cNvSpPr>
              <p:nvPr/>
            </p:nvSpPr>
            <p:spPr bwMode="auto">
              <a:xfrm>
                <a:off x="3176" y="1817"/>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2" name="Rectangle 157"/>
              <p:cNvSpPr>
                <a:spLocks noChangeArrowheads="1"/>
              </p:cNvSpPr>
              <p:nvPr/>
            </p:nvSpPr>
            <p:spPr bwMode="auto">
              <a:xfrm>
                <a:off x="3379"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3" name="Rectangle 158"/>
              <p:cNvSpPr>
                <a:spLocks noChangeArrowheads="1"/>
              </p:cNvSpPr>
              <p:nvPr/>
            </p:nvSpPr>
            <p:spPr bwMode="auto">
              <a:xfrm>
                <a:off x="3582"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4" name="Rectangle 159"/>
              <p:cNvSpPr>
                <a:spLocks noChangeArrowheads="1"/>
              </p:cNvSpPr>
              <p:nvPr/>
            </p:nvSpPr>
            <p:spPr bwMode="auto">
              <a:xfrm>
                <a:off x="3176" y="2023"/>
                <a:ext cx="571"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5" name="Rectangle 160"/>
              <p:cNvSpPr>
                <a:spLocks noChangeArrowheads="1"/>
              </p:cNvSpPr>
              <p:nvPr/>
            </p:nvSpPr>
            <p:spPr bwMode="auto">
              <a:xfrm>
                <a:off x="3582" y="1409"/>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6" name="Freeform 161"/>
              <p:cNvSpPr>
                <a:spLocks/>
              </p:cNvSpPr>
              <p:nvPr/>
            </p:nvSpPr>
            <p:spPr bwMode="auto">
              <a:xfrm>
                <a:off x="3941" y="1288"/>
                <a:ext cx="574" cy="983"/>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7" name="Rectangle 162"/>
              <p:cNvSpPr>
                <a:spLocks noChangeArrowheads="1"/>
              </p:cNvSpPr>
              <p:nvPr/>
            </p:nvSpPr>
            <p:spPr bwMode="auto">
              <a:xfrm>
                <a:off x="3996" y="1343"/>
                <a:ext cx="463" cy="7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8" name="Rectangle 163"/>
              <p:cNvSpPr>
                <a:spLocks noChangeArrowheads="1"/>
              </p:cNvSpPr>
              <p:nvPr/>
            </p:nvSpPr>
            <p:spPr bwMode="auto">
              <a:xfrm>
                <a:off x="4043" y="1435"/>
                <a:ext cx="371" cy="3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9" name="Rectangle 164"/>
              <p:cNvSpPr>
                <a:spLocks noChangeArrowheads="1"/>
              </p:cNvSpPr>
              <p:nvPr/>
            </p:nvSpPr>
            <p:spPr bwMode="auto">
              <a:xfrm>
                <a:off x="4043"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0" name="Rectangle 165"/>
              <p:cNvSpPr>
                <a:spLocks noChangeArrowheads="1"/>
              </p:cNvSpPr>
              <p:nvPr/>
            </p:nvSpPr>
            <p:spPr bwMode="auto">
              <a:xfrm>
                <a:off x="4175"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1" name="Rectangle 166"/>
              <p:cNvSpPr>
                <a:spLocks noChangeArrowheads="1"/>
              </p:cNvSpPr>
              <p:nvPr/>
            </p:nvSpPr>
            <p:spPr bwMode="auto">
              <a:xfrm>
                <a:off x="4307" y="1831"/>
                <a:ext cx="107"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2" name="Rectangle 167"/>
              <p:cNvSpPr>
                <a:spLocks noChangeArrowheads="1"/>
              </p:cNvSpPr>
              <p:nvPr/>
            </p:nvSpPr>
            <p:spPr bwMode="auto">
              <a:xfrm>
                <a:off x="4043" y="1964"/>
                <a:ext cx="371" cy="10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3" name="Rectangle 168"/>
              <p:cNvSpPr>
                <a:spLocks noChangeArrowheads="1"/>
              </p:cNvSpPr>
              <p:nvPr/>
            </p:nvSpPr>
            <p:spPr bwMode="auto">
              <a:xfrm>
                <a:off x="3998" y="450"/>
                <a:ext cx="392" cy="6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4" name="Rectangle 169"/>
              <p:cNvSpPr>
                <a:spLocks noChangeArrowheads="1"/>
              </p:cNvSpPr>
              <p:nvPr/>
            </p:nvSpPr>
            <p:spPr bwMode="auto">
              <a:xfrm>
                <a:off x="4038" y="528"/>
                <a:ext cx="201" cy="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5" name="Rectangle 170"/>
              <p:cNvSpPr>
                <a:spLocks noChangeArrowheads="1"/>
              </p:cNvSpPr>
              <p:nvPr/>
            </p:nvSpPr>
            <p:spPr bwMode="auto">
              <a:xfrm>
                <a:off x="4260" y="639"/>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6" name="Rectangle 171"/>
              <p:cNvSpPr>
                <a:spLocks noChangeArrowheads="1"/>
              </p:cNvSpPr>
              <p:nvPr/>
            </p:nvSpPr>
            <p:spPr bwMode="auto">
              <a:xfrm>
                <a:off x="4260" y="528"/>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7" name="Rectangle 172"/>
              <p:cNvSpPr>
                <a:spLocks noChangeArrowheads="1"/>
              </p:cNvSpPr>
              <p:nvPr/>
            </p:nvSpPr>
            <p:spPr bwMode="auto">
              <a:xfrm>
                <a:off x="4260"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8" name="Rectangle 173"/>
              <p:cNvSpPr>
                <a:spLocks noChangeArrowheads="1"/>
              </p:cNvSpPr>
              <p:nvPr/>
            </p:nvSpPr>
            <p:spPr bwMode="auto">
              <a:xfrm>
                <a:off x="4149"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9" name="Rectangle 174"/>
              <p:cNvSpPr>
                <a:spLocks noChangeArrowheads="1"/>
              </p:cNvSpPr>
              <p:nvPr/>
            </p:nvSpPr>
            <p:spPr bwMode="auto">
              <a:xfrm>
                <a:off x="4038"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0" name="Rectangle 175"/>
              <p:cNvSpPr>
                <a:spLocks noChangeArrowheads="1"/>
              </p:cNvSpPr>
              <p:nvPr/>
            </p:nvSpPr>
            <p:spPr bwMode="auto">
              <a:xfrm>
                <a:off x="4038"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1" name="Rectangle 176"/>
              <p:cNvSpPr>
                <a:spLocks noChangeArrowheads="1"/>
              </p:cNvSpPr>
              <p:nvPr/>
            </p:nvSpPr>
            <p:spPr bwMode="auto">
              <a:xfrm>
                <a:off x="4149"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2" name="Rectangle 177"/>
              <p:cNvSpPr>
                <a:spLocks noChangeArrowheads="1"/>
              </p:cNvSpPr>
              <p:nvPr/>
            </p:nvSpPr>
            <p:spPr bwMode="auto">
              <a:xfrm>
                <a:off x="4260"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3" name="Rectangle 178"/>
              <p:cNvSpPr>
                <a:spLocks noChangeArrowheads="1"/>
              </p:cNvSpPr>
              <p:nvPr/>
            </p:nvSpPr>
            <p:spPr bwMode="auto">
              <a:xfrm>
                <a:off x="4260"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4" name="Rectangle 179"/>
              <p:cNvSpPr>
                <a:spLocks noChangeArrowheads="1"/>
              </p:cNvSpPr>
              <p:nvPr/>
            </p:nvSpPr>
            <p:spPr bwMode="auto">
              <a:xfrm>
                <a:off x="4149"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5" name="Rectangle 180"/>
              <p:cNvSpPr>
                <a:spLocks noChangeArrowheads="1"/>
              </p:cNvSpPr>
              <p:nvPr/>
            </p:nvSpPr>
            <p:spPr bwMode="auto">
              <a:xfrm>
                <a:off x="4038"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6" name="Rectangle 181"/>
              <p:cNvSpPr>
                <a:spLocks noChangeArrowheads="1"/>
              </p:cNvSpPr>
              <p:nvPr/>
            </p:nvSpPr>
            <p:spPr bwMode="auto">
              <a:xfrm>
                <a:off x="4411"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7" name="Rectangle 182"/>
              <p:cNvSpPr>
                <a:spLocks noChangeArrowheads="1"/>
              </p:cNvSpPr>
              <p:nvPr/>
            </p:nvSpPr>
            <p:spPr bwMode="auto">
              <a:xfrm>
                <a:off x="3981" y="2533"/>
                <a:ext cx="397"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8" name="Rectangle 183"/>
              <p:cNvSpPr>
                <a:spLocks noChangeArrowheads="1"/>
              </p:cNvSpPr>
              <p:nvPr/>
            </p:nvSpPr>
            <p:spPr bwMode="auto">
              <a:xfrm>
                <a:off x="3554" y="2533"/>
                <a:ext cx="394"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9" name="Rectangle 184"/>
              <p:cNvSpPr>
                <a:spLocks noChangeArrowheads="1"/>
              </p:cNvSpPr>
              <p:nvPr/>
            </p:nvSpPr>
            <p:spPr bwMode="auto">
              <a:xfrm>
                <a:off x="4411"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0" name="Rectangle 185"/>
              <p:cNvSpPr>
                <a:spLocks noChangeArrowheads="1"/>
              </p:cNvSpPr>
              <p:nvPr/>
            </p:nvSpPr>
            <p:spPr bwMode="auto">
              <a:xfrm>
                <a:off x="3981" y="2961"/>
                <a:ext cx="397"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1" name="Rectangle 186"/>
              <p:cNvSpPr>
                <a:spLocks noChangeArrowheads="1"/>
              </p:cNvSpPr>
              <p:nvPr/>
            </p:nvSpPr>
            <p:spPr bwMode="auto">
              <a:xfrm>
                <a:off x="3554" y="2961"/>
                <a:ext cx="394"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2" name="Rectangle 187"/>
              <p:cNvSpPr>
                <a:spLocks noChangeArrowheads="1"/>
              </p:cNvSpPr>
              <p:nvPr/>
            </p:nvSpPr>
            <p:spPr bwMode="auto">
              <a:xfrm>
                <a:off x="3126"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3" name="Rectangle 188"/>
              <p:cNvSpPr>
                <a:spLocks noChangeArrowheads="1"/>
              </p:cNvSpPr>
              <p:nvPr/>
            </p:nvSpPr>
            <p:spPr bwMode="auto">
              <a:xfrm>
                <a:off x="3126"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spTree>
    <p:extLst>
      <p:ext uri="{BB962C8B-B14F-4D97-AF65-F5344CB8AC3E}">
        <p14:creationId xmlns:p14="http://schemas.microsoft.com/office/powerpoint/2010/main" val="20177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1+#ppt_w/2"/>
                                          </p:val>
                                        </p:tav>
                                        <p:tav tm="100000">
                                          <p:val>
                                            <p:strVal val="#ppt_x"/>
                                          </p:val>
                                        </p:tav>
                                      </p:tavLst>
                                    </p:anim>
                                    <p:anim calcmode="lin" valueType="num">
                                      <p:cBhvr additive="base">
                                        <p:cTn id="18"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500" fill="hold"/>
                                        <p:tgtEl>
                                          <p:spTgt spid="174"/>
                                        </p:tgtEl>
                                        <p:attrNameLst>
                                          <p:attrName>ppt_x</p:attrName>
                                        </p:attrNameLst>
                                      </p:cBhvr>
                                      <p:tavLst>
                                        <p:tav tm="0">
                                          <p:val>
                                            <p:strVal val="1+#ppt_w/2"/>
                                          </p:val>
                                        </p:tav>
                                        <p:tav tm="100000">
                                          <p:val>
                                            <p:strVal val="#ppt_x"/>
                                          </p:val>
                                        </p:tav>
                                      </p:tavLst>
                                    </p:anim>
                                    <p:anim calcmode="lin" valueType="num">
                                      <p:cBhvr additive="base">
                                        <p:cTn id="2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e75dd61b-9aa5-4d1a-98e5-5d8e1634c0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In a typical project, there are many Azure services to choose from:</a:t>
            </a:r>
            <a:endParaRPr lang="en-US" kern="0" dirty="0">
              <a:solidFill>
                <a:srgbClr val="000000"/>
              </a:solidFill>
            </a:endParaRPr>
          </a:p>
        </p:txBody>
      </p:sp>
      <p:sp>
        <p:nvSpPr>
          <p:cNvPr id="5" name="Rectangle 5"/>
          <p:cNvSpPr>
            <a:spLocks noChangeArrowheads="1"/>
          </p:cNvSpPr>
          <p:nvPr/>
        </p:nvSpPr>
        <p:spPr bwMode="auto">
          <a:xfrm>
            <a:off x="481861" y="1973589"/>
            <a:ext cx="1586652" cy="1593404"/>
          </a:xfrm>
          <a:prstGeom prst="rect">
            <a:avLst/>
          </a:prstGeom>
          <a:solidFill>
            <a:srgbClr val="4668C5">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alpha val="50196"/>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HDINSIGHT</a:t>
            </a:r>
          </a:p>
        </p:txBody>
      </p:sp>
      <p:sp>
        <p:nvSpPr>
          <p:cNvPr id="20" name="Rectangle 5"/>
          <p:cNvSpPr>
            <a:spLocks noChangeArrowheads="1"/>
          </p:cNvSpPr>
          <p:nvPr/>
        </p:nvSpPr>
        <p:spPr bwMode="auto">
          <a:xfrm>
            <a:off x="3655165" y="3562826"/>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SEARCH</a:t>
            </a:r>
          </a:p>
        </p:txBody>
      </p:sp>
      <p:sp>
        <p:nvSpPr>
          <p:cNvPr id="29" name="Rectangle 5"/>
          <p:cNvSpPr>
            <a:spLocks noChangeArrowheads="1"/>
          </p:cNvSpPr>
          <p:nvPr/>
        </p:nvSpPr>
        <p:spPr bwMode="auto">
          <a:xfrm>
            <a:off x="6826237" y="1970053"/>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MACHINE LEARNING</a:t>
            </a:r>
          </a:p>
        </p:txBody>
      </p:sp>
      <p:sp>
        <p:nvSpPr>
          <p:cNvPr id="38" name="Rectangle 5"/>
          <p:cNvSpPr>
            <a:spLocks noChangeArrowheads="1"/>
          </p:cNvSpPr>
          <p:nvPr/>
        </p:nvSpPr>
        <p:spPr bwMode="auto">
          <a:xfrm>
            <a:off x="8413261" y="3562826"/>
            <a:ext cx="730739"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sp>
        <p:nvSpPr>
          <p:cNvPr id="41" name="Rectangle 5"/>
          <p:cNvSpPr>
            <a:spLocks noChangeArrowheads="1"/>
          </p:cNvSpPr>
          <p:nvPr/>
        </p:nvSpPr>
        <p:spPr bwMode="auto">
          <a:xfrm>
            <a:off x="-32347" y="1969422"/>
            <a:ext cx="522471" cy="1593404"/>
          </a:xfrm>
          <a:prstGeom prst="rect">
            <a:avLst/>
          </a:prstGeom>
          <a:solidFill>
            <a:srgbClr val="B39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CDA7CA"/>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139400" y="199643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MEDIA SERVICES</a:t>
            </a: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990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8563b39-90db-46b6-82b1-db7309eb5a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endParaRPr lang="en-US" sz="24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7"/>
          <p:cNvSpPr>
            <a:spLocks noChangeArrowheads="1"/>
          </p:cNvSpPr>
          <p:nvPr/>
        </p:nvSpPr>
        <p:spPr bwMode="auto">
          <a:xfrm>
            <a:off x="482233" y="3562826"/>
            <a:ext cx="1586652" cy="1593404"/>
          </a:xfrm>
          <a:prstGeom prst="rect">
            <a:avLst/>
          </a:prstGeom>
          <a:solidFill>
            <a:srgbClr val="BFDBF0">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STORAGE</a:t>
            </a:r>
          </a:p>
        </p:txBody>
      </p:sp>
      <p:sp>
        <p:nvSpPr>
          <p:cNvPr id="17" name="Rectangle 5"/>
          <p:cNvSpPr>
            <a:spLocks noChangeArrowheads="1"/>
          </p:cNvSpPr>
          <p:nvPr/>
        </p:nvSpPr>
        <p:spPr bwMode="auto">
          <a:xfrm>
            <a:off x="3654793" y="1973589"/>
            <a:ext cx="1586652" cy="1593404"/>
          </a:xfrm>
          <a:prstGeom prst="rect">
            <a:avLst/>
          </a:prstGeom>
          <a:solidFill>
            <a:srgbClr val="7FB8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BFDBF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EVENT HUBS</a:t>
            </a:r>
          </a:p>
        </p:txBody>
      </p:sp>
      <p:sp>
        <p:nvSpPr>
          <p:cNvPr id="35" name="Rectangle 5"/>
          <p:cNvSpPr>
            <a:spLocks noChangeArrowheads="1"/>
          </p:cNvSpPr>
          <p:nvPr/>
        </p:nvSpPr>
        <p:spPr bwMode="auto">
          <a:xfrm>
            <a:off x="8412889" y="1973589"/>
            <a:ext cx="731111" cy="1593404"/>
          </a:xfrm>
          <a:prstGeom prst="rect">
            <a:avLst/>
          </a:prstGeom>
          <a:solidFill>
            <a:srgbClr val="E6D3E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AUTOMATION</a:t>
            </a:r>
          </a:p>
        </p:txBody>
      </p:sp>
      <p:sp>
        <p:nvSpPr>
          <p:cNvPr id="41" name="Rectangle 5"/>
          <p:cNvSpPr>
            <a:spLocks noChangeArrowheads="1"/>
          </p:cNvSpPr>
          <p:nvPr/>
        </p:nvSpPr>
        <p:spPr bwMode="auto">
          <a:xfrm>
            <a:off x="-1" y="1973589"/>
            <a:ext cx="522471" cy="1593404"/>
          </a:xfrm>
          <a:prstGeom prst="rect">
            <a:avLst/>
          </a:prstGeom>
          <a:solidFill>
            <a:srgbClr val="B390BC">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E6D3E4"/>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057707" y="2048726"/>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12784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16d80c0-3db4-42bf-a801-71d6484a13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r>
              <a:rPr lang="en-US" sz="1800" b="0" kern="0">
                <a:solidFill>
                  <a:srgbClr val="000000"/>
                </a:solidFill>
                <a:latin typeface="Verdana" pitchFamily="34" charset="0"/>
                <a:ea typeface="+mn-ea"/>
                <a:cs typeface="Arial" charset="0"/>
              </a:rPr>
              <a:t>In this course, you will learn about the services that you could use in your projects</a:t>
            </a:r>
            <a:endParaRPr lang="en-US" sz="18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MOBILE  SERVICES</a:t>
            </a:r>
          </a:p>
        </p:txBody>
      </p:sp>
      <p:sp>
        <p:nvSpPr>
          <p:cNvPr id="32" name="Rectangle 5"/>
          <p:cNvSpPr>
            <a:spLocks noChangeArrowheads="1"/>
          </p:cNvSpPr>
          <p:nvPr/>
        </p:nvSpPr>
        <p:spPr bwMode="auto">
          <a:xfrm>
            <a:off x="682735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grpSp>
        <p:nvGrpSpPr>
          <p:cNvPr id="41" name="Group 40"/>
          <p:cNvGrpSpPr/>
          <p:nvPr/>
        </p:nvGrpSpPr>
        <p:grpSpPr>
          <a:xfrm>
            <a:off x="-1" y="1973589"/>
            <a:ext cx="537853" cy="1593404"/>
            <a:chOff x="481861" y="2223849"/>
            <a:chExt cx="1633364" cy="1593404"/>
          </a:xfrm>
        </p:grpSpPr>
        <p:sp>
          <p:nvSpPr>
            <p:cNvPr id="42" name="Rectangle 5"/>
            <p:cNvSpPr>
              <a:spLocks noChangeArrowheads="1"/>
            </p:cNvSpPr>
            <p:nvPr/>
          </p:nvSpPr>
          <p:spPr bwMode="auto">
            <a:xfrm>
              <a:off x="481861" y="222384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528573" y="2282860"/>
              <a:ext cx="1586652" cy="307777"/>
            </a:xfrm>
            <a:prstGeom prst="rect">
              <a:avLst/>
            </a:prstGeom>
            <a:noFill/>
          </p:spPr>
          <p:txBody>
            <a:bodyPr wrap="square" lIns="45720" rIns="45720" rtlCol="0">
              <a:spAutoFit/>
            </a:bodyPr>
            <a:lstStyle/>
            <a:p>
              <a:pPr lvl="0"/>
              <a:endParaRPr lang="en-US" sz="1400" dirty="0">
                <a:solidFill>
                  <a:srgbClr val="FFFFFF"/>
                </a:solidFill>
                <a:latin typeface="Segoe" panose="020B0502040504020203" pitchFamily="34" charset="0"/>
              </a:endParaRPr>
            </a:p>
          </p:txBody>
        </p:sp>
      </p:grpSp>
      <p:sp>
        <p:nvSpPr>
          <p:cNvPr id="44" name="Rectangle 5"/>
          <p:cNvSpPr>
            <a:spLocks noChangeArrowheads="1"/>
          </p:cNvSpPr>
          <p:nvPr/>
        </p:nvSpPr>
        <p:spPr bwMode="auto">
          <a:xfrm>
            <a:off x="-1" y="3562826"/>
            <a:ext cx="491513" cy="159340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TextBox 44"/>
          <p:cNvSpPr txBox="1"/>
          <p:nvPr/>
        </p:nvSpPr>
        <p:spPr>
          <a:xfrm>
            <a:off x="-1038706" y="2020713"/>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6" name="TextBox 45"/>
          <p:cNvSpPr txBox="1"/>
          <p:nvPr/>
        </p:nvSpPr>
        <p:spPr>
          <a:xfrm>
            <a:off x="-1123810" y="362034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ACTIVE IRECTORY</a:t>
            </a:r>
          </a:p>
        </p:txBody>
      </p:sp>
    </p:spTree>
    <p:extLst>
      <p:ext uri="{BB962C8B-B14F-4D97-AF65-F5344CB8AC3E}">
        <p14:creationId xmlns:p14="http://schemas.microsoft.com/office/powerpoint/2010/main" val="309152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4c5b6c9-b994-4a0e-8ecf-aefe603a1f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Websites is a Platform-as-a-Service offering that allows you to quickly and easily deploy and scale up a web application.</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website instance from the gallery</a:t>
            </a:r>
          </a:p>
          <a:p>
            <a:pPr lvl="1"/>
            <a:r>
              <a:rPr lang="en-US" b="0" kern="0">
                <a:solidFill>
                  <a:srgbClr val="000000"/>
                </a:solidFill>
              </a:rPr>
              <a:t>Configure linked resources</a:t>
            </a:r>
          </a:p>
          <a:p>
            <a:pPr lvl="1"/>
            <a:r>
              <a:rPr lang="en-US" b="0" kern="0">
                <a:solidFill>
                  <a:srgbClr val="000000"/>
                </a:solidFill>
              </a:rPr>
              <a:t>Create and use hosting plans</a:t>
            </a:r>
          </a:p>
          <a:p>
            <a:pPr lvl="1"/>
            <a:r>
              <a:rPr lang="en-US" b="0" kern="0">
                <a:solidFill>
                  <a:srgbClr val="000000"/>
                </a:solidFill>
              </a:rPr>
              <a:t>Change between the Free, Shared, Basic, and Standard modes</a:t>
            </a:r>
          </a:p>
          <a:p>
            <a:pPr lvl="1"/>
            <a:r>
              <a:rPr lang="en-US" b="0" kern="0">
                <a:solidFill>
                  <a:srgbClr val="000000"/>
                </a:solidFill>
              </a:rPr>
              <a:t>Deploy from a source control provider</a:t>
            </a:r>
            <a:endParaRPr lang="en-US" b="0" kern="0" dirty="0">
              <a:solidFill>
                <a:srgbClr val="000000"/>
              </a:solidFill>
            </a:endParaRPr>
          </a:p>
        </p:txBody>
      </p:sp>
    </p:spTree>
    <p:extLst>
      <p:ext uri="{BB962C8B-B14F-4D97-AF65-F5344CB8AC3E}">
        <p14:creationId xmlns:p14="http://schemas.microsoft.com/office/powerpoint/2010/main" val="14370425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TotalTime>
  <Words>1893</Words>
  <Application>Microsoft Office PowerPoint</Application>
  <PresentationFormat>On-screen Show (4:3)</PresentationFormat>
  <Paragraphs>304</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Times New Roman</vt:lpstr>
      <vt:lpstr>Verdana</vt:lpstr>
      <vt:lpstr>Segoe UI</vt:lpstr>
      <vt:lpstr>Calibri</vt:lpstr>
      <vt:lpstr>Segoe</vt:lpstr>
      <vt:lpstr>Wingdings</vt:lpstr>
      <vt:lpstr>Arial</vt:lpstr>
      <vt:lpstr>NG_MOC_Core_ModuleNew2</vt:lpstr>
      <vt:lpstr>PowerPoint Presentation</vt:lpstr>
      <vt:lpstr>Module 1</vt:lpstr>
      <vt:lpstr>Module Overview</vt:lpstr>
      <vt:lpstr>Lesson 1: Azure Services</vt:lpstr>
      <vt:lpstr>Services Overview</vt:lpstr>
      <vt:lpstr>Services Overview (cont.)</vt:lpstr>
      <vt:lpstr>Services Overview (cont.)</vt:lpstr>
      <vt:lpstr>Services Overview (cont.)</vt:lpstr>
      <vt:lpstr>Websites</vt:lpstr>
      <vt:lpstr>Virtual Machines</vt:lpstr>
      <vt:lpstr>Cloud Services</vt:lpstr>
      <vt:lpstr>Storage</vt:lpstr>
      <vt:lpstr>SQL Database</vt:lpstr>
      <vt:lpstr>Virtual Networks</vt:lpstr>
      <vt:lpstr>App Services</vt:lpstr>
      <vt:lpstr>Lesson 2: Azure Portals</vt:lpstr>
      <vt:lpstr>Azure Portals</vt:lpstr>
      <vt:lpstr>Azure Portals (continued)</vt:lpstr>
      <vt:lpstr>The Classic Portal</vt:lpstr>
      <vt:lpstr>The Current Portal</vt:lpstr>
      <vt:lpstr>Current Functionality of the Portal</vt:lpstr>
      <vt:lpstr>Demonstration: Using the Current Azure Portal</vt:lpstr>
      <vt:lpstr>Portal URLs</vt:lpstr>
      <vt:lpstr>Demonstration: Switching Between the Portals</vt:lpstr>
      <vt:lpstr>Lab: Exploring the Azure Portal</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Sidney Andrews</dc:creator>
  <cp:lastModifiedBy>Jalal Hejazi</cp:lastModifiedBy>
  <cp:revision>2</cp:revision>
  <dcterms:created xsi:type="dcterms:W3CDTF">2016-08-12T07:37:45Z</dcterms:created>
  <dcterms:modified xsi:type="dcterms:W3CDTF">2018-03-19T13:52:06Z</dcterms:modified>
</cp:coreProperties>
</file>