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embeddedFontLst>
    <p:embeddedFont>
      <p:font typeface="Verdana" panose="020B0604030504040204" pitchFamily="34" charset="0"/>
      <p:regular r:id="rId35"/>
      <p:bold r:id="rId36"/>
      <p:italic r:id="rId37"/>
      <p:boldItalic r:id="rId38"/>
    </p:embeddedFont>
    <p:embeddedFont>
      <p:font typeface="Segoe UI Light" panose="020B0502040204020203" pitchFamily="34" charset="0"/>
      <p:regular r:id="rId39"/>
      <p:italic r:id="rId40"/>
    </p:embeddedFont>
    <p:embeddedFont>
      <p:font typeface="Segoe UI" panose="020B0502040204020203"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40" autoAdjust="0"/>
  </p:normalViewPr>
  <p:slideViewPr>
    <p:cSldViewPr snapToGrid="0">
      <p:cViewPr varScale="1">
        <p:scale>
          <a:sx n="83" d="100"/>
          <a:sy n="83" d="100"/>
        </p:scale>
        <p:origin x="18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69BD9-05C9-4D48-A021-0C00D03EAF41}"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FDB77728-338A-4398-A21F-F03EB04E1E9C}">
      <dgm:prSet phldrT="[Text]" custT="1"/>
      <dgm:spPr/>
      <dgm:t>
        <a:bodyPr/>
        <a:lstStyle/>
        <a:p>
          <a:r>
            <a:rPr lang="en-US" sz="2800" dirty="0"/>
            <a:t>Free</a:t>
          </a:r>
        </a:p>
      </dgm:t>
    </dgm:pt>
    <dgm:pt modelId="{200D60D6-155A-41D6-8761-0C529CF9D056}" type="parTrans" cxnId="{F1502AD7-5010-4D14-9B62-4F7C9B2EB846}">
      <dgm:prSet/>
      <dgm:spPr/>
      <dgm:t>
        <a:bodyPr/>
        <a:lstStyle/>
        <a:p>
          <a:endParaRPr lang="en-US" sz="2000"/>
        </a:p>
      </dgm:t>
    </dgm:pt>
    <dgm:pt modelId="{CE3EB2DF-4AE2-48BA-94FE-D2BF2FE51E73}" type="sibTrans" cxnId="{F1502AD7-5010-4D14-9B62-4F7C9B2EB846}">
      <dgm:prSet/>
      <dgm:spPr/>
      <dgm:t>
        <a:bodyPr/>
        <a:lstStyle/>
        <a:p>
          <a:endParaRPr lang="en-US" sz="2000"/>
        </a:p>
      </dgm:t>
    </dgm:pt>
    <dgm:pt modelId="{FBE0F76B-7852-488F-97A0-D847510A8FBD}">
      <dgm:prSet phldrT="[Text]" custT="1"/>
      <dgm:spPr/>
      <dgm:t>
        <a:bodyPr/>
        <a:lstStyle/>
        <a:p>
          <a:r>
            <a:rPr lang="en-US" sz="2800" dirty="0"/>
            <a:t>Shared</a:t>
          </a:r>
        </a:p>
      </dgm:t>
    </dgm:pt>
    <dgm:pt modelId="{22309674-A247-47F1-8E63-4AD56A9534D7}" type="parTrans" cxnId="{B7089D53-591E-406A-957E-7C3DCA62459D}">
      <dgm:prSet/>
      <dgm:spPr/>
      <dgm:t>
        <a:bodyPr/>
        <a:lstStyle/>
        <a:p>
          <a:endParaRPr lang="en-US" sz="2000"/>
        </a:p>
      </dgm:t>
    </dgm:pt>
    <dgm:pt modelId="{CA81F7E6-A250-489A-A9E2-6E745F6741E0}" type="sibTrans" cxnId="{B7089D53-591E-406A-957E-7C3DCA62459D}">
      <dgm:prSet/>
      <dgm:spPr/>
      <dgm:t>
        <a:bodyPr/>
        <a:lstStyle/>
        <a:p>
          <a:endParaRPr lang="en-US" sz="2000"/>
        </a:p>
      </dgm:t>
    </dgm:pt>
    <dgm:pt modelId="{6DE95200-57C9-4F24-9480-292F2731F8DD}">
      <dgm:prSet phldrT="[Text]" custT="1"/>
      <dgm:spPr/>
      <dgm:t>
        <a:bodyPr/>
        <a:lstStyle/>
        <a:p>
          <a:r>
            <a:rPr lang="en-US" sz="2000" dirty="0"/>
            <a:t>Shared compute resources</a:t>
          </a:r>
        </a:p>
      </dgm:t>
    </dgm:pt>
    <dgm:pt modelId="{48C62A09-6037-4AE4-81B4-CCE5393ED224}" type="parTrans" cxnId="{AC1C7735-C969-42CD-A409-77B5BDA8EFB5}">
      <dgm:prSet/>
      <dgm:spPr/>
      <dgm:t>
        <a:bodyPr/>
        <a:lstStyle/>
        <a:p>
          <a:endParaRPr lang="en-US" sz="2000"/>
        </a:p>
      </dgm:t>
    </dgm:pt>
    <dgm:pt modelId="{85F97CE9-4AC2-4860-A837-7B2C2996402A}" type="sibTrans" cxnId="{AC1C7735-C969-42CD-A409-77B5BDA8EFB5}">
      <dgm:prSet/>
      <dgm:spPr/>
      <dgm:t>
        <a:bodyPr/>
        <a:lstStyle/>
        <a:p>
          <a:endParaRPr lang="en-US" sz="2000"/>
        </a:p>
      </dgm:t>
    </dgm:pt>
    <dgm:pt modelId="{7EC5918A-692B-48FA-9B0D-B076CB2EF715}">
      <dgm:prSet phldrT="[Text]" custT="1"/>
      <dgm:spPr/>
      <dgm:t>
        <a:bodyPr/>
        <a:lstStyle/>
        <a:p>
          <a:r>
            <a:rPr lang="en-US" sz="2000" dirty="0"/>
            <a:t>No upper-limit to bandwidth and CPU time</a:t>
          </a:r>
        </a:p>
      </dgm:t>
    </dgm:pt>
    <dgm:pt modelId="{88B62004-B114-4BCE-99A0-AD3CC38731D3}" type="parTrans" cxnId="{F5F85780-5CF9-4B55-926C-E531FA775008}">
      <dgm:prSet/>
      <dgm:spPr/>
      <dgm:t>
        <a:bodyPr/>
        <a:lstStyle/>
        <a:p>
          <a:endParaRPr lang="en-US" sz="2000"/>
        </a:p>
      </dgm:t>
    </dgm:pt>
    <dgm:pt modelId="{8C6123BA-F8C6-4034-9295-BB48C2E31AA0}" type="sibTrans" cxnId="{F5F85780-5CF9-4B55-926C-E531FA775008}">
      <dgm:prSet/>
      <dgm:spPr/>
      <dgm:t>
        <a:bodyPr/>
        <a:lstStyle/>
        <a:p>
          <a:endParaRPr lang="en-US" sz="2000"/>
        </a:p>
      </dgm:t>
    </dgm:pt>
    <dgm:pt modelId="{23FB3A8A-8E68-41F0-A0A0-E368374B5C32}">
      <dgm:prSet phldrT="[Text]" custT="1"/>
      <dgm:spPr/>
      <dgm:t>
        <a:bodyPr/>
        <a:lstStyle/>
        <a:p>
          <a:r>
            <a:rPr lang="en-US" sz="2000" dirty="0"/>
            <a:t>Additional customization options</a:t>
          </a:r>
        </a:p>
      </dgm:t>
    </dgm:pt>
    <dgm:pt modelId="{5D97734C-15F5-4438-8905-AF4BE800C30F}" type="parTrans" cxnId="{EDF295F7-E8BC-48BC-AE12-A8EC4AA22372}">
      <dgm:prSet/>
      <dgm:spPr/>
      <dgm:t>
        <a:bodyPr/>
        <a:lstStyle/>
        <a:p>
          <a:endParaRPr lang="en-US" sz="2000"/>
        </a:p>
      </dgm:t>
    </dgm:pt>
    <dgm:pt modelId="{32FF0BCF-1D7D-4F01-ADA9-5CE84236C7A5}" type="sibTrans" cxnId="{EDF295F7-E8BC-48BC-AE12-A8EC4AA22372}">
      <dgm:prSet/>
      <dgm:spPr/>
      <dgm:t>
        <a:bodyPr/>
        <a:lstStyle/>
        <a:p>
          <a:endParaRPr lang="en-US" sz="2000"/>
        </a:p>
      </dgm:t>
    </dgm:pt>
    <dgm:pt modelId="{7B6A00F9-715C-4B74-BCBE-48F7678FB80C}">
      <dgm:prSet phldrT="[Text]" custT="1"/>
      <dgm:spPr/>
      <dgm:t>
        <a:bodyPr/>
        <a:lstStyle/>
        <a:p>
          <a:endParaRPr lang="en-US" sz="2000" dirty="0"/>
        </a:p>
      </dgm:t>
    </dgm:pt>
    <dgm:pt modelId="{6735A48C-29F7-4745-85CB-CCFB00CA130B}" type="sibTrans" cxnId="{B5393954-D1DA-4262-9A43-AA506EEEAEC0}">
      <dgm:prSet/>
      <dgm:spPr/>
      <dgm:t>
        <a:bodyPr/>
        <a:lstStyle/>
        <a:p>
          <a:endParaRPr lang="en-US" sz="2000"/>
        </a:p>
      </dgm:t>
    </dgm:pt>
    <dgm:pt modelId="{7995E933-1E70-47C1-B07D-07CD7B7FF01C}" type="parTrans" cxnId="{B5393954-D1DA-4262-9A43-AA506EEEAEC0}">
      <dgm:prSet/>
      <dgm:spPr/>
      <dgm:t>
        <a:bodyPr/>
        <a:lstStyle/>
        <a:p>
          <a:endParaRPr lang="en-US" sz="2000"/>
        </a:p>
      </dgm:t>
    </dgm:pt>
    <dgm:pt modelId="{AFF33EC7-FB26-4C9F-B032-3A31162C7E88}">
      <dgm:prSet phldrT="[Text]" custT="1"/>
      <dgm:spPr/>
      <dgm:t>
        <a:bodyPr/>
        <a:lstStyle/>
        <a:p>
          <a:r>
            <a:rPr lang="en-US" sz="2000" dirty="0"/>
            <a:t>Limited customization options</a:t>
          </a:r>
        </a:p>
      </dgm:t>
    </dgm:pt>
    <dgm:pt modelId="{5E1F2228-BABF-4565-82DE-5C8B4AE91A39}" type="sibTrans" cxnId="{E3B8D103-4017-4F72-9ABA-5CC70AD1221C}">
      <dgm:prSet/>
      <dgm:spPr/>
      <dgm:t>
        <a:bodyPr/>
        <a:lstStyle/>
        <a:p>
          <a:endParaRPr lang="en-US" sz="2000"/>
        </a:p>
      </dgm:t>
    </dgm:pt>
    <dgm:pt modelId="{64506232-C601-44BD-A49E-FFFD86E817FE}" type="parTrans" cxnId="{E3B8D103-4017-4F72-9ABA-5CC70AD1221C}">
      <dgm:prSet/>
      <dgm:spPr/>
      <dgm:t>
        <a:bodyPr/>
        <a:lstStyle/>
        <a:p>
          <a:endParaRPr lang="en-US" sz="2000"/>
        </a:p>
      </dgm:t>
    </dgm:pt>
    <dgm:pt modelId="{8C3A9429-791C-4C2F-AF57-3B77F4A90B8F}">
      <dgm:prSet phldrT="[Text]" custT="1"/>
      <dgm:spPr/>
      <dgm:t>
        <a:bodyPr/>
        <a:lstStyle/>
        <a:p>
          <a:r>
            <a:rPr lang="en-US" sz="2000" dirty="0"/>
            <a:t>Limited bandwidth and CPU time</a:t>
          </a:r>
        </a:p>
      </dgm:t>
    </dgm:pt>
    <dgm:pt modelId="{0597257D-011D-43D3-B24D-4472639ED728}" type="sibTrans" cxnId="{7C2773E6-C63A-4B73-BABB-9D0A9D7B2C6D}">
      <dgm:prSet/>
      <dgm:spPr/>
      <dgm:t>
        <a:bodyPr/>
        <a:lstStyle/>
        <a:p>
          <a:endParaRPr lang="en-US" sz="2000"/>
        </a:p>
      </dgm:t>
    </dgm:pt>
    <dgm:pt modelId="{3163E072-5CCC-4C0F-B1C9-8FD7CF8B6766}" type="parTrans" cxnId="{7C2773E6-C63A-4B73-BABB-9D0A9D7B2C6D}">
      <dgm:prSet/>
      <dgm:spPr/>
      <dgm:t>
        <a:bodyPr/>
        <a:lstStyle/>
        <a:p>
          <a:endParaRPr lang="en-US" sz="2000"/>
        </a:p>
      </dgm:t>
    </dgm:pt>
    <dgm:pt modelId="{CCB244BF-C791-4E49-BFF6-B4421AA007F0}">
      <dgm:prSet phldrT="[Text]" custT="1"/>
      <dgm:spPr/>
      <dgm:t>
        <a:bodyPr/>
        <a:lstStyle/>
        <a:p>
          <a:r>
            <a:rPr lang="en-US" sz="2000" dirty="0"/>
            <a:t>Shared compute resources</a:t>
          </a:r>
        </a:p>
      </dgm:t>
    </dgm:pt>
    <dgm:pt modelId="{8B28E581-0347-47DC-9D2D-591B9AC20A8C}" type="sibTrans" cxnId="{3B6895E3-11E5-4BF7-82D4-0A6828CA8FFF}">
      <dgm:prSet/>
      <dgm:spPr/>
      <dgm:t>
        <a:bodyPr/>
        <a:lstStyle/>
        <a:p>
          <a:endParaRPr lang="en-US" sz="2000"/>
        </a:p>
      </dgm:t>
    </dgm:pt>
    <dgm:pt modelId="{77A1CDA7-EA4E-4F7E-9BC7-4FC799FE6D91}" type="parTrans" cxnId="{3B6895E3-11E5-4BF7-82D4-0A6828CA8FFF}">
      <dgm:prSet/>
      <dgm:spPr/>
      <dgm:t>
        <a:bodyPr/>
        <a:lstStyle/>
        <a:p>
          <a:endParaRPr lang="en-US" sz="2000"/>
        </a:p>
      </dgm:t>
    </dgm:pt>
    <dgm:pt modelId="{A11353C1-8707-4AEE-8865-A92D035CF393}" type="pres">
      <dgm:prSet presAssocID="{D4D69BD9-05C9-4D48-A021-0C00D03EAF41}" presName="linear" presStyleCnt="0">
        <dgm:presLayoutVars>
          <dgm:animLvl val="lvl"/>
          <dgm:resizeHandles val="exact"/>
        </dgm:presLayoutVars>
      </dgm:prSet>
      <dgm:spPr/>
      <dgm:t>
        <a:bodyPr/>
        <a:lstStyle/>
        <a:p>
          <a:endParaRPr lang="en-US"/>
        </a:p>
      </dgm:t>
    </dgm:pt>
    <dgm:pt modelId="{91B02E03-56C6-4095-8CDF-2327B22AE6F6}" type="pres">
      <dgm:prSet presAssocID="{FDB77728-338A-4398-A21F-F03EB04E1E9C}" presName="parentText" presStyleLbl="node1" presStyleIdx="0" presStyleCnt="2">
        <dgm:presLayoutVars>
          <dgm:chMax val="0"/>
          <dgm:bulletEnabled val="1"/>
        </dgm:presLayoutVars>
      </dgm:prSet>
      <dgm:spPr/>
      <dgm:t>
        <a:bodyPr/>
        <a:lstStyle/>
        <a:p>
          <a:endParaRPr lang="en-US"/>
        </a:p>
      </dgm:t>
    </dgm:pt>
    <dgm:pt modelId="{88AE8552-CBB8-4053-A99D-4AF2DED002BC}" type="pres">
      <dgm:prSet presAssocID="{FDB77728-338A-4398-A21F-F03EB04E1E9C}" presName="childText" presStyleLbl="revTx" presStyleIdx="0" presStyleCnt="2" custLinFactNeighborX="-520" custLinFactNeighborY="11175">
        <dgm:presLayoutVars>
          <dgm:bulletEnabled val="1"/>
        </dgm:presLayoutVars>
      </dgm:prSet>
      <dgm:spPr/>
      <dgm:t>
        <a:bodyPr/>
        <a:lstStyle/>
        <a:p>
          <a:endParaRPr lang="en-US"/>
        </a:p>
      </dgm:t>
    </dgm:pt>
    <dgm:pt modelId="{035A7745-F4D7-40CC-A1F0-3B7B690E7535}" type="pres">
      <dgm:prSet presAssocID="{FBE0F76B-7852-488F-97A0-D847510A8FBD}" presName="parentText" presStyleLbl="node1" presStyleIdx="1" presStyleCnt="2">
        <dgm:presLayoutVars>
          <dgm:chMax val="0"/>
          <dgm:bulletEnabled val="1"/>
        </dgm:presLayoutVars>
      </dgm:prSet>
      <dgm:spPr/>
      <dgm:t>
        <a:bodyPr/>
        <a:lstStyle/>
        <a:p>
          <a:endParaRPr lang="en-US"/>
        </a:p>
      </dgm:t>
    </dgm:pt>
    <dgm:pt modelId="{0857102D-F295-4637-BBE8-98E49AC7A415}" type="pres">
      <dgm:prSet presAssocID="{FBE0F76B-7852-488F-97A0-D847510A8FBD}" presName="childText" presStyleLbl="revTx" presStyleIdx="1" presStyleCnt="2">
        <dgm:presLayoutVars>
          <dgm:bulletEnabled val="1"/>
        </dgm:presLayoutVars>
      </dgm:prSet>
      <dgm:spPr/>
      <dgm:t>
        <a:bodyPr/>
        <a:lstStyle/>
        <a:p>
          <a:endParaRPr lang="en-US"/>
        </a:p>
      </dgm:t>
    </dgm:pt>
  </dgm:ptLst>
  <dgm:cxnLst>
    <dgm:cxn modelId="{3B6895E3-11E5-4BF7-82D4-0A6828CA8FFF}" srcId="{FDB77728-338A-4398-A21F-F03EB04E1E9C}" destId="{CCB244BF-C791-4E49-BFF6-B4421AA007F0}" srcOrd="0" destOrd="0" parTransId="{77A1CDA7-EA4E-4F7E-9BC7-4FC799FE6D91}" sibTransId="{8B28E581-0347-47DC-9D2D-591B9AC20A8C}"/>
    <dgm:cxn modelId="{EDFB4401-A7CD-49A9-9848-0866C5F00C84}" type="presOf" srcId="{FBE0F76B-7852-488F-97A0-D847510A8FBD}" destId="{035A7745-F4D7-40CC-A1F0-3B7B690E7535}" srcOrd="0" destOrd="0" presId="urn:microsoft.com/office/officeart/2005/8/layout/vList2"/>
    <dgm:cxn modelId="{43F710E8-0D0F-4017-901F-89DA8B92A016}" type="presOf" srcId="{AFF33EC7-FB26-4C9F-B032-3A31162C7E88}" destId="{88AE8552-CBB8-4053-A99D-4AF2DED002BC}" srcOrd="0" destOrd="2" presId="urn:microsoft.com/office/officeart/2005/8/layout/vList2"/>
    <dgm:cxn modelId="{E3B8D103-4017-4F72-9ABA-5CC70AD1221C}" srcId="{FDB77728-338A-4398-A21F-F03EB04E1E9C}" destId="{AFF33EC7-FB26-4C9F-B032-3A31162C7E88}" srcOrd="2" destOrd="0" parTransId="{64506232-C601-44BD-A49E-FFFD86E817FE}" sibTransId="{5E1F2228-BABF-4565-82DE-5C8B4AE91A39}"/>
    <dgm:cxn modelId="{EDF295F7-E8BC-48BC-AE12-A8EC4AA22372}" srcId="{FBE0F76B-7852-488F-97A0-D847510A8FBD}" destId="{23FB3A8A-8E68-41F0-A0A0-E368374B5C32}" srcOrd="2" destOrd="0" parTransId="{5D97734C-15F5-4438-8905-AF4BE800C30F}" sibTransId="{32FF0BCF-1D7D-4F01-ADA9-5CE84236C7A5}"/>
    <dgm:cxn modelId="{E6732708-D576-4AB2-BE12-79C421E4F46E}" type="presOf" srcId="{7B6A00F9-715C-4B74-BCBE-48F7678FB80C}" destId="{88AE8552-CBB8-4053-A99D-4AF2DED002BC}" srcOrd="0" destOrd="3" presId="urn:microsoft.com/office/officeart/2005/8/layout/vList2"/>
    <dgm:cxn modelId="{AC1C7735-C969-42CD-A409-77B5BDA8EFB5}" srcId="{FBE0F76B-7852-488F-97A0-D847510A8FBD}" destId="{6DE95200-57C9-4F24-9480-292F2731F8DD}" srcOrd="0" destOrd="0" parTransId="{48C62A09-6037-4AE4-81B4-CCE5393ED224}" sibTransId="{85F97CE9-4AC2-4860-A837-7B2C2996402A}"/>
    <dgm:cxn modelId="{60756B37-2AE5-4DD7-A880-F870D78276F0}" type="presOf" srcId="{23FB3A8A-8E68-41F0-A0A0-E368374B5C32}" destId="{0857102D-F295-4637-BBE8-98E49AC7A415}" srcOrd="0" destOrd="2" presId="urn:microsoft.com/office/officeart/2005/8/layout/vList2"/>
    <dgm:cxn modelId="{B7089D53-591E-406A-957E-7C3DCA62459D}" srcId="{D4D69BD9-05C9-4D48-A021-0C00D03EAF41}" destId="{FBE0F76B-7852-488F-97A0-D847510A8FBD}" srcOrd="1" destOrd="0" parTransId="{22309674-A247-47F1-8E63-4AD56A9534D7}" sibTransId="{CA81F7E6-A250-489A-A9E2-6E745F6741E0}"/>
    <dgm:cxn modelId="{34B2ED42-CF16-473A-9A02-800ECC83A7F6}" type="presOf" srcId="{8C3A9429-791C-4C2F-AF57-3B77F4A90B8F}" destId="{88AE8552-CBB8-4053-A99D-4AF2DED002BC}" srcOrd="0" destOrd="1" presId="urn:microsoft.com/office/officeart/2005/8/layout/vList2"/>
    <dgm:cxn modelId="{F5F85780-5CF9-4B55-926C-E531FA775008}" srcId="{FBE0F76B-7852-488F-97A0-D847510A8FBD}" destId="{7EC5918A-692B-48FA-9B0D-B076CB2EF715}" srcOrd="1" destOrd="0" parTransId="{88B62004-B114-4BCE-99A0-AD3CC38731D3}" sibTransId="{8C6123BA-F8C6-4034-9295-BB48C2E31AA0}"/>
    <dgm:cxn modelId="{E9024D08-57BA-4722-80D7-5CBD1DB0B306}" type="presOf" srcId="{6DE95200-57C9-4F24-9480-292F2731F8DD}" destId="{0857102D-F295-4637-BBE8-98E49AC7A415}" srcOrd="0" destOrd="0" presId="urn:microsoft.com/office/officeart/2005/8/layout/vList2"/>
    <dgm:cxn modelId="{7C2773E6-C63A-4B73-BABB-9D0A9D7B2C6D}" srcId="{FDB77728-338A-4398-A21F-F03EB04E1E9C}" destId="{8C3A9429-791C-4C2F-AF57-3B77F4A90B8F}" srcOrd="1" destOrd="0" parTransId="{3163E072-5CCC-4C0F-B1C9-8FD7CF8B6766}" sibTransId="{0597257D-011D-43D3-B24D-4472639ED728}"/>
    <dgm:cxn modelId="{D3B6D29E-6571-4669-8A97-92ABBC79E8FE}" type="presOf" srcId="{CCB244BF-C791-4E49-BFF6-B4421AA007F0}" destId="{88AE8552-CBB8-4053-A99D-4AF2DED002BC}" srcOrd="0" destOrd="0" presId="urn:microsoft.com/office/officeart/2005/8/layout/vList2"/>
    <dgm:cxn modelId="{F1502AD7-5010-4D14-9B62-4F7C9B2EB846}" srcId="{D4D69BD9-05C9-4D48-A021-0C00D03EAF41}" destId="{FDB77728-338A-4398-A21F-F03EB04E1E9C}" srcOrd="0" destOrd="0" parTransId="{200D60D6-155A-41D6-8761-0C529CF9D056}" sibTransId="{CE3EB2DF-4AE2-48BA-94FE-D2BF2FE51E73}"/>
    <dgm:cxn modelId="{FDA0D0ED-C0AF-4E2C-9C71-430D11F234E2}" type="presOf" srcId="{FDB77728-338A-4398-A21F-F03EB04E1E9C}" destId="{91B02E03-56C6-4095-8CDF-2327B22AE6F6}" srcOrd="0" destOrd="0" presId="urn:microsoft.com/office/officeart/2005/8/layout/vList2"/>
    <dgm:cxn modelId="{D4666C73-662A-46D7-A309-1841088EB6ED}" type="presOf" srcId="{7EC5918A-692B-48FA-9B0D-B076CB2EF715}" destId="{0857102D-F295-4637-BBE8-98E49AC7A415}" srcOrd="0" destOrd="1" presId="urn:microsoft.com/office/officeart/2005/8/layout/vList2"/>
    <dgm:cxn modelId="{AD4086B9-A412-46BC-BACC-89278A5B245C}" type="presOf" srcId="{D4D69BD9-05C9-4D48-A021-0C00D03EAF41}" destId="{A11353C1-8707-4AEE-8865-A92D035CF393}" srcOrd="0" destOrd="0" presId="urn:microsoft.com/office/officeart/2005/8/layout/vList2"/>
    <dgm:cxn modelId="{B5393954-D1DA-4262-9A43-AA506EEEAEC0}" srcId="{FDB77728-338A-4398-A21F-F03EB04E1E9C}" destId="{7B6A00F9-715C-4B74-BCBE-48F7678FB80C}" srcOrd="3" destOrd="0" parTransId="{7995E933-1E70-47C1-B07D-07CD7B7FF01C}" sibTransId="{6735A48C-29F7-4745-85CB-CCFB00CA130B}"/>
    <dgm:cxn modelId="{FAB4812C-C5EA-443C-B484-E34BEE80AC53}" type="presParOf" srcId="{A11353C1-8707-4AEE-8865-A92D035CF393}" destId="{91B02E03-56C6-4095-8CDF-2327B22AE6F6}" srcOrd="0" destOrd="0" presId="urn:microsoft.com/office/officeart/2005/8/layout/vList2"/>
    <dgm:cxn modelId="{18C3653E-9A19-4CB0-AD2E-2E48219BB9C9}" type="presParOf" srcId="{A11353C1-8707-4AEE-8865-A92D035CF393}" destId="{88AE8552-CBB8-4053-A99D-4AF2DED002BC}" srcOrd="1" destOrd="0" presId="urn:microsoft.com/office/officeart/2005/8/layout/vList2"/>
    <dgm:cxn modelId="{429DB0BF-C286-4BDA-AB2C-BB0ABAB906D7}" type="presParOf" srcId="{A11353C1-8707-4AEE-8865-A92D035CF393}" destId="{035A7745-F4D7-40CC-A1F0-3B7B690E7535}" srcOrd="2" destOrd="0" presId="urn:microsoft.com/office/officeart/2005/8/layout/vList2"/>
    <dgm:cxn modelId="{B948E534-140F-4A6A-A26D-8F9537F08348}" type="presParOf" srcId="{A11353C1-8707-4AEE-8865-A92D035CF393}" destId="{0857102D-F295-4637-BBE8-98E49AC7A41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69BD9-05C9-4D48-A021-0C00D03EAF41}"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FDB77728-338A-4398-A21F-F03EB04E1E9C}">
      <dgm:prSet phldrT="[Text]" custT="1"/>
      <dgm:spPr/>
      <dgm:t>
        <a:bodyPr/>
        <a:lstStyle/>
        <a:p>
          <a:r>
            <a:rPr lang="en-US" sz="2800" dirty="0"/>
            <a:t>Basic</a:t>
          </a:r>
        </a:p>
      </dgm:t>
    </dgm:pt>
    <dgm:pt modelId="{200D60D6-155A-41D6-8761-0C529CF9D056}" type="parTrans" cxnId="{F1502AD7-5010-4D14-9B62-4F7C9B2EB846}">
      <dgm:prSet/>
      <dgm:spPr/>
      <dgm:t>
        <a:bodyPr/>
        <a:lstStyle/>
        <a:p>
          <a:endParaRPr lang="en-US" sz="2000"/>
        </a:p>
      </dgm:t>
    </dgm:pt>
    <dgm:pt modelId="{CE3EB2DF-4AE2-48BA-94FE-D2BF2FE51E73}" type="sibTrans" cxnId="{F1502AD7-5010-4D14-9B62-4F7C9B2EB846}">
      <dgm:prSet/>
      <dgm:spPr/>
      <dgm:t>
        <a:bodyPr/>
        <a:lstStyle/>
        <a:p>
          <a:endParaRPr lang="en-US" sz="2000"/>
        </a:p>
      </dgm:t>
    </dgm:pt>
    <dgm:pt modelId="{CCB244BF-C791-4E49-BFF6-B4421AA007F0}">
      <dgm:prSet phldrT="[Text]" custT="1"/>
      <dgm:spPr/>
      <dgm:t>
        <a:bodyPr/>
        <a:lstStyle/>
        <a:p>
          <a:r>
            <a:rPr lang="en-US" sz="2000" dirty="0"/>
            <a:t>Reserved instance for multiple web applications</a:t>
          </a:r>
        </a:p>
      </dgm:t>
    </dgm:pt>
    <dgm:pt modelId="{77A1CDA7-EA4E-4F7E-9BC7-4FC799FE6D91}" type="parTrans" cxnId="{3B6895E3-11E5-4BF7-82D4-0A6828CA8FFF}">
      <dgm:prSet/>
      <dgm:spPr/>
      <dgm:t>
        <a:bodyPr/>
        <a:lstStyle/>
        <a:p>
          <a:endParaRPr lang="en-US" sz="2000"/>
        </a:p>
      </dgm:t>
    </dgm:pt>
    <dgm:pt modelId="{8B28E581-0347-47DC-9D2D-591B9AC20A8C}" type="sibTrans" cxnId="{3B6895E3-11E5-4BF7-82D4-0A6828CA8FFF}">
      <dgm:prSet/>
      <dgm:spPr/>
      <dgm:t>
        <a:bodyPr/>
        <a:lstStyle/>
        <a:p>
          <a:endParaRPr lang="en-US" sz="2000"/>
        </a:p>
      </dgm:t>
    </dgm:pt>
    <dgm:pt modelId="{8C3A9429-791C-4C2F-AF57-3B77F4A90B8F}">
      <dgm:prSet phldrT="[Text]" custT="1"/>
      <dgm:spPr/>
      <dgm:t>
        <a:bodyPr/>
        <a:lstStyle/>
        <a:p>
          <a:r>
            <a:rPr lang="en-US" sz="2000" dirty="0"/>
            <a:t>Websites are pooled under the same instance</a:t>
          </a:r>
        </a:p>
      </dgm:t>
    </dgm:pt>
    <dgm:pt modelId="{3163E072-5CCC-4C0F-B1C9-8FD7CF8B6766}" type="parTrans" cxnId="{7C2773E6-C63A-4B73-BABB-9D0A9D7B2C6D}">
      <dgm:prSet/>
      <dgm:spPr/>
      <dgm:t>
        <a:bodyPr/>
        <a:lstStyle/>
        <a:p>
          <a:endParaRPr lang="en-US" sz="2000"/>
        </a:p>
      </dgm:t>
    </dgm:pt>
    <dgm:pt modelId="{0597257D-011D-43D3-B24D-4472639ED728}" type="sibTrans" cxnId="{7C2773E6-C63A-4B73-BABB-9D0A9D7B2C6D}">
      <dgm:prSet/>
      <dgm:spPr/>
      <dgm:t>
        <a:bodyPr/>
        <a:lstStyle/>
        <a:p>
          <a:endParaRPr lang="en-US" sz="2000"/>
        </a:p>
      </dgm:t>
    </dgm:pt>
    <dgm:pt modelId="{FBE0F76B-7852-488F-97A0-D847510A8FBD}">
      <dgm:prSet phldrT="[Text]" custT="1"/>
      <dgm:spPr/>
      <dgm:t>
        <a:bodyPr/>
        <a:lstStyle/>
        <a:p>
          <a:r>
            <a:rPr lang="en-US" sz="2800" dirty="0"/>
            <a:t>Standard</a:t>
          </a:r>
        </a:p>
      </dgm:t>
    </dgm:pt>
    <dgm:pt modelId="{22309674-A247-47F1-8E63-4AD56A9534D7}" type="parTrans" cxnId="{B7089D53-591E-406A-957E-7C3DCA62459D}">
      <dgm:prSet/>
      <dgm:spPr/>
      <dgm:t>
        <a:bodyPr/>
        <a:lstStyle/>
        <a:p>
          <a:endParaRPr lang="en-US" sz="2000"/>
        </a:p>
      </dgm:t>
    </dgm:pt>
    <dgm:pt modelId="{CA81F7E6-A250-489A-A9E2-6E745F6741E0}" type="sibTrans" cxnId="{B7089D53-591E-406A-957E-7C3DCA62459D}">
      <dgm:prSet/>
      <dgm:spPr/>
      <dgm:t>
        <a:bodyPr/>
        <a:lstStyle/>
        <a:p>
          <a:endParaRPr lang="en-US" sz="2000"/>
        </a:p>
      </dgm:t>
    </dgm:pt>
    <dgm:pt modelId="{6DE95200-57C9-4F24-9480-292F2731F8DD}">
      <dgm:prSet phldrT="[Text]" custT="1"/>
      <dgm:spPr/>
      <dgm:t>
        <a:bodyPr/>
        <a:lstStyle/>
        <a:p>
          <a:r>
            <a:rPr lang="en-US" sz="2000" dirty="0"/>
            <a:t>Reserved instance for multiple web applications</a:t>
          </a:r>
        </a:p>
      </dgm:t>
    </dgm:pt>
    <dgm:pt modelId="{48C62A09-6037-4AE4-81B4-CCE5393ED224}" type="parTrans" cxnId="{AC1C7735-C969-42CD-A409-77B5BDA8EFB5}">
      <dgm:prSet/>
      <dgm:spPr/>
      <dgm:t>
        <a:bodyPr/>
        <a:lstStyle/>
        <a:p>
          <a:endParaRPr lang="en-US" sz="2000"/>
        </a:p>
      </dgm:t>
    </dgm:pt>
    <dgm:pt modelId="{85F97CE9-4AC2-4860-A837-7B2C2996402A}" type="sibTrans" cxnId="{AC1C7735-C969-42CD-A409-77B5BDA8EFB5}">
      <dgm:prSet/>
      <dgm:spPr/>
      <dgm:t>
        <a:bodyPr/>
        <a:lstStyle/>
        <a:p>
          <a:endParaRPr lang="en-US" sz="2000"/>
        </a:p>
      </dgm:t>
    </dgm:pt>
    <dgm:pt modelId="{7EC5918A-692B-48FA-9B0D-B076CB2EF715}">
      <dgm:prSet phldrT="[Text]" custT="1"/>
      <dgm:spPr/>
      <dgm:t>
        <a:bodyPr/>
        <a:lstStyle/>
        <a:p>
          <a:r>
            <a:rPr lang="en-US" sz="2000" dirty="0"/>
            <a:t>Websites are pooled under the same instance</a:t>
          </a:r>
        </a:p>
      </dgm:t>
    </dgm:pt>
    <dgm:pt modelId="{88B62004-B114-4BCE-99A0-AD3CC38731D3}" type="parTrans" cxnId="{F5F85780-5CF9-4B55-926C-E531FA775008}">
      <dgm:prSet/>
      <dgm:spPr/>
      <dgm:t>
        <a:bodyPr/>
        <a:lstStyle/>
        <a:p>
          <a:endParaRPr lang="en-US" sz="2000"/>
        </a:p>
      </dgm:t>
    </dgm:pt>
    <dgm:pt modelId="{8C6123BA-F8C6-4034-9295-BB48C2E31AA0}" type="sibTrans" cxnId="{F5F85780-5CF9-4B55-926C-E531FA775008}">
      <dgm:prSet/>
      <dgm:spPr/>
      <dgm:t>
        <a:bodyPr/>
        <a:lstStyle/>
        <a:p>
          <a:endParaRPr lang="en-US" sz="2000"/>
        </a:p>
      </dgm:t>
    </dgm:pt>
    <dgm:pt modelId="{23FB3A8A-8E68-41F0-A0A0-E368374B5C32}">
      <dgm:prSet phldrT="[Text]" custT="1"/>
      <dgm:spPr/>
      <dgm:t>
        <a:bodyPr/>
        <a:lstStyle/>
        <a:p>
          <a:r>
            <a:rPr lang="en-US" sz="2000" dirty="0"/>
            <a:t>Supports auto-scale</a:t>
          </a:r>
        </a:p>
      </dgm:t>
    </dgm:pt>
    <dgm:pt modelId="{5D97734C-15F5-4438-8905-AF4BE800C30F}" type="parTrans" cxnId="{EDF295F7-E8BC-48BC-AE12-A8EC4AA22372}">
      <dgm:prSet/>
      <dgm:spPr/>
      <dgm:t>
        <a:bodyPr/>
        <a:lstStyle/>
        <a:p>
          <a:endParaRPr lang="en-US" sz="2000"/>
        </a:p>
      </dgm:t>
    </dgm:pt>
    <dgm:pt modelId="{32FF0BCF-1D7D-4F01-ADA9-5CE84236C7A5}" type="sibTrans" cxnId="{EDF295F7-E8BC-48BC-AE12-A8EC4AA22372}">
      <dgm:prSet/>
      <dgm:spPr/>
      <dgm:t>
        <a:bodyPr/>
        <a:lstStyle/>
        <a:p>
          <a:endParaRPr lang="en-US" sz="2000"/>
        </a:p>
      </dgm:t>
    </dgm:pt>
    <dgm:pt modelId="{7B6A00F9-715C-4B74-BCBE-48F7678FB80C}">
      <dgm:prSet phldrT="[Text]" custT="1"/>
      <dgm:spPr/>
      <dgm:t>
        <a:bodyPr/>
        <a:lstStyle/>
        <a:p>
          <a:endParaRPr lang="en-US" sz="2000" dirty="0"/>
        </a:p>
      </dgm:t>
    </dgm:pt>
    <dgm:pt modelId="{7995E933-1E70-47C1-B07D-07CD7B7FF01C}" type="parTrans" cxnId="{B5393954-D1DA-4262-9A43-AA506EEEAEC0}">
      <dgm:prSet/>
      <dgm:spPr/>
      <dgm:t>
        <a:bodyPr/>
        <a:lstStyle/>
        <a:p>
          <a:endParaRPr lang="en-US" sz="2000"/>
        </a:p>
      </dgm:t>
    </dgm:pt>
    <dgm:pt modelId="{6735A48C-29F7-4745-85CB-CCFB00CA130B}" type="sibTrans" cxnId="{B5393954-D1DA-4262-9A43-AA506EEEAEC0}">
      <dgm:prSet/>
      <dgm:spPr/>
      <dgm:t>
        <a:bodyPr/>
        <a:lstStyle/>
        <a:p>
          <a:endParaRPr lang="en-US" sz="2000"/>
        </a:p>
      </dgm:t>
    </dgm:pt>
    <dgm:pt modelId="{AFF33EC7-FB26-4C9F-B032-3A31162C7E88}">
      <dgm:prSet phldrT="[Text]" custT="1"/>
      <dgm:spPr/>
      <dgm:t>
        <a:bodyPr/>
        <a:lstStyle/>
        <a:p>
          <a:endParaRPr lang="en-US" sz="2000" dirty="0"/>
        </a:p>
      </dgm:t>
    </dgm:pt>
    <dgm:pt modelId="{5E1F2228-BABF-4565-82DE-5C8B4AE91A39}" type="sibTrans" cxnId="{E3B8D103-4017-4F72-9ABA-5CC70AD1221C}">
      <dgm:prSet/>
      <dgm:spPr/>
      <dgm:t>
        <a:bodyPr/>
        <a:lstStyle/>
        <a:p>
          <a:endParaRPr lang="en-US" sz="2000"/>
        </a:p>
      </dgm:t>
    </dgm:pt>
    <dgm:pt modelId="{64506232-C601-44BD-A49E-FFFD86E817FE}" type="parTrans" cxnId="{E3B8D103-4017-4F72-9ABA-5CC70AD1221C}">
      <dgm:prSet/>
      <dgm:spPr/>
      <dgm:t>
        <a:bodyPr/>
        <a:lstStyle/>
        <a:p>
          <a:endParaRPr lang="en-US" sz="2000"/>
        </a:p>
      </dgm:t>
    </dgm:pt>
    <dgm:pt modelId="{A11353C1-8707-4AEE-8865-A92D035CF393}" type="pres">
      <dgm:prSet presAssocID="{D4D69BD9-05C9-4D48-A021-0C00D03EAF41}" presName="linear" presStyleCnt="0">
        <dgm:presLayoutVars>
          <dgm:animLvl val="lvl"/>
          <dgm:resizeHandles val="exact"/>
        </dgm:presLayoutVars>
      </dgm:prSet>
      <dgm:spPr/>
      <dgm:t>
        <a:bodyPr/>
        <a:lstStyle/>
        <a:p>
          <a:endParaRPr lang="en-US"/>
        </a:p>
      </dgm:t>
    </dgm:pt>
    <dgm:pt modelId="{91B02E03-56C6-4095-8CDF-2327B22AE6F6}" type="pres">
      <dgm:prSet presAssocID="{FDB77728-338A-4398-A21F-F03EB04E1E9C}" presName="parentText" presStyleLbl="node1" presStyleIdx="0" presStyleCnt="2">
        <dgm:presLayoutVars>
          <dgm:chMax val="0"/>
          <dgm:bulletEnabled val="1"/>
        </dgm:presLayoutVars>
      </dgm:prSet>
      <dgm:spPr/>
      <dgm:t>
        <a:bodyPr/>
        <a:lstStyle/>
        <a:p>
          <a:endParaRPr lang="en-US"/>
        </a:p>
      </dgm:t>
    </dgm:pt>
    <dgm:pt modelId="{88AE8552-CBB8-4053-A99D-4AF2DED002BC}" type="pres">
      <dgm:prSet presAssocID="{FDB77728-338A-4398-A21F-F03EB04E1E9C}" presName="childText" presStyleLbl="revTx" presStyleIdx="0" presStyleCnt="2">
        <dgm:presLayoutVars>
          <dgm:bulletEnabled val="1"/>
        </dgm:presLayoutVars>
      </dgm:prSet>
      <dgm:spPr/>
      <dgm:t>
        <a:bodyPr/>
        <a:lstStyle/>
        <a:p>
          <a:endParaRPr lang="en-US"/>
        </a:p>
      </dgm:t>
    </dgm:pt>
    <dgm:pt modelId="{035A7745-F4D7-40CC-A1F0-3B7B690E7535}" type="pres">
      <dgm:prSet presAssocID="{FBE0F76B-7852-488F-97A0-D847510A8FBD}" presName="parentText" presStyleLbl="node1" presStyleIdx="1" presStyleCnt="2">
        <dgm:presLayoutVars>
          <dgm:chMax val="0"/>
          <dgm:bulletEnabled val="1"/>
        </dgm:presLayoutVars>
      </dgm:prSet>
      <dgm:spPr/>
      <dgm:t>
        <a:bodyPr/>
        <a:lstStyle/>
        <a:p>
          <a:endParaRPr lang="en-US"/>
        </a:p>
      </dgm:t>
    </dgm:pt>
    <dgm:pt modelId="{0857102D-F295-4637-BBE8-98E49AC7A415}" type="pres">
      <dgm:prSet presAssocID="{FBE0F76B-7852-488F-97A0-D847510A8FBD}" presName="childText" presStyleLbl="revTx" presStyleIdx="1" presStyleCnt="2">
        <dgm:presLayoutVars>
          <dgm:bulletEnabled val="1"/>
        </dgm:presLayoutVars>
      </dgm:prSet>
      <dgm:spPr/>
      <dgm:t>
        <a:bodyPr/>
        <a:lstStyle/>
        <a:p>
          <a:endParaRPr lang="en-US"/>
        </a:p>
      </dgm:t>
    </dgm:pt>
  </dgm:ptLst>
  <dgm:cxnLst>
    <dgm:cxn modelId="{3B6895E3-11E5-4BF7-82D4-0A6828CA8FFF}" srcId="{FDB77728-338A-4398-A21F-F03EB04E1E9C}" destId="{CCB244BF-C791-4E49-BFF6-B4421AA007F0}" srcOrd="0" destOrd="0" parTransId="{77A1CDA7-EA4E-4F7E-9BC7-4FC799FE6D91}" sibTransId="{8B28E581-0347-47DC-9D2D-591B9AC20A8C}"/>
    <dgm:cxn modelId="{E56097CD-8CFF-4798-BE9A-EBBDB3A49147}" type="presOf" srcId="{FDB77728-338A-4398-A21F-F03EB04E1E9C}" destId="{91B02E03-56C6-4095-8CDF-2327B22AE6F6}" srcOrd="0" destOrd="0" presId="urn:microsoft.com/office/officeart/2005/8/layout/vList2"/>
    <dgm:cxn modelId="{D8B82A8B-6336-441B-8984-030EAE809E3F}" type="presOf" srcId="{D4D69BD9-05C9-4D48-A021-0C00D03EAF41}" destId="{A11353C1-8707-4AEE-8865-A92D035CF393}" srcOrd="0" destOrd="0" presId="urn:microsoft.com/office/officeart/2005/8/layout/vList2"/>
    <dgm:cxn modelId="{371317CC-0C60-4653-8563-321E1680BDB8}" type="presOf" srcId="{CCB244BF-C791-4E49-BFF6-B4421AA007F0}" destId="{88AE8552-CBB8-4053-A99D-4AF2DED002BC}" srcOrd="0" destOrd="0" presId="urn:microsoft.com/office/officeart/2005/8/layout/vList2"/>
    <dgm:cxn modelId="{E3B8D103-4017-4F72-9ABA-5CC70AD1221C}" srcId="{FDB77728-338A-4398-A21F-F03EB04E1E9C}" destId="{AFF33EC7-FB26-4C9F-B032-3A31162C7E88}" srcOrd="2" destOrd="0" parTransId="{64506232-C601-44BD-A49E-FFFD86E817FE}" sibTransId="{5E1F2228-BABF-4565-82DE-5C8B4AE91A39}"/>
    <dgm:cxn modelId="{EDF295F7-E8BC-48BC-AE12-A8EC4AA22372}" srcId="{FBE0F76B-7852-488F-97A0-D847510A8FBD}" destId="{23FB3A8A-8E68-41F0-A0A0-E368374B5C32}" srcOrd="2" destOrd="0" parTransId="{5D97734C-15F5-4438-8905-AF4BE800C30F}" sibTransId="{32FF0BCF-1D7D-4F01-ADA9-5CE84236C7A5}"/>
    <dgm:cxn modelId="{9C7C1A53-E23F-490A-AD15-E5031ADB7AB9}" type="presOf" srcId="{8C3A9429-791C-4C2F-AF57-3B77F4A90B8F}" destId="{88AE8552-CBB8-4053-A99D-4AF2DED002BC}" srcOrd="0" destOrd="1" presId="urn:microsoft.com/office/officeart/2005/8/layout/vList2"/>
    <dgm:cxn modelId="{AC1C7735-C969-42CD-A409-77B5BDA8EFB5}" srcId="{FBE0F76B-7852-488F-97A0-D847510A8FBD}" destId="{6DE95200-57C9-4F24-9480-292F2731F8DD}" srcOrd="0" destOrd="0" parTransId="{48C62A09-6037-4AE4-81B4-CCE5393ED224}" sibTransId="{85F97CE9-4AC2-4860-A837-7B2C2996402A}"/>
    <dgm:cxn modelId="{52C61256-20D8-4CC2-91CC-7FEFDD7FBA05}" type="presOf" srcId="{FBE0F76B-7852-488F-97A0-D847510A8FBD}" destId="{035A7745-F4D7-40CC-A1F0-3B7B690E7535}" srcOrd="0" destOrd="0" presId="urn:microsoft.com/office/officeart/2005/8/layout/vList2"/>
    <dgm:cxn modelId="{B7089D53-591E-406A-957E-7C3DCA62459D}" srcId="{D4D69BD9-05C9-4D48-A021-0C00D03EAF41}" destId="{FBE0F76B-7852-488F-97A0-D847510A8FBD}" srcOrd="1" destOrd="0" parTransId="{22309674-A247-47F1-8E63-4AD56A9534D7}" sibTransId="{CA81F7E6-A250-489A-A9E2-6E745F6741E0}"/>
    <dgm:cxn modelId="{F5F85780-5CF9-4B55-926C-E531FA775008}" srcId="{FBE0F76B-7852-488F-97A0-D847510A8FBD}" destId="{7EC5918A-692B-48FA-9B0D-B076CB2EF715}" srcOrd="1" destOrd="0" parTransId="{88B62004-B114-4BCE-99A0-AD3CC38731D3}" sibTransId="{8C6123BA-F8C6-4034-9295-BB48C2E31AA0}"/>
    <dgm:cxn modelId="{7C2773E6-C63A-4B73-BABB-9D0A9D7B2C6D}" srcId="{FDB77728-338A-4398-A21F-F03EB04E1E9C}" destId="{8C3A9429-791C-4C2F-AF57-3B77F4A90B8F}" srcOrd="1" destOrd="0" parTransId="{3163E072-5CCC-4C0F-B1C9-8FD7CF8B6766}" sibTransId="{0597257D-011D-43D3-B24D-4472639ED728}"/>
    <dgm:cxn modelId="{324FB553-8AE3-468D-B7F8-CF1F4FF0A8DF}" type="presOf" srcId="{7EC5918A-692B-48FA-9B0D-B076CB2EF715}" destId="{0857102D-F295-4637-BBE8-98E49AC7A415}" srcOrd="0" destOrd="1" presId="urn:microsoft.com/office/officeart/2005/8/layout/vList2"/>
    <dgm:cxn modelId="{35CC1513-180D-4AA0-8F4A-7D05A8067F4C}" type="presOf" srcId="{AFF33EC7-FB26-4C9F-B032-3A31162C7E88}" destId="{88AE8552-CBB8-4053-A99D-4AF2DED002BC}" srcOrd="0" destOrd="2" presId="urn:microsoft.com/office/officeart/2005/8/layout/vList2"/>
    <dgm:cxn modelId="{ED2A32DB-3BA1-496F-A0CC-FF08F6A8ADE5}" type="presOf" srcId="{7B6A00F9-715C-4B74-BCBE-48F7678FB80C}" destId="{88AE8552-CBB8-4053-A99D-4AF2DED002BC}" srcOrd="0" destOrd="3" presId="urn:microsoft.com/office/officeart/2005/8/layout/vList2"/>
    <dgm:cxn modelId="{F1502AD7-5010-4D14-9B62-4F7C9B2EB846}" srcId="{D4D69BD9-05C9-4D48-A021-0C00D03EAF41}" destId="{FDB77728-338A-4398-A21F-F03EB04E1E9C}" srcOrd="0" destOrd="0" parTransId="{200D60D6-155A-41D6-8761-0C529CF9D056}" sibTransId="{CE3EB2DF-4AE2-48BA-94FE-D2BF2FE51E73}"/>
    <dgm:cxn modelId="{7FA2A2CD-482E-4CE0-BE7D-7EBB69DA5153}" type="presOf" srcId="{23FB3A8A-8E68-41F0-A0A0-E368374B5C32}" destId="{0857102D-F295-4637-BBE8-98E49AC7A415}" srcOrd="0" destOrd="2" presId="urn:microsoft.com/office/officeart/2005/8/layout/vList2"/>
    <dgm:cxn modelId="{112D9A51-A9D2-4A5D-A6B4-D45A3CE892F4}" type="presOf" srcId="{6DE95200-57C9-4F24-9480-292F2731F8DD}" destId="{0857102D-F295-4637-BBE8-98E49AC7A415}" srcOrd="0" destOrd="0" presId="urn:microsoft.com/office/officeart/2005/8/layout/vList2"/>
    <dgm:cxn modelId="{B5393954-D1DA-4262-9A43-AA506EEEAEC0}" srcId="{FDB77728-338A-4398-A21F-F03EB04E1E9C}" destId="{7B6A00F9-715C-4B74-BCBE-48F7678FB80C}" srcOrd="3" destOrd="0" parTransId="{7995E933-1E70-47C1-B07D-07CD7B7FF01C}" sibTransId="{6735A48C-29F7-4745-85CB-CCFB00CA130B}"/>
    <dgm:cxn modelId="{34861017-F960-4D8C-BB52-2B8F1F262EC6}" type="presParOf" srcId="{A11353C1-8707-4AEE-8865-A92D035CF393}" destId="{91B02E03-56C6-4095-8CDF-2327B22AE6F6}" srcOrd="0" destOrd="0" presId="urn:microsoft.com/office/officeart/2005/8/layout/vList2"/>
    <dgm:cxn modelId="{E6CB085A-A925-49E5-BCB8-5D12CBEB2058}" type="presParOf" srcId="{A11353C1-8707-4AEE-8865-A92D035CF393}" destId="{88AE8552-CBB8-4053-A99D-4AF2DED002BC}" srcOrd="1" destOrd="0" presId="urn:microsoft.com/office/officeart/2005/8/layout/vList2"/>
    <dgm:cxn modelId="{65D14F5C-E26E-476A-BD1A-3EE5327728AB}" type="presParOf" srcId="{A11353C1-8707-4AEE-8865-A92D035CF393}" destId="{035A7745-F4D7-40CC-A1F0-3B7B690E7535}" srcOrd="2" destOrd="0" presId="urn:microsoft.com/office/officeart/2005/8/layout/vList2"/>
    <dgm:cxn modelId="{7261D338-813B-48B2-B60F-E3D1A98FF902}" type="presParOf" srcId="{A11353C1-8707-4AEE-8865-A92D035CF393}" destId="{0857102D-F295-4637-BBE8-98E49AC7A41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1624C9-5045-4304-BB9A-B1999D247351}" type="doc">
      <dgm:prSet loTypeId="urn:microsoft.com/office/officeart/2011/layout/HexagonRadial" loCatId="officeonline" qsTypeId="urn:microsoft.com/office/officeart/2005/8/quickstyle/simple1" qsCatId="simple" csTypeId="urn:microsoft.com/office/officeart/2005/8/colors/accent6_2" csCatId="accent6" phldr="1"/>
      <dgm:spPr/>
      <dgm:t>
        <a:bodyPr/>
        <a:lstStyle/>
        <a:p>
          <a:endParaRPr lang="en-US"/>
        </a:p>
      </dgm:t>
    </dgm:pt>
    <dgm:pt modelId="{D1E06BF4-8C65-493E-9F84-7D9E2D1B4A3F}">
      <dgm:prSet phldrT="[Text]"/>
      <dgm:spPr/>
      <dgm:t>
        <a:bodyPr/>
        <a:lstStyle/>
        <a:p>
          <a:r>
            <a:rPr lang="en-US" dirty="0"/>
            <a:t>Memory</a:t>
          </a:r>
        </a:p>
      </dgm:t>
    </dgm:pt>
    <dgm:pt modelId="{F2B0A537-5029-49AD-9B3B-41A63216FE64}" type="parTrans" cxnId="{FD6CBC95-72E9-4857-8784-0457CC69B451}">
      <dgm:prSet/>
      <dgm:spPr/>
      <dgm:t>
        <a:bodyPr/>
        <a:lstStyle/>
        <a:p>
          <a:endParaRPr lang="en-US"/>
        </a:p>
      </dgm:t>
    </dgm:pt>
    <dgm:pt modelId="{17C1102B-9101-4C5D-BAD2-A81F7A4E761B}" type="sibTrans" cxnId="{FD6CBC95-72E9-4857-8784-0457CC69B451}">
      <dgm:prSet/>
      <dgm:spPr/>
      <dgm:t>
        <a:bodyPr/>
        <a:lstStyle/>
        <a:p>
          <a:endParaRPr lang="en-US"/>
        </a:p>
      </dgm:t>
    </dgm:pt>
    <dgm:pt modelId="{9AA78C5B-1CBD-4CE2-8DFB-AB835A21EDC9}">
      <dgm:prSet phldrT="[Text]"/>
      <dgm:spPr/>
      <dgm:t>
        <a:bodyPr/>
        <a:lstStyle/>
        <a:p>
          <a:r>
            <a:rPr lang="en-US" dirty="0"/>
            <a:t>HTTP Queue</a:t>
          </a:r>
        </a:p>
      </dgm:t>
    </dgm:pt>
    <dgm:pt modelId="{8C82AF0E-0BB9-4F97-A5A2-6A5ADAB3459A}" type="parTrans" cxnId="{DE5FF61B-5E9E-40D4-BD11-A3A94A198337}">
      <dgm:prSet/>
      <dgm:spPr/>
      <dgm:t>
        <a:bodyPr/>
        <a:lstStyle/>
        <a:p>
          <a:endParaRPr lang="en-US"/>
        </a:p>
      </dgm:t>
    </dgm:pt>
    <dgm:pt modelId="{D1B82481-FF22-4C1D-87F8-5FB42260C578}" type="sibTrans" cxnId="{DE5FF61B-5E9E-40D4-BD11-A3A94A198337}">
      <dgm:prSet/>
      <dgm:spPr/>
      <dgm:t>
        <a:bodyPr/>
        <a:lstStyle/>
        <a:p>
          <a:endParaRPr lang="en-US"/>
        </a:p>
      </dgm:t>
    </dgm:pt>
    <dgm:pt modelId="{762FAE77-DDA1-4BD0-B5EA-137A5410D3CA}">
      <dgm:prSet phldrT="[Text]"/>
      <dgm:spPr/>
      <dgm:t>
        <a:bodyPr/>
        <a:lstStyle/>
        <a:p>
          <a:r>
            <a:rPr lang="en-US" dirty="0"/>
            <a:t>Disk Queue</a:t>
          </a:r>
        </a:p>
      </dgm:t>
    </dgm:pt>
    <dgm:pt modelId="{24E8E087-B87A-4271-823F-3CC33A30CFEA}" type="parTrans" cxnId="{8A491350-4C34-4676-806E-CA54908AA6D1}">
      <dgm:prSet/>
      <dgm:spPr/>
      <dgm:t>
        <a:bodyPr/>
        <a:lstStyle/>
        <a:p>
          <a:endParaRPr lang="en-US"/>
        </a:p>
      </dgm:t>
    </dgm:pt>
    <dgm:pt modelId="{7B30F313-7A5B-45C3-BC99-9E2BBC1454E4}" type="sibTrans" cxnId="{8A491350-4C34-4676-806E-CA54908AA6D1}">
      <dgm:prSet/>
      <dgm:spPr/>
      <dgm:t>
        <a:bodyPr/>
        <a:lstStyle/>
        <a:p>
          <a:endParaRPr lang="en-US"/>
        </a:p>
      </dgm:t>
    </dgm:pt>
    <dgm:pt modelId="{7A819519-DBB1-4A0A-B680-65A9D72FA849}">
      <dgm:prSet phldrT="[Text]"/>
      <dgm:spPr/>
      <dgm:t>
        <a:bodyPr/>
        <a:lstStyle/>
        <a:p>
          <a:r>
            <a:rPr lang="en-US" dirty="0"/>
            <a:t>Data In</a:t>
          </a:r>
        </a:p>
      </dgm:t>
    </dgm:pt>
    <dgm:pt modelId="{3FDB9102-B99C-4860-BA49-059B6270F6E6}" type="parTrans" cxnId="{31EBF4E3-74EA-4666-8542-4D37C30AAF8C}">
      <dgm:prSet/>
      <dgm:spPr/>
      <dgm:t>
        <a:bodyPr/>
        <a:lstStyle/>
        <a:p>
          <a:endParaRPr lang="en-US"/>
        </a:p>
      </dgm:t>
    </dgm:pt>
    <dgm:pt modelId="{2E90F31F-F9C9-4D88-81D5-045D2FB33705}" type="sibTrans" cxnId="{31EBF4E3-74EA-4666-8542-4D37C30AAF8C}">
      <dgm:prSet/>
      <dgm:spPr/>
      <dgm:t>
        <a:bodyPr/>
        <a:lstStyle/>
        <a:p>
          <a:endParaRPr lang="en-US"/>
        </a:p>
      </dgm:t>
    </dgm:pt>
    <dgm:pt modelId="{91D9A1BF-1316-4CAE-8C43-55A1FEDAA680}">
      <dgm:prSet phldrT="[Text]"/>
      <dgm:spPr/>
      <dgm:t>
        <a:bodyPr/>
        <a:lstStyle/>
        <a:p>
          <a:r>
            <a:rPr lang="en-US" dirty="0"/>
            <a:t>Data Out</a:t>
          </a:r>
        </a:p>
      </dgm:t>
    </dgm:pt>
    <dgm:pt modelId="{F92308DA-5579-4B49-B5C6-E27087327245}" type="parTrans" cxnId="{EBD27B7B-8907-4FF5-A2AC-773E3BFEC3D4}">
      <dgm:prSet/>
      <dgm:spPr/>
      <dgm:t>
        <a:bodyPr/>
        <a:lstStyle/>
        <a:p>
          <a:endParaRPr lang="en-US"/>
        </a:p>
      </dgm:t>
    </dgm:pt>
    <dgm:pt modelId="{DA9FAC0E-8012-4234-A0D8-2ADA20DC1B6E}" type="sibTrans" cxnId="{EBD27B7B-8907-4FF5-A2AC-773E3BFEC3D4}">
      <dgm:prSet/>
      <dgm:spPr/>
      <dgm:t>
        <a:bodyPr/>
        <a:lstStyle/>
        <a:p>
          <a:endParaRPr lang="en-US"/>
        </a:p>
      </dgm:t>
    </dgm:pt>
    <dgm:pt modelId="{158794D2-8DFB-4A15-B740-2E7D929861D6}">
      <dgm:prSet phldrT="[Text]"/>
      <dgm:spPr>
        <a:noFill/>
        <a:ln>
          <a:noFill/>
        </a:ln>
      </dgm:spPr>
      <dgm:t>
        <a:bodyPr/>
        <a:lstStyle/>
        <a:p>
          <a:r>
            <a:rPr lang="en-US" dirty="0">
              <a:noFill/>
            </a:rPr>
            <a:t>Metrics</a:t>
          </a:r>
        </a:p>
      </dgm:t>
    </dgm:pt>
    <dgm:pt modelId="{FCD5FF77-51F0-4F73-9FB6-AF37B6B7FFC5}" type="sibTrans" cxnId="{99E9303C-C572-405F-AD92-D8F47FA388CE}">
      <dgm:prSet/>
      <dgm:spPr/>
      <dgm:t>
        <a:bodyPr/>
        <a:lstStyle/>
        <a:p>
          <a:endParaRPr lang="en-US"/>
        </a:p>
      </dgm:t>
    </dgm:pt>
    <dgm:pt modelId="{CC421284-01C3-4609-83B6-73CCE966C4AA}" type="parTrans" cxnId="{99E9303C-C572-405F-AD92-D8F47FA388CE}">
      <dgm:prSet/>
      <dgm:spPr/>
      <dgm:t>
        <a:bodyPr/>
        <a:lstStyle/>
        <a:p>
          <a:endParaRPr lang="en-US"/>
        </a:p>
      </dgm:t>
    </dgm:pt>
    <dgm:pt modelId="{F4FF7410-EAF2-4B3B-9A92-9E98362C0C76}">
      <dgm:prSet phldrT="[Text]"/>
      <dgm:spPr/>
      <dgm:t>
        <a:bodyPr/>
        <a:lstStyle/>
        <a:p>
          <a:r>
            <a:rPr lang="en-US" dirty="0"/>
            <a:t>CPU</a:t>
          </a:r>
        </a:p>
      </dgm:t>
    </dgm:pt>
    <dgm:pt modelId="{E01FEDDE-A88E-42A7-B706-1781830C57E9}" type="parTrans" cxnId="{AA2D1D69-7470-4F62-BE9E-57085FBD39F0}">
      <dgm:prSet/>
      <dgm:spPr/>
      <dgm:t>
        <a:bodyPr/>
        <a:lstStyle/>
        <a:p>
          <a:endParaRPr lang="en-US"/>
        </a:p>
      </dgm:t>
    </dgm:pt>
    <dgm:pt modelId="{E3710CCC-5E0E-4ABB-BBF8-B038DBFCC233}" type="sibTrans" cxnId="{AA2D1D69-7470-4F62-BE9E-57085FBD39F0}">
      <dgm:prSet/>
      <dgm:spPr/>
      <dgm:t>
        <a:bodyPr/>
        <a:lstStyle/>
        <a:p>
          <a:endParaRPr lang="en-US"/>
        </a:p>
      </dgm:t>
    </dgm:pt>
    <dgm:pt modelId="{5E469DC1-B1F5-48FF-8DBF-37BFB39EADF3}" type="pres">
      <dgm:prSet presAssocID="{5C1624C9-5045-4304-BB9A-B1999D247351}" presName="Name0" presStyleCnt="0">
        <dgm:presLayoutVars>
          <dgm:chMax val="1"/>
          <dgm:chPref val="1"/>
          <dgm:dir/>
          <dgm:animOne val="branch"/>
          <dgm:animLvl val="lvl"/>
        </dgm:presLayoutVars>
      </dgm:prSet>
      <dgm:spPr/>
      <dgm:t>
        <a:bodyPr/>
        <a:lstStyle/>
        <a:p>
          <a:endParaRPr lang="en-US"/>
        </a:p>
      </dgm:t>
    </dgm:pt>
    <dgm:pt modelId="{E5999103-30A1-4143-A6E4-879357400A7E}" type="pres">
      <dgm:prSet presAssocID="{158794D2-8DFB-4A15-B740-2E7D929861D6}" presName="Parent" presStyleLbl="node0" presStyleIdx="0" presStyleCnt="1">
        <dgm:presLayoutVars>
          <dgm:chMax val="6"/>
          <dgm:chPref val="6"/>
        </dgm:presLayoutVars>
      </dgm:prSet>
      <dgm:spPr/>
      <dgm:t>
        <a:bodyPr/>
        <a:lstStyle/>
        <a:p>
          <a:endParaRPr lang="en-US"/>
        </a:p>
      </dgm:t>
    </dgm:pt>
    <dgm:pt modelId="{B628CF89-1728-462F-9369-76CAD8939320}" type="pres">
      <dgm:prSet presAssocID="{F4FF7410-EAF2-4B3B-9A92-9E98362C0C76}" presName="Accent1" presStyleCnt="0"/>
      <dgm:spPr/>
    </dgm:pt>
    <dgm:pt modelId="{ACAF890A-71A6-4A89-891E-F85EF5DCF35F}" type="pres">
      <dgm:prSet presAssocID="{F4FF7410-EAF2-4B3B-9A92-9E98362C0C76}" presName="Accent" presStyleLbl="bgShp" presStyleIdx="0" presStyleCnt="6"/>
      <dgm:spPr/>
    </dgm:pt>
    <dgm:pt modelId="{EA5978E4-88F8-417A-9AF7-514BF70D6406}" type="pres">
      <dgm:prSet presAssocID="{F4FF7410-EAF2-4B3B-9A92-9E98362C0C76}" presName="Child1" presStyleLbl="node1" presStyleIdx="0" presStyleCnt="6">
        <dgm:presLayoutVars>
          <dgm:chMax val="0"/>
          <dgm:chPref val="0"/>
          <dgm:bulletEnabled val="1"/>
        </dgm:presLayoutVars>
      </dgm:prSet>
      <dgm:spPr/>
      <dgm:t>
        <a:bodyPr/>
        <a:lstStyle/>
        <a:p>
          <a:endParaRPr lang="en-US"/>
        </a:p>
      </dgm:t>
    </dgm:pt>
    <dgm:pt modelId="{31557A77-7390-4F0A-A669-A516ADE7ECB7}" type="pres">
      <dgm:prSet presAssocID="{D1E06BF4-8C65-493E-9F84-7D9E2D1B4A3F}" presName="Accent2" presStyleCnt="0"/>
      <dgm:spPr/>
    </dgm:pt>
    <dgm:pt modelId="{A81A3443-764E-4DF8-8238-A98C669AA441}" type="pres">
      <dgm:prSet presAssocID="{D1E06BF4-8C65-493E-9F84-7D9E2D1B4A3F}" presName="Accent" presStyleLbl="bgShp" presStyleIdx="1" presStyleCnt="6"/>
      <dgm:spPr>
        <a:noFill/>
      </dgm:spPr>
    </dgm:pt>
    <dgm:pt modelId="{2939DF87-9EE4-47F0-BFFE-261F24592C04}" type="pres">
      <dgm:prSet presAssocID="{D1E06BF4-8C65-493E-9F84-7D9E2D1B4A3F}" presName="Child2" presStyleLbl="node1" presStyleIdx="1" presStyleCnt="6">
        <dgm:presLayoutVars>
          <dgm:chMax val="0"/>
          <dgm:chPref val="0"/>
          <dgm:bulletEnabled val="1"/>
        </dgm:presLayoutVars>
      </dgm:prSet>
      <dgm:spPr/>
      <dgm:t>
        <a:bodyPr/>
        <a:lstStyle/>
        <a:p>
          <a:endParaRPr lang="en-US"/>
        </a:p>
      </dgm:t>
    </dgm:pt>
    <dgm:pt modelId="{B2848216-0653-4344-B9DE-C9F9543F2F75}" type="pres">
      <dgm:prSet presAssocID="{9AA78C5B-1CBD-4CE2-8DFB-AB835A21EDC9}" presName="Accent3" presStyleCnt="0"/>
      <dgm:spPr/>
    </dgm:pt>
    <dgm:pt modelId="{4D0BABDC-A337-4FD3-87E9-165D836B8AAE}" type="pres">
      <dgm:prSet presAssocID="{9AA78C5B-1CBD-4CE2-8DFB-AB835A21EDC9}" presName="Accent" presStyleLbl="bgShp" presStyleIdx="2" presStyleCnt="6"/>
      <dgm:spPr>
        <a:noFill/>
      </dgm:spPr>
    </dgm:pt>
    <dgm:pt modelId="{918A227A-1DC9-43E4-B466-E530E35BD7FA}" type="pres">
      <dgm:prSet presAssocID="{9AA78C5B-1CBD-4CE2-8DFB-AB835A21EDC9}" presName="Child3" presStyleLbl="node1" presStyleIdx="2" presStyleCnt="6">
        <dgm:presLayoutVars>
          <dgm:chMax val="0"/>
          <dgm:chPref val="0"/>
          <dgm:bulletEnabled val="1"/>
        </dgm:presLayoutVars>
      </dgm:prSet>
      <dgm:spPr/>
      <dgm:t>
        <a:bodyPr/>
        <a:lstStyle/>
        <a:p>
          <a:endParaRPr lang="en-US"/>
        </a:p>
      </dgm:t>
    </dgm:pt>
    <dgm:pt modelId="{D5C96F1F-E22F-4C74-9C1C-3F3EFED19DBB}" type="pres">
      <dgm:prSet presAssocID="{762FAE77-DDA1-4BD0-B5EA-137A5410D3CA}" presName="Accent4" presStyleCnt="0"/>
      <dgm:spPr/>
    </dgm:pt>
    <dgm:pt modelId="{FB1549D9-53CA-4F32-8EAC-B21F672BE3CB}" type="pres">
      <dgm:prSet presAssocID="{762FAE77-DDA1-4BD0-B5EA-137A5410D3CA}" presName="Accent" presStyleLbl="bgShp" presStyleIdx="3" presStyleCnt="6"/>
      <dgm:spPr>
        <a:noFill/>
      </dgm:spPr>
    </dgm:pt>
    <dgm:pt modelId="{12E10FAB-8B56-4C4D-ADA5-B9FF56390A06}" type="pres">
      <dgm:prSet presAssocID="{762FAE77-DDA1-4BD0-B5EA-137A5410D3CA}" presName="Child4" presStyleLbl="node1" presStyleIdx="3" presStyleCnt="6">
        <dgm:presLayoutVars>
          <dgm:chMax val="0"/>
          <dgm:chPref val="0"/>
          <dgm:bulletEnabled val="1"/>
        </dgm:presLayoutVars>
      </dgm:prSet>
      <dgm:spPr/>
      <dgm:t>
        <a:bodyPr/>
        <a:lstStyle/>
        <a:p>
          <a:endParaRPr lang="en-US"/>
        </a:p>
      </dgm:t>
    </dgm:pt>
    <dgm:pt modelId="{1F5E4F03-6F17-49ED-8BD8-E9390101936E}" type="pres">
      <dgm:prSet presAssocID="{7A819519-DBB1-4A0A-B680-65A9D72FA849}" presName="Accent5" presStyleCnt="0"/>
      <dgm:spPr/>
    </dgm:pt>
    <dgm:pt modelId="{D9EE8CB8-A8FD-442B-B217-E5D16E262C87}" type="pres">
      <dgm:prSet presAssocID="{7A819519-DBB1-4A0A-B680-65A9D72FA849}" presName="Accent" presStyleLbl="bgShp" presStyleIdx="4" presStyleCnt="6" custLinFactNeighborX="6233" custLinFactNeighborY="7234"/>
      <dgm:spPr>
        <a:noFill/>
      </dgm:spPr>
    </dgm:pt>
    <dgm:pt modelId="{B7FD1CF1-333A-44FD-8CF4-23694C5F7F21}" type="pres">
      <dgm:prSet presAssocID="{7A819519-DBB1-4A0A-B680-65A9D72FA849}" presName="Child5" presStyleLbl="node1" presStyleIdx="4" presStyleCnt="6">
        <dgm:presLayoutVars>
          <dgm:chMax val="0"/>
          <dgm:chPref val="0"/>
          <dgm:bulletEnabled val="1"/>
        </dgm:presLayoutVars>
      </dgm:prSet>
      <dgm:spPr/>
      <dgm:t>
        <a:bodyPr/>
        <a:lstStyle/>
        <a:p>
          <a:endParaRPr lang="en-US"/>
        </a:p>
      </dgm:t>
    </dgm:pt>
    <dgm:pt modelId="{7EEE4E58-2A74-456B-88B4-8C15A0EC518B}" type="pres">
      <dgm:prSet presAssocID="{91D9A1BF-1316-4CAE-8C43-55A1FEDAA680}" presName="Accent6" presStyleCnt="0"/>
      <dgm:spPr/>
    </dgm:pt>
    <dgm:pt modelId="{E6E5E4AF-FDAD-4F8E-A5A3-D556F14DD8B9}" type="pres">
      <dgm:prSet presAssocID="{91D9A1BF-1316-4CAE-8C43-55A1FEDAA680}" presName="Accent" presStyleLbl="bgShp" presStyleIdx="5" presStyleCnt="6"/>
      <dgm:spPr>
        <a:noFill/>
      </dgm:spPr>
    </dgm:pt>
    <dgm:pt modelId="{2429714D-6DFE-4B3D-BCDC-A5A68DDC3B0A}" type="pres">
      <dgm:prSet presAssocID="{91D9A1BF-1316-4CAE-8C43-55A1FEDAA680}" presName="Child6" presStyleLbl="node1" presStyleIdx="5" presStyleCnt="6">
        <dgm:presLayoutVars>
          <dgm:chMax val="0"/>
          <dgm:chPref val="0"/>
          <dgm:bulletEnabled val="1"/>
        </dgm:presLayoutVars>
      </dgm:prSet>
      <dgm:spPr/>
      <dgm:t>
        <a:bodyPr/>
        <a:lstStyle/>
        <a:p>
          <a:endParaRPr lang="en-US"/>
        </a:p>
      </dgm:t>
    </dgm:pt>
  </dgm:ptLst>
  <dgm:cxnLst>
    <dgm:cxn modelId="{741FC427-42C4-43AB-A06B-F8C5357DF9FD}" type="presOf" srcId="{91D9A1BF-1316-4CAE-8C43-55A1FEDAA680}" destId="{2429714D-6DFE-4B3D-BCDC-A5A68DDC3B0A}" srcOrd="0" destOrd="0" presId="urn:microsoft.com/office/officeart/2011/layout/HexagonRadial"/>
    <dgm:cxn modelId="{8A491350-4C34-4676-806E-CA54908AA6D1}" srcId="{158794D2-8DFB-4A15-B740-2E7D929861D6}" destId="{762FAE77-DDA1-4BD0-B5EA-137A5410D3CA}" srcOrd="3" destOrd="0" parTransId="{24E8E087-B87A-4271-823F-3CC33A30CFEA}" sibTransId="{7B30F313-7A5B-45C3-BC99-9E2BBC1454E4}"/>
    <dgm:cxn modelId="{B73F731D-0F4A-4F42-ACF4-23A18CC1CF2C}" type="presOf" srcId="{158794D2-8DFB-4A15-B740-2E7D929861D6}" destId="{E5999103-30A1-4143-A6E4-879357400A7E}" srcOrd="0" destOrd="0" presId="urn:microsoft.com/office/officeart/2011/layout/HexagonRadial"/>
    <dgm:cxn modelId="{7DEA1E33-0A25-4F35-AE86-B315A05359CD}" type="presOf" srcId="{762FAE77-DDA1-4BD0-B5EA-137A5410D3CA}" destId="{12E10FAB-8B56-4C4D-ADA5-B9FF56390A06}" srcOrd="0" destOrd="0" presId="urn:microsoft.com/office/officeart/2011/layout/HexagonRadial"/>
    <dgm:cxn modelId="{99E9303C-C572-405F-AD92-D8F47FA388CE}" srcId="{5C1624C9-5045-4304-BB9A-B1999D247351}" destId="{158794D2-8DFB-4A15-B740-2E7D929861D6}" srcOrd="0" destOrd="0" parTransId="{CC421284-01C3-4609-83B6-73CCE966C4AA}" sibTransId="{FCD5FF77-51F0-4F73-9FB6-AF37B6B7FFC5}"/>
    <dgm:cxn modelId="{B7696D29-BB35-4791-B258-85D7FB7B7D6D}" type="presOf" srcId="{F4FF7410-EAF2-4B3B-9A92-9E98362C0C76}" destId="{EA5978E4-88F8-417A-9AF7-514BF70D6406}" srcOrd="0" destOrd="0" presId="urn:microsoft.com/office/officeart/2011/layout/HexagonRadial"/>
    <dgm:cxn modelId="{D3406979-8857-448F-B699-D2AA376B6D62}" type="presOf" srcId="{9AA78C5B-1CBD-4CE2-8DFB-AB835A21EDC9}" destId="{918A227A-1DC9-43E4-B466-E530E35BD7FA}" srcOrd="0" destOrd="0" presId="urn:microsoft.com/office/officeart/2011/layout/HexagonRadial"/>
    <dgm:cxn modelId="{AA2D1D69-7470-4F62-BE9E-57085FBD39F0}" srcId="{158794D2-8DFB-4A15-B740-2E7D929861D6}" destId="{F4FF7410-EAF2-4B3B-9A92-9E98362C0C76}" srcOrd="0" destOrd="0" parTransId="{E01FEDDE-A88E-42A7-B706-1781830C57E9}" sibTransId="{E3710CCC-5E0E-4ABB-BBF8-B038DBFCC233}"/>
    <dgm:cxn modelId="{31EBF4E3-74EA-4666-8542-4D37C30AAF8C}" srcId="{158794D2-8DFB-4A15-B740-2E7D929861D6}" destId="{7A819519-DBB1-4A0A-B680-65A9D72FA849}" srcOrd="4" destOrd="0" parTransId="{3FDB9102-B99C-4860-BA49-059B6270F6E6}" sibTransId="{2E90F31F-F9C9-4D88-81D5-045D2FB33705}"/>
    <dgm:cxn modelId="{FD6CBC95-72E9-4857-8784-0457CC69B451}" srcId="{158794D2-8DFB-4A15-B740-2E7D929861D6}" destId="{D1E06BF4-8C65-493E-9F84-7D9E2D1B4A3F}" srcOrd="1" destOrd="0" parTransId="{F2B0A537-5029-49AD-9B3B-41A63216FE64}" sibTransId="{17C1102B-9101-4C5D-BAD2-A81F7A4E761B}"/>
    <dgm:cxn modelId="{DE5FF61B-5E9E-40D4-BD11-A3A94A198337}" srcId="{158794D2-8DFB-4A15-B740-2E7D929861D6}" destId="{9AA78C5B-1CBD-4CE2-8DFB-AB835A21EDC9}" srcOrd="2" destOrd="0" parTransId="{8C82AF0E-0BB9-4F97-A5A2-6A5ADAB3459A}" sibTransId="{D1B82481-FF22-4C1D-87F8-5FB42260C578}"/>
    <dgm:cxn modelId="{56B21EC8-B4A0-434A-BB6B-BABC0209B40A}" type="presOf" srcId="{5C1624C9-5045-4304-BB9A-B1999D247351}" destId="{5E469DC1-B1F5-48FF-8DBF-37BFB39EADF3}" srcOrd="0" destOrd="0" presId="urn:microsoft.com/office/officeart/2011/layout/HexagonRadial"/>
    <dgm:cxn modelId="{6344B798-1820-4EA8-A2BE-30517BF960B4}" type="presOf" srcId="{D1E06BF4-8C65-493E-9F84-7D9E2D1B4A3F}" destId="{2939DF87-9EE4-47F0-BFFE-261F24592C04}" srcOrd="0" destOrd="0" presId="urn:microsoft.com/office/officeart/2011/layout/HexagonRadial"/>
    <dgm:cxn modelId="{EBD27B7B-8907-4FF5-A2AC-773E3BFEC3D4}" srcId="{158794D2-8DFB-4A15-B740-2E7D929861D6}" destId="{91D9A1BF-1316-4CAE-8C43-55A1FEDAA680}" srcOrd="5" destOrd="0" parTransId="{F92308DA-5579-4B49-B5C6-E27087327245}" sibTransId="{DA9FAC0E-8012-4234-A0D8-2ADA20DC1B6E}"/>
    <dgm:cxn modelId="{E6A2CE8C-C8FD-4B1A-BC23-FBC55F72C764}" type="presOf" srcId="{7A819519-DBB1-4A0A-B680-65A9D72FA849}" destId="{B7FD1CF1-333A-44FD-8CF4-23694C5F7F21}" srcOrd="0" destOrd="0" presId="urn:microsoft.com/office/officeart/2011/layout/HexagonRadial"/>
    <dgm:cxn modelId="{DA8D6CA8-77C5-4A0A-96BF-4005659135E5}" type="presParOf" srcId="{5E469DC1-B1F5-48FF-8DBF-37BFB39EADF3}" destId="{E5999103-30A1-4143-A6E4-879357400A7E}" srcOrd="0" destOrd="0" presId="urn:microsoft.com/office/officeart/2011/layout/HexagonRadial"/>
    <dgm:cxn modelId="{18F60B1A-390B-4397-B051-3FD3E533FB8B}" type="presParOf" srcId="{5E469DC1-B1F5-48FF-8DBF-37BFB39EADF3}" destId="{B628CF89-1728-462F-9369-76CAD8939320}" srcOrd="1" destOrd="0" presId="urn:microsoft.com/office/officeart/2011/layout/HexagonRadial"/>
    <dgm:cxn modelId="{BF8FC0C2-5AC4-4AE3-A5EA-ECBECFEB8E13}" type="presParOf" srcId="{B628CF89-1728-462F-9369-76CAD8939320}" destId="{ACAF890A-71A6-4A89-891E-F85EF5DCF35F}" srcOrd="0" destOrd="0" presId="urn:microsoft.com/office/officeart/2011/layout/HexagonRadial"/>
    <dgm:cxn modelId="{01A07719-2774-40B5-960C-300DD8EA2822}" type="presParOf" srcId="{5E469DC1-B1F5-48FF-8DBF-37BFB39EADF3}" destId="{EA5978E4-88F8-417A-9AF7-514BF70D6406}" srcOrd="2" destOrd="0" presId="urn:microsoft.com/office/officeart/2011/layout/HexagonRadial"/>
    <dgm:cxn modelId="{FA19CAC3-734B-4EE8-A682-F4653842B0E9}" type="presParOf" srcId="{5E469DC1-B1F5-48FF-8DBF-37BFB39EADF3}" destId="{31557A77-7390-4F0A-A669-A516ADE7ECB7}" srcOrd="3" destOrd="0" presId="urn:microsoft.com/office/officeart/2011/layout/HexagonRadial"/>
    <dgm:cxn modelId="{7A77958A-5DBF-41EA-93D5-11EE7766750F}" type="presParOf" srcId="{31557A77-7390-4F0A-A669-A516ADE7ECB7}" destId="{A81A3443-764E-4DF8-8238-A98C669AA441}" srcOrd="0" destOrd="0" presId="urn:microsoft.com/office/officeart/2011/layout/HexagonRadial"/>
    <dgm:cxn modelId="{EE5F6FB5-7621-4CBB-80E2-E6D4D8BFF446}" type="presParOf" srcId="{5E469DC1-B1F5-48FF-8DBF-37BFB39EADF3}" destId="{2939DF87-9EE4-47F0-BFFE-261F24592C04}" srcOrd="4" destOrd="0" presId="urn:microsoft.com/office/officeart/2011/layout/HexagonRadial"/>
    <dgm:cxn modelId="{96BE1545-D34F-4882-B53E-E6D946734211}" type="presParOf" srcId="{5E469DC1-B1F5-48FF-8DBF-37BFB39EADF3}" destId="{B2848216-0653-4344-B9DE-C9F9543F2F75}" srcOrd="5" destOrd="0" presId="urn:microsoft.com/office/officeart/2011/layout/HexagonRadial"/>
    <dgm:cxn modelId="{169CDF69-1500-4885-A88D-AD3D79CC20E9}" type="presParOf" srcId="{B2848216-0653-4344-B9DE-C9F9543F2F75}" destId="{4D0BABDC-A337-4FD3-87E9-165D836B8AAE}" srcOrd="0" destOrd="0" presId="urn:microsoft.com/office/officeart/2011/layout/HexagonRadial"/>
    <dgm:cxn modelId="{26D36D19-1571-4D34-A52B-86DA61BD171D}" type="presParOf" srcId="{5E469DC1-B1F5-48FF-8DBF-37BFB39EADF3}" destId="{918A227A-1DC9-43E4-B466-E530E35BD7FA}" srcOrd="6" destOrd="0" presId="urn:microsoft.com/office/officeart/2011/layout/HexagonRadial"/>
    <dgm:cxn modelId="{C53FFB4F-F906-4CF2-8922-E912B5ADBF17}" type="presParOf" srcId="{5E469DC1-B1F5-48FF-8DBF-37BFB39EADF3}" destId="{D5C96F1F-E22F-4C74-9C1C-3F3EFED19DBB}" srcOrd="7" destOrd="0" presId="urn:microsoft.com/office/officeart/2011/layout/HexagonRadial"/>
    <dgm:cxn modelId="{F4B40408-E828-4493-BB09-059574280432}" type="presParOf" srcId="{D5C96F1F-E22F-4C74-9C1C-3F3EFED19DBB}" destId="{FB1549D9-53CA-4F32-8EAC-B21F672BE3CB}" srcOrd="0" destOrd="0" presId="urn:microsoft.com/office/officeart/2011/layout/HexagonRadial"/>
    <dgm:cxn modelId="{0586E429-0647-40DD-B537-1BCB5C7621EF}" type="presParOf" srcId="{5E469DC1-B1F5-48FF-8DBF-37BFB39EADF3}" destId="{12E10FAB-8B56-4C4D-ADA5-B9FF56390A06}" srcOrd="8" destOrd="0" presId="urn:microsoft.com/office/officeart/2011/layout/HexagonRadial"/>
    <dgm:cxn modelId="{5BFE40B6-3B96-4F28-8089-D721D107665E}" type="presParOf" srcId="{5E469DC1-B1F5-48FF-8DBF-37BFB39EADF3}" destId="{1F5E4F03-6F17-49ED-8BD8-E9390101936E}" srcOrd="9" destOrd="0" presId="urn:microsoft.com/office/officeart/2011/layout/HexagonRadial"/>
    <dgm:cxn modelId="{8544E630-F791-424A-AAFF-235B4F0EB960}" type="presParOf" srcId="{1F5E4F03-6F17-49ED-8BD8-E9390101936E}" destId="{D9EE8CB8-A8FD-442B-B217-E5D16E262C87}" srcOrd="0" destOrd="0" presId="urn:microsoft.com/office/officeart/2011/layout/HexagonRadial"/>
    <dgm:cxn modelId="{E671D1C4-35E6-4636-AFAE-F0C894842B5A}" type="presParOf" srcId="{5E469DC1-B1F5-48FF-8DBF-37BFB39EADF3}" destId="{B7FD1CF1-333A-44FD-8CF4-23694C5F7F21}" srcOrd="10" destOrd="0" presId="urn:microsoft.com/office/officeart/2011/layout/HexagonRadial"/>
    <dgm:cxn modelId="{35A007CC-18B1-4F41-BD20-AC5526D233D0}" type="presParOf" srcId="{5E469DC1-B1F5-48FF-8DBF-37BFB39EADF3}" destId="{7EEE4E58-2A74-456B-88B4-8C15A0EC518B}" srcOrd="11" destOrd="0" presId="urn:microsoft.com/office/officeart/2011/layout/HexagonRadial"/>
    <dgm:cxn modelId="{AAADB029-2684-4EA2-AA2E-500AAA83F4DB}" type="presParOf" srcId="{7EEE4E58-2A74-456B-88B4-8C15A0EC518B}" destId="{E6E5E4AF-FDAD-4F8E-A5A3-D556F14DD8B9}" srcOrd="0" destOrd="0" presId="urn:microsoft.com/office/officeart/2011/layout/HexagonRadial"/>
    <dgm:cxn modelId="{342E2D04-750D-4EAE-BBE1-85F02B829E8B}" type="presParOf" srcId="{5E469DC1-B1F5-48FF-8DBF-37BFB39EADF3}" destId="{2429714D-6DFE-4B3D-BCDC-A5A68DDC3B0A}"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02E03-56C6-4095-8CDF-2327B22AE6F6}">
      <dsp:nvSpPr>
        <dsp:cNvPr id="0" name=""/>
        <dsp:cNvSpPr/>
      </dsp:nvSpPr>
      <dsp:spPr>
        <a:xfrm>
          <a:off x="0" y="3419"/>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Free</a:t>
          </a:r>
        </a:p>
      </dsp:txBody>
      <dsp:txXfrm>
        <a:off x="31123" y="34542"/>
        <a:ext cx="8356040" cy="575306"/>
      </dsp:txXfrm>
    </dsp:sp>
    <dsp:sp modelId="{88AE8552-CBB8-4053-A99D-4AF2DED002BC}">
      <dsp:nvSpPr>
        <dsp:cNvPr id="0" name=""/>
        <dsp:cNvSpPr/>
      </dsp:nvSpPr>
      <dsp:spPr>
        <a:xfrm>
          <a:off x="0" y="712218"/>
          <a:ext cx="8418286" cy="1283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Shared compute resources</a:t>
          </a:r>
        </a:p>
        <a:p>
          <a:pPr marL="228600" lvl="1" indent="-228600" algn="l" defTabSz="889000">
            <a:lnSpc>
              <a:spcPct val="90000"/>
            </a:lnSpc>
            <a:spcBef>
              <a:spcPct val="0"/>
            </a:spcBef>
            <a:spcAft>
              <a:spcPct val="20000"/>
            </a:spcAft>
            <a:buChar char="••"/>
          </a:pPr>
          <a:r>
            <a:rPr lang="en-US" sz="2000" kern="1200" dirty="0"/>
            <a:t>Limited bandwidth and CPU time</a:t>
          </a:r>
        </a:p>
        <a:p>
          <a:pPr marL="228600" lvl="1" indent="-228600" algn="l" defTabSz="889000">
            <a:lnSpc>
              <a:spcPct val="90000"/>
            </a:lnSpc>
            <a:spcBef>
              <a:spcPct val="0"/>
            </a:spcBef>
            <a:spcAft>
              <a:spcPct val="20000"/>
            </a:spcAft>
            <a:buChar char="••"/>
          </a:pPr>
          <a:r>
            <a:rPr lang="en-US" sz="2000" kern="1200" dirty="0"/>
            <a:t>Limited customization options</a:t>
          </a:r>
        </a:p>
        <a:p>
          <a:pPr marL="228600" lvl="1" indent="-228600" algn="l" defTabSz="889000">
            <a:lnSpc>
              <a:spcPct val="90000"/>
            </a:lnSpc>
            <a:spcBef>
              <a:spcPct val="0"/>
            </a:spcBef>
            <a:spcAft>
              <a:spcPct val="20000"/>
            </a:spcAft>
            <a:buChar char="••"/>
          </a:pPr>
          <a:endParaRPr lang="en-US" sz="2000" kern="1200" dirty="0"/>
        </a:p>
      </dsp:txBody>
      <dsp:txXfrm>
        <a:off x="0" y="712218"/>
        <a:ext cx="8418286" cy="1283560"/>
      </dsp:txXfrm>
    </dsp:sp>
    <dsp:sp modelId="{035A7745-F4D7-40CC-A1F0-3B7B690E7535}">
      <dsp:nvSpPr>
        <dsp:cNvPr id="0" name=""/>
        <dsp:cNvSpPr/>
      </dsp:nvSpPr>
      <dsp:spPr>
        <a:xfrm>
          <a:off x="0" y="1924532"/>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Shared</a:t>
          </a:r>
        </a:p>
      </dsp:txBody>
      <dsp:txXfrm>
        <a:off x="31123" y="1955655"/>
        <a:ext cx="8356040" cy="575306"/>
      </dsp:txXfrm>
    </dsp:sp>
    <dsp:sp modelId="{0857102D-F295-4637-BBE8-98E49AC7A415}">
      <dsp:nvSpPr>
        <dsp:cNvPr id="0" name=""/>
        <dsp:cNvSpPr/>
      </dsp:nvSpPr>
      <dsp:spPr>
        <a:xfrm>
          <a:off x="0" y="2562084"/>
          <a:ext cx="8418286" cy="95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Shared compute resources</a:t>
          </a:r>
        </a:p>
        <a:p>
          <a:pPr marL="228600" lvl="1" indent="-228600" algn="l" defTabSz="889000">
            <a:lnSpc>
              <a:spcPct val="90000"/>
            </a:lnSpc>
            <a:spcBef>
              <a:spcPct val="0"/>
            </a:spcBef>
            <a:spcAft>
              <a:spcPct val="20000"/>
            </a:spcAft>
            <a:buChar char="••"/>
          </a:pPr>
          <a:r>
            <a:rPr lang="en-US" sz="2000" kern="1200" dirty="0"/>
            <a:t>No upper-limit to bandwidth and CPU time</a:t>
          </a:r>
        </a:p>
        <a:p>
          <a:pPr marL="228600" lvl="1" indent="-228600" algn="l" defTabSz="889000">
            <a:lnSpc>
              <a:spcPct val="90000"/>
            </a:lnSpc>
            <a:spcBef>
              <a:spcPct val="0"/>
            </a:spcBef>
            <a:spcAft>
              <a:spcPct val="20000"/>
            </a:spcAft>
            <a:buChar char="••"/>
          </a:pPr>
          <a:r>
            <a:rPr lang="en-US" sz="2000" kern="1200" dirty="0"/>
            <a:t>Additional customization options</a:t>
          </a:r>
        </a:p>
      </dsp:txBody>
      <dsp:txXfrm>
        <a:off x="0" y="2562084"/>
        <a:ext cx="8418286" cy="952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02E03-56C6-4095-8CDF-2327B22AE6F6}">
      <dsp:nvSpPr>
        <dsp:cNvPr id="0" name=""/>
        <dsp:cNvSpPr/>
      </dsp:nvSpPr>
      <dsp:spPr>
        <a:xfrm>
          <a:off x="0" y="3419"/>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Basic</a:t>
          </a:r>
        </a:p>
      </dsp:txBody>
      <dsp:txXfrm>
        <a:off x="31123" y="34542"/>
        <a:ext cx="8356040" cy="575306"/>
      </dsp:txXfrm>
    </dsp:sp>
    <dsp:sp modelId="{88AE8552-CBB8-4053-A99D-4AF2DED002BC}">
      <dsp:nvSpPr>
        <dsp:cNvPr id="0" name=""/>
        <dsp:cNvSpPr/>
      </dsp:nvSpPr>
      <dsp:spPr>
        <a:xfrm>
          <a:off x="0" y="640972"/>
          <a:ext cx="8418286" cy="1283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Reserved instance for multiple web applications</a:t>
          </a:r>
        </a:p>
        <a:p>
          <a:pPr marL="228600" lvl="1" indent="-228600" algn="l" defTabSz="889000">
            <a:lnSpc>
              <a:spcPct val="90000"/>
            </a:lnSpc>
            <a:spcBef>
              <a:spcPct val="0"/>
            </a:spcBef>
            <a:spcAft>
              <a:spcPct val="20000"/>
            </a:spcAft>
            <a:buChar char="••"/>
          </a:pPr>
          <a:r>
            <a:rPr lang="en-US" sz="2000" kern="1200" dirty="0"/>
            <a:t>Websites are pooled under the same instance</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dsp:txBody>
      <dsp:txXfrm>
        <a:off x="0" y="640972"/>
        <a:ext cx="8418286" cy="1283560"/>
      </dsp:txXfrm>
    </dsp:sp>
    <dsp:sp modelId="{035A7745-F4D7-40CC-A1F0-3B7B690E7535}">
      <dsp:nvSpPr>
        <dsp:cNvPr id="0" name=""/>
        <dsp:cNvSpPr/>
      </dsp:nvSpPr>
      <dsp:spPr>
        <a:xfrm>
          <a:off x="0" y="1924532"/>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Standard</a:t>
          </a:r>
        </a:p>
      </dsp:txBody>
      <dsp:txXfrm>
        <a:off x="31123" y="1955655"/>
        <a:ext cx="8356040" cy="575306"/>
      </dsp:txXfrm>
    </dsp:sp>
    <dsp:sp modelId="{0857102D-F295-4637-BBE8-98E49AC7A415}">
      <dsp:nvSpPr>
        <dsp:cNvPr id="0" name=""/>
        <dsp:cNvSpPr/>
      </dsp:nvSpPr>
      <dsp:spPr>
        <a:xfrm>
          <a:off x="0" y="2562084"/>
          <a:ext cx="8418286" cy="95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Reserved instance for multiple web applications</a:t>
          </a:r>
        </a:p>
        <a:p>
          <a:pPr marL="228600" lvl="1" indent="-228600" algn="l" defTabSz="889000">
            <a:lnSpc>
              <a:spcPct val="90000"/>
            </a:lnSpc>
            <a:spcBef>
              <a:spcPct val="0"/>
            </a:spcBef>
            <a:spcAft>
              <a:spcPct val="20000"/>
            </a:spcAft>
            <a:buChar char="••"/>
          </a:pPr>
          <a:r>
            <a:rPr lang="en-US" sz="2000" kern="1200" dirty="0"/>
            <a:t>Websites are pooled under the same instance</a:t>
          </a:r>
        </a:p>
        <a:p>
          <a:pPr marL="228600" lvl="1" indent="-228600" algn="l" defTabSz="889000">
            <a:lnSpc>
              <a:spcPct val="90000"/>
            </a:lnSpc>
            <a:spcBef>
              <a:spcPct val="0"/>
            </a:spcBef>
            <a:spcAft>
              <a:spcPct val="20000"/>
            </a:spcAft>
            <a:buChar char="••"/>
          </a:pPr>
          <a:r>
            <a:rPr lang="en-US" sz="2000" kern="1200" dirty="0"/>
            <a:t>Supports auto-scale</a:t>
          </a:r>
        </a:p>
      </dsp:txBody>
      <dsp:txXfrm>
        <a:off x="0" y="2562084"/>
        <a:ext cx="8418286" cy="9529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99103-30A1-4143-A6E4-879357400A7E}">
      <dsp:nvSpPr>
        <dsp:cNvPr id="0" name=""/>
        <dsp:cNvSpPr/>
      </dsp:nvSpPr>
      <dsp:spPr>
        <a:xfrm>
          <a:off x="2008965" y="1189306"/>
          <a:ext cx="1511660" cy="1307647"/>
        </a:xfrm>
        <a:prstGeom prst="hexagon">
          <a:avLst>
            <a:gd name="adj" fmla="val 28570"/>
            <a:gd name="vf" fmla="val 11547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noFill/>
            </a:rPr>
            <a:t>Metrics</a:t>
          </a:r>
        </a:p>
      </dsp:txBody>
      <dsp:txXfrm>
        <a:off x="2259468" y="1406001"/>
        <a:ext cx="1010654" cy="874257"/>
      </dsp:txXfrm>
    </dsp:sp>
    <dsp:sp modelId="{A81A3443-764E-4DF8-8238-A98C669AA441}">
      <dsp:nvSpPr>
        <dsp:cNvPr id="0" name=""/>
        <dsp:cNvSpPr/>
      </dsp:nvSpPr>
      <dsp:spPr>
        <a:xfrm>
          <a:off x="2955555" y="563685"/>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EA5978E4-88F8-417A-9AF7-514BF70D6406}">
      <dsp:nvSpPr>
        <dsp:cNvPr id="0" name=""/>
        <dsp:cNvSpPr/>
      </dsp:nvSpPr>
      <dsp:spPr>
        <a:xfrm>
          <a:off x="2148211" y="0"/>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CPU</a:t>
          </a:r>
        </a:p>
      </dsp:txBody>
      <dsp:txXfrm>
        <a:off x="2353506" y="177604"/>
        <a:ext cx="828204" cy="716495"/>
      </dsp:txXfrm>
    </dsp:sp>
    <dsp:sp modelId="{4D0BABDC-A337-4FD3-87E9-165D836B8AAE}">
      <dsp:nvSpPr>
        <dsp:cNvPr id="0" name=""/>
        <dsp:cNvSpPr/>
      </dsp:nvSpPr>
      <dsp:spPr>
        <a:xfrm>
          <a:off x="3621192" y="1482393"/>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2939DF87-9EE4-47F0-BFFE-261F24592C04}">
      <dsp:nvSpPr>
        <dsp:cNvPr id="0" name=""/>
        <dsp:cNvSpPr/>
      </dsp:nvSpPr>
      <dsp:spPr>
        <a:xfrm>
          <a:off x="3284330" y="659169"/>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Memory</a:t>
          </a:r>
        </a:p>
      </dsp:txBody>
      <dsp:txXfrm>
        <a:off x="3489625" y="836773"/>
        <a:ext cx="828204" cy="716495"/>
      </dsp:txXfrm>
    </dsp:sp>
    <dsp:sp modelId="{FB1549D9-53CA-4F32-8EAC-B21F672BE3CB}">
      <dsp:nvSpPr>
        <dsp:cNvPr id="0" name=""/>
        <dsp:cNvSpPr/>
      </dsp:nvSpPr>
      <dsp:spPr>
        <a:xfrm>
          <a:off x="3158797" y="2519442"/>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918A227A-1DC9-43E4-B466-E530E35BD7FA}">
      <dsp:nvSpPr>
        <dsp:cNvPr id="0" name=""/>
        <dsp:cNvSpPr/>
      </dsp:nvSpPr>
      <dsp:spPr>
        <a:xfrm>
          <a:off x="3284330" y="1955019"/>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HTTP Queue</a:t>
          </a:r>
        </a:p>
      </dsp:txBody>
      <dsp:txXfrm>
        <a:off x="3489625" y="2132623"/>
        <a:ext cx="828204" cy="716495"/>
      </dsp:txXfrm>
    </dsp:sp>
    <dsp:sp modelId="{D9EE8CB8-A8FD-442B-B217-E5D16E262C87}">
      <dsp:nvSpPr>
        <dsp:cNvPr id="0" name=""/>
        <dsp:cNvSpPr/>
      </dsp:nvSpPr>
      <dsp:spPr>
        <a:xfrm>
          <a:off x="2047328" y="2662641"/>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12E10FAB-8B56-4C4D-ADA5-B9FF56390A06}">
      <dsp:nvSpPr>
        <dsp:cNvPr id="0" name=""/>
        <dsp:cNvSpPr/>
      </dsp:nvSpPr>
      <dsp:spPr>
        <a:xfrm>
          <a:off x="2148211" y="2614925"/>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Disk Queue</a:t>
          </a:r>
        </a:p>
      </dsp:txBody>
      <dsp:txXfrm>
        <a:off x="2353506" y="2792529"/>
        <a:ext cx="828204" cy="716495"/>
      </dsp:txXfrm>
    </dsp:sp>
    <dsp:sp modelId="{E6E5E4AF-FDAD-4F8E-A5A3-D556F14DD8B9}">
      <dsp:nvSpPr>
        <dsp:cNvPr id="0" name=""/>
        <dsp:cNvSpPr/>
      </dsp:nvSpPr>
      <dsp:spPr>
        <a:xfrm>
          <a:off x="1335241" y="1708752"/>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B7FD1CF1-333A-44FD-8CF4-23694C5F7F21}">
      <dsp:nvSpPr>
        <dsp:cNvPr id="0" name=""/>
        <dsp:cNvSpPr/>
      </dsp:nvSpPr>
      <dsp:spPr>
        <a:xfrm>
          <a:off x="1006818" y="1955756"/>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Data In</a:t>
          </a:r>
        </a:p>
      </dsp:txBody>
      <dsp:txXfrm>
        <a:off x="1212113" y="2133360"/>
        <a:ext cx="828204" cy="716495"/>
      </dsp:txXfrm>
    </dsp:sp>
    <dsp:sp modelId="{2429714D-6DFE-4B3D-BCDC-A5A68DDC3B0A}">
      <dsp:nvSpPr>
        <dsp:cNvPr id="0" name=""/>
        <dsp:cNvSpPr/>
      </dsp:nvSpPr>
      <dsp:spPr>
        <a:xfrm>
          <a:off x="1006818" y="657694"/>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Data Out</a:t>
          </a:r>
        </a:p>
      </dsp:txBody>
      <dsp:txXfrm>
        <a:off x="1212113" y="835298"/>
        <a:ext cx="828204" cy="7164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8FDC8-82D1-4FC5-A228-4088B8185FF1}" type="datetimeFigureOut">
              <a:rPr lang="en-US" smtClean="0"/>
              <a:t>3/19/2018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70E2-2563-4E66-8700-D847FC8568A0}" type="slidenum">
              <a:rPr lang="en-US" smtClean="0"/>
              <a:t>‹#›</a:t>
            </a:fld>
            <a:endParaRPr lang="en-US"/>
          </a:p>
        </p:txBody>
      </p:sp>
    </p:spTree>
    <p:extLst>
      <p:ext uri="{BB962C8B-B14F-4D97-AF65-F5344CB8AC3E}">
        <p14:creationId xmlns:p14="http://schemas.microsoft.com/office/powerpoint/2010/main" val="887593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go.microsoft.com/fwlink/?LinkID=510178&amp;clcid=0x40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go.microsoft.com/fwlink/?LinkID=510179&amp;clcid=0x40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o.microsoft.com/fwlink/?LinkID=510177&amp;clcid=0x409"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90976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436144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46710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544478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suggest this article to students who want to dive deeper into App Service Plans.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http://go.microsoft.com/fwlink/?LinkID=510178</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238986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65942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094844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485645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describe the scenarios where AlwaysOn can be used, such as web jobs that operate over data continuously. You also can discuss the impact of keeping the application warm instead of loading and unloading the site.</a:t>
            </a:r>
          </a:p>
        </p:txBody>
      </p:sp>
      <p:sp>
        <p:nvSpPr>
          <p:cNvPr id="4" name="Slide Number Placeholder 3"/>
          <p:cNvSpPr>
            <a:spLocks noGrp="1"/>
          </p:cNvSpPr>
          <p:nvPr>
            <p:ph type="sldNum" sz="quarter" idx="10"/>
          </p:nvPr>
        </p:nvSpPr>
        <p:spPr/>
        <p:txBody>
          <a:bodyPr/>
          <a:lstStyle/>
          <a:p>
            <a:fld id="{F1E070E2-2563-4E66-8700-D847FC8568A0}"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711019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Configuring Azure Web App Custom Domain Name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http://go.microsoft.com/fwlink/?LinkID=510179</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196100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Deep-Dive into Web App Scaling:</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a lot of time describing the methods on this slide. These specific methods can change as the portal is updated.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autoscaling is available only for Standard hosting plans.</a:t>
            </a:r>
          </a:p>
        </p:txBody>
      </p:sp>
      <p:sp>
        <p:nvSpPr>
          <p:cNvPr id="4" name="Slide Number Placeholder 3"/>
          <p:cNvSpPr>
            <a:spLocks noGrp="1"/>
          </p:cNvSpPr>
          <p:nvPr>
            <p:ph type="sldNum" sz="quarter" idx="10"/>
          </p:nvPr>
        </p:nvSpPr>
        <p:spPr/>
        <p:txBody>
          <a:bodyPr/>
          <a:lstStyle/>
          <a:p>
            <a:fld id="{F1E070E2-2563-4E66-8700-D847FC8568A0}"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457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4293310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examples of situations where you might want to autoscale your Web App by utilization. A good example will be a Web App with an unpredictable usage pattern that is bursts.</a:t>
            </a:r>
          </a:p>
        </p:txBody>
      </p:sp>
      <p:sp>
        <p:nvSpPr>
          <p:cNvPr id="4" name="Slide Number Placeholder 3"/>
          <p:cNvSpPr>
            <a:spLocks noGrp="1"/>
          </p:cNvSpPr>
          <p:nvPr>
            <p:ph type="sldNum" sz="quarter" idx="10"/>
          </p:nvPr>
        </p:nvSpPr>
        <p:spPr/>
        <p:txBody>
          <a:bodyPr/>
          <a:lstStyle/>
          <a:p>
            <a:fld id="{F1E070E2-2563-4E66-8700-D847FC8568A0}"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569949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Verify that you received credentials to sign in to the Azure portal from your training provider. You will use these credentials and the Azure account throughout the labs in this course.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734036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767898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Focus on how you can use Web Deploy to create a package for your Web App. You can use the Web Deploy package to specify not only the content and files for your web application, but also the configuration settings that should be changed on the target IIS instance. You also can specify the possible changes and migrations to external resources such as SQL Server. After you specify these changes and setting, an administrator can directly deploy the Web App on a machine with IIS or remotely deploy it by using the IIS Web Management Service (WMSvc).</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Web Apps use Web Deploy as the preferred method for publishing a web application.</a:t>
            </a:r>
          </a:p>
        </p:txBody>
      </p:sp>
      <p:sp>
        <p:nvSpPr>
          <p:cNvPr id="4" name="Slide Number Placeholder 3"/>
          <p:cNvSpPr>
            <a:spLocks noGrp="1"/>
          </p:cNvSpPr>
          <p:nvPr>
            <p:ph type="sldNum" sz="quarter" idx="10"/>
          </p:nvPr>
        </p:nvSpPr>
        <p:spPr/>
        <p:txBody>
          <a:bodyPr/>
          <a:lstStyle/>
          <a:p>
            <a:fld id="{F1E070E2-2563-4E66-8700-D847FC8568A0}"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788595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these settings are injected by the host into an ASP.NET web application during startup. It is possible to access the </a:t>
            </a:r>
            <a:r>
              <a:rPr lang="en-US" sz="1000" i="1">
                <a:latin typeface="Arial" panose="020B0604020202020204" pitchFamily="34" charset="0"/>
                <a:ea typeface="Calibri" panose="020F0502020204030204" pitchFamily="34" charset="0"/>
                <a:cs typeface="Times New Roman" panose="02020603050405020304" pitchFamily="18" charset="0"/>
              </a:rPr>
              <a:t>appsettings</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i="1">
                <a:latin typeface="Arial" panose="020B0604020202020204" pitchFamily="34" charset="0"/>
                <a:ea typeface="Calibri" panose="020F0502020204030204" pitchFamily="34" charset="0"/>
                <a:cs typeface="Times New Roman" panose="02020603050405020304" pitchFamily="18" charset="0"/>
              </a:rPr>
              <a:t>connectionStrings</a:t>
            </a:r>
            <a:r>
              <a:rPr lang="en-US" sz="1000">
                <a:latin typeface="Arial" panose="020B0604020202020204" pitchFamily="34" charset="0"/>
                <a:ea typeface="Calibri" panose="020F0502020204030204" pitchFamily="34" charset="0"/>
                <a:cs typeface="Times New Roman" panose="02020603050405020304" pitchFamily="18" charset="0"/>
              </a:rPr>
              <a:t> variables before these settings are injected.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These augment the values in your Web.config file appSettings and connectionStrings element[s].</a:t>
            </a:r>
          </a:p>
        </p:txBody>
      </p:sp>
      <p:sp>
        <p:nvSpPr>
          <p:cNvPr id="4" name="Slide Number Placeholder 3"/>
          <p:cNvSpPr>
            <a:spLocks noGrp="1"/>
          </p:cNvSpPr>
          <p:nvPr>
            <p:ph type="sldNum" sz="quarter" idx="10"/>
          </p:nvPr>
        </p:nvSpPr>
        <p:spPr/>
        <p:txBody>
          <a:bodyPr/>
          <a:lstStyle/>
          <a:p>
            <a:fld id="{F1E070E2-2563-4E66-8700-D847FC8568A0}"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341561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Verify that you received credentials to sign in to the Azure portal from your training provider. You will use these credentials and the Azure account throughout the labs in this course.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643348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084033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Before starting this demo, you must complete the lab in Module 2. For this demo in this module, you will use the available host machine. Also, you must complete the following steps: </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host computer, click </a:t>
            </a:r>
            <a:r>
              <a:rPr lang="en-US" sz="1000" b="1">
                <a:latin typeface="Arial" panose="020B0604020202020204" pitchFamily="34" charset="0"/>
                <a:ea typeface="Times New Roman" panose="02020603050405020304" pitchFamily="18" charset="0"/>
                <a:cs typeface="Times New Roman" panose="02020603050405020304" pitchFamily="18" charset="0"/>
              </a:rPr>
              <a:t>Start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a:latin typeface="Arial" panose="020B0604020202020204" pitchFamily="34" charset="0"/>
                <a:ea typeface="Times New Roman" panose="02020603050405020304" pitchFamily="18" charset="0"/>
                <a:cs typeface="Times New Roman" panose="02020603050405020304" pitchFamily="18" charset="0"/>
              </a:rPr>
              <a:t>Remote</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Remote Desktop Connection, provide the name of your virtual machine in the </a:t>
            </a:r>
            <a:r>
              <a:rPr lang="en-US" sz="1000" b="1">
                <a:latin typeface="Arial" panose="020B0604020202020204" pitchFamily="34" charset="0"/>
                <a:ea typeface="Times New Roman" panose="02020603050405020304" pitchFamily="18" charset="0"/>
                <a:cs typeface="Times New Roman" panose="02020603050405020304" pitchFamily="18" charset="0"/>
              </a:rPr>
              <a:t>Computer</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by using the following format: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995"/>
              </a:spcAft>
            </a:pPr>
            <a:r>
              <a:rPr lang="en-US" sz="1000" b="1">
                <a:latin typeface="Arial" panose="020B0604020202020204" pitchFamily="34" charset="0"/>
                <a:ea typeface="Times New Roman" panose="02020603050405020304" pitchFamily="18" charset="0"/>
                <a:cs typeface="Times New Roman" panose="02020603050405020304" pitchFamily="18" charset="0"/>
              </a:rPr>
              <a:t>vm20532[</a:t>
            </a:r>
            <a:r>
              <a:rPr lang="en-US" sz="1000" b="1" i="1">
                <a:latin typeface="Arial" panose="020B0604020202020204" pitchFamily="34" charset="0"/>
                <a:ea typeface="Times New Roman" panose="02020603050405020304" pitchFamily="18" charset="0"/>
                <a:cs typeface="Times New Roman" panose="02020603050405020304" pitchFamily="18" charset="0"/>
              </a:rPr>
              <a:t>Your Name Here</a:t>
            </a:r>
            <a:r>
              <a:rPr lang="en-US" sz="1000" b="1">
                <a:latin typeface="Arial" panose="020B0604020202020204" pitchFamily="34" charset="0"/>
                <a:ea typeface="Times New Roman" panose="02020603050405020304" pitchFamily="18" charset="0"/>
                <a:cs typeface="Times New Roman" panose="02020603050405020304" pitchFamily="18" charset="0"/>
              </a:rPr>
              <a:t>].cloudapp.net:[</a:t>
            </a:r>
            <a:r>
              <a:rPr lang="en-US" sz="1000" b="1" i="1">
                <a:latin typeface="Arial" panose="020B0604020202020204" pitchFamily="34" charset="0"/>
                <a:ea typeface="Times New Roman" panose="02020603050405020304" pitchFamily="18" charset="0"/>
                <a:cs typeface="Times New Roman" panose="02020603050405020304" pitchFamily="18" charset="0"/>
              </a:rPr>
              <a:t>Your VM RDP Port</a:t>
            </a:r>
            <a:r>
              <a:rPr lang="en-US" sz="1000" b="1">
                <a:latin typeface="Arial" panose="020B0604020202020204" pitchFamily="34" charset="0"/>
                <a:ea typeface="Times New Roman" panose="02020603050405020304" pitchFamily="18" charset="0"/>
                <a:cs typeface="Times New Roman" panose="02020603050405020304" pitchFamily="18" charset="0"/>
              </a:rPr>
              <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US" sz="1000" b="1">
                <a:latin typeface="Arial" panose="020B0604020202020204" pitchFamily="34" charset="0"/>
                <a:ea typeface="Calibri" panose="020F0502020204030204" pitchFamily="34" charset="0"/>
                <a:cs typeface="Times New Roman" panose="02020603050405020304" pitchFamily="18" charset="0"/>
              </a:rPr>
              <a:t>Note: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a:latin typeface="Arial" panose="020B0604020202020204" pitchFamily="34" charset="0"/>
                <a:ea typeface="Calibri" panose="020F0502020204030204" pitchFamily="34" charset="0"/>
                <a:cs typeface="Times New Roman" panose="02020603050405020304" pitchFamily="18" charset="0"/>
              </a:rPr>
              <a:t>The name and port for your virtual machine might be saved in the Computer drop-down list. If this is the case, use this value instead of typing it in manually. If you are unsure about your virtual machine’s Remote Desktop Protocol (RDP) port, use either of the Azure portals to find your virtual machine’s endpoints. The endpoint with the name </a:t>
            </a:r>
            <a:r>
              <a:rPr lang="en-US" sz="1000" b="1">
                <a:latin typeface="Arial" panose="020B0604020202020204" pitchFamily="34" charset="0"/>
                <a:ea typeface="Calibri" panose="020F0502020204030204" pitchFamily="34" charset="0"/>
                <a:cs typeface="Times New Roman" panose="02020603050405020304" pitchFamily="18" charset="0"/>
              </a:rPr>
              <a:t>Remote Desktop</a:t>
            </a:r>
            <a:r>
              <a:rPr lang="en-US" sz="1000">
                <a:latin typeface="Arial" panose="020B0604020202020204" pitchFamily="34" charset="0"/>
                <a:ea typeface="Calibri" panose="020F0502020204030204" pitchFamily="34" charset="0"/>
                <a:cs typeface="Times New Roman" panose="02020603050405020304" pitchFamily="18" charset="0"/>
              </a:rPr>
              <a:t> is the correct port for RDP. This port is randomized to protect your virtual machine from unauthorized access.</a:t>
            </a: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Remote Desktop Connection, click </a:t>
            </a:r>
            <a:r>
              <a:rPr lang="en-US" sz="1000" b="1">
                <a:latin typeface="Arial" panose="020B0604020202020204" pitchFamily="34" charset="0"/>
                <a:ea typeface="Times New Roman" panose="02020603050405020304" pitchFamily="18" charset="0"/>
                <a:cs typeface="Times New Roman" panose="02020603050405020304" pitchFamily="18" charset="0"/>
              </a:rPr>
              <a:t>Connect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Wait until the RDP client accesses the virtual machine.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If necessary, sign in by using the following credentials: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a:latin typeface="Arial" panose="020B0604020202020204" pitchFamily="34" charset="0"/>
                <a:ea typeface="Times New Roman" panose="02020603050405020304" pitchFamily="18" charset="0"/>
                <a:cs typeface="Times New Roman" panose="02020603050405020304" pitchFamily="18" charset="0"/>
              </a:rPr>
              <a:t>Student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a:latin typeface="Arial" panose="020B0604020202020204" pitchFamily="34" charset="0"/>
                <a:ea typeface="Times New Roman" panose="02020603050405020304" pitchFamily="18" charset="0"/>
                <a:cs typeface="Times New Roman" panose="02020603050405020304" pitchFamily="18" charset="0"/>
              </a:rPr>
              <a:t>AzurePa$$w0rd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Verify that you received the credentials to sign in to the Azure portal from your training provider. You will use these credentials and the Azure account throughout the labs in this course.</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637905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Ensure that the students perform all the lab tasks in the virtual machine they created in Azure. </a:t>
            </a:r>
          </a:p>
        </p:txBody>
      </p:sp>
      <p:sp>
        <p:nvSpPr>
          <p:cNvPr id="4" name="Slide Number Placeholder 3"/>
          <p:cNvSpPr>
            <a:spLocks noGrp="1"/>
          </p:cNvSpPr>
          <p:nvPr>
            <p:ph type="sldNum" sz="quarter" idx="10"/>
          </p:nvPr>
        </p:nvSpPr>
        <p:spPr/>
        <p:txBody>
          <a:bodyPr/>
          <a:lstStyle/>
          <a:p>
            <a:fld id="{F1E070E2-2563-4E66-8700-D847FC8568A0}"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00390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1E070E2-2563-4E66-8700-D847FC8568A0}"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6541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3563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1E070E2-2563-4E66-8700-D847FC8568A0}"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757498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True or False: WebDeploy is the only mechanism for deploying web applications to Web Apps.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p:txBody>
          <a:bodyPr/>
          <a:lstStyle/>
          <a:p>
            <a:fld id="{F1E070E2-2563-4E66-8700-D847FC8568A0}"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356950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are some of the business scenarios where you can scale your Web App on a schedule?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There is no single correct answer, but there are many example scenarios. For example, a deal-of-the-day Web App may release new deals at 11 PM EST and would like to scale their Web App every night for a 3-4 hour block around the new deal time. A weekend kickball league may have live scores online and would like to scale up their Web App on weekends around the typical game times.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Why would you want to store logs in a central location for multiple Web App instances?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Azure instances are transient and might be volatile. Logs should be stored externally so that you can analyze them beyond the lifetime of the Web App instance.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Why would you consider leaving log files on the file system for a Web App instance?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might have a scenario where a single instance of your web application is failing. In this case, you might want to go into that instance and look at its log files in isolation.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Best Practice: </a:t>
            </a:r>
            <a:r>
              <a:rPr lang="en-US" sz="1000">
                <a:latin typeface="Arial" panose="020B0604020202020204" pitchFamily="34" charset="0"/>
                <a:ea typeface="Calibri" panose="020F0502020204030204" pitchFamily="34" charset="0"/>
                <a:cs typeface="Times New Roman" panose="02020603050405020304" pitchFamily="18" charset="0"/>
              </a:rPr>
              <a:t>To deploy applications in an on-premises environment, you can follow the same process that is used to publish a web application to Azure by using Web Deploy. Web Deploy can be used to decouple developers from the release process. It provides a single package that can be used by an administrator to deploy the application in the production environment.</a:t>
            </a:r>
          </a:p>
        </p:txBody>
      </p:sp>
      <p:sp>
        <p:nvSpPr>
          <p:cNvPr id="4" name="Slide Number Placeholder 3"/>
          <p:cNvSpPr>
            <a:spLocks noGrp="1"/>
          </p:cNvSpPr>
          <p:nvPr>
            <p:ph type="sldNum" sz="quarter" idx="10"/>
          </p:nvPr>
        </p:nvSpPr>
        <p:spPr/>
        <p:txBody>
          <a:bodyPr/>
          <a:lstStyle/>
          <a:p>
            <a:fld id="{F1E070E2-2563-4E66-8700-D847FC8568A0}"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61528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how simple it is to deploy a web application to Azure Web Apps.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also talk about what scalability means with respect to a Web App in Azure. Unlike with cloud services, you can easily scale the number of instances and the size of a Web App without having to redesign your web application to make it completely modular.</a:t>
            </a:r>
          </a:p>
        </p:txBody>
      </p:sp>
      <p:sp>
        <p:nvSpPr>
          <p:cNvPr id="4" name="Slide Number Placeholder 3"/>
          <p:cNvSpPr>
            <a:spLocks noGrp="1"/>
          </p:cNvSpPr>
          <p:nvPr>
            <p:ph type="sldNum" sz="quarter" idx="10"/>
          </p:nvPr>
        </p:nvSpPr>
        <p:spPr/>
        <p:txBody>
          <a:bodyPr/>
          <a:lstStyle/>
          <a:p>
            <a:fld id="{F1E070E2-2563-4E66-8700-D847FC8568A0}"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03140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40831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951787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simple Web Apps, you might overestimate the number of instances and the size that is required. Mention that it is possible to host many Web Apps instances in a single small size Standard App Service Plan. This is a common tactic to save on hosting costs.</a:t>
            </a:r>
          </a:p>
        </p:txBody>
      </p:sp>
      <p:sp>
        <p:nvSpPr>
          <p:cNvPr id="4" name="Slide Number Placeholder 3"/>
          <p:cNvSpPr>
            <a:spLocks noGrp="1"/>
          </p:cNvSpPr>
          <p:nvPr>
            <p:ph type="sldNum" sz="quarter" idx="10"/>
          </p:nvPr>
        </p:nvSpPr>
        <p:spPr/>
        <p:txBody>
          <a:bodyPr/>
          <a:lstStyle/>
          <a:p>
            <a:fld id="{F1E070E2-2563-4E66-8700-D847FC8568A0}"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66007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66222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Verify that you received credentials to sign in to the Azure portal from your training provider. You will use these credentials and the Azure account throughout the labs in this course.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418402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8480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915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1572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728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529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38072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628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75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20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37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9068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54494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7909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3</a:t>
            </a:r>
          </a:p>
        </p:txBody>
      </p:sp>
      <p:sp>
        <p:nvSpPr>
          <p:cNvPr id="3" name="Subtitle 2"/>
          <p:cNvSpPr>
            <a:spLocks noGrp="1"/>
          </p:cNvSpPr>
          <p:nvPr>
            <p:ph type="subTitle" sz="quarter" idx="1"/>
          </p:nvPr>
        </p:nvSpPr>
        <p:spPr/>
        <p:txBody>
          <a:bodyPr/>
          <a:lstStyle/>
          <a:p>
            <a:r>
              <a:rPr lang="en-US"/>
              <a:t>Hosting Web Applications on the Azure Platform
</a:t>
            </a:r>
          </a:p>
        </p:txBody>
      </p:sp>
    </p:spTree>
    <p:extLst>
      <p:ext uri="{BB962C8B-B14F-4D97-AF65-F5344CB8AC3E}">
        <p14:creationId xmlns:p14="http://schemas.microsoft.com/office/powerpoint/2010/main" val="44772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Hosting Web Applications in Azure</a:t>
            </a:r>
          </a:p>
        </p:txBody>
      </p:sp>
      <p:sp>
        <p:nvSpPr>
          <p:cNvPr id="3" name="Text Placeholder 2"/>
          <p:cNvSpPr>
            <a:spLocks noGrp="1"/>
          </p:cNvSpPr>
          <p:nvPr>
            <p:ph type="body" idx="1"/>
          </p:nvPr>
        </p:nvSpPr>
        <p:spPr/>
        <p:txBody>
          <a:bodyPr/>
          <a:lstStyle/>
          <a:p>
            <a:r>
              <a:rPr lang="en-US"/>
              <a:t>Web App Configuration
App Service Plans</a:t>
            </a:r>
          </a:p>
        </p:txBody>
      </p:sp>
    </p:spTree>
    <p:extLst>
      <p:ext uri="{BB962C8B-B14F-4D97-AF65-F5344CB8AC3E}">
        <p14:creationId xmlns:p14="http://schemas.microsoft.com/office/powerpoint/2010/main" val="215521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Configuration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Web App deployment package and it’s configuration are both stored in an external store.</a:t>
            </a:r>
          </a:p>
          <a:p>
            <a:pPr lvl="0"/>
            <a:r>
              <a:rPr lang="en-US" b="0" kern="0">
                <a:solidFill>
                  <a:srgbClr val="000000"/>
                </a:solidFill>
              </a:rPr>
              <a:t>App Settings and Connection Strings are intercepted and changed in the application during startup</a:t>
            </a:r>
          </a:p>
          <a:p>
            <a:pPr lvl="0"/>
            <a:r>
              <a:rPr lang="en-US" b="0" kern="0">
                <a:solidFill>
                  <a:srgbClr val="000000"/>
                </a:solidFill>
              </a:rPr>
              <a:t>Applications can be scaled by:</a:t>
            </a:r>
          </a:p>
          <a:p>
            <a:pPr lvl="1"/>
            <a:r>
              <a:rPr lang="en-US" b="0" kern="0">
                <a:solidFill>
                  <a:srgbClr val="000000"/>
                </a:solidFill>
              </a:rPr>
              <a:t>Creating IIS web sites using the Web Deploy package </a:t>
            </a:r>
          </a:p>
          <a:p>
            <a:pPr lvl="1"/>
            <a:r>
              <a:rPr lang="en-US" b="0" kern="0">
                <a:solidFill>
                  <a:srgbClr val="000000"/>
                </a:solidFill>
              </a:rPr>
              <a:t>Applying configuration options from the external store</a:t>
            </a:r>
            <a:endParaRPr lang="en-US" b="0" kern="0" dirty="0">
              <a:solidFill>
                <a:srgbClr val="000000"/>
              </a:solidFill>
            </a:endParaRPr>
          </a:p>
        </p:txBody>
      </p:sp>
    </p:spTree>
    <p:extLst>
      <p:ext uri="{BB962C8B-B14F-4D97-AF65-F5344CB8AC3E}">
        <p14:creationId xmlns:p14="http://schemas.microsoft.com/office/powerpoint/2010/main" val="353572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77740f8-c6df-4fa8-bcb3-c30ef14635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Configuration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Web Apps share functionality with IIS web sites</a:t>
            </a:r>
          </a:p>
          <a:p>
            <a:pPr lvl="1"/>
            <a:r>
              <a:rPr lang="en-US" b="0" kern="0">
                <a:solidFill>
                  <a:srgbClr val="000000"/>
                </a:solidFill>
              </a:rPr>
              <a:t>For Free and Shared instances, Web Sites are implemented similar to IIS web sites</a:t>
            </a:r>
          </a:p>
          <a:p>
            <a:pPr lvl="1"/>
            <a:r>
              <a:rPr lang="en-US" b="0" kern="0">
                <a:solidFill>
                  <a:srgbClr val="000000"/>
                </a:solidFill>
              </a:rPr>
              <a:t>For Standard instances, a reserved virtual machine is made available and each individual Website is similar to an IIS web site</a:t>
            </a:r>
          </a:p>
          <a:p>
            <a:pPr lvl="1"/>
            <a:r>
              <a:rPr lang="en-US" b="0" kern="0">
                <a:solidFill>
                  <a:srgbClr val="000000"/>
                </a:solidFill>
              </a:rPr>
              <a:t>Azure Websites can also be managed remotely using the IIS Manager</a:t>
            </a:r>
          </a:p>
          <a:p>
            <a:pPr lvl="0"/>
            <a:endParaRPr lang="en-US" b="0" kern="0" dirty="0">
              <a:solidFill>
                <a:srgbClr val="000000"/>
              </a:solidFill>
            </a:endParaRPr>
          </a:p>
        </p:txBody>
      </p:sp>
    </p:spTree>
    <p:extLst>
      <p:ext uri="{BB962C8B-B14F-4D97-AF65-F5344CB8AC3E}">
        <p14:creationId xmlns:p14="http://schemas.microsoft.com/office/powerpoint/2010/main" val="1684062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0b5065-62b0-4862-bf63-29ae508093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App Service Plans can logically group Web Apps within a subscription.</a:t>
            </a:r>
          </a:p>
          <a:p>
            <a:pPr lvl="1"/>
            <a:r>
              <a:rPr lang="en-US" b="0" kern="0">
                <a:solidFill>
                  <a:srgbClr val="000000"/>
                </a:solidFill>
              </a:rPr>
              <a:t>Characteristics such as features, capacity and tiers are shared amongst the Website instance in the group.</a:t>
            </a:r>
          </a:p>
          <a:p>
            <a:pPr lvl="0"/>
            <a:r>
              <a:rPr lang="en-US" b="0" kern="0">
                <a:solidFill>
                  <a:srgbClr val="000000"/>
                </a:solidFill>
              </a:rPr>
              <a:t>Multiple App Service Plans can exist in a single Resource Group and multiple Web Appscan exist in a single App Service Plan.</a:t>
            </a:r>
            <a:endParaRPr lang="en-US" b="0" kern="0" dirty="0">
              <a:solidFill>
                <a:srgbClr val="000000"/>
              </a:solidFill>
            </a:endParaRPr>
          </a:p>
        </p:txBody>
      </p:sp>
    </p:spTree>
    <p:extLst>
      <p:ext uri="{BB962C8B-B14F-4D97-AF65-F5344CB8AC3E}">
        <p14:creationId xmlns:p14="http://schemas.microsoft.com/office/powerpoint/2010/main" val="92717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15940f2-3404-4f5e-90fc-e6fb2af970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 (continued)</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71" t="2414" r="2145" b="6010"/>
          <a:stretch/>
        </p:blipFill>
        <p:spPr>
          <a:xfrm>
            <a:off x="450669" y="1391194"/>
            <a:ext cx="8242662" cy="4990012"/>
          </a:xfrm>
          <a:prstGeom prst="rect">
            <a:avLst/>
          </a:prstGeom>
        </p:spPr>
      </p:pic>
      <p:sp>
        <p:nvSpPr>
          <p:cNvPr id="5" name="TextBox 4"/>
          <p:cNvSpPr txBox="1"/>
          <p:nvPr/>
        </p:nvSpPr>
        <p:spPr>
          <a:xfrm>
            <a:off x="1970690" y="2286000"/>
            <a:ext cx="1639613" cy="276999"/>
          </a:xfrm>
          <a:prstGeom prst="rect">
            <a:avLst/>
          </a:prstGeom>
          <a:solidFill>
            <a:schemeClr val="bg1"/>
          </a:solidFill>
        </p:spPr>
        <p:txBody>
          <a:bodyPr wrap="square" rtlCol="0">
            <a:spAutoFit/>
          </a:bodyPr>
          <a:lstStyle/>
          <a:p>
            <a:pPr lvl="0"/>
            <a:r>
              <a:rPr lang="en-US" sz="1200">
                <a:solidFill>
                  <a:srgbClr val="000000"/>
                </a:solidFill>
              </a:rPr>
              <a:t>App Service Plan</a:t>
            </a:r>
          </a:p>
        </p:txBody>
      </p:sp>
      <p:sp>
        <p:nvSpPr>
          <p:cNvPr id="6" name="TextBox 5"/>
          <p:cNvSpPr txBox="1"/>
          <p:nvPr/>
        </p:nvSpPr>
        <p:spPr>
          <a:xfrm>
            <a:off x="1970689" y="4436125"/>
            <a:ext cx="1639613" cy="276999"/>
          </a:xfrm>
          <a:prstGeom prst="rect">
            <a:avLst/>
          </a:prstGeom>
          <a:solidFill>
            <a:schemeClr val="bg1"/>
          </a:solidFill>
        </p:spPr>
        <p:txBody>
          <a:bodyPr wrap="square" rtlCol="0" anchor="ctr">
            <a:spAutoFit/>
          </a:bodyPr>
          <a:lstStyle/>
          <a:p>
            <a:pPr lvl="0"/>
            <a:r>
              <a:rPr lang="en-US" sz="1200">
                <a:solidFill>
                  <a:srgbClr val="000000"/>
                </a:solidFill>
              </a:rPr>
              <a:t>App Service Plan</a:t>
            </a:r>
          </a:p>
        </p:txBody>
      </p:sp>
    </p:spTree>
    <p:extLst>
      <p:ext uri="{BB962C8B-B14F-4D97-AF65-F5344CB8AC3E}">
        <p14:creationId xmlns:p14="http://schemas.microsoft.com/office/powerpoint/2010/main" val="221040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ef31d855-243a-47a5-887c-22a78c2b9e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App Service Plans are a required parameter when creating a new Web App instance.</a:t>
            </a:r>
          </a:p>
          <a:p>
            <a:pPr lvl="1"/>
            <a:r>
              <a:rPr lang="en-US" b="0" kern="0">
                <a:solidFill>
                  <a:srgbClr val="000000"/>
                </a:solidFill>
              </a:rPr>
              <a:t>You can chose to add a new Web App to an existing plan.</a:t>
            </a:r>
          </a:p>
          <a:p>
            <a:pPr lvl="1"/>
            <a:r>
              <a:rPr lang="en-US" b="0" kern="0">
                <a:solidFill>
                  <a:srgbClr val="000000"/>
                </a:solidFill>
              </a:rPr>
              <a:t>You can also define a new App Service Plan as a part of creating a new Web App.</a:t>
            </a:r>
          </a:p>
          <a:p>
            <a:pPr lvl="0"/>
            <a:endParaRPr lang="en-US" b="0" kern="0" dirty="0">
              <a:solidFill>
                <a:srgbClr val="000000"/>
              </a:solidFill>
            </a:endParaRPr>
          </a:p>
        </p:txBody>
      </p:sp>
    </p:spTree>
    <p:extLst>
      <p:ext uri="{BB962C8B-B14F-4D97-AF65-F5344CB8AC3E}">
        <p14:creationId xmlns:p14="http://schemas.microsoft.com/office/powerpoint/2010/main" val="278860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Configuring an Azure Web App</a:t>
            </a:r>
          </a:p>
        </p:txBody>
      </p:sp>
      <p:sp>
        <p:nvSpPr>
          <p:cNvPr id="3" name="Text Placeholder 2"/>
          <p:cNvSpPr>
            <a:spLocks noGrp="1"/>
          </p:cNvSpPr>
          <p:nvPr>
            <p:ph type="body" idx="1"/>
          </p:nvPr>
        </p:nvSpPr>
        <p:spPr/>
        <p:txBody>
          <a:bodyPr/>
          <a:lstStyle/>
          <a:p>
            <a:r>
              <a:rPr lang="en-US"/>
              <a:t>AlwaysOn
Domain Names
Autoscaling Web Apps
Demonstration: Autoscaling a Web App</a:t>
            </a:r>
          </a:p>
        </p:txBody>
      </p:sp>
    </p:spTree>
    <p:extLst>
      <p:ext uri="{BB962C8B-B14F-4D97-AF65-F5344CB8AC3E}">
        <p14:creationId xmlns:p14="http://schemas.microsoft.com/office/powerpoint/2010/main" val="205301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AlwaysOn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Only available for Basic/Standard tier</a:t>
            </a:r>
          </a:p>
          <a:p>
            <a:pPr lvl="0"/>
            <a:r>
              <a:rPr lang="en-US" b="0" kern="0">
                <a:solidFill>
                  <a:srgbClr val="000000"/>
                </a:solidFill>
              </a:rPr>
              <a:t>Ideal for continuous web jobs</a:t>
            </a:r>
          </a:p>
          <a:p>
            <a:pPr lvl="0"/>
            <a:r>
              <a:rPr lang="en-US" b="0" kern="0">
                <a:solidFill>
                  <a:srgbClr val="000000"/>
                </a:solidFill>
              </a:rPr>
              <a:t>Generates a simple HTTP request regularly</a:t>
            </a:r>
          </a:p>
          <a:p>
            <a:pPr lvl="1"/>
            <a:r>
              <a:rPr lang="en-US" b="0" kern="0">
                <a:solidFill>
                  <a:srgbClr val="000000"/>
                </a:solidFill>
              </a:rPr>
              <a:t>Intended as a heartbeat to make sure that the Web App does not recycle the app pool</a:t>
            </a:r>
          </a:p>
          <a:p>
            <a:pPr lvl="1"/>
            <a:r>
              <a:rPr lang="en-US" b="0" kern="0">
                <a:solidFill>
                  <a:srgbClr val="000000"/>
                </a:solidFill>
              </a:rPr>
              <a:t>Prevents Web Apps from being unloaded and forced to rebuild on next request.</a:t>
            </a:r>
            <a:endParaRPr lang="en-US" b="0" kern="0" dirty="0">
              <a:solidFill>
                <a:srgbClr val="000000"/>
              </a:solidFill>
            </a:endParaRPr>
          </a:p>
        </p:txBody>
      </p:sp>
    </p:spTree>
    <p:extLst>
      <p:ext uri="{BB962C8B-B14F-4D97-AF65-F5344CB8AC3E}">
        <p14:creationId xmlns:p14="http://schemas.microsoft.com/office/powerpoint/2010/main" val="264006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Domain Names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Standard domain</a:t>
            </a:r>
          </a:p>
          <a:p>
            <a:pPr marL="288925" lvl="1" indent="0">
              <a:buFont typeface="Arial" pitchFamily="34" charset="0"/>
              <a:buNone/>
            </a:pPr>
            <a:r>
              <a:rPr lang="en-US" b="1" kern="0" dirty="0"/>
              <a:t>[http/https]://</a:t>
            </a:r>
            <a:r>
              <a:rPr lang="en-US" b="1" kern="0" dirty="0">
                <a:solidFill>
                  <a:srgbClr val="00B050"/>
                </a:solidFill>
              </a:rPr>
              <a:t>&lt;</a:t>
            </a:r>
            <a:r>
              <a:rPr lang="en-US" b="1" kern="0" dirty="0" err="1">
                <a:solidFill>
                  <a:srgbClr val="00B050"/>
                </a:solidFill>
              </a:rPr>
              <a:t>sitename</a:t>
            </a:r>
            <a:r>
              <a:rPr lang="en-US" b="1" kern="0" dirty="0">
                <a:solidFill>
                  <a:srgbClr val="00B050"/>
                </a:solidFill>
              </a:rPr>
              <a:t>&gt;</a:t>
            </a:r>
            <a:r>
              <a:rPr lang="en-US" b="1" kern="0" dirty="0"/>
              <a:t>.azurewebsites.net</a:t>
            </a:r>
            <a:endParaRPr lang="en-US" b="0" kern="0" dirty="0"/>
          </a:p>
          <a:p>
            <a:r>
              <a:rPr lang="en-US" b="0" kern="0" dirty="0"/>
              <a:t>In Shared, Basic or Standard mode, you can configure the Web App to use a custom domain</a:t>
            </a:r>
          </a:p>
          <a:p>
            <a:pPr lvl="1"/>
            <a:r>
              <a:rPr lang="en-US" b="0" kern="0" dirty="0"/>
              <a:t>This involves managing the A and CNAME records with your registrar</a:t>
            </a:r>
          </a:p>
          <a:p>
            <a:r>
              <a:rPr lang="en-US" b="0" kern="0" dirty="0"/>
              <a:t>Traffic Manager supports custom domain names</a:t>
            </a:r>
          </a:p>
        </p:txBody>
      </p:sp>
    </p:spTree>
    <p:extLst>
      <p:ext uri="{BB962C8B-B14F-4D97-AF65-F5344CB8AC3E}">
        <p14:creationId xmlns:p14="http://schemas.microsoft.com/office/powerpoint/2010/main" val="1332634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50cc51d-0ce1-4b43-a2a0-56aab8855b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Autoscaling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Scaling rules are specific to a schedule</a:t>
            </a:r>
          </a:p>
          <a:p>
            <a:pPr lvl="0"/>
            <a:r>
              <a:rPr lang="en-US" b="0" kern="0">
                <a:solidFill>
                  <a:srgbClr val="000000"/>
                </a:solidFill>
              </a:rPr>
              <a:t>Performance scaling can be configured using various metrics:</a:t>
            </a: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905720640"/>
              </p:ext>
            </p:extLst>
          </p:nvPr>
        </p:nvGraphicFramePr>
        <p:xfrm>
          <a:off x="1807029" y="2481942"/>
          <a:ext cx="5529943" cy="3686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86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Web Apps
Hosting Web Applications in Azure
Configuring an Azure Web App
Publishing an Azure Web App
Lab Overview</a:t>
            </a:r>
          </a:p>
        </p:txBody>
      </p:sp>
    </p:spTree>
    <p:extLst>
      <p:ext uri="{BB962C8B-B14F-4D97-AF65-F5344CB8AC3E}">
        <p14:creationId xmlns:p14="http://schemas.microsoft.com/office/powerpoint/2010/main" val="143311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bd2c86d-0dc5-4c77-9611-f3152a463f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Scaling</a:t>
            </a:r>
          </a:p>
        </p:txBody>
      </p:sp>
      <p:sp>
        <p:nvSpPr>
          <p:cNvPr id="4" name="Content Placeholder 8"/>
          <p:cNvSpPr txBox="1">
            <a:spLocks/>
          </p:cNvSpPr>
          <p:nvPr/>
        </p:nvSpPr>
        <p:spPr>
          <a:xfrm>
            <a:off x="458787" y="1021215"/>
            <a:ext cx="84644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a:t>The Instance Range setting defines a minimum and maximum quantity of instances</a:t>
            </a:r>
          </a:p>
          <a:p>
            <a:r>
              <a:rPr lang="en-US" sz="2400" b="0" kern="0"/>
              <a:t>You can use the CPU Percentage setting to set a CPU range</a:t>
            </a:r>
          </a:p>
          <a:p>
            <a:pPr lvl="1"/>
            <a:r>
              <a:rPr lang="en-US" sz="2000" b="0" kern="0"/>
              <a:t>Minimum defines a threshold when instances should be removed</a:t>
            </a:r>
          </a:p>
          <a:p>
            <a:pPr lvl="1"/>
            <a:r>
              <a:rPr lang="en-US" sz="2000" b="0" kern="0"/>
              <a:t>Maximum defines a threshold when instanced should be added</a:t>
            </a:r>
            <a:endParaRPr lang="en-US" sz="2000" b="0" kern="0" dirty="0"/>
          </a:p>
        </p:txBody>
      </p:sp>
      <p:pic>
        <p:nvPicPr>
          <p:cNvPr id="5" name="Picture 4"/>
          <p:cNvPicPr>
            <a:picLocks noChangeAspect="1"/>
          </p:cNvPicPr>
          <p:nvPr/>
        </p:nvPicPr>
        <p:blipFill>
          <a:blip r:embed="rId3"/>
          <a:stretch>
            <a:fillRect/>
          </a:stretch>
        </p:blipFill>
        <p:spPr>
          <a:xfrm>
            <a:off x="1803614" y="3114475"/>
            <a:ext cx="5429503" cy="3054096"/>
          </a:xfrm>
          <a:prstGeom prst="rect">
            <a:avLst/>
          </a:prstGeom>
        </p:spPr>
      </p:pic>
    </p:spTree>
    <p:extLst>
      <p:ext uri="{BB962C8B-B14F-4D97-AF65-F5344CB8AC3E}">
        <p14:creationId xmlns:p14="http://schemas.microsoft.com/office/powerpoint/2010/main" val="246963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722e8aa-5524-446e-b0f5-ad5a9f1adf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Autoscaling a Web App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Enable autoscale for a Web App</a:t>
            </a:r>
            <a:endParaRPr lang="en-US" b="0" kern="0" dirty="0">
              <a:solidFill>
                <a:srgbClr val="000000"/>
              </a:solidFill>
            </a:endParaRPr>
          </a:p>
        </p:txBody>
      </p:sp>
    </p:spTree>
    <p:extLst>
      <p:ext uri="{BB962C8B-B14F-4D97-AF65-F5344CB8AC3E}">
        <p14:creationId xmlns:p14="http://schemas.microsoft.com/office/powerpoint/2010/main" val="2231659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70c15da-a5e5-435e-bdf0-38828b9832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Publishing an Azure Web App</a:t>
            </a:r>
          </a:p>
        </p:txBody>
      </p:sp>
      <p:sp>
        <p:nvSpPr>
          <p:cNvPr id="3" name="Text Placeholder 2"/>
          <p:cNvSpPr>
            <a:spLocks noGrp="1"/>
          </p:cNvSpPr>
          <p:nvPr>
            <p:ph type="body" idx="1"/>
          </p:nvPr>
        </p:nvSpPr>
        <p:spPr/>
        <p:txBody>
          <a:bodyPr/>
          <a:lstStyle/>
          <a:p>
            <a:r>
              <a:rPr lang="en-US"/>
              <a:t>The Web Deploy Protocol
Demonstration: Managing Application Settings</a:t>
            </a:r>
          </a:p>
        </p:txBody>
      </p:sp>
    </p:spTree>
    <p:extLst>
      <p:ext uri="{BB962C8B-B14F-4D97-AF65-F5344CB8AC3E}">
        <p14:creationId xmlns:p14="http://schemas.microsoft.com/office/powerpoint/2010/main" val="1503098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f80e50b-6278-46a6-81ef-17343027e6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Web Deploy Protocol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err="1"/>
              <a:t>WebDeploy</a:t>
            </a:r>
            <a:r>
              <a:rPr lang="en-US" b="0" kern="0" dirty="0"/>
              <a:t> simplifies deployment of Web applications and Web Sites to IIS servers by providing a standard package format</a:t>
            </a:r>
          </a:p>
          <a:p>
            <a:pPr lvl="1"/>
            <a:r>
              <a:rPr lang="en-US" b="0" kern="0" dirty="0"/>
              <a:t>Packages can be installed manually using IIS Manager, command line tools or PowerShell</a:t>
            </a:r>
          </a:p>
          <a:p>
            <a:pPr lvl="1"/>
            <a:r>
              <a:rPr lang="en-US" b="0" kern="0" dirty="0"/>
              <a:t>Packages can be remotely installed by using the IIS instance remote deployment service</a:t>
            </a:r>
          </a:p>
          <a:p>
            <a:r>
              <a:rPr lang="en-US" kern="0" dirty="0">
                <a:solidFill>
                  <a:srgbClr val="00B050"/>
                </a:solidFill>
              </a:rPr>
              <a:t>Visual Studio </a:t>
            </a:r>
            <a:r>
              <a:rPr lang="en-US" b="0" kern="0" dirty="0" smtClean="0"/>
              <a:t>can </a:t>
            </a:r>
            <a:r>
              <a:rPr lang="en-US" b="0" kern="0" dirty="0"/>
              <a:t>deploy a web application to a Web Deploy endpoint</a:t>
            </a:r>
          </a:p>
          <a:p>
            <a:pPr lvl="1"/>
            <a:endParaRPr lang="en-US" b="0" kern="0" dirty="0"/>
          </a:p>
        </p:txBody>
      </p:sp>
    </p:spTree>
    <p:extLst>
      <p:ext uri="{BB962C8B-B14F-4D97-AF65-F5344CB8AC3E}">
        <p14:creationId xmlns:p14="http://schemas.microsoft.com/office/powerpoint/2010/main" val="313270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1b77244-18ee-4c64-8bec-2c7d3b3445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Settings and Connection Strings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a:t>Application settings and connection strings can be managed in the portal.</a:t>
            </a:r>
          </a:p>
          <a:p>
            <a:pPr lvl="1"/>
            <a:r>
              <a:rPr lang="en-US" sz="2000" b="0" kern="0"/>
              <a:t>Connection strings are hidden by default.</a:t>
            </a:r>
            <a:endParaRPr lang="en-US" sz="2000" b="0" kern="0" dirty="0"/>
          </a:p>
        </p:txBody>
      </p:sp>
      <p:pic>
        <p:nvPicPr>
          <p:cNvPr id="5" name="Picture 4"/>
          <p:cNvPicPr>
            <a:picLocks noChangeAspect="1"/>
          </p:cNvPicPr>
          <p:nvPr/>
        </p:nvPicPr>
        <p:blipFill>
          <a:blip r:embed="rId3"/>
          <a:stretch>
            <a:fillRect/>
          </a:stretch>
        </p:blipFill>
        <p:spPr>
          <a:xfrm>
            <a:off x="1233441" y="2510971"/>
            <a:ext cx="6569850" cy="3657600"/>
          </a:xfrm>
          <a:prstGeom prst="rect">
            <a:avLst/>
          </a:prstGeom>
        </p:spPr>
      </p:pic>
    </p:spTree>
    <p:extLst>
      <p:ext uri="{BB962C8B-B14F-4D97-AF65-F5344CB8AC3E}">
        <p14:creationId xmlns:p14="http://schemas.microsoft.com/office/powerpoint/2010/main" val="4054621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308c312-7ac2-4cea-9365-5c0c25cf89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Managing Application Settings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Manage connection strings for a Web App</a:t>
            </a:r>
          </a:p>
          <a:p>
            <a:pPr lvl="1"/>
            <a:r>
              <a:rPr lang="en-US" b="0" kern="0">
                <a:solidFill>
                  <a:srgbClr val="000000"/>
                </a:solidFill>
              </a:rPr>
              <a:t>Manage app settings for a Web App</a:t>
            </a:r>
            <a:endParaRPr lang="en-US" b="0" kern="0" dirty="0">
              <a:solidFill>
                <a:srgbClr val="000000"/>
              </a:solidFill>
            </a:endParaRPr>
          </a:p>
        </p:txBody>
      </p:sp>
    </p:spTree>
    <p:extLst>
      <p:ext uri="{BB962C8B-B14F-4D97-AF65-F5344CB8AC3E}">
        <p14:creationId xmlns:p14="http://schemas.microsoft.com/office/powerpoint/2010/main" val="43787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9776537-5626-4d6f-88d2-0d0e29dc7f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Lab Overview</a:t>
            </a:r>
          </a:p>
        </p:txBody>
      </p:sp>
      <p:sp>
        <p:nvSpPr>
          <p:cNvPr id="3" name="Text Placeholder 2"/>
          <p:cNvSpPr>
            <a:spLocks noGrp="1"/>
          </p:cNvSpPr>
          <p:nvPr>
            <p:ph type="body" idx="1"/>
          </p:nvPr>
        </p:nvSpPr>
        <p:spPr/>
        <p:txBody>
          <a:bodyPr/>
          <a:lstStyle/>
          <a:p>
            <a:r>
              <a:rPr lang="en-US"/>
              <a:t>Demonstration: Contoso Events Walkthrough</a:t>
            </a:r>
          </a:p>
        </p:txBody>
      </p:sp>
    </p:spTree>
    <p:extLst>
      <p:ext uri="{BB962C8B-B14F-4D97-AF65-F5344CB8AC3E}">
        <p14:creationId xmlns:p14="http://schemas.microsoft.com/office/powerpoint/2010/main" val="2686603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3e11648e-9f88-4032-acae-2b7572d0c4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Contoso Events Walkthrough</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view the following sections of the Contoso Events application:</a:t>
            </a:r>
          </a:p>
          <a:p>
            <a:pPr lvl="1"/>
            <a:r>
              <a:rPr lang="en-US" b="0" kern="0">
                <a:solidFill>
                  <a:srgbClr val="000000"/>
                </a:solidFill>
              </a:rPr>
              <a:t>Contoso Events</a:t>
            </a:r>
          </a:p>
          <a:p>
            <a:pPr lvl="2"/>
            <a:r>
              <a:rPr lang="en-US" b="0" kern="0">
                <a:solidFill>
                  <a:srgbClr val="000000"/>
                </a:solidFill>
              </a:rPr>
              <a:t>Events List</a:t>
            </a:r>
          </a:p>
          <a:p>
            <a:pPr lvl="2"/>
            <a:r>
              <a:rPr lang="en-US" b="0" kern="0">
                <a:solidFill>
                  <a:srgbClr val="000000"/>
                </a:solidFill>
              </a:rPr>
              <a:t>Registration</a:t>
            </a:r>
          </a:p>
          <a:p>
            <a:pPr lvl="1"/>
            <a:r>
              <a:rPr lang="en-US" b="0" kern="0">
                <a:solidFill>
                  <a:srgbClr val="000000"/>
                </a:solidFill>
              </a:rPr>
              <a:t>Contoso Events Administration</a:t>
            </a:r>
          </a:p>
          <a:p>
            <a:pPr lvl="2"/>
            <a:r>
              <a:rPr lang="en-US" b="0" kern="0">
                <a:solidFill>
                  <a:srgbClr val="000000"/>
                </a:solidFill>
              </a:rPr>
              <a:t>Sign-In Sheet Generation</a:t>
            </a:r>
          </a:p>
          <a:p>
            <a:pPr lvl="0"/>
            <a:endParaRPr lang="en-US" b="0" kern="0" dirty="0">
              <a:solidFill>
                <a:srgbClr val="000000"/>
              </a:solidFill>
            </a:endParaRPr>
          </a:p>
        </p:txBody>
      </p:sp>
    </p:spTree>
    <p:extLst>
      <p:ext uri="{BB962C8B-B14F-4D97-AF65-F5344CB8AC3E}">
        <p14:creationId xmlns:p14="http://schemas.microsoft.com/office/powerpoint/2010/main" val="3895834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Creating an ASP.NET Web App by Using Azure Web Apps</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2055853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have an events administration application that is currently used by a static set of users. The application must be upgraded to handle all the users in your organization in the future. You need a hosting option that provides the least amount of friction so that you can immediately deploy the web application for immediate use. You also need the hosting option to be flexible enough so that it allows you to configure and scale the web application, thereby ensuring that it can handle an increase in the number of administrative users. For these reasons, you have chosen to deploy the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45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Web Apps</a:t>
            </a:r>
          </a:p>
        </p:txBody>
      </p:sp>
      <p:sp>
        <p:nvSpPr>
          <p:cNvPr id="3" name="Text Placeholder 2"/>
          <p:cNvSpPr>
            <a:spLocks noGrp="1"/>
          </p:cNvSpPr>
          <p:nvPr>
            <p:ph type="body" idx="1"/>
          </p:nvPr>
        </p:nvSpPr>
        <p:spPr/>
        <p:txBody>
          <a:bodyPr/>
          <a:lstStyle/>
          <a:p>
            <a:r>
              <a:rPr lang="en-US"/>
              <a:t>Azure Web Apps Overview
Web App Tiers
Prebuilt Web App Templates
Demonstration: Creating a Web App</a:t>
            </a:r>
          </a:p>
        </p:txBody>
      </p:sp>
    </p:spTree>
    <p:extLst>
      <p:ext uri="{BB962C8B-B14F-4D97-AF65-F5344CB8AC3E}">
        <p14:creationId xmlns:p14="http://schemas.microsoft.com/office/powerpoint/2010/main" val="3932011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3" name="Text Placeholder 2"/>
          <p:cNvSpPr>
            <a:spLocks noGrp="1"/>
          </p:cNvSpPr>
          <p:nvPr>
            <p:ph type="body" idx="1"/>
          </p:nvPr>
        </p:nvSpPr>
        <p:spPr/>
        <p:txBody>
          <a:bodyPr/>
          <a:lstStyle/>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application to Web Apps. Web Apps will also give you the flexibility to integrate your application with Azure Active Directory in the future so that all of your organization’s users can access the application.</a:t>
            </a:r>
          </a:p>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 </a:t>
            </a:r>
          </a:p>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In this lab, you will create a Web App, deploy your existing application, and then configure the Web App after deployment.</a:t>
            </a:r>
            <a:endParaRPr lang="en-US"/>
          </a:p>
        </p:txBody>
      </p:sp>
    </p:spTree>
    <p:extLst>
      <p:ext uri="{BB962C8B-B14F-4D97-AF65-F5344CB8AC3E}">
        <p14:creationId xmlns:p14="http://schemas.microsoft.com/office/powerpoint/2010/main" val="572922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True or False: WebDeploy is the only mechanism for deploying web applications to Web Apps.</a:t>
            </a:r>
          </a:p>
        </p:txBody>
      </p:sp>
    </p:spTree>
    <p:extLst>
      <p:ext uri="{BB962C8B-B14F-4D97-AF65-F5344CB8AC3E}">
        <p14:creationId xmlns:p14="http://schemas.microsoft.com/office/powerpoint/2010/main" val="176362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Best Practice</a:t>
            </a:r>
          </a:p>
        </p:txBody>
      </p:sp>
    </p:spTree>
    <p:extLst>
      <p:ext uri="{BB962C8B-B14F-4D97-AF65-F5344CB8AC3E}">
        <p14:creationId xmlns:p14="http://schemas.microsoft.com/office/powerpoint/2010/main" val="356778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Web Apps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Simple, scalable hosting for websites in Windows Azure with the following benefits:</a:t>
            </a:r>
          </a:p>
          <a:p>
            <a:pPr lvl="1"/>
            <a:r>
              <a:rPr lang="en-US" b="0" kern="0">
                <a:solidFill>
                  <a:srgbClr val="000000"/>
                </a:solidFill>
              </a:rPr>
              <a:t>Provides a quick way to host your web application in the cloud</a:t>
            </a:r>
          </a:p>
          <a:p>
            <a:pPr lvl="1"/>
            <a:r>
              <a:rPr lang="en-US" b="0" kern="0">
                <a:solidFill>
                  <a:srgbClr val="000000"/>
                </a:solidFill>
              </a:rPr>
              <a:t>Allows you to scale your web app without being required to redesign for scalability</a:t>
            </a:r>
          </a:p>
          <a:p>
            <a:pPr lvl="1"/>
            <a:r>
              <a:rPr lang="en-US" b="0" kern="0">
                <a:solidFill>
                  <a:srgbClr val="000000"/>
                </a:solidFill>
              </a:rPr>
              <a:t>Integrates with Visual Studio</a:t>
            </a:r>
          </a:p>
          <a:p>
            <a:pPr lvl="1"/>
            <a:r>
              <a:rPr lang="en-US" b="0" kern="0">
                <a:solidFill>
                  <a:srgbClr val="000000"/>
                </a:solidFill>
              </a:rPr>
              <a:t>Provides an open platform for many different programming languages</a:t>
            </a:r>
          </a:p>
          <a:p>
            <a:pPr lvl="1"/>
            <a:endParaRPr lang="en-US" b="0" kern="0" dirty="0">
              <a:solidFill>
                <a:srgbClr val="000000"/>
              </a:solidFill>
            </a:endParaRPr>
          </a:p>
        </p:txBody>
      </p:sp>
    </p:spTree>
    <p:extLst>
      <p:ext uri="{BB962C8B-B14F-4D97-AF65-F5344CB8AC3E}">
        <p14:creationId xmlns:p14="http://schemas.microsoft.com/office/powerpoint/2010/main" val="353543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Web Apps can be scaled to run in one of the three following modes:</a:t>
            </a: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595885542"/>
              </p:ext>
            </p:extLst>
          </p:nvPr>
        </p:nvGraphicFramePr>
        <p:xfrm>
          <a:off x="458788" y="2650120"/>
          <a:ext cx="8418286" cy="3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849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9449a00-2461-4be2-97c1-33a2386805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Web Apps can be scaled to run in one of the three following modes:</a:t>
            </a:r>
          </a:p>
          <a:p>
            <a:endParaRPr lang="en-US" b="0" kern="0" dirty="0"/>
          </a:p>
        </p:txBody>
      </p:sp>
      <p:graphicFrame>
        <p:nvGraphicFramePr>
          <p:cNvPr id="5" name="Diagram 4"/>
          <p:cNvGraphicFramePr/>
          <p:nvPr>
            <p:extLst>
              <p:ext uri="{D42A27DB-BD31-4B8C-83A1-F6EECF244321}">
                <p14:modId xmlns:p14="http://schemas.microsoft.com/office/powerpoint/2010/main" val="2300587493"/>
              </p:ext>
            </p:extLst>
          </p:nvPr>
        </p:nvGraphicFramePr>
        <p:xfrm>
          <a:off x="458788" y="2650120"/>
          <a:ext cx="8418286" cy="3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131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dc85699-ed94-40d0-bdf6-6895b3aa11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 (continued)</a:t>
            </a:r>
          </a:p>
        </p:txBody>
      </p:sp>
      <p:sp>
        <p:nvSpPr>
          <p:cNvPr id="4" name="Content Placeholder 2"/>
          <p:cNvSpPr txBox="1">
            <a:spLocks/>
          </p:cNvSpPr>
          <p:nvPr/>
        </p:nvSpPr>
        <p:spPr>
          <a:xfrm>
            <a:off x="458788" y="1024129"/>
            <a:ext cx="8119156" cy="514444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1800" b="0" kern="0" dirty="0">
                <a:solidFill>
                  <a:srgbClr val="000000"/>
                </a:solidFill>
                <a:latin typeface="Verdana" pitchFamily="34" charset="0"/>
                <a:ea typeface="+mn-ea"/>
                <a:cs typeface="Arial" charset="0"/>
              </a:rPr>
              <a:t>To host multiple Web Apps, use a Standard or Basic Web Hosting Plan </a:t>
            </a:r>
          </a:p>
          <a:p>
            <a:pPr marL="457200" lvl="1" indent="0">
              <a:spcBef>
                <a:spcPct val="0"/>
              </a:spcBef>
              <a:buClrTx/>
              <a:buSzTx/>
              <a:buNone/>
            </a:pPr>
            <a:r>
              <a:rPr lang="en-US" sz="1800" b="0" kern="0" dirty="0">
                <a:solidFill>
                  <a:srgbClr val="000000"/>
                </a:solidFill>
                <a:latin typeface="Verdana" pitchFamily="34" charset="0"/>
                <a:ea typeface="+mn-ea"/>
                <a:cs typeface="Arial" charset="0"/>
              </a:rPr>
              <a:t>Reserves a virtual machine for your Websites</a:t>
            </a:r>
          </a:p>
          <a:p>
            <a:pPr marL="457200" lvl="1" indent="0">
              <a:spcBef>
                <a:spcPct val="0"/>
              </a:spcBef>
              <a:buClrTx/>
              <a:buSzTx/>
              <a:buNone/>
            </a:pPr>
            <a:r>
              <a:rPr lang="en-US" sz="1800" b="0" kern="0" dirty="0">
                <a:solidFill>
                  <a:srgbClr val="000000"/>
                </a:solidFill>
                <a:latin typeface="Verdana" pitchFamily="34" charset="0"/>
                <a:ea typeface="+mn-ea"/>
                <a:cs typeface="Arial" charset="0"/>
              </a:rPr>
              <a:t>Billed based on number of virtual machine instances and not number of Websites</a:t>
            </a:r>
          </a:p>
          <a:p>
            <a:pPr marL="457200" lvl="1" indent="0">
              <a:spcBef>
                <a:spcPct val="0"/>
              </a:spcBef>
              <a:buClrTx/>
              <a:buSzTx/>
              <a:buNone/>
            </a:pPr>
            <a:endParaRPr lang="en-US" sz="900" b="0" dirty="0">
              <a:solidFill>
                <a:srgbClr val="68217A"/>
              </a:solidFill>
              <a:latin typeface="Segoe UI Light" panose="020B0502040204020203" pitchFamily="34" charset="0"/>
              <a:ea typeface="+mn-ea"/>
              <a:cs typeface="Segoe UI Light" panose="020B0502040204020203" pitchFamily="34" charset="0"/>
            </a:endParaRPr>
          </a:p>
        </p:txBody>
      </p:sp>
      <p:grpSp>
        <p:nvGrpSpPr>
          <p:cNvPr id="5" name="Group 4"/>
          <p:cNvGrpSpPr/>
          <p:nvPr/>
        </p:nvGrpSpPr>
        <p:grpSpPr>
          <a:xfrm>
            <a:off x="1760000" y="3249171"/>
            <a:ext cx="5516732" cy="2919400"/>
            <a:chOff x="2991502" y="2386641"/>
            <a:chExt cx="3672682" cy="1943547"/>
          </a:xfrm>
        </p:grpSpPr>
        <p:sp>
          <p:nvSpPr>
            <p:cNvPr id="6" name="Rectangle 5"/>
            <p:cNvSpPr>
              <a:spLocks noChangeArrowheads="1"/>
            </p:cNvSpPr>
            <p:nvPr/>
          </p:nvSpPr>
          <p:spPr bwMode="auto">
            <a:xfrm>
              <a:off x="5476735" y="3375790"/>
              <a:ext cx="1187449" cy="6143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Rectangle 6"/>
            <p:cNvSpPr>
              <a:spLocks noChangeArrowheads="1"/>
            </p:cNvSpPr>
            <p:nvPr/>
          </p:nvSpPr>
          <p:spPr bwMode="auto">
            <a:xfrm>
              <a:off x="3703496" y="3047177"/>
              <a:ext cx="450850" cy="9429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 name="Rectangle 7"/>
            <p:cNvSpPr>
              <a:spLocks noChangeArrowheads="1"/>
            </p:cNvSpPr>
            <p:nvPr/>
          </p:nvSpPr>
          <p:spPr bwMode="auto">
            <a:xfrm>
              <a:off x="4762359" y="2720152"/>
              <a:ext cx="450850" cy="12700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8"/>
            <p:cNvSpPr>
              <a:spLocks noChangeArrowheads="1"/>
            </p:cNvSpPr>
            <p:nvPr/>
          </p:nvSpPr>
          <p:spPr bwMode="auto">
            <a:xfrm>
              <a:off x="3989246" y="2907477"/>
              <a:ext cx="944563"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4062271" y="3039240"/>
              <a:ext cx="798513" cy="819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4098784" y="3078927"/>
              <a:ext cx="725488"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Rectangle 11"/>
            <p:cNvSpPr>
              <a:spLocks noChangeArrowheads="1"/>
            </p:cNvSpPr>
            <p:nvPr/>
          </p:nvSpPr>
          <p:spPr bwMode="auto">
            <a:xfrm>
              <a:off x="4121009"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Rectangle 12"/>
            <p:cNvSpPr>
              <a:spLocks noChangeArrowheads="1"/>
            </p:cNvSpPr>
            <p:nvPr/>
          </p:nvSpPr>
          <p:spPr bwMode="auto">
            <a:xfrm>
              <a:off x="4151171"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4182921"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4214671" y="310274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Rectangle 15"/>
            <p:cNvSpPr>
              <a:spLocks noChangeArrowheads="1"/>
            </p:cNvSpPr>
            <p:nvPr/>
          </p:nvSpPr>
          <p:spPr bwMode="auto">
            <a:xfrm>
              <a:off x="4244834"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 name="Rectangle 16"/>
            <p:cNvSpPr>
              <a:spLocks noChangeArrowheads="1"/>
            </p:cNvSpPr>
            <p:nvPr/>
          </p:nvSpPr>
          <p:spPr bwMode="auto">
            <a:xfrm>
              <a:off x="4276584" y="310274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Oval 17"/>
            <p:cNvSpPr>
              <a:spLocks noChangeArrowheads="1"/>
            </p:cNvSpPr>
            <p:nvPr/>
          </p:nvSpPr>
          <p:spPr bwMode="auto">
            <a:xfrm>
              <a:off x="4740134" y="313131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Rectangle 18"/>
            <p:cNvSpPr>
              <a:spLocks noChangeArrowheads="1"/>
            </p:cNvSpPr>
            <p:nvPr/>
          </p:nvSpPr>
          <p:spPr bwMode="auto">
            <a:xfrm>
              <a:off x="4098784" y="3258315"/>
              <a:ext cx="7254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 name="Rectangle 19"/>
            <p:cNvSpPr>
              <a:spLocks noChangeArrowheads="1"/>
            </p:cNvSpPr>
            <p:nvPr/>
          </p:nvSpPr>
          <p:spPr bwMode="auto">
            <a:xfrm>
              <a:off x="4121009"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4151171"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Rectangle 21"/>
            <p:cNvSpPr>
              <a:spLocks noChangeArrowheads="1"/>
            </p:cNvSpPr>
            <p:nvPr/>
          </p:nvSpPr>
          <p:spPr bwMode="auto">
            <a:xfrm>
              <a:off x="4182921"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4214671" y="328371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Rectangle 23"/>
            <p:cNvSpPr>
              <a:spLocks noChangeArrowheads="1"/>
            </p:cNvSpPr>
            <p:nvPr/>
          </p:nvSpPr>
          <p:spPr bwMode="auto">
            <a:xfrm>
              <a:off x="4244834"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Rectangle 24"/>
            <p:cNvSpPr>
              <a:spLocks noChangeArrowheads="1"/>
            </p:cNvSpPr>
            <p:nvPr/>
          </p:nvSpPr>
          <p:spPr bwMode="auto">
            <a:xfrm>
              <a:off x="4276584" y="328371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6" name="Oval 25"/>
            <p:cNvSpPr>
              <a:spLocks noChangeArrowheads="1"/>
            </p:cNvSpPr>
            <p:nvPr/>
          </p:nvSpPr>
          <p:spPr bwMode="auto">
            <a:xfrm>
              <a:off x="4740134" y="331229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Rectangle 26"/>
            <p:cNvSpPr>
              <a:spLocks noChangeArrowheads="1"/>
            </p:cNvSpPr>
            <p:nvPr/>
          </p:nvSpPr>
          <p:spPr bwMode="auto">
            <a:xfrm>
              <a:off x="4098784" y="3439290"/>
              <a:ext cx="725488"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Rectangle 27"/>
            <p:cNvSpPr>
              <a:spLocks noChangeArrowheads="1"/>
            </p:cNvSpPr>
            <p:nvPr/>
          </p:nvSpPr>
          <p:spPr bwMode="auto">
            <a:xfrm>
              <a:off x="4121009"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9" name="Rectangle 28"/>
            <p:cNvSpPr>
              <a:spLocks noChangeArrowheads="1"/>
            </p:cNvSpPr>
            <p:nvPr/>
          </p:nvSpPr>
          <p:spPr bwMode="auto">
            <a:xfrm>
              <a:off x="4151171"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Rectangle 29"/>
            <p:cNvSpPr>
              <a:spLocks noChangeArrowheads="1"/>
            </p:cNvSpPr>
            <p:nvPr/>
          </p:nvSpPr>
          <p:spPr bwMode="auto">
            <a:xfrm>
              <a:off x="4182921"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Rectangle 30"/>
            <p:cNvSpPr>
              <a:spLocks noChangeArrowheads="1"/>
            </p:cNvSpPr>
            <p:nvPr/>
          </p:nvSpPr>
          <p:spPr bwMode="auto">
            <a:xfrm>
              <a:off x="4214671" y="34631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244834"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276584" y="34631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Oval 33"/>
            <p:cNvSpPr>
              <a:spLocks noChangeArrowheads="1"/>
            </p:cNvSpPr>
            <p:nvPr/>
          </p:nvSpPr>
          <p:spPr bwMode="auto">
            <a:xfrm>
              <a:off x="4740134" y="3491677"/>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5" name="Rectangle 34"/>
            <p:cNvSpPr>
              <a:spLocks noChangeArrowheads="1"/>
            </p:cNvSpPr>
            <p:nvPr/>
          </p:nvSpPr>
          <p:spPr bwMode="auto">
            <a:xfrm>
              <a:off x="4098784" y="3618677"/>
              <a:ext cx="7254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Rectangle 35"/>
            <p:cNvSpPr>
              <a:spLocks noChangeArrowheads="1"/>
            </p:cNvSpPr>
            <p:nvPr/>
          </p:nvSpPr>
          <p:spPr bwMode="auto">
            <a:xfrm>
              <a:off x="4121009"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4151171"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4182921"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4214671" y="36424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4244834"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4276584" y="36424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41"/>
            <p:cNvSpPr>
              <a:spLocks noChangeArrowheads="1"/>
            </p:cNvSpPr>
            <p:nvPr/>
          </p:nvSpPr>
          <p:spPr bwMode="auto">
            <a:xfrm>
              <a:off x="4740134" y="3672652"/>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 name="Group 42"/>
            <p:cNvGrpSpPr/>
            <p:nvPr/>
          </p:nvGrpSpPr>
          <p:grpSpPr>
            <a:xfrm>
              <a:off x="5807904" y="2386641"/>
              <a:ext cx="763588" cy="1597025"/>
              <a:chOff x="4989371" y="2393127"/>
              <a:chExt cx="763588" cy="1597025"/>
            </a:xfrm>
          </p:grpSpPr>
          <p:sp>
            <p:nvSpPr>
              <p:cNvPr id="134" name="Rectangle 133"/>
              <p:cNvSpPr>
                <a:spLocks noChangeArrowheads="1"/>
              </p:cNvSpPr>
              <p:nvPr/>
            </p:nvSpPr>
            <p:spPr bwMode="auto">
              <a:xfrm>
                <a:off x="4989371" y="2393127"/>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4"/>
              <p:cNvSpPr>
                <a:spLocks noChangeArrowheads="1"/>
              </p:cNvSpPr>
              <p:nvPr/>
            </p:nvSpPr>
            <p:spPr bwMode="auto">
              <a:xfrm>
                <a:off x="5060809" y="2470915"/>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5097321" y="2512190"/>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5117959"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7"/>
              <p:cNvSpPr>
                <a:spLocks noChangeArrowheads="1"/>
              </p:cNvSpPr>
              <p:nvPr/>
            </p:nvSpPr>
            <p:spPr bwMode="auto">
              <a:xfrm>
                <a:off x="5149709" y="25360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a:spLocks noChangeArrowheads="1"/>
              </p:cNvSpPr>
              <p:nvPr/>
            </p:nvSpPr>
            <p:spPr bwMode="auto">
              <a:xfrm>
                <a:off x="5179871"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9"/>
              <p:cNvSpPr>
                <a:spLocks noChangeArrowheads="1"/>
              </p:cNvSpPr>
              <p:nvPr/>
            </p:nvSpPr>
            <p:spPr bwMode="auto">
              <a:xfrm>
                <a:off x="5211621"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40"/>
              <p:cNvSpPr>
                <a:spLocks noChangeArrowheads="1"/>
              </p:cNvSpPr>
              <p:nvPr/>
            </p:nvSpPr>
            <p:spPr bwMode="auto">
              <a:xfrm>
                <a:off x="5241784"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5273534"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42"/>
              <p:cNvSpPr>
                <a:spLocks noChangeArrowheads="1"/>
              </p:cNvSpPr>
              <p:nvPr/>
            </p:nvSpPr>
            <p:spPr bwMode="auto">
              <a:xfrm>
                <a:off x="5562459" y="2564577"/>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3"/>
              <p:cNvSpPr>
                <a:spLocks noChangeArrowheads="1"/>
              </p:cNvSpPr>
              <p:nvPr/>
            </p:nvSpPr>
            <p:spPr bwMode="auto">
              <a:xfrm>
                <a:off x="5097321" y="2691577"/>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44"/>
              <p:cNvSpPr>
                <a:spLocks noChangeArrowheads="1"/>
              </p:cNvSpPr>
              <p:nvPr/>
            </p:nvSpPr>
            <p:spPr bwMode="auto">
              <a:xfrm>
                <a:off x="5117959"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45"/>
              <p:cNvSpPr>
                <a:spLocks noChangeArrowheads="1"/>
              </p:cNvSpPr>
              <p:nvPr/>
            </p:nvSpPr>
            <p:spPr bwMode="auto">
              <a:xfrm>
                <a:off x="5149709" y="27153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46"/>
              <p:cNvSpPr>
                <a:spLocks noChangeArrowheads="1"/>
              </p:cNvSpPr>
              <p:nvPr/>
            </p:nvSpPr>
            <p:spPr bwMode="auto">
              <a:xfrm>
                <a:off x="5179871"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5211621"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8"/>
              <p:cNvSpPr>
                <a:spLocks noChangeArrowheads="1"/>
              </p:cNvSpPr>
              <p:nvPr/>
            </p:nvSpPr>
            <p:spPr bwMode="auto">
              <a:xfrm>
                <a:off x="5241784"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a:spLocks noChangeArrowheads="1"/>
              </p:cNvSpPr>
              <p:nvPr/>
            </p:nvSpPr>
            <p:spPr bwMode="auto">
              <a:xfrm>
                <a:off x="5273534"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50"/>
              <p:cNvSpPr>
                <a:spLocks noChangeArrowheads="1"/>
              </p:cNvSpPr>
              <p:nvPr/>
            </p:nvSpPr>
            <p:spPr bwMode="auto">
              <a:xfrm>
                <a:off x="5562459" y="274555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51"/>
              <p:cNvSpPr>
                <a:spLocks noChangeArrowheads="1"/>
              </p:cNvSpPr>
              <p:nvPr/>
            </p:nvSpPr>
            <p:spPr bwMode="auto">
              <a:xfrm>
                <a:off x="5097321" y="2872552"/>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5117959"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53"/>
              <p:cNvSpPr>
                <a:spLocks noChangeArrowheads="1"/>
              </p:cNvSpPr>
              <p:nvPr/>
            </p:nvSpPr>
            <p:spPr bwMode="auto">
              <a:xfrm>
                <a:off x="5149709" y="289636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5179871"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55"/>
              <p:cNvSpPr>
                <a:spLocks noChangeArrowheads="1"/>
              </p:cNvSpPr>
              <p:nvPr/>
            </p:nvSpPr>
            <p:spPr bwMode="auto">
              <a:xfrm>
                <a:off x="5211621"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6"/>
              <p:cNvSpPr>
                <a:spLocks noChangeArrowheads="1"/>
              </p:cNvSpPr>
              <p:nvPr/>
            </p:nvSpPr>
            <p:spPr bwMode="auto">
              <a:xfrm>
                <a:off x="5241784"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5273534"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58"/>
              <p:cNvSpPr>
                <a:spLocks noChangeArrowheads="1"/>
              </p:cNvSpPr>
              <p:nvPr/>
            </p:nvSpPr>
            <p:spPr bwMode="auto">
              <a:xfrm>
                <a:off x="5562459" y="292494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159"/>
              <p:cNvSpPr>
                <a:spLocks noChangeArrowheads="1"/>
              </p:cNvSpPr>
              <p:nvPr/>
            </p:nvSpPr>
            <p:spPr bwMode="auto">
              <a:xfrm>
                <a:off x="5097321" y="3051940"/>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5117959"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61"/>
              <p:cNvSpPr>
                <a:spLocks noChangeArrowheads="1"/>
              </p:cNvSpPr>
              <p:nvPr/>
            </p:nvSpPr>
            <p:spPr bwMode="auto">
              <a:xfrm>
                <a:off x="5149709" y="307575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62"/>
              <p:cNvSpPr>
                <a:spLocks noChangeArrowheads="1"/>
              </p:cNvSpPr>
              <p:nvPr/>
            </p:nvSpPr>
            <p:spPr bwMode="auto">
              <a:xfrm>
                <a:off x="5179871"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63"/>
              <p:cNvSpPr>
                <a:spLocks noChangeArrowheads="1"/>
              </p:cNvSpPr>
              <p:nvPr/>
            </p:nvSpPr>
            <p:spPr bwMode="auto">
              <a:xfrm>
                <a:off x="5211621"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64"/>
              <p:cNvSpPr>
                <a:spLocks noChangeArrowheads="1"/>
              </p:cNvSpPr>
              <p:nvPr/>
            </p:nvSpPr>
            <p:spPr bwMode="auto">
              <a:xfrm>
                <a:off x="5241784"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65"/>
              <p:cNvSpPr>
                <a:spLocks noChangeArrowheads="1"/>
              </p:cNvSpPr>
              <p:nvPr/>
            </p:nvSpPr>
            <p:spPr bwMode="auto">
              <a:xfrm>
                <a:off x="5273534"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66"/>
              <p:cNvSpPr>
                <a:spLocks noChangeArrowheads="1"/>
              </p:cNvSpPr>
              <p:nvPr/>
            </p:nvSpPr>
            <p:spPr bwMode="auto">
              <a:xfrm>
                <a:off x="5562459" y="310591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67"/>
              <p:cNvSpPr>
                <a:spLocks noChangeArrowheads="1"/>
              </p:cNvSpPr>
              <p:nvPr/>
            </p:nvSpPr>
            <p:spPr bwMode="auto">
              <a:xfrm>
                <a:off x="5097321" y="3231327"/>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68"/>
              <p:cNvSpPr>
                <a:spLocks noChangeArrowheads="1"/>
              </p:cNvSpPr>
              <p:nvPr/>
            </p:nvSpPr>
            <p:spPr bwMode="auto">
              <a:xfrm>
                <a:off x="5117959"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69"/>
              <p:cNvSpPr>
                <a:spLocks noChangeArrowheads="1"/>
              </p:cNvSpPr>
              <p:nvPr/>
            </p:nvSpPr>
            <p:spPr bwMode="auto">
              <a:xfrm>
                <a:off x="5149709" y="3256727"/>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0"/>
              <p:cNvSpPr>
                <a:spLocks noChangeArrowheads="1"/>
              </p:cNvSpPr>
              <p:nvPr/>
            </p:nvSpPr>
            <p:spPr bwMode="auto">
              <a:xfrm>
                <a:off x="5179871"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a:spLocks noChangeArrowheads="1"/>
              </p:cNvSpPr>
              <p:nvPr/>
            </p:nvSpPr>
            <p:spPr bwMode="auto">
              <a:xfrm>
                <a:off x="5211621"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2"/>
              <p:cNvSpPr>
                <a:spLocks noChangeArrowheads="1"/>
              </p:cNvSpPr>
              <p:nvPr/>
            </p:nvSpPr>
            <p:spPr bwMode="auto">
              <a:xfrm>
                <a:off x="5241784"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3"/>
              <p:cNvSpPr>
                <a:spLocks noChangeArrowheads="1"/>
              </p:cNvSpPr>
              <p:nvPr/>
            </p:nvSpPr>
            <p:spPr bwMode="auto">
              <a:xfrm>
                <a:off x="5273534"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74"/>
              <p:cNvSpPr>
                <a:spLocks noChangeArrowheads="1"/>
              </p:cNvSpPr>
              <p:nvPr/>
            </p:nvSpPr>
            <p:spPr bwMode="auto">
              <a:xfrm>
                <a:off x="5562459" y="328530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5097321" y="3412302"/>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5117959"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
              <p:cNvSpPr>
                <a:spLocks noChangeArrowheads="1"/>
              </p:cNvSpPr>
              <p:nvPr/>
            </p:nvSpPr>
            <p:spPr bwMode="auto">
              <a:xfrm>
                <a:off x="5149709" y="343611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8"/>
              <p:cNvSpPr>
                <a:spLocks noChangeArrowheads="1"/>
              </p:cNvSpPr>
              <p:nvPr/>
            </p:nvSpPr>
            <p:spPr bwMode="auto">
              <a:xfrm>
                <a:off x="5179871"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9"/>
              <p:cNvSpPr>
                <a:spLocks noChangeArrowheads="1"/>
              </p:cNvSpPr>
              <p:nvPr/>
            </p:nvSpPr>
            <p:spPr bwMode="auto">
              <a:xfrm>
                <a:off x="5211621"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80"/>
              <p:cNvSpPr>
                <a:spLocks noChangeArrowheads="1"/>
              </p:cNvSpPr>
              <p:nvPr/>
            </p:nvSpPr>
            <p:spPr bwMode="auto">
              <a:xfrm>
                <a:off x="5241784"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81"/>
              <p:cNvSpPr>
                <a:spLocks noChangeArrowheads="1"/>
              </p:cNvSpPr>
              <p:nvPr/>
            </p:nvSpPr>
            <p:spPr bwMode="auto">
              <a:xfrm>
                <a:off x="5273534"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182"/>
              <p:cNvSpPr>
                <a:spLocks noChangeArrowheads="1"/>
              </p:cNvSpPr>
              <p:nvPr/>
            </p:nvSpPr>
            <p:spPr bwMode="auto">
              <a:xfrm>
                <a:off x="5562459" y="346469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83"/>
              <p:cNvSpPr>
                <a:spLocks noChangeArrowheads="1"/>
              </p:cNvSpPr>
              <p:nvPr/>
            </p:nvSpPr>
            <p:spPr bwMode="auto">
              <a:xfrm>
                <a:off x="5097321" y="3591690"/>
                <a:ext cx="5476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84"/>
              <p:cNvSpPr>
                <a:spLocks noChangeArrowheads="1"/>
              </p:cNvSpPr>
              <p:nvPr/>
            </p:nvSpPr>
            <p:spPr bwMode="auto">
              <a:xfrm>
                <a:off x="5117959"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85"/>
              <p:cNvSpPr>
                <a:spLocks noChangeArrowheads="1"/>
              </p:cNvSpPr>
              <p:nvPr/>
            </p:nvSpPr>
            <p:spPr bwMode="auto">
              <a:xfrm>
                <a:off x="5149709" y="3617090"/>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86"/>
              <p:cNvSpPr>
                <a:spLocks noChangeArrowheads="1"/>
              </p:cNvSpPr>
              <p:nvPr/>
            </p:nvSpPr>
            <p:spPr bwMode="auto">
              <a:xfrm>
                <a:off x="5179871"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87"/>
              <p:cNvSpPr>
                <a:spLocks noChangeArrowheads="1"/>
              </p:cNvSpPr>
              <p:nvPr/>
            </p:nvSpPr>
            <p:spPr bwMode="auto">
              <a:xfrm>
                <a:off x="5211621"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88"/>
              <p:cNvSpPr>
                <a:spLocks noChangeArrowheads="1"/>
              </p:cNvSpPr>
              <p:nvPr/>
            </p:nvSpPr>
            <p:spPr bwMode="auto">
              <a:xfrm>
                <a:off x="5241784"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89"/>
              <p:cNvSpPr>
                <a:spLocks noChangeArrowheads="1"/>
              </p:cNvSpPr>
              <p:nvPr/>
            </p:nvSpPr>
            <p:spPr bwMode="auto">
              <a:xfrm>
                <a:off x="5273534"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0"/>
              <p:cNvSpPr>
                <a:spLocks noChangeArrowheads="1"/>
              </p:cNvSpPr>
              <p:nvPr/>
            </p:nvSpPr>
            <p:spPr bwMode="auto">
              <a:xfrm>
                <a:off x="5562459" y="364566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Rectangle 43"/>
            <p:cNvSpPr>
              <a:spLocks noChangeArrowheads="1"/>
            </p:cNvSpPr>
            <p:nvPr/>
          </p:nvSpPr>
          <p:spPr bwMode="auto">
            <a:xfrm>
              <a:off x="3168094" y="3349459"/>
              <a:ext cx="688975" cy="6143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2991502" y="3613445"/>
              <a:ext cx="422275" cy="371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p:cNvSpPr>
              <a:spLocks noChangeArrowheads="1"/>
            </p:cNvSpPr>
            <p:nvPr/>
          </p:nvSpPr>
          <p:spPr bwMode="auto">
            <a:xfrm>
              <a:off x="3324084" y="3147189"/>
              <a:ext cx="596900" cy="842963"/>
            </a:xfrm>
            <a:prstGeom prst="rect">
              <a:avLst/>
            </a:prstGeom>
            <a:solidFill>
              <a:srgbClr val="0070C5"/>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6"/>
            <p:cNvSpPr>
              <a:spLocks noChangeArrowheads="1"/>
            </p:cNvSpPr>
            <p:nvPr/>
          </p:nvSpPr>
          <p:spPr bwMode="auto">
            <a:xfrm>
              <a:off x="3397109" y="3224976"/>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3432034" y="3264664"/>
              <a:ext cx="3794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3454259"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3486009"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3516171"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3547921"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2"/>
            <p:cNvSpPr>
              <a:spLocks noChangeArrowheads="1"/>
            </p:cNvSpPr>
            <p:nvPr/>
          </p:nvSpPr>
          <p:spPr bwMode="auto">
            <a:xfrm>
              <a:off x="3579671" y="3290064"/>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3609834"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54"/>
            <p:cNvSpPr>
              <a:spLocks noChangeArrowheads="1"/>
            </p:cNvSpPr>
            <p:nvPr/>
          </p:nvSpPr>
          <p:spPr bwMode="auto">
            <a:xfrm>
              <a:off x="3730484" y="3318639"/>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3432034" y="3445639"/>
              <a:ext cx="379413"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3454259"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3486009"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3516171"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3547921"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3579671" y="34694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1"/>
            <p:cNvSpPr>
              <a:spLocks noChangeArrowheads="1"/>
            </p:cNvSpPr>
            <p:nvPr/>
          </p:nvSpPr>
          <p:spPr bwMode="auto">
            <a:xfrm>
              <a:off x="3609834"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a:off x="3730484" y="3498026"/>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63"/>
            <p:cNvSpPr>
              <a:spLocks noChangeArrowheads="1"/>
            </p:cNvSpPr>
            <p:nvPr/>
          </p:nvSpPr>
          <p:spPr bwMode="auto">
            <a:xfrm>
              <a:off x="3432034" y="3625026"/>
              <a:ext cx="3794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64"/>
            <p:cNvSpPr>
              <a:spLocks noChangeArrowheads="1"/>
            </p:cNvSpPr>
            <p:nvPr/>
          </p:nvSpPr>
          <p:spPr bwMode="auto">
            <a:xfrm>
              <a:off x="3454259"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5"/>
            <p:cNvSpPr>
              <a:spLocks noChangeArrowheads="1"/>
            </p:cNvSpPr>
            <p:nvPr/>
          </p:nvSpPr>
          <p:spPr bwMode="auto">
            <a:xfrm>
              <a:off x="3486009"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p:cNvSpPr>
              <a:spLocks noChangeArrowheads="1"/>
            </p:cNvSpPr>
            <p:nvPr/>
          </p:nvSpPr>
          <p:spPr bwMode="auto">
            <a:xfrm>
              <a:off x="3516171"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3547921"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3579671" y="365042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9"/>
            <p:cNvSpPr>
              <a:spLocks noChangeArrowheads="1"/>
            </p:cNvSpPr>
            <p:nvPr/>
          </p:nvSpPr>
          <p:spPr bwMode="auto">
            <a:xfrm>
              <a:off x="3609834"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3730484" y="3679001"/>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71"/>
            <p:cNvSpPr>
              <a:spLocks noChangeArrowheads="1"/>
            </p:cNvSpPr>
            <p:nvPr/>
          </p:nvSpPr>
          <p:spPr bwMode="auto">
            <a:xfrm>
              <a:off x="4991620" y="2393127"/>
              <a:ext cx="763588" cy="1597025"/>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Rectangle 72"/>
            <p:cNvSpPr>
              <a:spLocks noChangeArrowheads="1"/>
            </p:cNvSpPr>
            <p:nvPr/>
          </p:nvSpPr>
          <p:spPr bwMode="auto">
            <a:xfrm>
              <a:off x="5063058" y="2470915"/>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a:spLocks noChangeArrowheads="1"/>
            </p:cNvSpPr>
            <p:nvPr/>
          </p:nvSpPr>
          <p:spPr bwMode="auto">
            <a:xfrm>
              <a:off x="5099570" y="2512190"/>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5120208"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5"/>
            <p:cNvSpPr>
              <a:spLocks noChangeArrowheads="1"/>
            </p:cNvSpPr>
            <p:nvPr/>
          </p:nvSpPr>
          <p:spPr bwMode="auto">
            <a:xfrm>
              <a:off x="5151958" y="25360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6"/>
            <p:cNvSpPr>
              <a:spLocks noChangeArrowheads="1"/>
            </p:cNvSpPr>
            <p:nvPr/>
          </p:nvSpPr>
          <p:spPr bwMode="auto">
            <a:xfrm>
              <a:off x="5182120"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7"/>
            <p:cNvSpPr>
              <a:spLocks noChangeArrowheads="1"/>
            </p:cNvSpPr>
            <p:nvPr/>
          </p:nvSpPr>
          <p:spPr bwMode="auto">
            <a:xfrm>
              <a:off x="5213870"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8"/>
            <p:cNvSpPr>
              <a:spLocks noChangeArrowheads="1"/>
            </p:cNvSpPr>
            <p:nvPr/>
          </p:nvSpPr>
          <p:spPr bwMode="auto">
            <a:xfrm>
              <a:off x="5244033"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79"/>
            <p:cNvSpPr>
              <a:spLocks noChangeArrowheads="1"/>
            </p:cNvSpPr>
            <p:nvPr/>
          </p:nvSpPr>
          <p:spPr bwMode="auto">
            <a:xfrm>
              <a:off x="5275783"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80"/>
            <p:cNvSpPr>
              <a:spLocks noChangeArrowheads="1"/>
            </p:cNvSpPr>
            <p:nvPr/>
          </p:nvSpPr>
          <p:spPr bwMode="auto">
            <a:xfrm>
              <a:off x="5564708" y="2564577"/>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p:cNvSpPr>
              <a:spLocks noChangeArrowheads="1"/>
            </p:cNvSpPr>
            <p:nvPr/>
          </p:nvSpPr>
          <p:spPr bwMode="auto">
            <a:xfrm>
              <a:off x="5099570" y="2691577"/>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p:cNvSpPr>
              <a:spLocks noChangeArrowheads="1"/>
            </p:cNvSpPr>
            <p:nvPr/>
          </p:nvSpPr>
          <p:spPr bwMode="auto">
            <a:xfrm>
              <a:off x="5120208"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83"/>
            <p:cNvSpPr>
              <a:spLocks noChangeArrowheads="1"/>
            </p:cNvSpPr>
            <p:nvPr/>
          </p:nvSpPr>
          <p:spPr bwMode="auto">
            <a:xfrm>
              <a:off x="5151958" y="27153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4"/>
            <p:cNvSpPr>
              <a:spLocks noChangeArrowheads="1"/>
            </p:cNvSpPr>
            <p:nvPr/>
          </p:nvSpPr>
          <p:spPr bwMode="auto">
            <a:xfrm>
              <a:off x="5182120"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5"/>
            <p:cNvSpPr>
              <a:spLocks noChangeArrowheads="1"/>
            </p:cNvSpPr>
            <p:nvPr/>
          </p:nvSpPr>
          <p:spPr bwMode="auto">
            <a:xfrm>
              <a:off x="5213870"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6"/>
            <p:cNvSpPr>
              <a:spLocks noChangeArrowheads="1"/>
            </p:cNvSpPr>
            <p:nvPr/>
          </p:nvSpPr>
          <p:spPr bwMode="auto">
            <a:xfrm>
              <a:off x="5244033"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5275783"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5564708" y="274555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9"/>
            <p:cNvSpPr>
              <a:spLocks noChangeArrowheads="1"/>
            </p:cNvSpPr>
            <p:nvPr/>
          </p:nvSpPr>
          <p:spPr bwMode="auto">
            <a:xfrm>
              <a:off x="5099570" y="2872552"/>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90"/>
            <p:cNvSpPr>
              <a:spLocks noChangeArrowheads="1"/>
            </p:cNvSpPr>
            <p:nvPr/>
          </p:nvSpPr>
          <p:spPr bwMode="auto">
            <a:xfrm>
              <a:off x="5120208"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91"/>
            <p:cNvSpPr>
              <a:spLocks noChangeArrowheads="1"/>
            </p:cNvSpPr>
            <p:nvPr/>
          </p:nvSpPr>
          <p:spPr bwMode="auto">
            <a:xfrm>
              <a:off x="5151958" y="289636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92"/>
            <p:cNvSpPr>
              <a:spLocks noChangeArrowheads="1"/>
            </p:cNvSpPr>
            <p:nvPr/>
          </p:nvSpPr>
          <p:spPr bwMode="auto">
            <a:xfrm>
              <a:off x="5182120"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93"/>
            <p:cNvSpPr>
              <a:spLocks noChangeArrowheads="1"/>
            </p:cNvSpPr>
            <p:nvPr/>
          </p:nvSpPr>
          <p:spPr bwMode="auto">
            <a:xfrm>
              <a:off x="5213870"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4"/>
            <p:cNvSpPr>
              <a:spLocks noChangeArrowheads="1"/>
            </p:cNvSpPr>
            <p:nvPr/>
          </p:nvSpPr>
          <p:spPr bwMode="auto">
            <a:xfrm>
              <a:off x="5244033"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5"/>
            <p:cNvSpPr>
              <a:spLocks noChangeArrowheads="1"/>
            </p:cNvSpPr>
            <p:nvPr/>
          </p:nvSpPr>
          <p:spPr bwMode="auto">
            <a:xfrm>
              <a:off x="5275783"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96"/>
            <p:cNvSpPr>
              <a:spLocks noChangeArrowheads="1"/>
            </p:cNvSpPr>
            <p:nvPr/>
          </p:nvSpPr>
          <p:spPr bwMode="auto">
            <a:xfrm>
              <a:off x="5564708" y="292494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7"/>
            <p:cNvSpPr>
              <a:spLocks noChangeArrowheads="1"/>
            </p:cNvSpPr>
            <p:nvPr/>
          </p:nvSpPr>
          <p:spPr bwMode="auto">
            <a:xfrm>
              <a:off x="5099570" y="3051940"/>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p:cNvSpPr>
              <a:spLocks noChangeArrowheads="1"/>
            </p:cNvSpPr>
            <p:nvPr/>
          </p:nvSpPr>
          <p:spPr bwMode="auto">
            <a:xfrm>
              <a:off x="5120208"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9"/>
            <p:cNvSpPr>
              <a:spLocks noChangeArrowheads="1"/>
            </p:cNvSpPr>
            <p:nvPr/>
          </p:nvSpPr>
          <p:spPr bwMode="auto">
            <a:xfrm>
              <a:off x="5151958" y="307575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00"/>
            <p:cNvSpPr>
              <a:spLocks noChangeArrowheads="1"/>
            </p:cNvSpPr>
            <p:nvPr/>
          </p:nvSpPr>
          <p:spPr bwMode="auto">
            <a:xfrm>
              <a:off x="5182120"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01"/>
            <p:cNvSpPr>
              <a:spLocks noChangeArrowheads="1"/>
            </p:cNvSpPr>
            <p:nvPr/>
          </p:nvSpPr>
          <p:spPr bwMode="auto">
            <a:xfrm>
              <a:off x="5213870"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2"/>
            <p:cNvSpPr>
              <a:spLocks noChangeArrowheads="1"/>
            </p:cNvSpPr>
            <p:nvPr/>
          </p:nvSpPr>
          <p:spPr bwMode="auto">
            <a:xfrm>
              <a:off x="5244033"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03"/>
            <p:cNvSpPr>
              <a:spLocks noChangeArrowheads="1"/>
            </p:cNvSpPr>
            <p:nvPr/>
          </p:nvSpPr>
          <p:spPr bwMode="auto">
            <a:xfrm>
              <a:off x="5275783"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04"/>
            <p:cNvSpPr>
              <a:spLocks noChangeArrowheads="1"/>
            </p:cNvSpPr>
            <p:nvPr/>
          </p:nvSpPr>
          <p:spPr bwMode="auto">
            <a:xfrm>
              <a:off x="5564708" y="310591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5"/>
            <p:cNvSpPr>
              <a:spLocks noChangeArrowheads="1"/>
            </p:cNvSpPr>
            <p:nvPr/>
          </p:nvSpPr>
          <p:spPr bwMode="auto">
            <a:xfrm>
              <a:off x="5099570" y="3231327"/>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06"/>
            <p:cNvSpPr>
              <a:spLocks noChangeArrowheads="1"/>
            </p:cNvSpPr>
            <p:nvPr/>
          </p:nvSpPr>
          <p:spPr bwMode="auto">
            <a:xfrm>
              <a:off x="5120208"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7"/>
            <p:cNvSpPr>
              <a:spLocks noChangeArrowheads="1"/>
            </p:cNvSpPr>
            <p:nvPr/>
          </p:nvSpPr>
          <p:spPr bwMode="auto">
            <a:xfrm>
              <a:off x="5151958" y="3256727"/>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8"/>
            <p:cNvSpPr>
              <a:spLocks noChangeArrowheads="1"/>
            </p:cNvSpPr>
            <p:nvPr/>
          </p:nvSpPr>
          <p:spPr bwMode="auto">
            <a:xfrm>
              <a:off x="5182120"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9"/>
            <p:cNvSpPr>
              <a:spLocks noChangeArrowheads="1"/>
            </p:cNvSpPr>
            <p:nvPr/>
          </p:nvSpPr>
          <p:spPr bwMode="auto">
            <a:xfrm>
              <a:off x="5213870"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0"/>
            <p:cNvSpPr>
              <a:spLocks noChangeArrowheads="1"/>
            </p:cNvSpPr>
            <p:nvPr/>
          </p:nvSpPr>
          <p:spPr bwMode="auto">
            <a:xfrm>
              <a:off x="5244033"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1"/>
            <p:cNvSpPr>
              <a:spLocks noChangeArrowheads="1"/>
            </p:cNvSpPr>
            <p:nvPr/>
          </p:nvSpPr>
          <p:spPr bwMode="auto">
            <a:xfrm>
              <a:off x="5275783"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12"/>
            <p:cNvSpPr>
              <a:spLocks noChangeArrowheads="1"/>
            </p:cNvSpPr>
            <p:nvPr/>
          </p:nvSpPr>
          <p:spPr bwMode="auto">
            <a:xfrm>
              <a:off x="5564708" y="328530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5099570" y="3412302"/>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Rectangle 114"/>
            <p:cNvSpPr>
              <a:spLocks noChangeArrowheads="1"/>
            </p:cNvSpPr>
            <p:nvPr/>
          </p:nvSpPr>
          <p:spPr bwMode="auto">
            <a:xfrm>
              <a:off x="5120208"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p:cNvSpPr>
              <a:spLocks noChangeArrowheads="1"/>
            </p:cNvSpPr>
            <p:nvPr/>
          </p:nvSpPr>
          <p:spPr bwMode="auto">
            <a:xfrm>
              <a:off x="5151958" y="343611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6"/>
            <p:cNvSpPr>
              <a:spLocks noChangeArrowheads="1"/>
            </p:cNvSpPr>
            <p:nvPr/>
          </p:nvSpPr>
          <p:spPr bwMode="auto">
            <a:xfrm>
              <a:off x="5182120"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7"/>
            <p:cNvSpPr>
              <a:spLocks noChangeArrowheads="1"/>
            </p:cNvSpPr>
            <p:nvPr/>
          </p:nvSpPr>
          <p:spPr bwMode="auto">
            <a:xfrm>
              <a:off x="5213870"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18"/>
            <p:cNvSpPr>
              <a:spLocks noChangeArrowheads="1"/>
            </p:cNvSpPr>
            <p:nvPr/>
          </p:nvSpPr>
          <p:spPr bwMode="auto">
            <a:xfrm>
              <a:off x="5244033"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19"/>
            <p:cNvSpPr>
              <a:spLocks noChangeArrowheads="1"/>
            </p:cNvSpPr>
            <p:nvPr/>
          </p:nvSpPr>
          <p:spPr bwMode="auto">
            <a:xfrm>
              <a:off x="5275783"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20"/>
            <p:cNvSpPr>
              <a:spLocks noChangeArrowheads="1"/>
            </p:cNvSpPr>
            <p:nvPr/>
          </p:nvSpPr>
          <p:spPr bwMode="auto">
            <a:xfrm>
              <a:off x="5564708" y="346469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21"/>
            <p:cNvSpPr>
              <a:spLocks noChangeArrowheads="1"/>
            </p:cNvSpPr>
            <p:nvPr/>
          </p:nvSpPr>
          <p:spPr bwMode="auto">
            <a:xfrm>
              <a:off x="5099570" y="3591690"/>
              <a:ext cx="5476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22"/>
            <p:cNvSpPr>
              <a:spLocks noChangeArrowheads="1"/>
            </p:cNvSpPr>
            <p:nvPr/>
          </p:nvSpPr>
          <p:spPr bwMode="auto">
            <a:xfrm>
              <a:off x="5120208"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3"/>
            <p:cNvSpPr>
              <a:spLocks noChangeArrowheads="1"/>
            </p:cNvSpPr>
            <p:nvPr/>
          </p:nvSpPr>
          <p:spPr bwMode="auto">
            <a:xfrm>
              <a:off x="5151958" y="3617090"/>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5182120"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5"/>
            <p:cNvSpPr>
              <a:spLocks noChangeArrowheads="1"/>
            </p:cNvSpPr>
            <p:nvPr/>
          </p:nvSpPr>
          <p:spPr bwMode="auto">
            <a:xfrm>
              <a:off x="5213870"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26"/>
            <p:cNvSpPr>
              <a:spLocks noChangeArrowheads="1"/>
            </p:cNvSpPr>
            <p:nvPr/>
          </p:nvSpPr>
          <p:spPr bwMode="auto">
            <a:xfrm>
              <a:off x="5244033"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7"/>
            <p:cNvSpPr>
              <a:spLocks noChangeArrowheads="1"/>
            </p:cNvSpPr>
            <p:nvPr/>
          </p:nvSpPr>
          <p:spPr bwMode="auto">
            <a:xfrm>
              <a:off x="5275783"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28"/>
            <p:cNvSpPr>
              <a:spLocks noChangeArrowheads="1"/>
            </p:cNvSpPr>
            <p:nvPr/>
          </p:nvSpPr>
          <p:spPr bwMode="auto">
            <a:xfrm>
              <a:off x="5564708" y="364566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Text Placeholder 1"/>
            <p:cNvSpPr txBox="1">
              <a:spLocks/>
            </p:cNvSpPr>
            <p:nvPr/>
          </p:nvSpPr>
          <p:spPr>
            <a:xfrm>
              <a:off x="4187207" y="4147308"/>
              <a:ext cx="54864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Basic</a:t>
              </a:r>
            </a:p>
          </p:txBody>
        </p:sp>
        <p:sp>
          <p:nvSpPr>
            <p:cNvPr id="131" name="Text Placeholder 1"/>
            <p:cNvSpPr txBox="1">
              <a:spLocks/>
            </p:cNvSpPr>
            <p:nvPr/>
          </p:nvSpPr>
          <p:spPr>
            <a:xfrm>
              <a:off x="3296664" y="4138297"/>
              <a:ext cx="64008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Standard</a:t>
              </a:r>
            </a:p>
          </p:txBody>
        </p:sp>
        <p:sp>
          <p:nvSpPr>
            <p:cNvPr id="132" name="Text Placeholder 1"/>
            <p:cNvSpPr txBox="1">
              <a:spLocks/>
            </p:cNvSpPr>
            <p:nvPr/>
          </p:nvSpPr>
          <p:spPr>
            <a:xfrm>
              <a:off x="5099094" y="4147308"/>
              <a:ext cx="54864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Shared</a:t>
              </a:r>
            </a:p>
          </p:txBody>
        </p:sp>
        <p:sp>
          <p:nvSpPr>
            <p:cNvPr id="133" name="Text Placeholder 1"/>
            <p:cNvSpPr txBox="1">
              <a:spLocks/>
            </p:cNvSpPr>
            <p:nvPr/>
          </p:nvSpPr>
          <p:spPr>
            <a:xfrm>
              <a:off x="5898197" y="4147308"/>
              <a:ext cx="64008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Free</a:t>
              </a:r>
            </a:p>
          </p:txBody>
        </p:sp>
      </p:grpSp>
    </p:spTree>
    <p:extLst>
      <p:ext uri="{BB962C8B-B14F-4D97-AF65-F5344CB8AC3E}">
        <p14:creationId xmlns:p14="http://schemas.microsoft.com/office/powerpoint/2010/main" val="265915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46a2813-1b4a-48cd-bdf5-c16929b767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Prebuilt Web App Templates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1800" b="0" kern="0">
                <a:solidFill>
                  <a:srgbClr val="000000"/>
                </a:solidFill>
                <a:latin typeface="Verdana" pitchFamily="34" charset="0"/>
                <a:ea typeface="+mn-ea"/>
                <a:cs typeface="Arial" charset="0"/>
              </a:rPr>
              <a:t>Create a Web App using a pre-built template from the Azure Marketplace.</a:t>
            </a:r>
          </a:p>
          <a:p>
            <a:pPr marL="0" lvl="0" indent="0">
              <a:spcBef>
                <a:spcPct val="0"/>
              </a:spcBef>
              <a:buClrTx/>
              <a:buSzTx/>
              <a:buNone/>
            </a:pPr>
            <a:r>
              <a:rPr lang="en-US" sz="1800" b="0" kern="0">
                <a:solidFill>
                  <a:srgbClr val="000000"/>
                </a:solidFill>
                <a:latin typeface="Verdana" pitchFamily="34" charset="0"/>
                <a:ea typeface="+mn-ea"/>
                <a:cs typeface="Arial" charset="0"/>
              </a:rPr>
              <a:t>There are over 30 open source applications, frameworks and templates in the Marketplace:</a:t>
            </a:r>
            <a:endParaRPr lang="en-US" sz="1800" b="0" kern="0" dirty="0">
              <a:solidFill>
                <a:srgbClr val="000000"/>
              </a:solidFill>
              <a:latin typeface="Verdana" pitchFamily="34" charset="0"/>
              <a:ea typeface="+mn-ea"/>
              <a:cs typeface="Arial" charset="0"/>
            </a:endParaRPr>
          </a:p>
        </p:txBody>
      </p:sp>
      <p:pic>
        <p:nvPicPr>
          <p:cNvPr id="5" name="Picture 4"/>
          <p:cNvPicPr>
            <a:picLocks noChangeAspect="1"/>
          </p:cNvPicPr>
          <p:nvPr/>
        </p:nvPicPr>
        <p:blipFill>
          <a:blip r:embed="rId3"/>
          <a:stretch>
            <a:fillRect/>
          </a:stretch>
        </p:blipFill>
        <p:spPr>
          <a:xfrm>
            <a:off x="860766" y="3696029"/>
            <a:ext cx="7315200" cy="1601644"/>
          </a:xfrm>
          <a:prstGeom prst="rect">
            <a:avLst/>
          </a:prstGeom>
        </p:spPr>
      </p:pic>
    </p:spTree>
    <p:extLst>
      <p:ext uri="{BB962C8B-B14F-4D97-AF65-F5344CB8AC3E}">
        <p14:creationId xmlns:p14="http://schemas.microsoft.com/office/powerpoint/2010/main" val="152533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383edca-6270-48b2-ac2f-33b919ad9b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Creating a Web App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Create a Web App instance by using the Azure Portal</a:t>
            </a:r>
          </a:p>
          <a:p>
            <a:pPr lvl="1"/>
            <a:r>
              <a:rPr lang="en-US" b="0" kern="0">
                <a:solidFill>
                  <a:srgbClr val="000000"/>
                </a:solidFill>
              </a:rPr>
              <a:t>Create a SQL Database instance by using the Portal</a:t>
            </a:r>
          </a:p>
          <a:p>
            <a:pPr lvl="1"/>
            <a:r>
              <a:rPr lang="en-US" b="0" kern="0">
                <a:solidFill>
                  <a:srgbClr val="000000"/>
                </a:solidFill>
              </a:rPr>
              <a:t>Manage the Web App and SQL Database instances as a Resource Group</a:t>
            </a:r>
            <a:endParaRPr lang="en-US" b="0" kern="0" dirty="0">
              <a:solidFill>
                <a:srgbClr val="000000"/>
              </a:solidFill>
            </a:endParaRPr>
          </a:p>
        </p:txBody>
      </p:sp>
    </p:spTree>
    <p:extLst>
      <p:ext uri="{BB962C8B-B14F-4D97-AF65-F5344CB8AC3E}">
        <p14:creationId xmlns:p14="http://schemas.microsoft.com/office/powerpoint/2010/main" val="381910787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5</TotalTime>
  <Words>2779</Words>
  <Application>Microsoft Office PowerPoint</Application>
  <PresentationFormat>On-screen Show (4:3)</PresentationFormat>
  <Paragraphs>309</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Courier New</vt:lpstr>
      <vt:lpstr>Times New Roman</vt:lpstr>
      <vt:lpstr>Verdana</vt:lpstr>
      <vt:lpstr>Segoe UI Light</vt:lpstr>
      <vt:lpstr>Segoe UI</vt:lpstr>
      <vt:lpstr>Calibri</vt:lpstr>
      <vt:lpstr>Wingdings</vt:lpstr>
      <vt:lpstr>Arial</vt:lpstr>
      <vt:lpstr>NG_MOC_Core_ModuleNew2</vt:lpstr>
      <vt:lpstr>Module 3</vt:lpstr>
      <vt:lpstr>Module Overview</vt:lpstr>
      <vt:lpstr>Lesson 1: Azure Web Apps</vt:lpstr>
      <vt:lpstr>Azure Web Apps Overview</vt:lpstr>
      <vt:lpstr>Web App Tiers</vt:lpstr>
      <vt:lpstr>Web App Tiers (continued)</vt:lpstr>
      <vt:lpstr>Web App Tiers (continued)</vt:lpstr>
      <vt:lpstr>Prebuilt Web App Templates</vt:lpstr>
      <vt:lpstr>Demonstration: Creating a Web App</vt:lpstr>
      <vt:lpstr>Lesson 2: Hosting Web Applications in Azure</vt:lpstr>
      <vt:lpstr>Web App Configuration</vt:lpstr>
      <vt:lpstr>Web App Configuration (continued)</vt:lpstr>
      <vt:lpstr>App Service Plans</vt:lpstr>
      <vt:lpstr>App Service Plans (continued)</vt:lpstr>
      <vt:lpstr>App Service Plans (continued)</vt:lpstr>
      <vt:lpstr>Lesson 3: Configuring an Azure Web App</vt:lpstr>
      <vt:lpstr>AlwaysOn</vt:lpstr>
      <vt:lpstr>Domain Names</vt:lpstr>
      <vt:lpstr>Autoscaling Web Apps</vt:lpstr>
      <vt:lpstr>Performance Scaling</vt:lpstr>
      <vt:lpstr>Demonstration: Autoscaling a Web App</vt:lpstr>
      <vt:lpstr>Lesson 4: Publishing an Azure Web App</vt:lpstr>
      <vt:lpstr>The Web Deploy Protocol</vt:lpstr>
      <vt:lpstr>App Settings and Connection Strings</vt:lpstr>
      <vt:lpstr>Demonstration: Managing Application Settings</vt:lpstr>
      <vt:lpstr>Lesson 5: Lab Overview</vt:lpstr>
      <vt:lpstr>Demonstration: Contoso Events Walkthrough</vt:lpstr>
      <vt:lpstr>Lab: Creating an ASP.NET Web App by Using Azure Web Apps</vt:lpstr>
      <vt:lpstr>Lab Scenario</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Sidney Andrews</dc:creator>
  <cp:lastModifiedBy>Jalal Hejazi</cp:lastModifiedBy>
  <cp:revision>4</cp:revision>
  <dcterms:created xsi:type="dcterms:W3CDTF">2016-08-12T07:45:48Z</dcterms:created>
  <dcterms:modified xsi:type="dcterms:W3CDTF">2018-03-19T13:34:33Z</dcterms:modified>
</cp:coreProperties>
</file>