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Segoe" panose="020B0502040504020203"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2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0BFFA-9D69-4060-B13B-D43BF263313F}"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CD673-E2D8-45A3-A002-435C776EB43E}" type="slidenum">
              <a:rPr lang="en-US" smtClean="0"/>
              <a:t>‹#›</a:t>
            </a:fld>
            <a:endParaRPr lang="en-US"/>
          </a:p>
        </p:txBody>
      </p:sp>
    </p:spTree>
    <p:extLst>
      <p:ext uri="{BB962C8B-B14F-4D97-AF65-F5344CB8AC3E}">
        <p14:creationId xmlns:p14="http://schemas.microsoft.com/office/powerpoint/2010/main" val="79269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o.microsoft.com/fwlink/?LinkID=510220&amp;clcid=0x40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microsoft.com/fwlink/?LinkID=510219&amp;clcid=0x40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309193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57168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Before starting the demo, make sure you increase the font size in the Windows PowerShell window so that the text is readable by the students.</a:t>
            </a:r>
          </a:p>
        </p:txBody>
      </p:sp>
      <p:sp>
        <p:nvSpPr>
          <p:cNvPr id="4" name="Slide Number Placeholder 3"/>
          <p:cNvSpPr>
            <a:spLocks noGrp="1"/>
          </p:cNvSpPr>
          <p:nvPr>
            <p:ph type="sldNum" sz="quarter" idx="10"/>
          </p:nvPr>
        </p:nvSpPr>
        <p:spPr/>
        <p:txBody>
          <a:bodyPr/>
          <a:lstStyle/>
          <a:p>
            <a:fld id="{398CD673-E2D8-45A3-A002-435C776EB43E}"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76248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34503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316166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905929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487581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634826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582941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Resource groups in Azure Preview portal:</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http://go.microsoft.com/fwlink/?LinkID=510220</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8CD673-E2D8-45A3-A002-435C776EB43E}"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679095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76017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1085350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Before starting the demo, make sure you increase the font size in the Windows PowerShell window so that the text is readable by the students.</a:t>
            </a:r>
          </a:p>
        </p:txBody>
      </p:sp>
      <p:sp>
        <p:nvSpPr>
          <p:cNvPr id="4" name="Slide Number Placeholder 3"/>
          <p:cNvSpPr>
            <a:spLocks noGrp="1"/>
          </p:cNvSpPr>
          <p:nvPr>
            <p:ph type="sldNum" sz="quarter" idx="10"/>
          </p:nvPr>
        </p:nvSpPr>
        <p:spPr/>
        <p:txBody>
          <a:bodyPr/>
          <a:lstStyle/>
          <a:p>
            <a:fld id="{398CD673-E2D8-45A3-A002-435C776EB43E}"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911090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687988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398CD673-E2D8-45A3-A002-435C776EB43E}"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1750745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automating your Azure accounts and resource management, should you use the Resource Manager cmdlets or the standard cmdlets?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an open-ended question. There are advantages and disadvantages to either method. Moving forward, it is preferable to use the Resource Manager as the templates offer a much higher degree of flexibility.</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Which Azure cmdlet can be used to verify that a resource group has been deleted?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)Option 1: Remove-AzureRmResourceGroup</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)Option 2: Get-AzureRmResourceStatus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)Option 3: Get-AzureRmResourceGroup</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)Option 4: Delete-AzureRmResourceGroup</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)Option 5: Get-AzureRmResourceGroupTemplate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Option 3: Get-AzureRmResourceGroup</a:t>
            </a:r>
          </a:p>
        </p:txBody>
      </p:sp>
      <p:sp>
        <p:nvSpPr>
          <p:cNvPr id="4" name="Slide Number Placeholder 3"/>
          <p:cNvSpPr>
            <a:spLocks noGrp="1"/>
          </p:cNvSpPr>
          <p:nvPr>
            <p:ph type="sldNum" sz="quarter" idx="10"/>
          </p:nvPr>
        </p:nvSpPr>
        <p:spPr/>
        <p:txBody>
          <a:bodyPr/>
          <a:lstStyle/>
          <a:p>
            <a:fld id="{398CD673-E2D8-45A3-A002-435C776EB43E}"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4164480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you automate the creation of a group of Azure service instances, would you choose to use the standard Windows PowerShell modules or the new Resource Manager modules? What factors would drive your decision?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How can you create your own resource group template?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Moving forward, the Azure Resource Manager is the preferred method of managing resources in Azure. Resource should be grouped into logical units by using resource groups and templates should be created for resources that might need to be created multiple times.</a:t>
            </a:r>
          </a:p>
        </p:txBody>
      </p:sp>
      <p:sp>
        <p:nvSpPr>
          <p:cNvPr id="4" name="Slide Number Placeholder 3"/>
          <p:cNvSpPr>
            <a:spLocks noGrp="1"/>
          </p:cNvSpPr>
          <p:nvPr>
            <p:ph type="sldNum" sz="quarter" idx="10"/>
          </p:nvPr>
        </p:nvSpPr>
        <p:spPr/>
        <p:txBody>
          <a:bodyPr/>
          <a:lstStyle/>
          <a:p>
            <a:fld id="{398CD673-E2D8-45A3-A002-435C776EB43E}"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16756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28608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Discussion Question</a:t>
            </a:r>
            <a:r>
              <a:rPr lang="en-US" sz="1000">
                <a:effectLst/>
                <a:latin typeface="Arial" panose="020B0604020202020204" pitchFamily="34" charset="0"/>
                <a:ea typeface="Calibri" panose="020F0502020204030204" pitchFamily="34" charset="0"/>
                <a:cs typeface="Times New Roman" panose="02020603050405020304" pitchFamily="18" charset="0"/>
              </a:rPr>
              <a:t>: When would you need to programmatically manage or build resources in Azure?</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Answer: For many students, the answer is going to be related to their test/prod/staging rollouts.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8CD673-E2D8-45A3-A002-435C776EB43E}"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401384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183123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11503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1008148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does not make sense to provide an example of a service that has functionality available via the cmdlets before the portal because this changes often. It is typically better to draw from personal experience here as each instructor would have used different services.</a:t>
            </a:r>
          </a:p>
        </p:txBody>
      </p:sp>
      <p:sp>
        <p:nvSpPr>
          <p:cNvPr id="4" name="Slide Number Placeholder 3"/>
          <p:cNvSpPr>
            <a:spLocks noGrp="1"/>
          </p:cNvSpPr>
          <p:nvPr>
            <p:ph type="sldNum" sz="quarter" idx="10"/>
          </p:nvPr>
        </p:nvSpPr>
        <p:spPr/>
        <p:txBody>
          <a:bodyPr/>
          <a:lstStyle/>
          <a:p>
            <a:fld id="{398CD673-E2D8-45A3-A002-435C776EB43E}"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58697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How to install and configure Azure PowerShell:</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8CD673-E2D8-45A3-A002-435C776EB43E}"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73108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3084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308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1680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829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660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24621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59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139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8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1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6646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6887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451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9</a:t>
            </a:r>
          </a:p>
        </p:txBody>
      </p:sp>
      <p:sp>
        <p:nvSpPr>
          <p:cNvPr id="3" name="Subtitle 2"/>
          <p:cNvSpPr>
            <a:spLocks noGrp="1"/>
          </p:cNvSpPr>
          <p:nvPr>
            <p:ph type="subTitle" sz="quarter" idx="1"/>
          </p:nvPr>
        </p:nvSpPr>
        <p:spPr/>
        <p:txBody>
          <a:bodyPr/>
          <a:lstStyle/>
          <a:p>
            <a:r>
              <a:rPr lang="en-US"/>
              <a:t>Automating Integration with Azure Resources
</a:t>
            </a:r>
          </a:p>
        </p:txBody>
      </p:sp>
    </p:spTree>
    <p:extLst>
      <p:ext uri="{BB962C8B-B14F-4D97-AF65-F5344CB8AC3E}">
        <p14:creationId xmlns:p14="http://schemas.microsoft.com/office/powerpoint/2010/main" val="140377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Authenticating to Azure by Using Windows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two primary authentication methods:</a:t>
            </a:r>
          </a:p>
          <a:p>
            <a:pPr lvl="1"/>
            <a:r>
              <a:rPr lang="en-US" b="0" kern="0">
                <a:solidFill>
                  <a:srgbClr val="000000"/>
                </a:solidFill>
              </a:rPr>
              <a:t>Azure Active Directory</a:t>
            </a:r>
          </a:p>
          <a:p>
            <a:pPr lvl="2"/>
            <a:r>
              <a:rPr lang="en-US" b="0" kern="0">
                <a:solidFill>
                  <a:srgbClr val="000000"/>
                </a:solidFill>
              </a:rPr>
              <a:t>Authenticate with Azure in the same manner that you authenticate with the portal</a:t>
            </a:r>
          </a:p>
          <a:p>
            <a:pPr lvl="2"/>
            <a:r>
              <a:rPr lang="en-US" b="0" kern="0">
                <a:solidFill>
                  <a:srgbClr val="000000"/>
                </a:solidFill>
              </a:rPr>
              <a:t>Authentication is only temporary (approximately 12 hours)</a:t>
            </a:r>
          </a:p>
          <a:p>
            <a:pPr lvl="1"/>
            <a:r>
              <a:rPr lang="en-US" b="0" kern="0">
                <a:solidFill>
                  <a:srgbClr val="000000"/>
                </a:solidFill>
              </a:rPr>
              <a:t>Publish Settings</a:t>
            </a:r>
          </a:p>
          <a:p>
            <a:pPr lvl="2"/>
            <a:r>
              <a:rPr lang="en-US" b="0" kern="0">
                <a:solidFill>
                  <a:srgbClr val="000000"/>
                </a:solidFill>
              </a:rPr>
              <a:t>Opens a Management Portal webpage</a:t>
            </a:r>
          </a:p>
          <a:p>
            <a:pPr lvl="2"/>
            <a:r>
              <a:rPr lang="en-US" b="0" kern="0">
                <a:solidFill>
                  <a:srgbClr val="000000"/>
                </a:solidFill>
              </a:rPr>
              <a:t>User authenticates with the webpage if they are not already authenticated</a:t>
            </a:r>
          </a:p>
          <a:p>
            <a:pPr lvl="2"/>
            <a:r>
              <a:rPr lang="en-US" b="0" kern="0">
                <a:solidFill>
                  <a:srgbClr val="000000"/>
                </a:solidFill>
              </a:rPr>
              <a:t>Downloads an XML file with account tokens and information</a:t>
            </a:r>
          </a:p>
          <a:p>
            <a:pPr lvl="2"/>
            <a:r>
              <a:rPr lang="en-US" b="0" kern="0">
                <a:solidFill>
                  <a:srgbClr val="000000"/>
                </a:solidFill>
              </a:rPr>
              <a:t>PowerShell can permanently use the Publish Settings file to connect to the Azure subscription</a:t>
            </a:r>
            <a:endParaRPr lang="en-US" b="0" kern="0" dirty="0">
              <a:solidFill>
                <a:srgbClr val="000000"/>
              </a:solidFill>
            </a:endParaRPr>
          </a:p>
        </p:txBody>
      </p:sp>
    </p:spTree>
    <p:extLst>
      <p:ext uri="{BB962C8B-B14F-4D97-AF65-F5344CB8AC3E}">
        <p14:creationId xmlns:p14="http://schemas.microsoft.com/office/powerpoint/2010/main" val="405956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798e1e5-5a1f-481c-8248-67ad3781ba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Managing a Web App Using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In this demonstration, you will learn how to:</a:t>
            </a:r>
          </a:p>
          <a:p>
            <a:pPr lvl="1"/>
            <a:r>
              <a:rPr lang="en-US" b="0" kern="0"/>
              <a:t>Use a publish profile to use an Azure subscription with Windows PowerShell</a:t>
            </a:r>
          </a:p>
          <a:p>
            <a:pPr lvl="1"/>
            <a:r>
              <a:rPr lang="en-US" b="0" kern="0"/>
              <a:t>Use Windows PowerShell to create an Azure Web App</a:t>
            </a:r>
            <a:endParaRPr lang="en-US" b="0" kern="0" dirty="0"/>
          </a:p>
        </p:txBody>
      </p:sp>
    </p:spTree>
    <p:extLst>
      <p:ext uri="{BB962C8B-B14F-4D97-AF65-F5344CB8AC3E}">
        <p14:creationId xmlns:p14="http://schemas.microsoft.com/office/powerpoint/2010/main" val="420458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Azure REST Interface</a:t>
            </a:r>
          </a:p>
        </p:txBody>
      </p:sp>
      <p:sp>
        <p:nvSpPr>
          <p:cNvPr id="3" name="Text Placeholder 2"/>
          <p:cNvSpPr>
            <a:spLocks noGrp="1"/>
          </p:cNvSpPr>
          <p:nvPr>
            <p:ph type="body" idx="1"/>
          </p:nvPr>
        </p:nvSpPr>
        <p:spPr/>
        <p:txBody>
          <a:bodyPr/>
          <a:lstStyle/>
          <a:p>
            <a:r>
              <a:rPr lang="en-US"/>
              <a:t>Service Management REST API
Authenticating Requests to the Service Management REST API</a:t>
            </a:r>
          </a:p>
        </p:txBody>
      </p:sp>
    </p:spTree>
    <p:extLst>
      <p:ext uri="{BB962C8B-B14F-4D97-AF65-F5344CB8AC3E}">
        <p14:creationId xmlns:p14="http://schemas.microsoft.com/office/powerpoint/2010/main" val="247658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Management REST API</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Resources can be managed using a REST API and common HTTP verbs</a:t>
            </a:r>
          </a:p>
          <a:p>
            <a:pPr lvl="1"/>
            <a:r>
              <a:rPr lang="en-US" b="0" kern="0">
                <a:solidFill>
                  <a:srgbClr val="000000"/>
                </a:solidFill>
              </a:rPr>
              <a:t>API operations are performed using SSL</a:t>
            </a:r>
          </a:p>
          <a:p>
            <a:pPr lvl="1"/>
            <a:r>
              <a:rPr lang="en-US" b="0" kern="0">
                <a:solidFill>
                  <a:srgbClr val="000000"/>
                </a:solidFill>
              </a:rPr>
              <a:t>REST APIs are supported by a variety of programming and scripting platforms</a:t>
            </a:r>
          </a:p>
          <a:p>
            <a:pPr lvl="0"/>
            <a:r>
              <a:rPr lang="en-US" b="0" kern="0">
                <a:solidFill>
                  <a:srgbClr val="000000"/>
                </a:solidFill>
              </a:rPr>
              <a:t>Many of the same features from the portal can be used with the Service Management API</a:t>
            </a:r>
          </a:p>
          <a:p>
            <a:pPr lvl="0"/>
            <a:endParaRPr lang="en-US" b="0" kern="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3774380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752ff70-2562-40b3-b010-b073915627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Management REST API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If you are using PowerShell or xplat CLI, debugging can be used to determine the corresponding REST endpoints:</a:t>
            </a:r>
          </a:p>
          <a:p>
            <a:pPr lvl="1"/>
            <a:r>
              <a:rPr lang="en-US" b="0" kern="0">
                <a:solidFill>
                  <a:srgbClr val="000000"/>
                </a:solidFill>
              </a:rPr>
              <a:t>Example:</a:t>
            </a:r>
          </a:p>
          <a:p>
            <a:pPr lvl="2"/>
            <a:r>
              <a:rPr lang="en-US" b="0" kern="0">
                <a:solidFill>
                  <a:srgbClr val="000000"/>
                </a:solidFill>
              </a:rPr>
              <a:t>Get-AzureVM –Debug</a:t>
            </a:r>
          </a:p>
          <a:p>
            <a:pPr lvl="2"/>
            <a:r>
              <a:rPr lang="en-US" b="0" kern="0">
                <a:solidFill>
                  <a:srgbClr val="000000"/>
                </a:solidFill>
              </a:rPr>
              <a:t>Azure vm list –vv</a:t>
            </a:r>
          </a:p>
          <a:p>
            <a:pPr lvl="0"/>
            <a:r>
              <a:rPr lang="en-US" b="0" kern="0">
                <a:solidFill>
                  <a:srgbClr val="000000"/>
                </a:solidFill>
              </a:rPr>
              <a:t>MSDN also contains a reference to the entire REST API with documentation and examples</a:t>
            </a:r>
            <a:endParaRPr lang="en-US" b="0" kern="0" dirty="0">
              <a:solidFill>
                <a:srgbClr val="000000"/>
              </a:solidFill>
            </a:endParaRPr>
          </a:p>
        </p:txBody>
      </p:sp>
    </p:spTree>
    <p:extLst>
      <p:ext uri="{BB962C8B-B14F-4D97-AF65-F5344CB8AC3E}">
        <p14:creationId xmlns:p14="http://schemas.microsoft.com/office/powerpoint/2010/main" val="385245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Authenticating Requests to the Service Management REST API</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Authentication to the Service Management API can be done in two ways:</a:t>
            </a:r>
          </a:p>
          <a:p>
            <a:pPr lvl="1"/>
            <a:r>
              <a:rPr lang="en-US" b="0" kern="0">
                <a:solidFill>
                  <a:srgbClr val="000000"/>
                </a:solidFill>
              </a:rPr>
              <a:t>Using Azure Active Directory</a:t>
            </a:r>
          </a:p>
          <a:p>
            <a:pPr lvl="2"/>
            <a:r>
              <a:rPr lang="en-US" b="0" kern="0">
                <a:solidFill>
                  <a:srgbClr val="000000"/>
                </a:solidFill>
              </a:rPr>
              <a:t>Add your calling application as an application in Azure AD. You can then delegate permissions to your application to use the Service Management API.</a:t>
            </a:r>
          </a:p>
          <a:p>
            <a:pPr lvl="1"/>
            <a:r>
              <a:rPr lang="en-US" b="0" kern="0">
                <a:solidFill>
                  <a:srgbClr val="000000"/>
                </a:solidFill>
              </a:rPr>
              <a:t>Using Management Certificate</a:t>
            </a:r>
          </a:p>
          <a:p>
            <a:pPr lvl="2"/>
            <a:r>
              <a:rPr lang="en-US" b="0" kern="0">
                <a:solidFill>
                  <a:srgbClr val="000000"/>
                </a:solidFill>
              </a:rPr>
              <a:t>An X509 certificate can be downloaded and used as part of an HTTP request to access the Service Management API</a:t>
            </a:r>
            <a:endParaRPr lang="en-US" b="0" kern="0" dirty="0">
              <a:solidFill>
                <a:srgbClr val="000000"/>
              </a:solidFill>
            </a:endParaRPr>
          </a:p>
        </p:txBody>
      </p:sp>
    </p:spTree>
    <p:extLst>
      <p:ext uri="{BB962C8B-B14F-4D97-AF65-F5344CB8AC3E}">
        <p14:creationId xmlns:p14="http://schemas.microsoft.com/office/powerpoint/2010/main" val="317552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2281a68-4159-4bc4-a258-ea15fcfd25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4: Azure Resource Manager</a:t>
            </a:r>
            <a:endParaRPr lang="en-US"/>
          </a:p>
        </p:txBody>
      </p:sp>
      <p:sp>
        <p:nvSpPr>
          <p:cNvPr id="3" name="Text Placeholder 2"/>
          <p:cNvSpPr>
            <a:spLocks noGrp="1"/>
          </p:cNvSpPr>
          <p:nvPr>
            <p:ph type="body" idx="1"/>
          </p:nvPr>
        </p:nvSpPr>
        <p:spPr/>
        <p:txBody>
          <a:bodyPr/>
          <a:lstStyle/>
          <a:p>
            <a:r>
              <a:rPr lang="en-US"/>
              <a:t>Azure Resource Manager Overview
Resource Groups
Resource Group Templates
Demonstration: Viewing a Resource Group Template</a:t>
            </a:r>
          </a:p>
        </p:txBody>
      </p:sp>
    </p:spTree>
    <p:extLst>
      <p:ext uri="{BB962C8B-B14F-4D97-AF65-F5344CB8AC3E}">
        <p14:creationId xmlns:p14="http://schemas.microsoft.com/office/powerpoint/2010/main" val="294057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52af2ce-7d4f-4279-ac72-643350dcfd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Resource Manager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Resource Manager completely reinvents the way resources are grouped and managed</a:t>
            </a:r>
          </a:p>
          <a:p>
            <a:pPr lvl="1"/>
            <a:r>
              <a:rPr lang="en-US" b="0" kern="0">
                <a:solidFill>
                  <a:srgbClr val="000000"/>
                </a:solidFill>
              </a:rPr>
              <a:t>Your services are referred to as resources</a:t>
            </a:r>
          </a:p>
          <a:p>
            <a:pPr lvl="1"/>
            <a:r>
              <a:rPr lang="en-US" b="0" kern="0">
                <a:solidFill>
                  <a:srgbClr val="000000"/>
                </a:solidFill>
              </a:rPr>
              <a:t>Resources are collected into resource groups</a:t>
            </a:r>
          </a:p>
          <a:p>
            <a:pPr lvl="1"/>
            <a:r>
              <a:rPr lang="en-US" b="0" kern="0">
                <a:solidFill>
                  <a:srgbClr val="000000"/>
                </a:solidFill>
              </a:rPr>
              <a:t>Resource group templates can be created to automate the creation of multiple resources</a:t>
            </a:r>
            <a:endParaRPr lang="en-US" b="0" kern="0" dirty="0">
              <a:solidFill>
                <a:srgbClr val="000000"/>
              </a:solidFill>
            </a:endParaRPr>
          </a:p>
        </p:txBody>
      </p:sp>
    </p:spTree>
    <p:extLst>
      <p:ext uri="{BB962C8B-B14F-4D97-AF65-F5344CB8AC3E}">
        <p14:creationId xmlns:p14="http://schemas.microsoft.com/office/powerpoint/2010/main" val="758705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15e5af0-1e1b-4c26-8d3d-489d733ca6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Groups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Resource groups are collections of related resources</a:t>
            </a:r>
          </a:p>
          <a:p>
            <a:pPr lvl="1"/>
            <a:r>
              <a:rPr lang="en-US" b="0" kern="0">
                <a:solidFill>
                  <a:srgbClr val="000000"/>
                </a:solidFill>
              </a:rPr>
              <a:t>By managing the resources as a group, you can create, modify, or destruct the resources as a whole</a:t>
            </a:r>
          </a:p>
          <a:p>
            <a:pPr lvl="1"/>
            <a:r>
              <a:rPr lang="en-US" b="0" kern="0">
                <a:solidFill>
                  <a:srgbClr val="000000"/>
                </a:solidFill>
              </a:rPr>
              <a:t>Resources can be migrated and managed as a logical unit</a:t>
            </a:r>
          </a:p>
          <a:p>
            <a:pPr lvl="0"/>
            <a:r>
              <a:rPr lang="en-US" b="0" kern="0">
                <a:solidFill>
                  <a:srgbClr val="000000"/>
                </a:solidFill>
              </a:rPr>
              <a:t>Resource groups are often referred to as lifecycle boundaries since they now can share a managed service lifecycle</a:t>
            </a:r>
          </a:p>
          <a:p>
            <a:pPr lvl="0"/>
            <a:r>
              <a:rPr lang="en-US" b="0" kern="0">
                <a:solidFill>
                  <a:srgbClr val="000000"/>
                </a:solidFill>
              </a:rPr>
              <a:t>Resource groups can also be used to track usage and billing isolated to a specific logical unit</a:t>
            </a:r>
            <a:endParaRPr lang="en-US" b="0" kern="0" dirty="0">
              <a:solidFill>
                <a:srgbClr val="000000"/>
              </a:solidFill>
            </a:endParaRPr>
          </a:p>
        </p:txBody>
      </p:sp>
    </p:spTree>
    <p:extLst>
      <p:ext uri="{BB962C8B-B14F-4D97-AF65-F5344CB8AC3E}">
        <p14:creationId xmlns:p14="http://schemas.microsoft.com/office/powerpoint/2010/main" val="32143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60f0632-2154-4927-a06d-1ca1047b6b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Group Templates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Resource group templates provide a way to model a collection of resources in Azure</a:t>
            </a:r>
          </a:p>
          <a:p>
            <a:pPr lvl="0"/>
            <a:r>
              <a:rPr lang="en-US" b="0" kern="0">
                <a:solidFill>
                  <a:srgbClr val="000000"/>
                </a:solidFill>
              </a:rPr>
              <a:t>Example:</a:t>
            </a:r>
          </a:p>
          <a:p>
            <a:pPr lvl="1"/>
            <a:r>
              <a:rPr lang="en-US" b="0" kern="0">
                <a:solidFill>
                  <a:srgbClr val="000000"/>
                </a:solidFill>
              </a:rPr>
              <a:t>A resource group template can be used to design your application’s production architecture in Azure. Then the template can be used to build identical testing and staging environments</a:t>
            </a:r>
          </a:p>
          <a:p>
            <a:pPr lvl="0"/>
            <a:r>
              <a:rPr lang="en-US" b="0" kern="0">
                <a:solidFill>
                  <a:srgbClr val="000000"/>
                </a:solidFill>
              </a:rPr>
              <a:t>Templates provide a quick and consistent method of building repeatable service models</a:t>
            </a:r>
          </a:p>
          <a:p>
            <a:pPr lvl="0"/>
            <a:r>
              <a:rPr lang="en-US" b="0" kern="0">
                <a:solidFill>
                  <a:srgbClr val="000000"/>
                </a:solidFill>
              </a:rPr>
              <a:t>Templates are stored as JSON and can be created and customized using a standard schema</a:t>
            </a:r>
            <a:endParaRPr lang="en-US" b="0" kern="0" dirty="0">
              <a:solidFill>
                <a:srgbClr val="000000"/>
              </a:solidFill>
            </a:endParaRPr>
          </a:p>
        </p:txBody>
      </p:sp>
    </p:spTree>
    <p:extLst>
      <p:ext uri="{BB962C8B-B14F-4D97-AF65-F5344CB8AC3E}">
        <p14:creationId xmlns:p14="http://schemas.microsoft.com/office/powerpoint/2010/main" val="44724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SDK Client Libraries
Scripting Azure Service Management by Using Windows PowerShell
Azure REST Interface
Azure Resource Manager</a:t>
            </a:r>
          </a:p>
        </p:txBody>
      </p:sp>
    </p:spTree>
    <p:extLst>
      <p:ext uri="{BB962C8B-B14F-4D97-AF65-F5344CB8AC3E}">
        <p14:creationId xmlns:p14="http://schemas.microsoft.com/office/powerpoint/2010/main" val="3941409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0f6d140-7e81-4e5b-b4fb-73295f033b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Viewing a Resource Group Template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View the details for a resource group template</a:t>
            </a:r>
          </a:p>
          <a:p>
            <a:pPr lvl="1"/>
            <a:r>
              <a:rPr lang="en-US" b="0" kern="0">
                <a:solidFill>
                  <a:srgbClr val="000000"/>
                </a:solidFill>
              </a:rPr>
              <a:t>View the JSON content for a resource group template</a:t>
            </a:r>
          </a:p>
          <a:p>
            <a:pPr lvl="0"/>
            <a:endParaRPr lang="en-US" b="0" kern="0" dirty="0">
              <a:solidFill>
                <a:srgbClr val="000000"/>
              </a:solidFill>
            </a:endParaRPr>
          </a:p>
        </p:txBody>
      </p:sp>
    </p:spTree>
    <p:extLst>
      <p:ext uri="{BB962C8B-B14F-4D97-AF65-F5344CB8AC3E}">
        <p14:creationId xmlns:p14="http://schemas.microsoft.com/office/powerpoint/2010/main" val="1323282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Automating the Creation of Azure Assets using PowerShell and </a:t>
            </a:r>
            <a:r>
              <a:rPr lang="en-US" dirty="0" err="1"/>
              <a:t>xPlat</a:t>
            </a:r>
            <a:r>
              <a:rPr lang="en-US" dirty="0"/>
              <a:t> CLI</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45 minutes</a:t>
            </a:r>
          </a:p>
        </p:txBody>
      </p:sp>
    </p:spTree>
    <p:extLst>
      <p:ext uri="{BB962C8B-B14F-4D97-AF65-F5344CB8AC3E}">
        <p14:creationId xmlns:p14="http://schemas.microsoft.com/office/powerpoint/2010/main" val="200608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Now that you have created many of the resources that you will use in your Azure application, you have decided to automate the creation of your assets in Azure. Some of your administrators are Windows experts and would prefer to automate using PowerShell while others use Linux and would prefer to automate from the command line. Due to this requirement, you will try and implement automation using PowerShell and separately using a cross-platform CLI interface.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73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When automating your Azure accounts and resource management, should you use the Resource Manager cmdlets or the standard cmdlets?
Which Azure cmdlet can be used to verify that a resource group has been deleted?</a:t>
            </a:r>
          </a:p>
        </p:txBody>
      </p:sp>
    </p:spTree>
    <p:extLst>
      <p:ext uri="{BB962C8B-B14F-4D97-AF65-F5344CB8AC3E}">
        <p14:creationId xmlns:p14="http://schemas.microsoft.com/office/powerpoint/2010/main" val="178906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Best Practice</a:t>
            </a:r>
          </a:p>
        </p:txBody>
      </p:sp>
    </p:spTree>
    <p:extLst>
      <p:ext uri="{BB962C8B-B14F-4D97-AF65-F5344CB8AC3E}">
        <p14:creationId xmlns:p14="http://schemas.microsoft.com/office/powerpoint/2010/main" val="283276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1: Azure SDK Client Libraries</a:t>
            </a:r>
            <a:endParaRPr lang="en-US"/>
          </a:p>
        </p:txBody>
      </p:sp>
      <p:sp>
        <p:nvSpPr>
          <p:cNvPr id="3" name="Text Placeholder 2"/>
          <p:cNvSpPr>
            <a:spLocks noGrp="1"/>
          </p:cNvSpPr>
          <p:nvPr>
            <p:ph type="body" idx="1"/>
          </p:nvPr>
        </p:nvSpPr>
        <p:spPr/>
        <p:txBody>
          <a:bodyPr/>
          <a:lstStyle/>
          <a:p>
            <a:r>
              <a:rPr lang="en-US"/>
              <a:t>Azure SDKs</a:t>
            </a:r>
          </a:p>
        </p:txBody>
      </p:sp>
    </p:spTree>
    <p:extLst>
      <p:ext uri="{BB962C8B-B14F-4D97-AF65-F5344CB8AC3E}">
        <p14:creationId xmlns:p14="http://schemas.microsoft.com/office/powerpoint/2010/main" val="353110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SDKs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Software Development Kits (SDK) are available for different platforms</a:t>
            </a:r>
          </a:p>
          <a:p>
            <a:pPr lvl="1"/>
            <a:r>
              <a:rPr lang="en-US" b="0" kern="0"/>
              <a:t>It provides programmatic access to Azure resources</a:t>
            </a:r>
          </a:p>
          <a:p>
            <a:r>
              <a:rPr lang="en-US" b="0" kern="0"/>
              <a:t>Source code for SDKs are open-source and available on GitHub</a:t>
            </a:r>
          </a:p>
          <a:p>
            <a:r>
              <a:rPr lang="en-US" b="0" kern="0"/>
              <a:t>Official Azure tools are available for Eclipse and Visual Studio</a:t>
            </a:r>
            <a:endParaRPr lang="en-US" b="0" kern="0" dirty="0"/>
          </a:p>
        </p:txBody>
      </p:sp>
    </p:spTree>
    <p:extLst>
      <p:ext uri="{BB962C8B-B14F-4D97-AF65-F5344CB8AC3E}">
        <p14:creationId xmlns:p14="http://schemas.microsoft.com/office/powerpoint/2010/main" val="129138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52c3074-3122-4bb0-b283-24fd570311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SDKs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.NET</a:t>
            </a:r>
          </a:p>
          <a:p>
            <a:pPr lvl="1"/>
            <a:r>
              <a:rPr lang="en-US" b="0" kern="0">
                <a:solidFill>
                  <a:srgbClr val="000000"/>
                </a:solidFill>
              </a:rPr>
              <a:t>Extensions and tools are available for Visual Studio</a:t>
            </a:r>
          </a:p>
          <a:p>
            <a:pPr lvl="2"/>
            <a:r>
              <a:rPr lang="en-US" b="0" kern="0">
                <a:solidFill>
                  <a:srgbClr val="000000"/>
                </a:solidFill>
              </a:rPr>
              <a:t>Azure SDK for .NET is installed using Web Platform Installer (WebPI)</a:t>
            </a:r>
          </a:p>
          <a:p>
            <a:pPr lvl="2"/>
            <a:r>
              <a:rPr lang="en-US" b="0" kern="0">
                <a:solidFill>
                  <a:srgbClr val="000000"/>
                </a:solidFill>
              </a:rPr>
              <a:t>Tools installed as part of package for Visual Studio:</a:t>
            </a:r>
          </a:p>
          <a:p>
            <a:pPr lvl="3"/>
            <a:r>
              <a:rPr lang="en-US" b="0" kern="0">
                <a:solidFill>
                  <a:srgbClr val="000000"/>
                </a:solidFill>
              </a:rPr>
              <a:t>Web Deploy</a:t>
            </a:r>
          </a:p>
          <a:p>
            <a:pPr lvl="3"/>
            <a:r>
              <a:rPr lang="en-US" b="0" kern="0">
                <a:solidFill>
                  <a:srgbClr val="000000"/>
                </a:solidFill>
              </a:rPr>
              <a:t>ASP.NET and Web tools</a:t>
            </a:r>
          </a:p>
          <a:p>
            <a:pPr lvl="3"/>
            <a:r>
              <a:rPr lang="en-US" b="0" kern="0">
                <a:solidFill>
                  <a:srgbClr val="000000"/>
                </a:solidFill>
              </a:rPr>
              <a:t>Azure SDK for .NET</a:t>
            </a:r>
          </a:p>
          <a:p>
            <a:pPr lvl="1"/>
            <a:r>
              <a:rPr lang="en-US" b="0" kern="0">
                <a:solidFill>
                  <a:srgbClr val="000000"/>
                </a:solidFill>
              </a:rPr>
              <a:t>Client libraries to access different Azure services can be retrieved from NuGet</a:t>
            </a:r>
          </a:p>
          <a:p>
            <a:pPr lvl="1"/>
            <a:endParaRPr lang="en-US" b="0" kern="0" dirty="0">
              <a:solidFill>
                <a:srgbClr val="000000"/>
              </a:solidFill>
            </a:endParaRPr>
          </a:p>
        </p:txBody>
      </p:sp>
    </p:spTree>
    <p:extLst>
      <p:ext uri="{BB962C8B-B14F-4D97-AF65-F5344CB8AC3E}">
        <p14:creationId xmlns:p14="http://schemas.microsoft.com/office/powerpoint/2010/main" val="27732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4a16427-bc62-4fd4-bc9c-9ea58ad546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SDKs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Additional SDKs and client libraries are available for other platforms and languages including:</a:t>
            </a:r>
          </a:p>
          <a:p>
            <a:pPr lvl="1"/>
            <a:r>
              <a:rPr lang="en-US" b="0" kern="0">
                <a:solidFill>
                  <a:srgbClr val="000000"/>
                </a:solidFill>
              </a:rPr>
              <a:t>PHP</a:t>
            </a:r>
          </a:p>
          <a:p>
            <a:pPr lvl="1"/>
            <a:r>
              <a:rPr lang="en-US" b="0" kern="0">
                <a:solidFill>
                  <a:srgbClr val="000000"/>
                </a:solidFill>
              </a:rPr>
              <a:t>Node.js</a:t>
            </a:r>
          </a:p>
          <a:p>
            <a:pPr lvl="1"/>
            <a:r>
              <a:rPr lang="en-US" b="0" kern="0">
                <a:solidFill>
                  <a:srgbClr val="000000"/>
                </a:solidFill>
              </a:rPr>
              <a:t>Ruby</a:t>
            </a:r>
          </a:p>
          <a:p>
            <a:pPr lvl="1"/>
            <a:r>
              <a:rPr lang="en-US" b="0" kern="0">
                <a:solidFill>
                  <a:srgbClr val="000000"/>
                </a:solidFill>
              </a:rPr>
              <a:t>Python</a:t>
            </a:r>
          </a:p>
          <a:p>
            <a:pPr lvl="1"/>
            <a:r>
              <a:rPr lang="en-US" b="0" kern="0">
                <a:solidFill>
                  <a:srgbClr val="000000"/>
                </a:solidFill>
              </a:rPr>
              <a:t>Java</a:t>
            </a:r>
          </a:p>
          <a:p>
            <a:pPr lvl="1"/>
            <a:r>
              <a:rPr lang="en-US" b="0" kern="0">
                <a:solidFill>
                  <a:srgbClr val="000000"/>
                </a:solidFill>
              </a:rPr>
              <a:t>PowerShell</a:t>
            </a:r>
            <a:endParaRPr lang="en-US" b="0" kern="0" dirty="0">
              <a:solidFill>
                <a:srgbClr val="000000"/>
              </a:solidFill>
            </a:endParaRPr>
          </a:p>
        </p:txBody>
      </p:sp>
    </p:spTree>
    <p:extLst>
      <p:ext uri="{BB962C8B-B14F-4D97-AF65-F5344CB8AC3E}">
        <p14:creationId xmlns:p14="http://schemas.microsoft.com/office/powerpoint/2010/main" val="385523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Scripting Azure Service Management by Using Windows PowerShell</a:t>
            </a:r>
          </a:p>
        </p:txBody>
      </p:sp>
      <p:sp>
        <p:nvSpPr>
          <p:cNvPr id="3" name="Text Placeholder 2"/>
          <p:cNvSpPr>
            <a:spLocks noGrp="1"/>
          </p:cNvSpPr>
          <p:nvPr>
            <p:ph type="body" idx="1"/>
          </p:nvPr>
        </p:nvSpPr>
        <p:spPr/>
        <p:txBody>
          <a:bodyPr/>
          <a:lstStyle/>
          <a:p>
            <a:r>
              <a:rPr lang="en-US"/>
              <a:t>The Azure PowerShell Module
Installing Azure PowerShell Cmdlets
Authenticating to Azure by Using Windows PowerShell
Demonstration: Managing a Web App Using PowerShell</a:t>
            </a:r>
          </a:p>
        </p:txBody>
      </p:sp>
    </p:spTree>
    <p:extLst>
      <p:ext uri="{BB962C8B-B14F-4D97-AF65-F5344CB8AC3E}">
        <p14:creationId xmlns:p14="http://schemas.microsoft.com/office/powerpoint/2010/main" val="141772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Azure PowerShell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PowerShell is a module that is available to manage Azure services</a:t>
            </a:r>
          </a:p>
          <a:p>
            <a:pPr lvl="1"/>
            <a:r>
              <a:rPr lang="en-US" b="0" kern="0">
                <a:solidFill>
                  <a:srgbClr val="000000"/>
                </a:solidFill>
              </a:rPr>
              <a:t>Installs a series of cmdLets</a:t>
            </a:r>
          </a:p>
          <a:p>
            <a:pPr lvl="0"/>
            <a:r>
              <a:rPr lang="en-US" b="0" kern="0">
                <a:solidFill>
                  <a:srgbClr val="000000"/>
                </a:solidFill>
              </a:rPr>
              <a:t>The PowerShell cmdLets provides a superset of the functionality available in the Management Portal.</a:t>
            </a:r>
          </a:p>
          <a:p>
            <a:pPr lvl="1"/>
            <a:r>
              <a:rPr lang="en-US" b="0" kern="0">
                <a:solidFill>
                  <a:srgbClr val="000000"/>
                </a:solidFill>
              </a:rPr>
              <a:t>Many times, new features can be implemented using PowerShell much before it is available in the Management Portal.</a:t>
            </a:r>
          </a:p>
          <a:p>
            <a:pPr lvl="0"/>
            <a:r>
              <a:rPr lang="en-US" b="0" kern="0">
                <a:solidFill>
                  <a:srgbClr val="000000"/>
                </a:solidFill>
              </a:rPr>
              <a:t>A second set of modules is available that uses the new Resource Manager</a:t>
            </a:r>
            <a:endParaRPr lang="en-US" b="0" kern="0" dirty="0">
              <a:solidFill>
                <a:srgbClr val="000000"/>
              </a:solidFill>
            </a:endParaRPr>
          </a:p>
        </p:txBody>
      </p:sp>
    </p:spTree>
    <p:extLst>
      <p:ext uri="{BB962C8B-B14F-4D97-AF65-F5344CB8AC3E}">
        <p14:creationId xmlns:p14="http://schemas.microsoft.com/office/powerpoint/2010/main" val="369421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Azure PowerShell Cmdlets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PowerShell requires .NET 4.5</a:t>
            </a:r>
          </a:p>
          <a:p>
            <a:pPr lvl="0"/>
            <a:r>
              <a:rPr lang="en-US" b="0" kern="0">
                <a:solidFill>
                  <a:srgbClr val="000000"/>
                </a:solidFill>
              </a:rPr>
              <a:t>The installer is available via Microsoft WebPI</a:t>
            </a:r>
          </a:p>
          <a:p>
            <a:pPr lvl="0"/>
            <a:r>
              <a:rPr lang="en-US" b="0" kern="0">
                <a:solidFill>
                  <a:srgbClr val="000000"/>
                </a:solidFill>
              </a:rPr>
              <a:t>A custom PowerShell console is also available that requires less configuration of the environment compared to the standard PowerShell console</a:t>
            </a:r>
            <a:endParaRPr lang="en-US" b="0" kern="0" dirty="0">
              <a:solidFill>
                <a:srgbClr val="000000"/>
              </a:solidFill>
            </a:endParaRPr>
          </a:p>
        </p:txBody>
      </p:sp>
    </p:spTree>
    <p:extLst>
      <p:ext uri="{BB962C8B-B14F-4D97-AF65-F5344CB8AC3E}">
        <p14:creationId xmlns:p14="http://schemas.microsoft.com/office/powerpoint/2010/main" val="10493546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1536</Words>
  <Application>Microsoft Office PowerPoint</Application>
  <PresentationFormat>On-screen Show (4:3)</PresentationFormat>
  <Paragraphs>219</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Wingdings</vt:lpstr>
      <vt:lpstr>Segoe</vt:lpstr>
      <vt:lpstr>Times New Roman</vt:lpstr>
      <vt:lpstr>Arial</vt:lpstr>
      <vt:lpstr>Verdana</vt:lpstr>
      <vt:lpstr>Segoe UI</vt:lpstr>
      <vt:lpstr>Calibri</vt:lpstr>
      <vt:lpstr>NG_MOC_Core_ModuleNew2</vt:lpstr>
      <vt:lpstr>Module 9</vt:lpstr>
      <vt:lpstr>Module Overview</vt:lpstr>
      <vt:lpstr>Lesson 1: Azure SDK Client Libraries</vt:lpstr>
      <vt:lpstr>Azure SDKs</vt:lpstr>
      <vt:lpstr>Azure SDKs (continued)</vt:lpstr>
      <vt:lpstr>Azure SDKs (continued)</vt:lpstr>
      <vt:lpstr>Lesson 2: Scripting Azure Service Management by Using Windows PowerShell</vt:lpstr>
      <vt:lpstr>The Azure PowerShell Module</vt:lpstr>
      <vt:lpstr>Installing Azure PowerShell Cmdlets</vt:lpstr>
      <vt:lpstr>Authenticating to Azure by Using Windows PowerShell</vt:lpstr>
      <vt:lpstr>Demonstration: Managing a Web App Using PowerShell</vt:lpstr>
      <vt:lpstr>Lesson 3: Azure REST Interface</vt:lpstr>
      <vt:lpstr>Service Management REST API</vt:lpstr>
      <vt:lpstr>Service Management REST API (continued)</vt:lpstr>
      <vt:lpstr>Authenticating Requests to the Service Management REST API</vt:lpstr>
      <vt:lpstr>Lesson 4: Azure Resource Manager</vt:lpstr>
      <vt:lpstr>Azure Resource Manager Overview</vt:lpstr>
      <vt:lpstr>Resource Groups</vt:lpstr>
      <vt:lpstr>Resource Group Templates</vt:lpstr>
      <vt:lpstr>Demonstration: Viewing a Resource Group Template</vt:lpstr>
      <vt:lpstr>Lab: Automating the Creation of Azure Assets using PowerShell and xPlat CLI</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Sidney Andrews</dc:creator>
  <cp:lastModifiedBy>Sidney Andrews</cp:lastModifiedBy>
  <cp:revision>3</cp:revision>
  <dcterms:created xsi:type="dcterms:W3CDTF">2016-08-12T08:40:26Z</dcterms:created>
  <dcterms:modified xsi:type="dcterms:W3CDTF">2016-08-12T08:42:46Z</dcterms:modified>
</cp:coreProperties>
</file>