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ke, Lars" initials="PL" lastIdx="1" clrIdx="0">
    <p:extLst>
      <p:ext uri="{19B8F6BF-5375-455C-9EA6-DF929625EA0E}">
        <p15:presenceInfo xmlns:p15="http://schemas.microsoft.com/office/powerpoint/2012/main" userId="Pelke, La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348" autoAdjust="0"/>
  </p:normalViewPr>
  <p:slideViewPr>
    <p:cSldViewPr snapToGrid="0" snapToObjects="1">
      <p:cViewPr varScale="1">
        <p:scale>
          <a:sx n="92" d="100"/>
          <a:sy n="92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7D5B-443C-3047-93B9-F7703B19D7C2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B99D1-B0F3-D14C-91D4-76DC0E8EC8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24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B99D1-B0F3-D14C-91D4-76DC0E8EC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47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B99D1-B0F3-D14C-91D4-76DC0E8EC8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3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9247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338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4676-D833-BE48-B8D3-E5BB5153E924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01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C617-5E96-E946-B4AD-9FF06CBE1C63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03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393-FE53-914B-B415-96CE699DBEAD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01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15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01-F73E-D748-8DF4-7ABC717ECD91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5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657" y="1847850"/>
            <a:ext cx="5181600" cy="4351338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47850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93C-17F3-F545-A385-A9CE47A00493}" type="datetime1">
              <a:rPr lang="de-DE" smtClean="0"/>
              <a:t>21.09.2021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0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761412" cy="114935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70B4-4BCB-7E44-804C-8E38549B08B0}" type="datetime1">
              <a:rPr lang="de-DE" smtClean="0"/>
              <a:t>21.09.2021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8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46B-64DB-AA40-AFDC-E22F460D58B2}" type="datetime1">
              <a:rPr lang="de-DE" smtClean="0"/>
              <a:t>21.09.2021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94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9DB0-0064-3641-965D-E8E74640E7B8}" type="datetime1">
              <a:rPr lang="de-DE" smtClean="0"/>
              <a:t>21.09.2021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24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1665514"/>
            <a:ext cx="6172200" cy="4195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4ABB-0118-F140-8008-D9E6E67768FE}" type="datetime1">
              <a:rPr lang="de-DE" smtClean="0"/>
              <a:t>21.09.2021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9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1621971"/>
            <a:ext cx="6172200" cy="4239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32D3-1A08-3641-B7EE-CCD6003CFB97}" type="datetime1">
              <a:rPr lang="de-DE" smtClean="0"/>
              <a:t>21.09.2021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81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3657" y="365125"/>
            <a:ext cx="9416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3657" y="1825625"/>
            <a:ext cx="10940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3658" y="6356350"/>
            <a:ext cx="1360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9F32-C1A7-6F43-8D2D-C898D1BF8213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81200" y="6356350"/>
            <a:ext cx="784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Grundlagen der vergleichenden Analyse politischer 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982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36FA0-16F7-FD41-9442-6779544F056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65125"/>
            <a:ext cx="1811020" cy="9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92923"/>
            <a:ext cx="9144000" cy="1887154"/>
          </a:xfrm>
        </p:spPr>
        <p:txBody>
          <a:bodyPr>
            <a:normAutofit/>
          </a:bodyPr>
          <a:lstStyle/>
          <a:p>
            <a:pPr algn="l"/>
            <a:r>
              <a:rPr lang="de-DE" sz="4400" b="1" dirty="0" smtClean="0"/>
              <a:t>Praxiskurs </a:t>
            </a:r>
            <a:r>
              <a:rPr lang="de-DE" sz="4400" b="1" dirty="0"/>
              <a:t>Datenanalyse und Replikation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98717"/>
            <a:ext cx="9144000" cy="1053977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Sitzung 2	Was </a:t>
            </a:r>
            <a:r>
              <a:rPr lang="de-DE" sz="3000" dirty="0"/>
              <a:t>ist replizierbare sozialwissenschaftliche </a:t>
            </a:r>
            <a:r>
              <a:rPr lang="de-DE" sz="3000" dirty="0" smtClean="0"/>
              <a:t>		Datenanalyse?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524000" y="1056177"/>
            <a:ext cx="9144000" cy="1053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Dr. Lars Pelke</a:t>
            </a:r>
          </a:p>
          <a:p>
            <a:pPr algn="l"/>
            <a:r>
              <a:rPr lang="de-DE" dirty="0" smtClean="0"/>
              <a:t>Universität Heidelberg, Institut für Politische Wissenschaft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975B-507E-AD47-B4D5-F118523839BB}" type="datetime1">
              <a:rPr lang="de-DE" smtClean="0"/>
              <a:t>21.09.2021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1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Wie empirische Analysen anderer Forschender nachvollziehen und replizieren?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8" y="1725755"/>
            <a:ext cx="32751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Struktur Skripte (Beispiele)</a:t>
            </a:r>
          </a:p>
          <a:p>
            <a:pPr marL="0" indent="0">
              <a:buNone/>
            </a:pPr>
            <a:r>
              <a:rPr lang="de-DE" dirty="0" smtClean="0"/>
              <a:t>Kriterien: klar kommentiert, Outline Struktur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10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74" y="1505756"/>
            <a:ext cx="7696200" cy="52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verstehen wir unter Replikation</a:t>
            </a:r>
            <a:r>
              <a:rPr lang="de-DE" dirty="0" smtClean="0"/>
              <a:t>? </a:t>
            </a:r>
            <a:r>
              <a:rPr lang="de-DE" b="1" dirty="0" smtClean="0"/>
              <a:t>Terminologie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825624"/>
            <a:ext cx="10940143" cy="4419311"/>
          </a:xfrm>
        </p:spPr>
        <p:txBody>
          <a:bodyPr>
            <a:normAutofit fontScale="92500"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Reproducibility</a:t>
            </a:r>
            <a:endParaRPr lang="de-DE" b="1" dirty="0" smtClean="0">
              <a:solidFill>
                <a:schemeClr val="accent1"/>
              </a:solidFill>
            </a:endParaRPr>
          </a:p>
          <a:p>
            <a:pPr lvl="1"/>
            <a:r>
              <a:rPr lang="de-DE" dirty="0" smtClean="0"/>
              <a:t>= </a:t>
            </a:r>
            <a:r>
              <a:rPr lang="de-DE" i="1" dirty="0" smtClean="0"/>
              <a:t>Reproduzierbarkeit von Ergebnissen</a:t>
            </a:r>
          </a:p>
          <a:p>
            <a:pPr lvl="1"/>
            <a:r>
              <a:rPr lang="de-DE" dirty="0" smtClean="0"/>
              <a:t>kann durch </a:t>
            </a:r>
            <a:r>
              <a:rPr lang="de-DE" dirty="0" err="1" smtClean="0"/>
              <a:t>Autor:innen</a:t>
            </a:r>
            <a:r>
              <a:rPr lang="de-DE" dirty="0" smtClean="0"/>
              <a:t> verbessert werden, wenn diese folgende Materialen bereitstellen: </a:t>
            </a:r>
            <a:r>
              <a:rPr lang="de-DE" b="1" dirty="0" smtClean="0"/>
              <a:t>Datenzugang</a:t>
            </a:r>
            <a:r>
              <a:rPr lang="de-DE" dirty="0" smtClean="0"/>
              <a:t>, Details zur </a:t>
            </a:r>
            <a:r>
              <a:rPr lang="de-DE" b="1" dirty="0" smtClean="0"/>
              <a:t>Datenerhebung</a:t>
            </a:r>
            <a:r>
              <a:rPr lang="de-DE" dirty="0" smtClean="0"/>
              <a:t> und –</a:t>
            </a:r>
            <a:r>
              <a:rPr lang="de-DE" b="1" dirty="0" err="1" smtClean="0"/>
              <a:t>verarbeitung</a:t>
            </a:r>
            <a:r>
              <a:rPr lang="de-DE" dirty="0" smtClean="0"/>
              <a:t>, Details zur </a:t>
            </a:r>
            <a:r>
              <a:rPr lang="de-DE" b="1" dirty="0" smtClean="0"/>
              <a:t>Analyse</a:t>
            </a:r>
            <a:r>
              <a:rPr lang="de-DE" dirty="0" smtClean="0"/>
              <a:t> der zusammengetragenen Daten, die zu den Ergebnissen geführt haben (siehe auch </a:t>
            </a:r>
            <a:r>
              <a:rPr lang="de-DE" dirty="0" err="1" smtClean="0"/>
              <a:t>Lupia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Elman 2014, APSA Guidelines)</a:t>
            </a:r>
          </a:p>
          <a:p>
            <a:r>
              <a:rPr lang="de-DE" b="1" dirty="0" err="1" smtClean="0">
                <a:solidFill>
                  <a:schemeClr val="accent1"/>
                </a:solidFill>
              </a:rPr>
              <a:t>Duplication</a:t>
            </a:r>
            <a:endParaRPr lang="de-DE" b="1" dirty="0">
              <a:solidFill>
                <a:schemeClr val="accent1"/>
              </a:solidFill>
            </a:endParaRPr>
          </a:p>
          <a:p>
            <a:pPr lvl="1"/>
            <a:r>
              <a:rPr lang="de-DE" dirty="0" smtClean="0"/>
              <a:t>= </a:t>
            </a:r>
            <a:r>
              <a:rPr lang="de-DE" i="1" dirty="0" smtClean="0"/>
              <a:t>Duplikation der Originalresultate </a:t>
            </a:r>
            <a:r>
              <a:rPr lang="de-DE" dirty="0" smtClean="0"/>
              <a:t>einer Studie verifiziert die Ergebnisse indem mit den gleichen Daten und den gleichen Methoden die Originalresultate versucht werden zu duplizieren. </a:t>
            </a:r>
          </a:p>
          <a:p>
            <a:pPr lvl="1"/>
            <a:r>
              <a:rPr lang="de-DE" dirty="0" smtClean="0"/>
              <a:t>wir starten mit der Duplikation, um darauf aufbauend Replikationsstudien durchzuführen</a:t>
            </a:r>
          </a:p>
          <a:p>
            <a:pPr lvl="1"/>
            <a:r>
              <a:rPr lang="de-DE" dirty="0" smtClean="0"/>
              <a:t>Synonyme: direkte </a:t>
            </a:r>
            <a:r>
              <a:rPr lang="de-DE" dirty="0"/>
              <a:t>R</a:t>
            </a:r>
            <a:r>
              <a:rPr lang="de-DE" dirty="0" smtClean="0"/>
              <a:t>eplikation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8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verstehen wir unter Replikation</a:t>
            </a:r>
            <a:r>
              <a:rPr lang="de-DE" dirty="0" smtClean="0"/>
              <a:t>? </a:t>
            </a:r>
            <a:r>
              <a:rPr lang="de-DE" b="1" dirty="0" smtClean="0"/>
              <a:t>Terminologie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825624"/>
            <a:ext cx="10940143" cy="4419311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Replication</a:t>
            </a:r>
          </a:p>
          <a:p>
            <a:pPr lvl="1"/>
            <a:r>
              <a:rPr lang="de-DE" dirty="0" smtClean="0"/>
              <a:t>Ziel von Replikationsstudien geht über die bloße Duplikation der Originalresultate hinaus. </a:t>
            </a:r>
          </a:p>
          <a:p>
            <a:pPr lvl="1"/>
            <a:r>
              <a:rPr lang="de-DE" dirty="0" smtClean="0"/>
              <a:t>Replikation testet typischerweise die Robustheit der Originalbefunde mit Hilfe neuer Daten, neuer Variablen, und/oder anderer statistischer Spezifikationen/Methoden</a:t>
            </a:r>
          </a:p>
          <a:p>
            <a:pPr lvl="1"/>
            <a:r>
              <a:rPr lang="de-DE" dirty="0" smtClean="0"/>
              <a:t>Zeithorizont: Datensatzerstellung und Datenbereinigung sind zeitaufwendig, daher zeitaufwendiger als bloße Duplikation</a:t>
            </a:r>
          </a:p>
          <a:p>
            <a:pPr lvl="1"/>
            <a:r>
              <a:rPr lang="de-DE" dirty="0" smtClean="0"/>
              <a:t>Synonym: Konzeptionelle Replikation</a:t>
            </a:r>
          </a:p>
          <a:p>
            <a:pPr lvl="1"/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1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verstehen wir unter Replikation</a:t>
            </a:r>
            <a:r>
              <a:rPr lang="de-DE" dirty="0" smtClean="0"/>
              <a:t>? </a:t>
            </a:r>
            <a:r>
              <a:rPr lang="de-DE" b="1" dirty="0" err="1" smtClean="0"/>
              <a:t>Duplication</a:t>
            </a:r>
            <a:r>
              <a:rPr lang="de-DE" b="1" dirty="0" smtClean="0"/>
              <a:t> </a:t>
            </a:r>
            <a:r>
              <a:rPr lang="de-DE" b="1" dirty="0"/>
              <a:t>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825624"/>
            <a:ext cx="10940143" cy="441931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b="1" dirty="0" smtClean="0">
              <a:solidFill>
                <a:schemeClr val="accent1"/>
              </a:solidFill>
            </a:endParaRPr>
          </a:p>
          <a:p>
            <a:pPr lvl="1"/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14926" y="1582112"/>
          <a:ext cx="9314874" cy="352585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0974">
                  <a:extLst>
                    <a:ext uri="{9D8B030D-6E8A-4147-A177-3AD203B41FA5}">
                      <a16:colId xmlns:a16="http://schemas.microsoft.com/office/drawing/2014/main" val="115025578"/>
                    </a:ext>
                  </a:extLst>
                </a:gridCol>
                <a:gridCol w="8343900">
                  <a:extLst>
                    <a:ext uri="{9D8B030D-6E8A-4147-A177-3AD203B41FA5}">
                      <a16:colId xmlns:a16="http://schemas.microsoft.com/office/drawing/2014/main" val="3669859770"/>
                    </a:ext>
                  </a:extLst>
                </a:gridCol>
              </a:tblGrid>
              <a:tr h="1088352">
                <a:tc>
                  <a:txBody>
                    <a:bodyPr/>
                    <a:lstStyle/>
                    <a:p>
                      <a:r>
                        <a:rPr lang="de-DE" b="1" dirty="0" smtClean="0"/>
                        <a:t>1.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Herunterladen der Replikationsdateien von</a:t>
                      </a:r>
                      <a:r>
                        <a:rPr lang="de-DE" b="0" baseline="0" dirty="0" smtClean="0"/>
                        <a:t> der Journalwebsite / Repository (bspw. Harvard Dataverse) und Originalskripte wie beschrieben ausführen. Im Idealfall sollten die Softwareskripte einfach ausführbar sein und keine Fehlermeldungen produzieren. 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0980"/>
                  </a:ext>
                </a:extLst>
              </a:tr>
              <a:tr h="883227">
                <a:tc>
                  <a:txBody>
                    <a:bodyPr/>
                    <a:lstStyle/>
                    <a:p>
                      <a:r>
                        <a:rPr lang="de-DE" b="1" dirty="0" smtClean="0"/>
                        <a:t>2. 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 empirische</a:t>
                      </a:r>
                      <a:r>
                        <a:rPr lang="de-DE" baseline="0" dirty="0" smtClean="0"/>
                        <a:t> Modelle durchlaufen lassen, genau so wie diese im Artikel spezifiziert worden sind. Tabellen und Abbildungen reproduzieren.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306596"/>
                  </a:ext>
                </a:extLst>
              </a:tr>
              <a:tr h="1554274">
                <a:tc>
                  <a:txBody>
                    <a:bodyPr/>
                    <a:lstStyle/>
                    <a:p>
                      <a:r>
                        <a:rPr lang="de-DE" b="1" dirty="0" smtClean="0"/>
                        <a:t>3. 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Vergleichen der Originalresultate</a:t>
                      </a:r>
                      <a:r>
                        <a:rPr lang="de-DE" baseline="0" dirty="0" smtClean="0"/>
                        <a:t> mit den Duplikationsergebnissen (händisch, oder besser: mit Hilfe des Einlesens der Originalergebnisse in die Software)</a:t>
                      </a:r>
                      <a:br>
                        <a:rPr lang="de-DE" baseline="0" dirty="0" smtClean="0"/>
                      </a:br>
                      <a:r>
                        <a:rPr lang="de-DE" baseline="0" dirty="0" smtClean="0"/>
                        <a:t>Im Fall von Abweichungen: Diskutieren von potentiellen Fehlern in den Daten, Fehlern in der Datentransformation und Modelspezifikationen. Fehler in den Softwareskripten durch die Originalautoren oder einen selbst? 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653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1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365125"/>
            <a:ext cx="9416143" cy="706917"/>
          </a:xfrm>
        </p:spPr>
        <p:txBody>
          <a:bodyPr>
            <a:normAutofit fontScale="90000"/>
          </a:bodyPr>
          <a:lstStyle/>
          <a:p>
            <a:r>
              <a:rPr lang="de-DE" dirty="0"/>
              <a:t>Was verstehen wir unter Replikation</a:t>
            </a:r>
            <a:r>
              <a:rPr lang="de-DE" dirty="0" smtClean="0"/>
              <a:t>? </a:t>
            </a:r>
            <a:r>
              <a:rPr lang="de-DE" b="1" dirty="0" smtClean="0"/>
              <a:t>Replication </a:t>
            </a:r>
            <a:r>
              <a:rPr lang="de-DE" b="1" dirty="0"/>
              <a:t>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825624"/>
            <a:ext cx="10940143" cy="441931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b="1" dirty="0" smtClean="0">
              <a:solidFill>
                <a:schemeClr val="accent1"/>
              </a:solidFill>
            </a:endParaRPr>
          </a:p>
          <a:p>
            <a:pPr lvl="1"/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14925" y="1382520"/>
          <a:ext cx="11154065" cy="50284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2690">
                  <a:extLst>
                    <a:ext uri="{9D8B030D-6E8A-4147-A177-3AD203B41FA5}">
                      <a16:colId xmlns:a16="http://schemas.microsoft.com/office/drawing/2014/main" val="115025578"/>
                    </a:ext>
                  </a:extLst>
                </a:gridCol>
                <a:gridCol w="9991375">
                  <a:extLst>
                    <a:ext uri="{9D8B030D-6E8A-4147-A177-3AD203B41FA5}">
                      <a16:colId xmlns:a16="http://schemas.microsoft.com/office/drawing/2014/main" val="3669859770"/>
                    </a:ext>
                  </a:extLst>
                </a:gridCol>
              </a:tblGrid>
              <a:tr h="1010014">
                <a:tc>
                  <a:txBody>
                    <a:bodyPr/>
                    <a:lstStyle/>
                    <a:p>
                      <a:r>
                        <a:rPr lang="de-DE" b="1" dirty="0" smtClean="0"/>
                        <a:t>1.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Starten</a:t>
                      </a:r>
                      <a:r>
                        <a:rPr lang="de-DE" b="0" baseline="0" dirty="0" smtClean="0"/>
                        <a:t> wie bei der Duplikation von Ergebnissen mit dem Herunterladen aller Daten und Skripte. Die Originalskripte und Daten spezifizieren genau, was die </a:t>
                      </a:r>
                      <a:r>
                        <a:rPr lang="de-DE" b="0" baseline="0" dirty="0" err="1" smtClean="0"/>
                        <a:t>Autor:innen</a:t>
                      </a:r>
                      <a:r>
                        <a:rPr lang="de-DE" b="0" baseline="0" dirty="0" smtClean="0"/>
                        <a:t> empirisch Schritt für Schritt ausgeführt haben. Guter Ausgangspunkt zum Aufspüren von </a:t>
                      </a:r>
                      <a:r>
                        <a:rPr lang="de-DE" b="0" baseline="0" dirty="0" err="1" smtClean="0"/>
                        <a:t>Coding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Errrors</a:t>
                      </a:r>
                      <a:r>
                        <a:rPr lang="de-DE" b="0" baseline="0" dirty="0" smtClean="0"/>
                        <a:t>, fehlerhaften Skripte, oder fehlerhafter Variablen (bspw. Country IDs als numerische Variablen in ein Model einbeziehen)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0980"/>
                  </a:ext>
                </a:extLst>
              </a:tr>
              <a:tr h="776934">
                <a:tc>
                  <a:txBody>
                    <a:bodyPr/>
                    <a:lstStyle/>
                    <a:p>
                      <a:r>
                        <a:rPr lang="de-DE" b="1" dirty="0" smtClean="0"/>
                        <a:t>2. 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Der zweite Schritt umfasst typischerweise</a:t>
                      </a:r>
                      <a:r>
                        <a:rPr lang="de-DE" baseline="0" dirty="0" smtClean="0"/>
                        <a:t> das Sammeln neuer Daten (andere Datensätze, Ergänzung von weiteren Beobachtungspunkten). Andere Datensätze können häufig zu einer verbesserten Messung eines Konzepts führen oder weitere Variablen enthalten die potentielle </a:t>
                      </a:r>
                      <a:r>
                        <a:rPr lang="de-DE" baseline="0" dirty="0" err="1" smtClean="0"/>
                        <a:t>confounder</a:t>
                      </a:r>
                      <a:r>
                        <a:rPr lang="de-DE" baseline="0" dirty="0" smtClean="0"/>
                        <a:t> sind.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306596"/>
                  </a:ext>
                </a:extLst>
              </a:tr>
              <a:tr h="689342">
                <a:tc>
                  <a:txBody>
                    <a:bodyPr/>
                    <a:lstStyle/>
                    <a:p>
                      <a:r>
                        <a:rPr lang="de-DE" b="1" dirty="0" smtClean="0"/>
                        <a:t>3. 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Analyse</a:t>
                      </a:r>
                      <a:r>
                        <a:rPr lang="de-DE" baseline="0" dirty="0" smtClean="0"/>
                        <a:t> der Originalmodellen mit neuen Variablen, neuen Daten. Wie verändern diese Modifikationen die Ergebnisse im Vergleich zur Originalstudie?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653168"/>
                  </a:ext>
                </a:extLst>
              </a:tr>
              <a:tr h="675409">
                <a:tc>
                  <a:txBody>
                    <a:bodyPr/>
                    <a:lstStyle/>
                    <a:p>
                      <a:r>
                        <a:rPr lang="de-DE" b="1" dirty="0" smtClean="0"/>
                        <a:t>4.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Veränderung</a:t>
                      </a:r>
                      <a:r>
                        <a:rPr lang="de-DE" baseline="0" dirty="0" smtClean="0"/>
                        <a:t> der Modelspezifikationen um die Daten oder die Theorie besser zu modellieren (bspw. zusätzliche time </a:t>
                      </a:r>
                      <a:r>
                        <a:rPr lang="de-DE" baseline="0" dirty="0" err="1" smtClean="0"/>
                        <a:t>lags</a:t>
                      </a:r>
                      <a:r>
                        <a:rPr lang="de-DE" baseline="0" dirty="0" smtClean="0"/>
                        <a:t>, Umgang mit </a:t>
                      </a:r>
                      <a:r>
                        <a:rPr lang="de-DE" baseline="0" dirty="0" err="1" smtClean="0"/>
                        <a:t>missings</a:t>
                      </a:r>
                      <a:r>
                        <a:rPr lang="de-DE" baseline="0" dirty="0" smtClean="0"/>
                        <a:t>; Umgang mit Kausalitätsproblemen etc.)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63122"/>
                  </a:ext>
                </a:extLst>
              </a:tr>
              <a:tr h="633845">
                <a:tc>
                  <a:txBody>
                    <a:bodyPr/>
                    <a:lstStyle/>
                    <a:p>
                      <a:r>
                        <a:rPr lang="de-DE" b="1" dirty="0" smtClean="0"/>
                        <a:t>5.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Diskussion der Implikationen der neuen Daten,</a:t>
                      </a:r>
                      <a:r>
                        <a:rPr lang="de-DE" baseline="0" dirty="0" smtClean="0"/>
                        <a:t> neu eingeführten Variablen/Interaktionseffekte oder neuer Modellspezifikationen, die ggf. die Veränderungen in den Resultaten hervorrufen.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068385"/>
                  </a:ext>
                </a:extLst>
              </a:tr>
              <a:tr h="920526">
                <a:tc>
                  <a:txBody>
                    <a:bodyPr/>
                    <a:lstStyle/>
                    <a:p>
                      <a:r>
                        <a:rPr lang="de-DE" b="1" dirty="0" smtClean="0"/>
                        <a:t>6. 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Gold Standard Replikationsstudie:</a:t>
                      </a:r>
                      <a:r>
                        <a:rPr lang="de-DE" baseline="0" dirty="0" smtClean="0"/>
                        <a:t> Transparente und nachvollziehbare Dokumentation alle Analyseschritte; Veröffentlichung aller Daten und Softwareskripte auf einem dauerhaften zugänglich </a:t>
                      </a:r>
                      <a:r>
                        <a:rPr lang="de-DE" b="0" baseline="0" dirty="0" smtClean="0"/>
                        <a:t>Repository. Erwäge ferner die Prä-Registrierung der Analyse!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384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501286" y="3244334"/>
            <a:ext cx="118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7694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planen wir unsere Replikationsstudie? Wie arbeiten wir selber reproduzierbar?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5 Minute Paper</a:t>
            </a:r>
          </a:p>
          <a:p>
            <a:pPr marL="0" indent="0">
              <a:buNone/>
            </a:pPr>
            <a:endParaRPr lang="de-DE" b="1" dirty="0"/>
          </a:p>
          <a:p>
            <a:pPr marL="0" indent="0" algn="ctr">
              <a:buNone/>
            </a:pPr>
            <a:r>
              <a:rPr lang="de-DE" dirty="0" smtClean="0"/>
              <a:t>Schreiben Sie mit Hilfe der bisher diskutierten Punkten zu folgender Frage ein kurzes 5 Minute Paper (kann auch Stichpunkte umfassen):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b="1" dirty="0" smtClean="0"/>
              <a:t>Wie planen wir unsere </a:t>
            </a:r>
            <a:r>
              <a:rPr lang="de-DE" b="1" dirty="0"/>
              <a:t>R</a:t>
            </a:r>
            <a:r>
              <a:rPr lang="de-DE" b="1" dirty="0" smtClean="0"/>
              <a:t>eplikationsstudie?</a:t>
            </a:r>
            <a:endParaRPr lang="de-DE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9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planen wir unsere Replikationsstudie? Wie arbeiten wir selber reproduzierbar?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Diskussion 5 Minute Paper</a:t>
            </a:r>
          </a:p>
          <a:p>
            <a:pPr marL="0" indent="0">
              <a:buNone/>
            </a:pPr>
            <a:endParaRPr lang="de-DE" b="1" dirty="0"/>
          </a:p>
          <a:p>
            <a:pPr marL="0" indent="0" algn="ctr">
              <a:buNone/>
            </a:pPr>
            <a:r>
              <a:rPr lang="de-DE" dirty="0" smtClean="0"/>
              <a:t>Tauschen Sie sich zunächst mit </a:t>
            </a:r>
            <a:r>
              <a:rPr lang="de-DE" dirty="0" err="1" smtClean="0"/>
              <a:t>der:m</a:t>
            </a:r>
            <a:r>
              <a:rPr lang="de-DE" dirty="0" smtClean="0"/>
              <a:t> </a:t>
            </a:r>
            <a:r>
              <a:rPr lang="de-DE" dirty="0" err="1" smtClean="0"/>
              <a:t>Sitznachbar:in</a:t>
            </a:r>
            <a:r>
              <a:rPr lang="de-DE" dirty="0" smtClean="0"/>
              <a:t> aus. 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Anschließend diskutieren wir das im Plenum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1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Vorgeschlagene Ordnerstruktur</a:t>
            </a:r>
            <a:endParaRPr lang="de-DE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17</a:t>
            </a:fld>
            <a:endParaRPr lang="de-DE"/>
          </a:p>
        </p:txBody>
      </p:sp>
      <p:sp>
        <p:nvSpPr>
          <p:cNvPr id="14" name="Rounded Rectangle 13"/>
          <p:cNvSpPr/>
          <p:nvPr/>
        </p:nvSpPr>
        <p:spPr>
          <a:xfrm>
            <a:off x="548244" y="1690688"/>
            <a:ext cx="2995055" cy="8239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Replikationsmaterialien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>
          <a:xfrm>
            <a:off x="548244" y="3016251"/>
            <a:ext cx="1571502" cy="12269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</a:t>
            </a:r>
            <a:r>
              <a:rPr lang="de-DE" dirty="0" err="1" smtClean="0"/>
              <a:t>ata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>
          <a:xfrm>
            <a:off x="548244" y="4744822"/>
            <a:ext cx="1378777" cy="7876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Original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17" name="Rounded Rectangle 16"/>
          <p:cNvSpPr/>
          <p:nvPr/>
        </p:nvSpPr>
        <p:spPr>
          <a:xfrm>
            <a:off x="2164522" y="4744822"/>
            <a:ext cx="1378777" cy="7876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37632" y="2514600"/>
            <a:ext cx="0" cy="48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14500" y="4243171"/>
            <a:ext cx="0" cy="48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81200" y="4243170"/>
            <a:ext cx="377536" cy="48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067299" y="3016251"/>
            <a:ext cx="1571502" cy="12269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Analysis / </a:t>
            </a:r>
            <a:r>
              <a:rPr lang="de-DE" dirty="0" err="1" smtClean="0"/>
              <a:t>calculations</a:t>
            </a:r>
            <a:endParaRPr lang="de-DE" dirty="0"/>
          </a:p>
        </p:txBody>
      </p:sp>
      <p:sp>
        <p:nvSpPr>
          <p:cNvPr id="25" name="Rounded Rectangle 24"/>
          <p:cNvSpPr/>
          <p:nvPr/>
        </p:nvSpPr>
        <p:spPr>
          <a:xfrm>
            <a:off x="4067299" y="4726674"/>
            <a:ext cx="1378777" cy="7876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Original </a:t>
            </a:r>
            <a:r>
              <a:rPr lang="de-DE" dirty="0" err="1" smtClean="0"/>
              <a:t>scripts</a:t>
            </a:r>
            <a:endParaRPr lang="de-DE" dirty="0"/>
          </a:p>
        </p:txBody>
      </p:sp>
      <p:sp>
        <p:nvSpPr>
          <p:cNvPr id="26" name="Rounded Rectangle 25"/>
          <p:cNvSpPr/>
          <p:nvPr/>
        </p:nvSpPr>
        <p:spPr>
          <a:xfrm>
            <a:off x="5777102" y="4762970"/>
            <a:ext cx="1378777" cy="7876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replication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endParaRPr lang="de-DE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543299" y="2466109"/>
            <a:ext cx="789710" cy="48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75221" y="4261319"/>
            <a:ext cx="534634" cy="46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741596" y="4229533"/>
            <a:ext cx="0" cy="48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907367" y="3039559"/>
            <a:ext cx="1571502" cy="12269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outputs</a:t>
            </a:r>
            <a:endParaRPr lang="de-DE" dirty="0"/>
          </a:p>
        </p:txBody>
      </p:sp>
      <p:sp>
        <p:nvSpPr>
          <p:cNvPr id="35" name="Rounded Rectangle 34"/>
          <p:cNvSpPr/>
          <p:nvPr/>
        </p:nvSpPr>
        <p:spPr>
          <a:xfrm>
            <a:off x="7907367" y="4753896"/>
            <a:ext cx="1571502" cy="7876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Original </a:t>
            </a:r>
            <a:r>
              <a:rPr lang="de-DE" dirty="0" err="1" smtClean="0"/>
              <a:t>outputs</a:t>
            </a:r>
            <a:r>
              <a:rPr lang="de-DE" dirty="0" smtClean="0"/>
              <a:t> (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6" name="Rounded Rectangle 35"/>
          <p:cNvSpPr/>
          <p:nvPr/>
        </p:nvSpPr>
        <p:spPr>
          <a:xfrm>
            <a:off x="9782298" y="4762970"/>
            <a:ext cx="1571502" cy="7876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replication</a:t>
            </a:r>
            <a:r>
              <a:rPr lang="de-DE" dirty="0" smtClean="0"/>
              <a:t> </a:t>
            </a:r>
            <a:r>
              <a:rPr lang="de-DE" dirty="0" err="1" smtClean="0"/>
              <a:t>outputs</a:t>
            </a:r>
            <a:endParaRPr lang="de-DE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677886" y="2254700"/>
            <a:ext cx="4229481" cy="73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514981" y="4238606"/>
            <a:ext cx="534634" cy="46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693118" y="4279467"/>
            <a:ext cx="0" cy="48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planen wir unsere Replikationsstudie? Wie arbeiten wir selber reproduzierbar?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Wie arbeiten wir selber reproduzierbar</a:t>
            </a:r>
            <a:r>
              <a:rPr lang="de-DE" b="1" dirty="0" smtClean="0"/>
              <a:t>?</a:t>
            </a:r>
          </a:p>
          <a:p>
            <a:pPr marL="0" indent="0">
              <a:buNone/>
            </a:pPr>
            <a:endParaRPr lang="de-DE" b="1" dirty="0"/>
          </a:p>
          <a:p>
            <a:pPr marL="0" indent="0" algn="ctr">
              <a:buNone/>
            </a:pPr>
            <a:r>
              <a:rPr lang="de-DE" dirty="0" smtClean="0"/>
              <a:t>Suchen Sie zur nächsten Sitzung Replikationsmaterialien eines veröffentlichten Artikel heraus, und schauen Sie in die Skripte und Ordner. Was fällt Ihnen auf?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66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Leitfragen und Lernziele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Was ist gute </a:t>
            </a:r>
            <a:r>
              <a:rPr lang="de-DE" dirty="0" smtClean="0"/>
              <a:t>quantitative </a:t>
            </a:r>
            <a:r>
              <a:rPr lang="de-DE" dirty="0"/>
              <a:t>Forschung? 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Wie </a:t>
            </a:r>
            <a:r>
              <a:rPr lang="de-DE" dirty="0"/>
              <a:t>empirische Analysen anderer Forschender nachvollziehen und replizieren? 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Was </a:t>
            </a:r>
            <a:r>
              <a:rPr lang="de-DE" dirty="0"/>
              <a:t>verstehen wir unter </a:t>
            </a:r>
            <a:r>
              <a:rPr lang="de-DE" dirty="0" smtClean="0"/>
              <a:t>Replikation (Stichworte</a:t>
            </a:r>
            <a:r>
              <a:rPr lang="de-DE" dirty="0"/>
              <a:t>: </a:t>
            </a:r>
            <a:r>
              <a:rPr lang="de-DE" dirty="0" err="1"/>
              <a:t>Reproducibility</a:t>
            </a:r>
            <a:r>
              <a:rPr lang="de-DE" dirty="0"/>
              <a:t> vs. Replication; </a:t>
            </a:r>
            <a:r>
              <a:rPr lang="de-DE" dirty="0" err="1"/>
              <a:t>duplication</a:t>
            </a:r>
            <a:r>
              <a:rPr lang="de-DE" dirty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; </a:t>
            </a:r>
            <a:r>
              <a:rPr lang="de-DE" dirty="0" err="1"/>
              <a:t>replication</a:t>
            </a:r>
            <a:r>
              <a:rPr lang="de-DE" dirty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Wie </a:t>
            </a:r>
            <a:r>
              <a:rPr lang="de-DE" dirty="0"/>
              <a:t>planen wir unsere Replikationsstudie? Wie arbeiten wir selber reproduzierbar? 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82B3-5527-FA43-AAB0-0EA1A925D307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Was ist gute quantitative empirische Forschung?</a:t>
            </a:r>
            <a:endParaRPr lang="de-D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Gruppenarbeit (ca. 15min)</a:t>
            </a:r>
          </a:p>
          <a:p>
            <a:pPr marL="0" indent="0">
              <a:buNone/>
            </a:pPr>
            <a:endParaRPr lang="de-DE" b="1" dirty="0" smtClean="0"/>
          </a:p>
          <a:p>
            <a:pPr marL="0" indent="0" algn="ctr">
              <a:buNone/>
            </a:pPr>
            <a:r>
              <a:rPr lang="de-DE" dirty="0" smtClean="0"/>
              <a:t>Tragen Sie gemeinsam in Ihrer Kleingruppe zusammen, was für Sie </a:t>
            </a:r>
            <a:r>
              <a:rPr lang="de-DE" dirty="0"/>
              <a:t>„gute</a:t>
            </a:r>
            <a:r>
              <a:rPr lang="de-DE" dirty="0" smtClean="0"/>
              <a:t>“ quantitative </a:t>
            </a:r>
            <a:r>
              <a:rPr lang="de-DE" dirty="0"/>
              <a:t>empirische </a:t>
            </a:r>
            <a:r>
              <a:rPr lang="de-DE" dirty="0" smtClean="0"/>
              <a:t>Forschung ist? Woran erkennen Sie solche Forschung. Halten Sie Ihre Ergebnisse auf dem Flipchart fest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7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Was ist gute quantitative empirische Forschung?</a:t>
            </a:r>
            <a:endParaRPr lang="de-D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Plenumsbesprechung</a:t>
            </a:r>
          </a:p>
          <a:p>
            <a:pPr marL="0" indent="0">
              <a:buNone/>
            </a:pPr>
            <a:endParaRPr lang="de-DE" b="1" dirty="0" smtClean="0"/>
          </a:p>
          <a:p>
            <a:pPr marL="0" indent="0" algn="ctr">
              <a:buNone/>
            </a:pPr>
            <a:r>
              <a:rPr lang="de-DE" dirty="0" err="1" smtClean="0"/>
              <a:t>Eine:r</a:t>
            </a:r>
            <a:r>
              <a:rPr lang="de-DE" dirty="0" smtClean="0"/>
              <a:t> von Ihnen stellt Ihre Ergebnisse mit Hilfe des Flipcharts vor. Sie sind alle dazu aufgerufen Rückfragen zu stellen und zu diskutieren.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2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Wie empirische Analysen anderer Forschender nachvollziehen und replizieren?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b="1" dirty="0" smtClean="0"/>
              <a:t>Erster Schritt:</a:t>
            </a:r>
          </a:p>
          <a:p>
            <a:r>
              <a:rPr lang="de-DE" dirty="0" smtClean="0"/>
              <a:t>Ergebnisse (Tabellen und </a:t>
            </a:r>
            <a:r>
              <a:rPr lang="de-DE" dirty="0" smtClean="0"/>
              <a:t>Abbildungen) </a:t>
            </a:r>
            <a:r>
              <a:rPr lang="de-DE" dirty="0" smtClean="0"/>
              <a:t>aus dem Originalartikel extrahieren.</a:t>
            </a:r>
          </a:p>
          <a:p>
            <a:r>
              <a:rPr lang="de-DE" dirty="0" smtClean="0"/>
              <a:t>Methodisches Vorgehen detailliert nachvollziehen mit Blick in die Anhänge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Zweiter Schritt:</a:t>
            </a:r>
          </a:p>
          <a:p>
            <a:r>
              <a:rPr lang="de-DE" dirty="0" smtClean="0"/>
              <a:t>Replikationsfiles der Originalstudie herunterladen und alle dazugehörigen Datensätze herunterladen</a:t>
            </a:r>
          </a:p>
          <a:p>
            <a:r>
              <a:rPr lang="de-DE" dirty="0" smtClean="0"/>
              <a:t>Erster Blick in die Skripte. Verstehe ich was die </a:t>
            </a:r>
            <a:r>
              <a:rPr lang="de-DE" dirty="0" err="1" smtClean="0"/>
              <a:t>Autor:innen</a:t>
            </a:r>
            <a:r>
              <a:rPr lang="de-DE" dirty="0" smtClean="0"/>
              <a:t> wie gemacht und gespeichert haben. Gibt es eine klare Zuordnung der Ergebnisse zu den Abbildungen und Tabellen im Paper?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7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Wie empirische Analysen anderer Forschender nachvollziehen und replizieren?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825625"/>
            <a:ext cx="584167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de-DE" sz="2900" b="1" dirty="0" smtClean="0"/>
              <a:t>Kurzer Exkurs: Wenn die Daten/Skripte nicht vorliegen</a:t>
            </a:r>
          </a:p>
          <a:p>
            <a:pPr>
              <a:lnSpc>
                <a:spcPct val="170000"/>
              </a:lnSpc>
            </a:pPr>
            <a:r>
              <a:rPr lang="de-DE" dirty="0" smtClean="0"/>
              <a:t>Bevor Sie </a:t>
            </a:r>
            <a:r>
              <a:rPr lang="de-DE" dirty="0" err="1" smtClean="0"/>
              <a:t>Autor:innen</a:t>
            </a:r>
            <a:r>
              <a:rPr lang="de-DE" dirty="0" smtClean="0"/>
              <a:t> anschreiben, überprüfen Sie die Website der </a:t>
            </a:r>
            <a:r>
              <a:rPr lang="de-DE" dirty="0" err="1" smtClean="0"/>
              <a:t>Autor:innen</a:t>
            </a:r>
            <a:r>
              <a:rPr lang="de-DE" dirty="0" smtClean="0"/>
              <a:t>, Dataverse Network, ICPSR Archive und die Journalwebsite</a:t>
            </a:r>
          </a:p>
          <a:p>
            <a:pPr>
              <a:lnSpc>
                <a:spcPct val="170000"/>
              </a:lnSpc>
            </a:pPr>
            <a:r>
              <a:rPr lang="de-DE" dirty="0" smtClean="0"/>
              <a:t>Wenn die Replikationsmaterialien nicht verfügbar sind, verfassen Sie eine kurze und prägnante Email. Beachten Sie dabei, dass das Sie freundlich und auf </a:t>
            </a:r>
            <a:r>
              <a:rPr lang="de-DE" dirty="0" err="1" smtClean="0"/>
              <a:t>Autor:innen</a:t>
            </a:r>
            <a:r>
              <a:rPr lang="de-DE" dirty="0" smtClean="0"/>
              <a:t> zugehen und erwarten Sie keine kurzfristige Antwort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6</a:t>
            </a:fld>
            <a:endParaRPr lang="de-D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5327" y="1808595"/>
            <a:ext cx="58416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/>
              <a:buNone/>
            </a:pPr>
            <a:r>
              <a:rPr lang="de-DE" sz="2900" b="1" dirty="0" smtClean="0"/>
              <a:t>Beispiel-Email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900" dirty="0"/>
              <a:t>Dear </a:t>
            </a:r>
            <a:r>
              <a:rPr lang="en-US" sz="2900" dirty="0" smtClean="0"/>
              <a:t>Dr/Prof ___,</a:t>
            </a:r>
            <a:endParaRPr lang="en-US" sz="29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900" dirty="0"/>
              <a:t>I am a </a:t>
            </a:r>
            <a:r>
              <a:rPr lang="en-US" sz="2900" dirty="0" smtClean="0"/>
              <a:t>graduate </a:t>
            </a:r>
            <a:r>
              <a:rPr lang="en-US" sz="2900" dirty="0"/>
              <a:t>student at </a:t>
            </a:r>
            <a:r>
              <a:rPr lang="en-US" sz="2900" dirty="0" smtClean="0"/>
              <a:t>Heidelberg University, </a:t>
            </a:r>
            <a:r>
              <a:rPr lang="en-US" sz="2900" dirty="0"/>
              <a:t>working on the relationship between </a:t>
            </a:r>
            <a:r>
              <a:rPr lang="en-US" sz="2900" dirty="0" smtClean="0"/>
              <a:t>autocracy and </a:t>
            </a:r>
            <a:r>
              <a:rPr lang="en-US" sz="2900" dirty="0"/>
              <a:t>social service provision. I read your article with </a:t>
            </a:r>
            <a:r>
              <a:rPr lang="en-US" sz="2900" dirty="0" smtClean="0"/>
              <a:t>XY (2009) </a:t>
            </a:r>
            <a:r>
              <a:rPr lang="en-US" sz="2900" dirty="0"/>
              <a:t> </a:t>
            </a:r>
            <a:r>
              <a:rPr lang="en-US" sz="2900" dirty="0" smtClean="0"/>
              <a:t>and our article  with Z  (2020) with </a:t>
            </a:r>
            <a:r>
              <a:rPr lang="en-US" sz="2900" dirty="0"/>
              <a:t>great interest. I find especially </a:t>
            </a:r>
            <a:r>
              <a:rPr lang="en-US" sz="2900" dirty="0" smtClean="0"/>
              <a:t>the empirical analysis in our article with XY (2009) very </a:t>
            </a:r>
            <a:r>
              <a:rPr lang="en-US" sz="2900" dirty="0"/>
              <a:t>illuminating.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900" dirty="0"/>
              <a:t>I am writing to you today because I would like to inquire if you would provide your data </a:t>
            </a:r>
            <a:r>
              <a:rPr lang="en-US" sz="2900" dirty="0" smtClean="0"/>
              <a:t>sets of </a:t>
            </a:r>
            <a:r>
              <a:rPr lang="en-US" sz="2900" dirty="0"/>
              <a:t>the </a:t>
            </a:r>
            <a:r>
              <a:rPr lang="en-US" sz="2900" dirty="0" smtClean="0"/>
              <a:t>article </a:t>
            </a:r>
            <a:r>
              <a:rPr lang="en-US" sz="2900" dirty="0"/>
              <a:t>for replication? This would be immensely helpful for me, not just for </a:t>
            </a:r>
            <a:r>
              <a:rPr lang="en-US" sz="2900" dirty="0" smtClean="0"/>
              <a:t>learning purposes</a:t>
            </a:r>
            <a:r>
              <a:rPr lang="en-US" sz="2900" dirty="0"/>
              <a:t>, but also to check my own data reliability, and to decide which variables to </a:t>
            </a:r>
            <a:r>
              <a:rPr lang="en-US" sz="2900" dirty="0" smtClean="0"/>
              <a:t>include or </a:t>
            </a:r>
            <a:r>
              <a:rPr lang="en-US" sz="2900" dirty="0"/>
              <a:t>drop.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900" dirty="0"/>
              <a:t>I would be very grateful for your help</a:t>
            </a:r>
            <a:r>
              <a:rPr lang="en-US" sz="2900" dirty="0" smtClean="0"/>
              <a:t>. Thank </a:t>
            </a:r>
            <a:r>
              <a:rPr lang="en-US" sz="2900" dirty="0"/>
              <a:t>you very much in advance!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900" dirty="0"/>
              <a:t>Best</a:t>
            </a:r>
            <a:r>
              <a:rPr lang="en-US" sz="2900" dirty="0" smtClean="0"/>
              <a:t>, A</a:t>
            </a:r>
            <a:endParaRPr lang="de-DE" sz="2900" dirty="0" smtClean="0"/>
          </a:p>
          <a:p>
            <a:endParaRPr lang="de-DE" dirty="0" smtClean="0"/>
          </a:p>
          <a:p>
            <a:pPr marL="0" indent="0">
              <a:buFont typeface="Arial"/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71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Wie empirische Analysen anderer Forschender nachvollziehen und replizieren?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7</a:t>
            </a:fld>
            <a:endParaRPr lang="de-DE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8" y="1690688"/>
            <a:ext cx="10647218" cy="4005628"/>
          </a:xfrm>
        </p:spPr>
      </p:pic>
      <p:sp>
        <p:nvSpPr>
          <p:cNvPr id="10" name="TextBox 9"/>
          <p:cNvSpPr txBox="1"/>
          <p:nvPr/>
        </p:nvSpPr>
        <p:spPr>
          <a:xfrm>
            <a:off x="540326" y="5976627"/>
            <a:ext cx="9559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Quelle</a:t>
            </a:r>
            <a:r>
              <a:rPr lang="en-US" sz="1600" i="1" dirty="0" smtClean="0"/>
              <a:t>: Peng 2011: Reproducible </a:t>
            </a:r>
            <a:r>
              <a:rPr lang="en-US" sz="1600" i="1" dirty="0"/>
              <a:t>Research </a:t>
            </a:r>
            <a:r>
              <a:rPr lang="en-US" sz="1600" i="1" dirty="0" smtClean="0"/>
              <a:t>in Computational Science. Science: 334. December 2011.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12997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Wie empirische Analysen anderer Forschender nachvollziehen und replizieren?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541467"/>
            <a:ext cx="109401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Struktur Replikationsmaterialien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8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4" y="2244392"/>
            <a:ext cx="5568648" cy="194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8" y="4618198"/>
            <a:ext cx="5436348" cy="173815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68927" y="2909455"/>
            <a:ext cx="540328" cy="161536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389" y="1344866"/>
            <a:ext cx="4705731" cy="254728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755569" y="2909455"/>
            <a:ext cx="5089469" cy="21951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99" y="3886527"/>
            <a:ext cx="3118509" cy="291027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1907969" y="3281369"/>
            <a:ext cx="5635831" cy="180909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Wie empirische Analysen anderer Forschender nachvollziehen und replizieren?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29" y="1758156"/>
            <a:ext cx="34923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Struktur Skripte (Beispiele)</a:t>
            </a:r>
          </a:p>
          <a:p>
            <a:pPr marL="0" indent="0">
              <a:buNone/>
            </a:pPr>
            <a:r>
              <a:rPr lang="de-DE" dirty="0" smtClean="0"/>
              <a:t>Kriterien: klar kommentiert, Outline Struktur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9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68" y="1690688"/>
            <a:ext cx="8102999" cy="431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</Words>
  <Application>Microsoft Office PowerPoint</Application>
  <PresentationFormat>Widescreen</PresentationFormat>
  <Paragraphs>164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Office-Design</vt:lpstr>
      <vt:lpstr>Praxiskurs Datenanalyse und Replikation</vt:lpstr>
      <vt:lpstr>Leitfragen und Lernziele</vt:lpstr>
      <vt:lpstr>Was ist gute quantitative empirische Forschung?</vt:lpstr>
      <vt:lpstr>Was ist gute quantitative empirische Forschung?</vt:lpstr>
      <vt:lpstr>Wie empirische Analysen anderer Forschender nachvollziehen und replizieren? </vt:lpstr>
      <vt:lpstr>Wie empirische Analysen anderer Forschender nachvollziehen und replizieren? </vt:lpstr>
      <vt:lpstr>Wie empirische Analysen anderer Forschender nachvollziehen und replizieren? </vt:lpstr>
      <vt:lpstr>Wie empirische Analysen anderer Forschender nachvollziehen und replizieren? </vt:lpstr>
      <vt:lpstr>Wie empirische Analysen anderer Forschender nachvollziehen und replizieren? </vt:lpstr>
      <vt:lpstr>Wie empirische Analysen anderer Forschender nachvollziehen und replizieren? </vt:lpstr>
      <vt:lpstr>Was verstehen wir unter Replikation? Terminologie</vt:lpstr>
      <vt:lpstr>Was verstehen wir unter Replikation? Terminologie</vt:lpstr>
      <vt:lpstr>Was verstehen wir unter Replikation? Duplication Checklist</vt:lpstr>
      <vt:lpstr>Was verstehen wir unter Replikation? Replication Checklist</vt:lpstr>
      <vt:lpstr>Wie planen wir unsere Replikationsstudie? Wie arbeiten wir selber reproduzierbar? </vt:lpstr>
      <vt:lpstr>Wie planen wir unsere Replikationsstudie? Wie arbeiten wir selber reproduzierbar? </vt:lpstr>
      <vt:lpstr>Vorgeschlagene Ordnerstruktur</vt:lpstr>
      <vt:lpstr>Wie planen wir unsere Replikationsstudie? Wie arbeiten wir selber reproduzierbar?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POL_P5 Grundlagen der vergleichenden Analyse politischer Systeme</dc:title>
  <dc:creator>Lars Pelke</dc:creator>
  <cp:lastModifiedBy>Pelke, Lars</cp:lastModifiedBy>
  <cp:revision>126</cp:revision>
  <dcterms:created xsi:type="dcterms:W3CDTF">2018-04-09T09:16:09Z</dcterms:created>
  <dcterms:modified xsi:type="dcterms:W3CDTF">2021-09-21T12:31:38Z</dcterms:modified>
</cp:coreProperties>
</file>