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5" r:id="rId4"/>
    <p:sldId id="276" r:id="rId5"/>
    <p:sldId id="279" r:id="rId6"/>
    <p:sldId id="280" r:id="rId7"/>
    <p:sldId id="277" r:id="rId8"/>
    <p:sldId id="278" r:id="rId9"/>
    <p:sldId id="28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lke, Lars" initials="PL" lastIdx="1" clrIdx="0">
    <p:extLst>
      <p:ext uri="{19B8F6BF-5375-455C-9EA6-DF929625EA0E}">
        <p15:presenceInfo xmlns:p15="http://schemas.microsoft.com/office/powerpoint/2012/main" userId="Pelke, Lar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3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0348" autoAdjust="0"/>
  </p:normalViewPr>
  <p:slideViewPr>
    <p:cSldViewPr snapToGrid="0" snapToObjects="1">
      <p:cViewPr varScale="1">
        <p:scale>
          <a:sx n="92" d="100"/>
          <a:sy n="92" d="100"/>
        </p:scale>
        <p:origin x="12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57D5B-443C-3047-93B9-F7703B19D7C2}" type="datetimeFigureOut">
              <a:rPr lang="de-DE" smtClean="0"/>
              <a:t>21.09.2021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B99D1-B0F3-D14C-91D4-76DC0E8EC8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241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B99D1-B0F3-D14C-91D4-76DC0E8EC85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474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B99D1-B0F3-D14C-91D4-76DC0E8EC85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34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492477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0338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4676-D833-BE48-B8D3-E5BB5153E924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018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C617-5E96-E946-B4AD-9FF06CBE1C63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032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2393-FE53-914B-B415-96CE699DBEAD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011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150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6001-F73E-D748-8DF4-7ABC717ECD91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250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657" y="1847850"/>
            <a:ext cx="5181600" cy="4351338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47850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693C-17F3-F545-A385-A9CE47A00493}" type="datetime1">
              <a:rPr lang="de-DE" smtClean="0"/>
              <a:t>21.09.2021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004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8761412" cy="1149351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70B4-4BCB-7E44-804C-8E38549B08B0}" type="datetime1">
              <a:rPr lang="de-DE" smtClean="0"/>
              <a:t>21.09.2021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588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346B-64DB-AA40-AFDC-E22F460D58B2}" type="datetime1">
              <a:rPr lang="de-DE" smtClean="0"/>
              <a:t>21.09.2021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944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9DB0-0064-3641-965D-E8E74640E7B8}" type="datetime1">
              <a:rPr lang="de-DE" smtClean="0"/>
              <a:t>21.09.2021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243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1665514"/>
            <a:ext cx="6172200" cy="4195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24ABB-0118-F140-8008-D9E6E67768FE}" type="datetime1">
              <a:rPr lang="de-DE" smtClean="0"/>
              <a:t>21.09.2021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896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1621971"/>
            <a:ext cx="6172200" cy="42390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32D3-1A08-3641-B7EE-CCD6003CFB97}" type="datetime1">
              <a:rPr lang="de-DE" smtClean="0"/>
              <a:t>21.09.2021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814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13657" y="365125"/>
            <a:ext cx="94161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13657" y="1825625"/>
            <a:ext cx="109401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13658" y="6356350"/>
            <a:ext cx="1360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F9F32-C1A7-6F43-8D2D-C898D1BF8213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81200" y="6356350"/>
            <a:ext cx="784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Grundlagen der vergleichenden Analyse politischer 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982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36FA0-16F7-FD41-9442-6779544F056E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365125"/>
            <a:ext cx="1811020" cy="94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3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qph.fs.quoracdn.net/main-qimg-c2bea0043c73e556da85f49547338de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992923"/>
            <a:ext cx="9144000" cy="1887154"/>
          </a:xfrm>
        </p:spPr>
        <p:txBody>
          <a:bodyPr>
            <a:normAutofit/>
          </a:bodyPr>
          <a:lstStyle/>
          <a:p>
            <a:pPr algn="l"/>
            <a:r>
              <a:rPr lang="de-DE" sz="4400" b="1" dirty="0" smtClean="0"/>
              <a:t>Praxiskurs </a:t>
            </a:r>
            <a:r>
              <a:rPr lang="de-DE" sz="4400" b="1" dirty="0"/>
              <a:t>Datenanalyse und Replikation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598717"/>
            <a:ext cx="9144000" cy="1053977"/>
          </a:xfrm>
        </p:spPr>
        <p:txBody>
          <a:bodyPr>
            <a:normAutofit/>
          </a:bodyPr>
          <a:lstStyle/>
          <a:p>
            <a:pPr algn="l"/>
            <a:r>
              <a:rPr lang="de-DE" sz="3000" dirty="0" smtClean="0"/>
              <a:t>Sitzung 3	</a:t>
            </a:r>
            <a:r>
              <a:rPr lang="de-DE" sz="3000" dirty="0"/>
              <a:t>Auswahl einer geeigneten Studie zur </a:t>
            </a:r>
            <a:r>
              <a:rPr lang="de-DE" sz="3000" dirty="0" smtClean="0"/>
              <a:t>			Replikation </a:t>
            </a:r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524000" y="1056177"/>
            <a:ext cx="9144000" cy="1053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 smtClean="0"/>
              <a:t>Dr. Lars Pelke</a:t>
            </a:r>
          </a:p>
          <a:p>
            <a:pPr algn="l"/>
            <a:r>
              <a:rPr lang="de-DE" dirty="0" smtClean="0"/>
              <a:t>Universität Heidelberg, Institut für Politische Wissenschaft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975B-507E-AD47-B4D5-F118523839BB}" type="datetime1">
              <a:rPr lang="de-DE" smtClean="0"/>
              <a:t>21.09.2021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Praxiskurs Datenanalyse und Replikation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18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Leitfragen und Lernziele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Suchen nach geeigneten quantifizierenden und bereits publizierten </a:t>
            </a:r>
            <a:r>
              <a:rPr lang="de-DE" dirty="0" smtClean="0"/>
              <a:t>Studien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Daten </a:t>
            </a:r>
            <a:r>
              <a:rPr lang="de-DE" dirty="0"/>
              <a:t>und Softwareskripte zugänglich</a:t>
            </a:r>
            <a:r>
              <a:rPr lang="de-DE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Verwendeten </a:t>
            </a:r>
            <a:r>
              <a:rPr lang="de-DE" dirty="0"/>
              <a:t>Methoden bekannt oder </a:t>
            </a:r>
            <a:r>
              <a:rPr lang="de-DE" dirty="0" smtClean="0"/>
              <a:t>während </a:t>
            </a:r>
            <a:r>
              <a:rPr lang="de-DE" dirty="0"/>
              <a:t>des Seminars erlernbar</a:t>
            </a:r>
            <a:r>
              <a:rPr lang="de-DE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Code </a:t>
            </a:r>
            <a:r>
              <a:rPr lang="de-DE" dirty="0"/>
              <a:t>und Daten herunterladen und übersichtliche Ordnerstruktur </a:t>
            </a:r>
            <a:r>
              <a:rPr lang="de-DE" dirty="0" smtClean="0"/>
              <a:t>erstellen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Erste </a:t>
            </a:r>
            <a:r>
              <a:rPr lang="de-DE" dirty="0"/>
              <a:t>Replikationsanalyse: Kommt das raus, was im Paper steht</a:t>
            </a:r>
            <a:r>
              <a:rPr lang="de-DE" dirty="0" smtClean="0"/>
              <a:t>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82B3-5527-FA43-AAB0-0EA1A925D307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Praxiskurs Datenanalyse und Replikation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58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Auswahlkriterien Originalstudie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de-DE" dirty="0" smtClean="0"/>
              <a:t>Wählen </a:t>
            </a:r>
            <a:r>
              <a:rPr lang="de-DE" dirty="0"/>
              <a:t>Sie Paper nur dann aus, wenn die Replikationsmaterialen (Daten, Skripte) über die </a:t>
            </a:r>
            <a:r>
              <a:rPr lang="de-DE" dirty="0" smtClean="0"/>
              <a:t>Zeitschriftenwebsite, Harvard Dataverse, </a:t>
            </a:r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/>
              <a:t>etc. öffentlich verfügbar sind. </a:t>
            </a:r>
            <a:endParaRPr lang="de-DE" dirty="0" smtClean="0"/>
          </a:p>
          <a:p>
            <a:pPr lvl="1">
              <a:lnSpc>
                <a:spcPct val="160000"/>
              </a:lnSpc>
            </a:pPr>
            <a:r>
              <a:rPr lang="de-DE" dirty="0" smtClean="0"/>
              <a:t>Das </a:t>
            </a:r>
            <a:r>
              <a:rPr lang="de-DE" dirty="0"/>
              <a:t>sollte aber mittlerweile Standard sein, ist es aber leider nicht immer.</a:t>
            </a:r>
          </a:p>
          <a:p>
            <a:pPr>
              <a:lnSpc>
                <a:spcPct val="160000"/>
              </a:lnSpc>
            </a:pPr>
            <a:r>
              <a:rPr lang="de-DE" dirty="0" smtClean="0"/>
              <a:t>Um </a:t>
            </a:r>
            <a:r>
              <a:rPr lang="de-DE" dirty="0"/>
              <a:t>die Wahrscheinlichkeit zu erhöhen, dass Ihre Replikationsstudie ggf. publiziert wird, wählen Sie </a:t>
            </a:r>
            <a:r>
              <a:rPr lang="de-DE" dirty="0" smtClean="0"/>
              <a:t>ein Paper </a:t>
            </a:r>
            <a:r>
              <a:rPr lang="de-DE" dirty="0"/>
              <a:t>aus, welches in einem </a:t>
            </a:r>
            <a:r>
              <a:rPr lang="de-DE" i="1" dirty="0"/>
              <a:t>hochrangigen Journal</a:t>
            </a:r>
            <a:r>
              <a:rPr lang="de-DE" dirty="0"/>
              <a:t> veröffentlicht worden </a:t>
            </a:r>
            <a:r>
              <a:rPr lang="de-DE" dirty="0" smtClean="0"/>
              <a:t>ist.</a:t>
            </a:r>
          </a:p>
          <a:p>
            <a:pPr>
              <a:lnSpc>
                <a:spcPct val="160000"/>
              </a:lnSpc>
            </a:pPr>
            <a:r>
              <a:rPr lang="de-DE" dirty="0" smtClean="0"/>
              <a:t>Das </a:t>
            </a:r>
            <a:r>
              <a:rPr lang="de-DE" dirty="0"/>
              <a:t>Paper sollte nicht älter als 2015 </a:t>
            </a:r>
            <a:r>
              <a:rPr lang="de-DE" dirty="0" smtClean="0"/>
              <a:t>sein.</a:t>
            </a:r>
          </a:p>
          <a:p>
            <a:pPr>
              <a:lnSpc>
                <a:spcPct val="160000"/>
              </a:lnSpc>
            </a:pPr>
            <a:r>
              <a:rPr lang="de-DE" dirty="0" smtClean="0"/>
              <a:t>Das </a:t>
            </a:r>
            <a:r>
              <a:rPr lang="de-DE" dirty="0"/>
              <a:t>Paper sollte statistische Methoden verwenden, die Sie </a:t>
            </a:r>
            <a:r>
              <a:rPr lang="de-DE" dirty="0" smtClean="0"/>
              <a:t>bereits erlernt haben oder während </a:t>
            </a:r>
            <a:r>
              <a:rPr lang="de-DE" dirty="0"/>
              <a:t>der Seminarlaufzeit erlernen können!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71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Auswahlkriterien Originalstudie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 smtClean="0"/>
              <a:t>Typische statistische Verfahren, die ggf. kurzfristig erlernbar sind</a:t>
            </a:r>
          </a:p>
          <a:p>
            <a:r>
              <a:rPr lang="de-DE" dirty="0" smtClean="0"/>
              <a:t>Lineare Regressionsverfahren (OLS </a:t>
            </a:r>
            <a:r>
              <a:rPr lang="de-DE" dirty="0" err="1" smtClean="0"/>
              <a:t>estimator</a:t>
            </a:r>
            <a:r>
              <a:rPr lang="de-DE" dirty="0" smtClean="0"/>
              <a:t>)</a:t>
            </a:r>
          </a:p>
          <a:p>
            <a:r>
              <a:rPr lang="de-DE" dirty="0"/>
              <a:t>Generalized linear </a:t>
            </a:r>
            <a:r>
              <a:rPr lang="de-DE" dirty="0" err="1" smtClean="0"/>
              <a:t>models</a:t>
            </a:r>
            <a:r>
              <a:rPr lang="de-DE" dirty="0" smtClean="0"/>
              <a:t> (GLS </a:t>
            </a:r>
            <a:r>
              <a:rPr lang="de-DE" dirty="0" err="1" smtClean="0"/>
              <a:t>estimator</a:t>
            </a:r>
            <a:r>
              <a:rPr lang="de-DE" dirty="0" smtClean="0"/>
              <a:t>)</a:t>
            </a:r>
          </a:p>
          <a:p>
            <a:r>
              <a:rPr lang="de-DE" dirty="0" smtClean="0"/>
              <a:t>Regressionsverfahren für binäre AVs (</a:t>
            </a:r>
            <a:r>
              <a:rPr lang="de-DE" dirty="0" err="1" smtClean="0"/>
              <a:t>logit</a:t>
            </a:r>
            <a:r>
              <a:rPr lang="de-DE" dirty="0" smtClean="0"/>
              <a:t>/</a:t>
            </a:r>
            <a:r>
              <a:rPr lang="de-DE" dirty="0" err="1" smtClean="0"/>
              <a:t>probit</a:t>
            </a:r>
            <a:r>
              <a:rPr lang="de-DE" dirty="0" smtClean="0"/>
              <a:t> </a:t>
            </a:r>
            <a:r>
              <a:rPr lang="de-DE" dirty="0" err="1" smtClean="0"/>
              <a:t>estimators</a:t>
            </a:r>
            <a:r>
              <a:rPr lang="de-DE" dirty="0" smtClean="0"/>
              <a:t>)</a:t>
            </a:r>
          </a:p>
          <a:p>
            <a:r>
              <a:rPr lang="de-DE" dirty="0" smtClean="0"/>
              <a:t>Panelregressionsmodelle (OLS 2WFE </a:t>
            </a:r>
            <a:r>
              <a:rPr lang="de-DE" dirty="0" err="1" smtClean="0"/>
              <a:t>estimators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b="1" dirty="0" smtClean="0"/>
              <a:t>Kritisch:</a:t>
            </a:r>
          </a:p>
          <a:p>
            <a:r>
              <a:rPr lang="de-DE" dirty="0" smtClean="0"/>
              <a:t>Multilevel </a:t>
            </a:r>
            <a:r>
              <a:rPr lang="de-DE" dirty="0" err="1" smtClean="0"/>
              <a:t>regression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r>
              <a:rPr lang="de-DE" dirty="0"/>
              <a:t> </a:t>
            </a:r>
            <a:r>
              <a:rPr lang="de-DE" dirty="0" smtClean="0"/>
              <a:t>(linear </a:t>
            </a:r>
            <a:r>
              <a:rPr lang="de-DE" dirty="0" err="1" smtClean="0"/>
              <a:t>and</a:t>
            </a:r>
            <a:r>
              <a:rPr lang="de-DE" dirty="0" smtClean="0"/>
              <a:t> non-linear)</a:t>
            </a:r>
          </a:p>
          <a:p>
            <a:r>
              <a:rPr lang="de-DE" dirty="0" smtClean="0"/>
              <a:t>Elaborierte Panelregressionsverfahren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15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Partnerarbeitsphase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b="1" dirty="0" smtClean="0"/>
              <a:t>ca. 20min</a:t>
            </a:r>
          </a:p>
          <a:p>
            <a:pPr marL="0" indent="0">
              <a:lnSpc>
                <a:spcPct val="150000"/>
              </a:lnSpc>
              <a:buNone/>
            </a:pPr>
            <a:endParaRPr lang="de-DE" sz="2600" b="1" dirty="0"/>
          </a:p>
          <a:p>
            <a:pPr>
              <a:lnSpc>
                <a:spcPct val="150000"/>
              </a:lnSpc>
            </a:pPr>
            <a:r>
              <a:rPr lang="de-DE" sz="2600" dirty="0" smtClean="0"/>
              <a:t>Erklären Sie </a:t>
            </a:r>
            <a:r>
              <a:rPr lang="de-DE" sz="2600" dirty="0" err="1" smtClean="0"/>
              <a:t>Ihrer:m</a:t>
            </a:r>
            <a:r>
              <a:rPr lang="de-DE" sz="2600" dirty="0" smtClean="0"/>
              <a:t> </a:t>
            </a:r>
            <a:r>
              <a:rPr lang="de-DE" sz="2600" dirty="0" err="1" smtClean="0"/>
              <a:t>Partner:in</a:t>
            </a:r>
            <a:r>
              <a:rPr lang="de-DE" sz="2600" dirty="0" smtClean="0"/>
              <a:t>, warum Sie die Studie ausgewählt haben</a:t>
            </a:r>
          </a:p>
          <a:p>
            <a:pPr>
              <a:lnSpc>
                <a:spcPct val="150000"/>
              </a:lnSpc>
            </a:pPr>
            <a:r>
              <a:rPr lang="de-DE" sz="2600" dirty="0" smtClean="0"/>
              <a:t>Fassen Sie im Gespräch die Hauptbefunde zusammen und klären Sie welchen Befund Sie replizieren möchten</a:t>
            </a:r>
          </a:p>
          <a:p>
            <a:pPr>
              <a:lnSpc>
                <a:spcPct val="150000"/>
              </a:lnSpc>
            </a:pPr>
            <a:r>
              <a:rPr lang="de-DE" sz="2600" dirty="0" smtClean="0"/>
              <a:t>Welche Herausforderungen erwarten Sie bei der Replikation?</a:t>
            </a:r>
          </a:p>
          <a:p>
            <a:pPr>
              <a:lnSpc>
                <a:spcPct val="150000"/>
              </a:lnSpc>
            </a:pPr>
            <a:r>
              <a:rPr lang="de-DE" sz="2600" dirty="0" smtClean="0"/>
              <a:t>Schätzen Sie, wie viel Zeit die einzelnen Arbeitsschritte benötigen werden.</a:t>
            </a:r>
            <a:endParaRPr lang="de-DE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80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80/20 </a:t>
            </a:r>
            <a:r>
              <a:rPr lang="de-DE" dirty="0" err="1" smtClean="0"/>
              <a:t>rule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57" y="5968713"/>
            <a:ext cx="10940143" cy="408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>
                <a:hlinkClick r:id="rId2"/>
              </a:rPr>
              <a:t>https://</a:t>
            </a:r>
            <a:r>
              <a:rPr lang="de-DE" sz="1800" dirty="0" smtClean="0">
                <a:hlinkClick r:id="rId2"/>
              </a:rPr>
              <a:t>qph.fs.quoracdn.net/main-qimg-c2bea0043c73e556da85f49547338de2</a:t>
            </a:r>
            <a:r>
              <a:rPr lang="de-DE" sz="1800" dirty="0" smtClean="0"/>
              <a:t> </a:t>
            </a:r>
            <a:endParaRPr lang="de-DE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6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96" y="1485297"/>
            <a:ext cx="10421804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3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Einzelarbeitsphase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Originalstudie suchen und Zugang zu Daten und Skripten Prüfen</a:t>
            </a:r>
          </a:p>
          <a:p>
            <a:r>
              <a:rPr lang="de-DE" dirty="0" smtClean="0"/>
              <a:t>Laden Sie nun die </a:t>
            </a:r>
            <a:r>
              <a:rPr lang="de-DE" dirty="0"/>
              <a:t>O</a:t>
            </a:r>
            <a:r>
              <a:rPr lang="de-DE" dirty="0" smtClean="0"/>
              <a:t>riginalstudie herunter und prüfen Sie den Zugang zu den </a:t>
            </a:r>
            <a:r>
              <a:rPr lang="de-DE" dirty="0"/>
              <a:t>D</a:t>
            </a:r>
            <a:r>
              <a:rPr lang="de-DE" dirty="0" smtClean="0"/>
              <a:t>aten und Softwareskripten</a:t>
            </a:r>
          </a:p>
          <a:p>
            <a:pPr lvl="1"/>
            <a:r>
              <a:rPr lang="de-DE" dirty="0" smtClean="0"/>
              <a:t>Legen Sie die Daten wie in der vorherigen Sitzung besprochen ab und verändern Sie nie die Originaldaten</a:t>
            </a:r>
          </a:p>
          <a:p>
            <a:pPr lvl="1"/>
            <a:r>
              <a:rPr lang="de-DE" dirty="0" smtClean="0"/>
              <a:t>Legen Sie die Skripte wie in der vorherigen Sitzung besprochen ab und verändern Sie diese nicht</a:t>
            </a:r>
          </a:p>
          <a:p>
            <a:r>
              <a:rPr lang="de-DE" dirty="0" smtClean="0"/>
              <a:t>Prüfen Sie nun ob die Skripte laufen? Das wird vermutlich einige Zeit in Anspruch nehmen. Funktioniert das nicht -&gt; folgenden Sie der Checkliste.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23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Checkliste Skripte zum Laufen bringen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Alle </a:t>
            </a:r>
            <a:r>
              <a:rPr lang="de-DE" i="1" dirty="0" err="1" smtClean="0">
                <a:solidFill>
                  <a:schemeClr val="accent1">
                    <a:lumMod val="50000"/>
                  </a:schemeClr>
                </a:solidFill>
              </a:rPr>
              <a:t>library</a:t>
            </a:r>
            <a:r>
              <a:rPr lang="de-DE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de-DE" i="1" dirty="0" err="1" smtClean="0">
                <a:solidFill>
                  <a:schemeClr val="accent1">
                    <a:lumMod val="50000"/>
                  </a:schemeClr>
                </a:solidFill>
              </a:rPr>
              <a:t>add-ons</a:t>
            </a:r>
            <a:r>
              <a:rPr lang="de-DE" dirty="0" smtClean="0"/>
              <a:t> installiert?</a:t>
            </a:r>
          </a:p>
          <a:p>
            <a:r>
              <a:rPr lang="de-DE" i="1" dirty="0" err="1" smtClean="0">
                <a:solidFill>
                  <a:schemeClr val="accent1">
                    <a:lumMod val="50000"/>
                  </a:schemeClr>
                </a:solidFill>
              </a:rPr>
              <a:t>working</a:t>
            </a:r>
            <a:r>
              <a:rPr lang="de-DE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i="1" dirty="0" err="1" smtClean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r>
              <a:rPr lang="de-DE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dirty="0" smtClean="0"/>
              <a:t>definiert und ggf. angepasst?</a:t>
            </a:r>
          </a:p>
          <a:p>
            <a:r>
              <a:rPr lang="de-DE" dirty="0" smtClean="0"/>
              <a:t>Sind alle Ordner vorhanden, die das Skript ansteuert?</a:t>
            </a:r>
          </a:p>
          <a:p>
            <a:r>
              <a:rPr lang="de-DE" dirty="0" smtClean="0"/>
              <a:t>Softwareversionen vergleichen (Eigene versus </a:t>
            </a:r>
            <a:r>
              <a:rPr lang="de-DE" dirty="0" err="1" smtClean="0"/>
              <a:t>Originalautor:innen</a:t>
            </a:r>
            <a:r>
              <a:rPr lang="de-DE" dirty="0" smtClean="0"/>
              <a:t>)</a:t>
            </a:r>
          </a:p>
          <a:p>
            <a:r>
              <a:rPr lang="de-DE" dirty="0" smtClean="0"/>
              <a:t>Aufspüren, wo der Fehler passiert! Was sagt die Fehlermeldung?</a:t>
            </a:r>
          </a:p>
          <a:p>
            <a:pPr lvl="1"/>
            <a:r>
              <a:rPr lang="de-DE" dirty="0" smtClean="0"/>
              <a:t>Herausfinden warum ein Fehler passiert:</a:t>
            </a:r>
          </a:p>
          <a:p>
            <a:pPr lvl="1"/>
            <a:r>
              <a:rPr lang="de-DE" dirty="0" smtClean="0"/>
              <a:t>Fehlermeldung bei </a:t>
            </a:r>
            <a:r>
              <a:rPr lang="de-DE" dirty="0" err="1" smtClean="0"/>
              <a:t>Stackoverflow</a:t>
            </a:r>
            <a:r>
              <a:rPr lang="de-DE" dirty="0" smtClean="0"/>
              <a:t> suchen</a:t>
            </a:r>
          </a:p>
          <a:p>
            <a:pPr lvl="1"/>
            <a:r>
              <a:rPr lang="de-DE" dirty="0" smtClean="0"/>
              <a:t>Google „</a:t>
            </a:r>
            <a:r>
              <a:rPr lang="de-DE" dirty="0" err="1" smtClean="0"/>
              <a:t>rstats</a:t>
            </a:r>
            <a:r>
              <a:rPr lang="de-DE" dirty="0" smtClean="0"/>
              <a:t>“ und Fehlermeldung</a:t>
            </a:r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57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Wrap-Up</a:t>
            </a:r>
            <a:r>
              <a:rPr lang="de-DE" dirty="0" smtClean="0"/>
              <a:t>: Wo sind wir?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58" y="1577499"/>
            <a:ext cx="10940143" cy="491548"/>
          </a:xfrm>
        </p:spPr>
        <p:txBody>
          <a:bodyPr/>
          <a:lstStyle/>
          <a:p>
            <a:pPr marL="0" indent="0">
              <a:buNone/>
            </a:pPr>
            <a:r>
              <a:rPr lang="de-DE" b="1" dirty="0" smtClean="0">
                <a:solidFill>
                  <a:schemeClr val="accent1">
                    <a:lumMod val="50000"/>
                  </a:schemeClr>
                </a:solidFill>
              </a:rPr>
              <a:t>Kurzfeedback Visualisierung</a:t>
            </a:r>
            <a:endParaRPr lang="de-D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21.09.2021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9</a:t>
            </a:fld>
            <a:endParaRPr lang="de-DE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44236" y="5746173"/>
            <a:ext cx="4738255" cy="1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96636" y="2452110"/>
            <a:ext cx="0" cy="345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459682" y="5740977"/>
            <a:ext cx="4738255" cy="1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612082" y="2446914"/>
            <a:ext cx="0" cy="345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0" y="5763348"/>
            <a:ext cx="2666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Zufriedenheit eigener Arbeitsfortschritt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97783" y="5794974"/>
            <a:ext cx="302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Zufriedenheit mit der Sitzung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4837112" y="3867952"/>
            <a:ext cx="302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Atmosphäre</a:t>
            </a:r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-1002579" y="3801758"/>
            <a:ext cx="3028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Kenntnisse der zu replizierenden Methode?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936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</Words>
  <Application>Microsoft Office PowerPoint</Application>
  <PresentationFormat>Widescreen</PresentationFormat>
  <Paragraphs>87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Office-Design</vt:lpstr>
      <vt:lpstr>Praxiskurs Datenanalyse und Replikation</vt:lpstr>
      <vt:lpstr>Leitfragen und Lernziele</vt:lpstr>
      <vt:lpstr>Auswahlkriterien Originalstudie</vt:lpstr>
      <vt:lpstr>Auswahlkriterien Originalstudie</vt:lpstr>
      <vt:lpstr>Partnerarbeitsphase</vt:lpstr>
      <vt:lpstr>80/20 rule</vt:lpstr>
      <vt:lpstr>Einzelarbeitsphase</vt:lpstr>
      <vt:lpstr>Checkliste Skripte zum Laufen bringen</vt:lpstr>
      <vt:lpstr>Wrap-Up: Wo sind wir?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POL_P5 Grundlagen der vergleichenden Analyse politischer Systeme</dc:title>
  <dc:creator>Lars Pelke</dc:creator>
  <cp:lastModifiedBy>Pelke, Lars</cp:lastModifiedBy>
  <cp:revision>138</cp:revision>
  <dcterms:created xsi:type="dcterms:W3CDTF">2018-04-09T09:16:09Z</dcterms:created>
  <dcterms:modified xsi:type="dcterms:W3CDTF">2021-09-21T12:29:02Z</dcterms:modified>
</cp:coreProperties>
</file>