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8	Reproduktionsstudie </a:t>
            </a:r>
            <a:r>
              <a:rPr lang="de-DE" sz="3000" dirty="0"/>
              <a:t>zur Replikation mit </a:t>
            </a:r>
            <a:r>
              <a:rPr lang="de-DE" sz="3000" dirty="0" smtClean="0"/>
              <a:t>			Mehrwert </a:t>
            </a:r>
            <a:r>
              <a:rPr lang="de-DE" sz="3000" dirty="0"/>
              <a:t>machen </a:t>
            </a:r>
            <a:endParaRPr lang="de-DE" sz="3000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Vorbereitung</a:t>
            </a:r>
            <a:r>
              <a:rPr lang="de-DE" sz="4000" dirty="0" smtClean="0"/>
              <a:t> </a:t>
            </a:r>
            <a:r>
              <a:rPr lang="de-DE" sz="3600" dirty="0" smtClean="0"/>
              <a:t>nächste Sitzung (Woche 9 und 10)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de-DE" dirty="0" smtClean="0"/>
              <a:t>Keine synchrone Seminarsitzung in </a:t>
            </a:r>
            <a:r>
              <a:rPr lang="de-DE" b="1" dirty="0" smtClean="0"/>
              <a:t>Woche 9</a:t>
            </a:r>
          </a:p>
          <a:p>
            <a:pPr>
              <a:lnSpc>
                <a:spcPct val="130000"/>
              </a:lnSpc>
            </a:pPr>
            <a:r>
              <a:rPr lang="de-DE" dirty="0" smtClean="0"/>
              <a:t>Sprechstunde zu Seminarzeiten zu individuellen Beratung</a:t>
            </a:r>
          </a:p>
          <a:p>
            <a:pPr marL="0" indent="0">
              <a:lnSpc>
                <a:spcPct val="130000"/>
              </a:lnSpc>
              <a:buNone/>
            </a:pPr>
            <a:endParaRPr lang="de-DE" dirty="0"/>
          </a:p>
          <a:p>
            <a:pPr marL="0" indent="0">
              <a:lnSpc>
                <a:spcPct val="130000"/>
              </a:lnSpc>
              <a:buNone/>
            </a:pPr>
            <a:r>
              <a:rPr lang="de-DE" dirty="0" smtClean="0"/>
              <a:t>Für Woche 10 vorbereiten</a:t>
            </a:r>
          </a:p>
          <a:p>
            <a:pPr>
              <a:lnSpc>
                <a:spcPct val="130000"/>
              </a:lnSpc>
            </a:pPr>
            <a:r>
              <a:rPr lang="de-DE" dirty="0" smtClean="0"/>
              <a:t>Replikationsmaterialien vorbereiten und durchlaufen lassen</a:t>
            </a:r>
          </a:p>
          <a:p>
            <a:pPr>
              <a:lnSpc>
                <a:spcPct val="130000"/>
              </a:lnSpc>
            </a:pPr>
            <a:endParaRPr lang="de-DE" dirty="0" smtClean="0"/>
          </a:p>
          <a:p>
            <a:pPr>
              <a:lnSpc>
                <a:spcPct val="130000"/>
              </a:lnSpc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 und Lernziele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Replikation publikationswürdig </a:t>
            </a:r>
            <a:r>
              <a:rPr lang="de-DE" dirty="0" smtClean="0"/>
              <a:t>machen!</a:t>
            </a:r>
            <a:endParaRPr lang="de-DE" dirty="0"/>
          </a:p>
          <a:p>
            <a:pPr lvl="1"/>
            <a:r>
              <a:rPr lang="de-DE" dirty="0"/>
              <a:t>Wie Mehrwert generieren?</a:t>
            </a:r>
          </a:p>
          <a:p>
            <a:pPr lvl="1"/>
            <a:r>
              <a:rPr lang="de-DE" dirty="0"/>
              <a:t>Zwei Arten der Replikationsstudie</a:t>
            </a:r>
          </a:p>
          <a:p>
            <a:pPr>
              <a:lnSpc>
                <a:spcPct val="130000"/>
              </a:lnSpc>
            </a:pPr>
            <a:r>
              <a:rPr lang="de-DE" dirty="0" smtClean="0"/>
              <a:t>Gemeinsames Erarbeiten von Leitlinien (</a:t>
            </a:r>
            <a:r>
              <a:rPr lang="de-DE" dirty="0" err="1"/>
              <a:t>Do`s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Dont`s</a:t>
            </a:r>
            <a:r>
              <a:rPr lang="de-DE" dirty="0" smtClean="0"/>
              <a:t>) </a:t>
            </a:r>
            <a:r>
              <a:rPr lang="de-DE" dirty="0" smtClean="0"/>
              <a:t>für </a:t>
            </a:r>
            <a:r>
              <a:rPr lang="de-DE" dirty="0" smtClean="0"/>
              <a:t>den Replikationsreport</a:t>
            </a:r>
            <a:endParaRPr lang="de-DE" dirty="0" smtClean="0"/>
          </a:p>
          <a:p>
            <a:pPr>
              <a:lnSpc>
                <a:spcPct val="130000"/>
              </a:lnSpc>
            </a:pPr>
            <a:r>
              <a:rPr lang="de-DE" dirty="0" smtClean="0"/>
              <a:t>Arbeit an individuellen Replikationsstudien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8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bringen wir eine Replikation in eine publikationswürdige Form</a:t>
            </a:r>
            <a:r>
              <a:rPr lang="de-DE" dirty="0" smtClean="0"/>
              <a:t>? II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b="1" dirty="0" smtClean="0"/>
              <a:t>Gruppenpuzzle zur </a:t>
            </a:r>
            <a:r>
              <a:rPr lang="de-DE" sz="2400" b="1" dirty="0" err="1" smtClean="0"/>
              <a:t>Expert:innenarbeit</a:t>
            </a:r>
            <a:r>
              <a:rPr lang="de-DE" sz="2400" b="1" dirty="0" smtClean="0"/>
              <a:t> aus Sitzung 7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Stellen Sie sich gegenseitig vor, was Sie in Ihrer </a:t>
            </a:r>
            <a:r>
              <a:rPr lang="de-DE" sz="2400" dirty="0" err="1" smtClean="0"/>
              <a:t>Expert:innengruppe</a:t>
            </a:r>
            <a:r>
              <a:rPr lang="de-DE" sz="2400" dirty="0" smtClean="0"/>
              <a:t> erarbeitet haben. Fokussieren Sie auf das Wesentliche.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Erarbeiten Sie gemeinsam die vier wichtigsten </a:t>
            </a:r>
            <a:r>
              <a:rPr lang="de-DE" sz="2400" b="1" dirty="0" err="1" smtClean="0"/>
              <a:t>Takeaway</a:t>
            </a:r>
            <a:r>
              <a:rPr lang="de-DE" sz="2400" b="1" dirty="0" smtClean="0"/>
              <a:t> </a:t>
            </a:r>
            <a:r>
              <a:rPr lang="de-DE" sz="2400" b="1" dirty="0" smtClean="0"/>
              <a:t>Messages </a:t>
            </a:r>
            <a:r>
              <a:rPr lang="de-DE" sz="2400" b="1" dirty="0" smtClean="0"/>
              <a:t/>
            </a:r>
            <a:br>
              <a:rPr lang="de-DE" sz="2400" b="1" dirty="0" smtClean="0"/>
            </a:br>
            <a:r>
              <a:rPr lang="de-DE" sz="2400" dirty="0" smtClean="0"/>
              <a:t>(</a:t>
            </a:r>
            <a:r>
              <a:rPr lang="de-DE" sz="2400" dirty="0" smtClean="0"/>
              <a:t>Was nehmen Sie mit)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Schreiben Sie Ihre Ergebnisse auf einem Flipchart</a:t>
            </a:r>
            <a:endParaRPr lang="de-D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bringen wir eine Replikation in eine publikationswürdige Form</a:t>
            </a:r>
            <a:r>
              <a:rPr lang="de-DE" dirty="0" smtClean="0"/>
              <a:t>? II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825625"/>
            <a:ext cx="10940143" cy="6370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b="1" dirty="0" smtClean="0"/>
              <a:t>Entscheidungshilfen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  <p:sp>
        <p:nvSpPr>
          <p:cNvPr id="7" name="Rounded Rectangle 6"/>
          <p:cNvSpPr/>
          <p:nvPr/>
        </p:nvSpPr>
        <p:spPr>
          <a:xfrm>
            <a:off x="4821382" y="1867188"/>
            <a:ext cx="2566554" cy="7169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Originalergebnisse reproduzierbar?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12127" y="2584161"/>
            <a:ext cx="1465118" cy="647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18218" y="2534419"/>
            <a:ext cx="1915391" cy="708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8154" y="2467290"/>
            <a:ext cx="43641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8039100" y="2538535"/>
            <a:ext cx="74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4" name="Rounded Rectangle 13"/>
          <p:cNvSpPr/>
          <p:nvPr/>
        </p:nvSpPr>
        <p:spPr>
          <a:xfrm>
            <a:off x="7850331" y="3380963"/>
            <a:ext cx="3247159" cy="85852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Mehrwert generieren, indem Sie </a:t>
            </a:r>
            <a:r>
              <a:rPr lang="de-DE" sz="1600" dirty="0" smtClean="0">
                <a:solidFill>
                  <a:schemeClr val="tx1"/>
                </a:solidFill>
              </a:rPr>
              <a:t>herausfinden, </a:t>
            </a:r>
            <a:r>
              <a:rPr lang="de-DE" sz="1600" dirty="0" smtClean="0">
                <a:solidFill>
                  <a:schemeClr val="tx1"/>
                </a:solidFill>
              </a:rPr>
              <a:t>woran das Scheitern der Reproduktion liegt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38409" y="4178492"/>
            <a:ext cx="0" cy="565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3909" y="4287116"/>
            <a:ext cx="254923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Gründen fürs Scheitern identifiziert?</a:t>
            </a:r>
            <a:endParaRPr lang="de-DE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7850330" y="4921848"/>
            <a:ext cx="3247159" cy="85852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(Wie) Ändert das die substanzielle Interpretation der </a:t>
            </a:r>
            <a:r>
              <a:rPr lang="de-DE" sz="1400" dirty="0" err="1" smtClean="0">
                <a:solidFill>
                  <a:schemeClr val="tx1"/>
                </a:solidFill>
              </a:rPr>
              <a:t>Originalautor:innen</a:t>
            </a:r>
            <a:r>
              <a:rPr lang="de-DE" sz="1400" dirty="0" smtClean="0">
                <a:solidFill>
                  <a:schemeClr val="tx1"/>
                </a:solidFill>
              </a:rPr>
              <a:t>? (</a:t>
            </a:r>
            <a:r>
              <a:rPr lang="de-DE" sz="1400" dirty="0">
                <a:solidFill>
                  <a:schemeClr val="tx1"/>
                </a:solidFill>
              </a:rPr>
              <a:t>siehe </a:t>
            </a:r>
            <a:r>
              <a:rPr lang="de-DE" sz="1400" dirty="0" smtClean="0">
                <a:solidFill>
                  <a:schemeClr val="tx1"/>
                </a:solidFill>
              </a:rPr>
              <a:t>Herndon et al. </a:t>
            </a:r>
            <a:r>
              <a:rPr lang="de-DE" sz="1400" dirty="0" smtClean="0">
                <a:solidFill>
                  <a:schemeClr val="tx1"/>
                </a:solidFill>
              </a:rPr>
              <a:t>2013!) 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44168" y="5899329"/>
            <a:ext cx="870733" cy="429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21382" y="3697840"/>
            <a:ext cx="3035135" cy="1661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91251" y="4182821"/>
            <a:ext cx="74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8072374" y="6030877"/>
            <a:ext cx="43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25" name="Rounded Rectangle 24"/>
          <p:cNvSpPr/>
          <p:nvPr/>
        </p:nvSpPr>
        <p:spPr>
          <a:xfrm>
            <a:off x="5476010" y="6100087"/>
            <a:ext cx="1911926" cy="5462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Report schreiben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65118" y="3313834"/>
            <a:ext cx="3247159" cy="5196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Studium der relevanten substanziellen Literatur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65118" y="4080199"/>
            <a:ext cx="3247159" cy="60451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Starten mit der kleinstmöglichen Zahl an Verbesserungen (King 2006)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098348" y="3864199"/>
            <a:ext cx="2597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465117" y="4931388"/>
            <a:ext cx="3247159" cy="967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Was ist ihr Beitrag zur Forschungsdebatte? Kondensieren und Herausarbeiten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083625" y="4715388"/>
            <a:ext cx="2597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84593" y="5899329"/>
            <a:ext cx="1393989" cy="402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bringen wir eine Replikation in eine publikationswürdige Form</a:t>
            </a:r>
            <a:r>
              <a:rPr lang="de-DE" dirty="0" smtClean="0"/>
              <a:t>? II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b="1" dirty="0" smtClean="0"/>
              <a:t>Weitere Tipps und Tricks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“If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you decide that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conclusions of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original article are incorrect,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then show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why you think that but also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led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authors of the original article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think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otherwise. You should never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discuss it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 the paper—directly or indirectly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— but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you should assume,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unless you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have overwhelming evidence to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contrary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and maybe even then, that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authors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were well-intentioned, smart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honest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and hard-working. Your article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about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author’s findings, not about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the author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.” (King 2006, 120)</a:t>
            </a:r>
            <a:endParaRPr lang="de-D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bringen wir eine Replikation in eine publikationswürdige Form</a:t>
            </a:r>
            <a:r>
              <a:rPr lang="de-DE" dirty="0" smtClean="0"/>
              <a:t>? II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b="1" dirty="0" smtClean="0"/>
              <a:t>Weitere Tipps und Tricks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Clarify with precision the extent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which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you were able to replicate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author’s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results. If you can’t replicate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author’s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results even with the help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author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that is important information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that needs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be on the public record, but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 also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means you can’t build on this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work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make further progress. And if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you can’t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find out what the problem is,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 might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mean that you do not have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publishable paper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 so might need to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start with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different article. So try hard,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 you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may have to try very hard,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replicate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.“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(King 2006, 120)</a:t>
            </a:r>
            <a:endParaRPr lang="de-D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8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bringen wir eine Replikation in eine publikationswürdige Form?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Weitere Tipps und Tricks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“Unlike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almost all previous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papers you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may have written, do not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allocate space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 your paper in proportion to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how much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work you put in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accomplishing each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task. The point of this paper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make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your scholarly point, not to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show how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smart you are. This paper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should not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be about you or a report of what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you did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 it should be about what you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contribute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our collective knowledge about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world.” (King 2006, 120)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7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bringen wir eine Replikation in eine publikationswürdige Form?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Weitere Tipps und Tricks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Understand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your raw data prior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statistical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modeling, and help your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readers do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so. Include graphics 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descriptive statistics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help in this goal.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Giving some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concise sense of the data while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you are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describing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variables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useful </a:t>
            </a:r>
            <a:r>
              <a:rPr lang="de-DE" sz="2400" dirty="0" err="1" smtClean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saving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device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.“ (King 2006, 121)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Individuelles Arbeiten an der Replikationsstudie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de-DE" dirty="0" smtClean="0"/>
              <a:t>Arbeiten Sie bis zur </a:t>
            </a:r>
            <a:r>
              <a:rPr lang="de-DE" b="1" dirty="0" smtClean="0"/>
              <a:t>Woche 10 </a:t>
            </a:r>
            <a:r>
              <a:rPr lang="de-DE" dirty="0" smtClean="0"/>
              <a:t>an Ihrer Reproduktionsstudie. Dokumentieren Sie wie besprochen und fangen Sie </a:t>
            </a:r>
            <a:r>
              <a:rPr lang="de-DE" dirty="0" smtClean="0"/>
              <a:t>mit der </a:t>
            </a:r>
            <a:r>
              <a:rPr lang="de-DE" dirty="0" smtClean="0"/>
              <a:t>Verschriftlichung der Ergebnisse an. 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de-DE" dirty="0" smtClean="0"/>
              <a:t>In Woche 10 sollten Sie bereit sein Ihre </a:t>
            </a:r>
            <a:r>
              <a:rPr lang="de-DE" dirty="0" err="1" smtClean="0"/>
              <a:t>Reproduktivitätsskripte</a:t>
            </a:r>
            <a:r>
              <a:rPr lang="de-DE" dirty="0" smtClean="0"/>
              <a:t> (inklusive der Daten etc.) zu veröffentlichen (zunächst nur innerhalb des Kurses).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2200" dirty="0" smtClean="0"/>
              <a:t>Siehe auch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Alvarez, R. M., &amp;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Heuberger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, S.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(2021).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How (Not) to Reproduce: Practical Considerations to Improve Research Transparency in Political Science. PS: Political Science &amp; Politics, 1–6. https://doi.org/10.1017/S1049096521001062</a:t>
            </a:r>
            <a:endParaRPr lang="de-DE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4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Office-Design</vt:lpstr>
      <vt:lpstr>Praxiskurs Datenanalyse und Replikation</vt:lpstr>
      <vt:lpstr>Leitfragen und Lernziele</vt:lpstr>
      <vt:lpstr>Wie bringen wir eine Replikation in eine publikationswürdige Form? II</vt:lpstr>
      <vt:lpstr>Wie bringen wir eine Replikation in eine publikationswürdige Form? II</vt:lpstr>
      <vt:lpstr>Wie bringen wir eine Replikation in eine publikationswürdige Form? II</vt:lpstr>
      <vt:lpstr>Wie bringen wir eine Replikation in eine publikationswürdige Form? II</vt:lpstr>
      <vt:lpstr>Wie bringen wir eine Replikation in eine publikationswürdige Form? II</vt:lpstr>
      <vt:lpstr>Wie bringen wir eine Replikation in eine publikationswürdige Form? II</vt:lpstr>
      <vt:lpstr>Individuelles Arbeiten an der Replikationsstudie</vt:lpstr>
      <vt:lpstr>Vorbereitung nächste Sitzung (Woche 9 und 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175</cp:revision>
  <dcterms:created xsi:type="dcterms:W3CDTF">2018-04-09T09:16:09Z</dcterms:created>
  <dcterms:modified xsi:type="dcterms:W3CDTF">2021-09-22T07:09:46Z</dcterms:modified>
</cp:coreProperties>
</file>