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ke, Lars" initials="PL" lastIdx="1" clrIdx="0">
    <p:extLst>
      <p:ext uri="{19B8F6BF-5375-455C-9EA6-DF929625EA0E}">
        <p15:presenceInfo xmlns:p15="http://schemas.microsoft.com/office/powerpoint/2012/main" userId="Pelke, La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348" autoAdjust="0"/>
  </p:normalViewPr>
  <p:slideViewPr>
    <p:cSldViewPr snapToGrid="0" snapToObjects="1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7D5B-443C-3047-93B9-F7703B19D7C2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B99D1-B0F3-D14C-91D4-76DC0E8EC8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47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9247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4676-D833-BE48-B8D3-E5BB5153E924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01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617-5E96-E946-B4AD-9FF06CBE1C6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3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93-FE53-914B-B415-96CE699DBEAD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1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5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01-F73E-D748-8DF4-7ABC717ECD91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5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657" y="1847850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47850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93C-17F3-F545-A385-A9CE47A00493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0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761412" cy="114935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70B4-4BCB-7E44-804C-8E38549B08B0}" type="datetime1">
              <a:rPr lang="de-DE" smtClean="0"/>
              <a:t>22.09.2021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8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46B-64DB-AA40-AFDC-E22F460D58B2}" type="datetime1">
              <a:rPr lang="de-DE" smtClean="0"/>
              <a:t>22.09.2021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4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9DB0-0064-3641-965D-E8E74640E7B8}" type="datetime1">
              <a:rPr lang="de-DE" smtClean="0"/>
              <a:t>22.09.2021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24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1665514"/>
            <a:ext cx="6172200" cy="4195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4ABB-0118-F140-8008-D9E6E67768FE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9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1621971"/>
            <a:ext cx="6172200" cy="4239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32D3-1A08-3641-B7EE-CCD6003CFB97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81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3657" y="365125"/>
            <a:ext cx="9416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3657" y="1825625"/>
            <a:ext cx="10940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3658" y="6356350"/>
            <a:ext cx="1360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9F32-C1A7-6F43-8D2D-C898D1BF821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784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Grundlagen der vergleichenden Analyse politischer 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82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6FA0-16F7-FD41-9442-6779544F056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5125"/>
            <a:ext cx="1811020" cy="9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92923"/>
            <a:ext cx="9144000" cy="1887154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 smtClean="0"/>
              <a:t>Praxiskurs </a:t>
            </a:r>
            <a:r>
              <a:rPr lang="de-DE" sz="4400" b="1" dirty="0"/>
              <a:t>Datenanalyse und Replikation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98717"/>
            <a:ext cx="9144000" cy="1053977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Sitzung 10	</a:t>
            </a:r>
            <a:r>
              <a:rPr lang="de-DE" sz="3000" smtClean="0"/>
              <a:t>Replikationscodes veröffentlichen</a:t>
            </a:r>
            <a:endParaRPr lang="de-DE" sz="3000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1056177"/>
            <a:ext cx="9144000" cy="105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Dr. Lars Pelke</a:t>
            </a:r>
          </a:p>
          <a:p>
            <a:pPr algn="l"/>
            <a:r>
              <a:rPr lang="de-DE" dirty="0" smtClean="0"/>
              <a:t>Universität Heidelberg, Institut für Politische Wissenschaft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975B-507E-AD47-B4D5-F118523839BB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1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Übersicht </a:t>
            </a:r>
            <a:r>
              <a:rPr lang="de-DE" sz="4000" dirty="0"/>
              <a:t>Zeitschriften </a:t>
            </a:r>
            <a:r>
              <a:rPr lang="de-DE" sz="4000" dirty="0" smtClean="0"/>
              <a:t>mit </a:t>
            </a:r>
            <a:r>
              <a:rPr lang="de-DE" sz="4000" dirty="0" err="1" smtClean="0"/>
              <a:t>research-transparency</a:t>
            </a:r>
            <a:r>
              <a:rPr lang="de-DE" sz="4000" dirty="0" smtClean="0"/>
              <a:t> </a:t>
            </a:r>
            <a:r>
              <a:rPr lang="de-DE" sz="4000" dirty="0" err="1"/>
              <a:t>requirements</a:t>
            </a:r>
            <a:r>
              <a:rPr lang="de-DE" sz="4000" dirty="0"/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de-DE" b="1" dirty="0" err="1" smtClean="0"/>
              <a:t>Partner:innen-Aufgabe</a:t>
            </a:r>
            <a:endParaRPr lang="de-DE" b="1" dirty="0" smtClean="0"/>
          </a:p>
          <a:p>
            <a:pPr>
              <a:lnSpc>
                <a:spcPct val="120000"/>
              </a:lnSpc>
            </a:pPr>
            <a:r>
              <a:rPr lang="de-DE" sz="2400" dirty="0" smtClean="0"/>
              <a:t>Zu zweit suchen Sie für mindestens fünf Journals aus Ihrem Fachgebiet </a:t>
            </a:r>
            <a:r>
              <a:rPr lang="de-DE" sz="2400" dirty="0"/>
              <a:t>nach </a:t>
            </a:r>
            <a:r>
              <a:rPr lang="de-DE" sz="2400" i="1" dirty="0" err="1">
                <a:solidFill>
                  <a:srgbClr val="002060"/>
                </a:solidFill>
              </a:rPr>
              <a:t>research-transparency</a:t>
            </a:r>
            <a:r>
              <a:rPr lang="de-DE" sz="2400" i="1" dirty="0">
                <a:solidFill>
                  <a:srgbClr val="002060"/>
                </a:solidFill>
              </a:rPr>
              <a:t> </a:t>
            </a:r>
            <a:r>
              <a:rPr lang="de-DE" sz="2400" i="1" dirty="0" err="1">
                <a:solidFill>
                  <a:srgbClr val="002060"/>
                </a:solidFill>
              </a:rPr>
              <a:t>requirements</a:t>
            </a:r>
            <a:r>
              <a:rPr lang="de-DE" sz="2400" i="1" dirty="0">
                <a:solidFill>
                  <a:srgbClr val="002060"/>
                </a:solidFill>
              </a:rPr>
              <a:t> </a:t>
            </a:r>
            <a:r>
              <a:rPr lang="de-DE" sz="2400" dirty="0" smtClean="0"/>
              <a:t>und dokumentieren die Anforderungen. Überlegen Sie sich ggf. eine Klassifikation der Anforderung. Mögliche Punkte</a:t>
            </a:r>
          </a:p>
          <a:p>
            <a:pPr lvl="1">
              <a:lnSpc>
                <a:spcPct val="120000"/>
              </a:lnSpc>
            </a:pPr>
            <a:r>
              <a:rPr lang="de-DE" sz="2000" dirty="0" smtClean="0">
                <a:solidFill>
                  <a:srgbClr val="002060"/>
                </a:solidFill>
              </a:rPr>
              <a:t>Materialien müssen zugänglich sein</a:t>
            </a:r>
          </a:p>
          <a:p>
            <a:pPr lvl="1">
              <a:lnSpc>
                <a:spcPct val="120000"/>
              </a:lnSpc>
            </a:pPr>
            <a:r>
              <a:rPr lang="de-DE" sz="2000" dirty="0" smtClean="0">
                <a:solidFill>
                  <a:srgbClr val="002060"/>
                </a:solidFill>
              </a:rPr>
              <a:t>Materialien werden über das Journal zugänglich gemacht</a:t>
            </a:r>
          </a:p>
          <a:p>
            <a:pPr lvl="1">
              <a:lnSpc>
                <a:spcPct val="120000"/>
              </a:lnSpc>
            </a:pPr>
            <a:r>
              <a:rPr lang="de-DE" sz="2000" dirty="0" smtClean="0">
                <a:solidFill>
                  <a:srgbClr val="002060"/>
                </a:solidFill>
              </a:rPr>
              <a:t>Skripte und Daten werden durch Journal oder Beauftragten repliziert</a:t>
            </a:r>
          </a:p>
          <a:p>
            <a:pPr lvl="1"/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9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Vorbereitung</a:t>
            </a:r>
            <a:r>
              <a:rPr lang="de-DE" sz="4000" dirty="0" smtClean="0"/>
              <a:t> </a:t>
            </a:r>
            <a:r>
              <a:rPr lang="de-DE" sz="3600" dirty="0" smtClean="0"/>
              <a:t>nächste Sitzung (Woche 11)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de-DE" sz="2400" dirty="0" smtClean="0"/>
              <a:t>Bereiten Sie die Liste der Journals mit den jeweiligen </a:t>
            </a:r>
            <a:r>
              <a:rPr lang="de-DE" sz="2400" i="1" dirty="0" err="1" smtClean="0"/>
              <a:t>replication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transparency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policies</a:t>
            </a:r>
            <a:r>
              <a:rPr lang="de-DE" sz="2400" dirty="0" smtClean="0"/>
              <a:t> vor</a:t>
            </a:r>
          </a:p>
          <a:p>
            <a:pPr>
              <a:lnSpc>
                <a:spcPct val="130000"/>
              </a:lnSpc>
            </a:pPr>
            <a:r>
              <a:rPr lang="de-DE" sz="2400" dirty="0" smtClean="0"/>
              <a:t>Überlegen Sei sich für Ihre Replikationsstudie mindestens zwei Titelvorschläge und kondensieren Sie Ihr </a:t>
            </a:r>
            <a:r>
              <a:rPr lang="de-DE" sz="2400" dirty="0" smtClean="0"/>
              <a:t>Hauptargument!</a:t>
            </a:r>
            <a:endParaRPr lang="de-DE" sz="2400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9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Leitfragen und Lernziele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/>
              <a:t>Reproduktionsmaterialien </a:t>
            </a:r>
            <a:r>
              <a:rPr lang="de-DE" sz="2400" dirty="0" smtClean="0"/>
              <a:t>zur eigenen Replikationsstudie erstellen</a:t>
            </a:r>
          </a:p>
          <a:p>
            <a:pPr lvl="1">
              <a:lnSpc>
                <a:spcPct val="120000"/>
              </a:lnSpc>
            </a:pPr>
            <a:r>
              <a:rPr lang="de-DE" sz="2000" dirty="0" smtClean="0"/>
              <a:t>Wie sollte die </a:t>
            </a:r>
            <a:r>
              <a:rPr lang="de-DE" sz="2000" dirty="0" err="1" smtClean="0"/>
              <a:t>Readme</a:t>
            </a:r>
            <a:r>
              <a:rPr lang="de-DE" sz="2000" dirty="0" smtClean="0"/>
              <a:t>-Datei aussehen?</a:t>
            </a:r>
          </a:p>
          <a:p>
            <a:pPr lvl="1">
              <a:lnSpc>
                <a:spcPct val="120000"/>
              </a:lnSpc>
            </a:pPr>
            <a:r>
              <a:rPr lang="de-DE" sz="2000" dirty="0" smtClean="0"/>
              <a:t>Überprüfen der eignen Ordnerstruktur</a:t>
            </a:r>
          </a:p>
          <a:p>
            <a:pPr lvl="1">
              <a:lnSpc>
                <a:spcPct val="120000"/>
              </a:lnSpc>
            </a:pPr>
            <a:r>
              <a:rPr lang="de-DE" sz="2000" dirty="0" smtClean="0"/>
              <a:t>Rechtliches zur Datensatzpublikation</a:t>
            </a:r>
          </a:p>
          <a:p>
            <a:pPr>
              <a:lnSpc>
                <a:spcPct val="120000"/>
              </a:lnSpc>
            </a:pPr>
            <a:r>
              <a:rPr lang="de-DE" sz="2400" dirty="0" smtClean="0"/>
              <a:t>Übersicht </a:t>
            </a:r>
            <a:r>
              <a:rPr lang="de-DE" sz="2400" dirty="0" smtClean="0"/>
              <a:t>Repositorien zur </a:t>
            </a:r>
            <a:r>
              <a:rPr lang="de-DE" sz="2400" dirty="0" smtClean="0"/>
              <a:t>Archivierung von Replikationsmaterialien</a:t>
            </a:r>
          </a:p>
          <a:p>
            <a:pPr>
              <a:lnSpc>
                <a:spcPct val="120000"/>
              </a:lnSpc>
            </a:pPr>
            <a:r>
              <a:rPr lang="de-DE" sz="2400" dirty="0" smtClean="0"/>
              <a:t>Übersicht </a:t>
            </a:r>
            <a:r>
              <a:rPr lang="de-DE" sz="2400" i="1" dirty="0" err="1" smtClean="0"/>
              <a:t>research-transparency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requirements</a:t>
            </a:r>
            <a:r>
              <a:rPr lang="de-DE" sz="2400" i="1" dirty="0" smtClean="0"/>
              <a:t> </a:t>
            </a:r>
            <a:r>
              <a:rPr lang="de-DE" sz="2400" dirty="0" smtClean="0"/>
              <a:t>bei politikwissenschaftlichen </a:t>
            </a:r>
            <a:r>
              <a:rPr lang="de-DE" sz="2400" dirty="0"/>
              <a:t>Z</a:t>
            </a:r>
            <a:r>
              <a:rPr lang="de-DE" sz="2400" dirty="0" smtClean="0"/>
              <a:t>eitschriften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8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Eigene Replikationsmaterialien erstellen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>
                <a:solidFill>
                  <a:srgbClr val="002060"/>
                </a:solidFill>
              </a:rPr>
              <a:t>Wrap-Up</a:t>
            </a:r>
            <a:r>
              <a:rPr lang="de-DE" b="1" dirty="0" smtClean="0">
                <a:solidFill>
                  <a:srgbClr val="002060"/>
                </a:solidFill>
              </a:rPr>
              <a:t>: Auf was achten</a:t>
            </a:r>
            <a:r>
              <a:rPr lang="de-DE" b="1" dirty="0" smtClean="0">
                <a:solidFill>
                  <a:srgbClr val="002060"/>
                </a:solidFill>
              </a:rPr>
              <a:t>?</a:t>
            </a:r>
          </a:p>
          <a:p>
            <a:pPr marL="0" indent="0">
              <a:buNone/>
            </a:pPr>
            <a:endParaRPr lang="de-DE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de-DE" dirty="0" smtClean="0"/>
              <a:t>Plenumsgespräch</a:t>
            </a:r>
            <a:endParaRPr lang="de-DE" dirty="0" smtClean="0"/>
          </a:p>
          <a:p>
            <a:pPr marL="0" indent="0">
              <a:buNone/>
            </a:pPr>
            <a:endParaRPr lang="de-DE" b="1" dirty="0">
              <a:solidFill>
                <a:srgbClr val="002060"/>
              </a:solidFill>
            </a:endParaRPr>
          </a:p>
          <a:p>
            <a:endParaRPr lang="de-DE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7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Eigene Replikationsmaterialien erstellen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825624"/>
            <a:ext cx="10940143" cy="453072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de-DE" b="1" dirty="0" err="1" smtClean="0">
                <a:solidFill>
                  <a:srgbClr val="002060"/>
                </a:solidFill>
              </a:rPr>
              <a:t>Wrap-Up</a:t>
            </a:r>
            <a:r>
              <a:rPr lang="de-DE" b="1" dirty="0" smtClean="0">
                <a:solidFill>
                  <a:srgbClr val="002060"/>
                </a:solidFill>
              </a:rPr>
              <a:t>: Auf was achten?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Ordnerstruktur klar und nach den erarbeiteten Vorgaben?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Informative </a:t>
            </a:r>
            <a:r>
              <a:rPr lang="de-DE" dirty="0" err="1" smtClean="0"/>
              <a:t>readme</a:t>
            </a:r>
            <a:r>
              <a:rPr lang="de-DE" dirty="0" smtClean="0"/>
              <a:t>-Datei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Gut-dokumentierter und nutzerfreundlicher Code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Benennung von Software und Packages, die notwendig zur </a:t>
            </a:r>
            <a:r>
              <a:rPr lang="de-DE" dirty="0"/>
              <a:t>R</a:t>
            </a:r>
            <a:r>
              <a:rPr lang="de-DE" dirty="0" smtClean="0"/>
              <a:t>eplikation sind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Daten zugänglich?</a:t>
            </a:r>
          </a:p>
          <a:p>
            <a:pPr>
              <a:lnSpc>
                <a:spcPct val="140000"/>
              </a:lnSpc>
            </a:pPr>
            <a:endParaRPr lang="de-DE" sz="2900" dirty="0"/>
          </a:p>
          <a:p>
            <a:pPr marL="0" indent="0" algn="ctr">
              <a:lnSpc>
                <a:spcPct val="140000"/>
              </a:lnSpc>
              <a:buNone/>
            </a:pP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“authors must begin their work with replication in mind” (Alvarez and </a:t>
            </a:r>
            <a:r>
              <a:rPr lang="en-US" sz="3300" dirty="0" err="1" smtClean="0">
                <a:solidFill>
                  <a:schemeClr val="accent2">
                    <a:lumMod val="75000"/>
                  </a:schemeClr>
                </a:solidFill>
              </a:rPr>
              <a:t>Heuberger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 2021, 1) 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en-US" sz="5800" b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en-US" sz="2900" dirty="0" smtClean="0"/>
              <a:t>-&gt; </a:t>
            </a:r>
            <a:r>
              <a:rPr lang="en-US" sz="2900" dirty="0" err="1" smtClean="0"/>
              <a:t>Wir</a:t>
            </a:r>
            <a:r>
              <a:rPr lang="en-US" sz="2900" dirty="0" smtClean="0"/>
              <a:t> </a:t>
            </a:r>
            <a:r>
              <a:rPr lang="en-US" sz="2900" dirty="0" err="1" smtClean="0"/>
              <a:t>haben</a:t>
            </a:r>
            <a:r>
              <a:rPr lang="en-US" sz="2900" dirty="0" smtClean="0"/>
              <a:t> </a:t>
            </a:r>
            <a:r>
              <a:rPr lang="en-US" sz="2900" dirty="0" err="1" smtClean="0"/>
              <a:t>bei</a:t>
            </a:r>
            <a:r>
              <a:rPr lang="en-US" sz="2900" dirty="0" smtClean="0"/>
              <a:t> der </a:t>
            </a:r>
            <a:r>
              <a:rPr lang="en-US" sz="2900" dirty="0" err="1" smtClean="0"/>
              <a:t>Replikation</a:t>
            </a:r>
            <a:r>
              <a:rPr lang="en-US" sz="2900" dirty="0" smtClean="0"/>
              <a:t> </a:t>
            </a:r>
            <a:r>
              <a:rPr lang="en-US" sz="2900" dirty="0" err="1" smtClean="0"/>
              <a:t>begonnen</a:t>
            </a:r>
            <a:r>
              <a:rPr lang="en-US" sz="2900" dirty="0" smtClean="0"/>
              <a:t>, </a:t>
            </a:r>
            <a:r>
              <a:rPr lang="en-US" sz="2900" dirty="0" err="1" smtClean="0"/>
              <a:t>hatten</a:t>
            </a:r>
            <a:r>
              <a:rPr lang="en-US" sz="2900" dirty="0" smtClean="0"/>
              <a:t> </a:t>
            </a:r>
            <a:r>
              <a:rPr lang="en-US" sz="2900" dirty="0" err="1" smtClean="0"/>
              <a:t>daher</a:t>
            </a:r>
            <a:r>
              <a:rPr lang="en-US" sz="2900" dirty="0" smtClean="0"/>
              <a:t> stets die replication </a:t>
            </a:r>
            <a:r>
              <a:rPr lang="en-US" sz="2900" dirty="0" err="1" smtClean="0"/>
              <a:t>unserer</a:t>
            </a:r>
            <a:r>
              <a:rPr lang="en-US" sz="2900" dirty="0" smtClean="0"/>
              <a:t> </a:t>
            </a:r>
            <a:r>
              <a:rPr lang="en-US" sz="2900" dirty="0" err="1" smtClean="0"/>
              <a:t>Ergebnisse</a:t>
            </a:r>
            <a:r>
              <a:rPr lang="en-US" sz="2900" dirty="0" smtClean="0"/>
              <a:t> </a:t>
            </a:r>
            <a:r>
              <a:rPr lang="en-US" sz="2900" dirty="0" err="1" smtClean="0"/>
              <a:t>im</a:t>
            </a:r>
            <a:r>
              <a:rPr lang="en-US" sz="2900" dirty="0" smtClean="0"/>
              <a:t> </a:t>
            </a:r>
            <a:r>
              <a:rPr lang="en-US" sz="2900" dirty="0" err="1" smtClean="0"/>
              <a:t>Blick</a:t>
            </a:r>
            <a:r>
              <a:rPr lang="en-US" sz="2900" dirty="0"/>
              <a:t> </a:t>
            </a:r>
            <a:r>
              <a:rPr lang="en-US" sz="2900" dirty="0" smtClean="0"/>
              <a:t>(</a:t>
            </a:r>
            <a:r>
              <a:rPr lang="en-US" sz="2900" dirty="0" err="1" smtClean="0"/>
              <a:t>hoffentlich</a:t>
            </a:r>
            <a:r>
              <a:rPr lang="en-US" sz="2900" dirty="0" smtClean="0"/>
              <a:t> ;))</a:t>
            </a:r>
            <a:endParaRPr lang="de-DE" sz="2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9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Eigene Replikationsmaterialien erstellen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537855"/>
            <a:ext cx="5550725" cy="4530725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de-DE" sz="2900" b="1" dirty="0" err="1" smtClean="0"/>
              <a:t>Readme</a:t>
            </a:r>
            <a:r>
              <a:rPr lang="de-DE" sz="2900" b="1" dirty="0" smtClean="0"/>
              <a:t>-Datei </a:t>
            </a:r>
            <a:r>
              <a:rPr lang="de-DE" sz="2900" dirty="0" smtClean="0"/>
              <a:t>erstellen (</a:t>
            </a:r>
            <a:r>
              <a:rPr lang="de-DE" sz="2900" dirty="0"/>
              <a:t>L</a:t>
            </a:r>
            <a:r>
              <a:rPr lang="de-DE" sz="2900" dirty="0" smtClean="0"/>
              <a:t>eitlinien)</a:t>
            </a:r>
          </a:p>
          <a:p>
            <a:pPr>
              <a:lnSpc>
                <a:spcPct val="110000"/>
              </a:lnSpc>
            </a:pPr>
            <a:r>
              <a:rPr lang="de-DE" sz="2000" dirty="0" smtClean="0"/>
              <a:t>Wird auf der obersten Ordnerebene gespeichert</a:t>
            </a:r>
          </a:p>
          <a:p>
            <a:pPr>
              <a:lnSpc>
                <a:spcPct val="110000"/>
              </a:lnSpc>
            </a:pPr>
            <a:r>
              <a:rPr lang="de-DE" sz="2000" dirty="0" smtClean="0"/>
              <a:t>Muss alle Informationen enthalten damit </a:t>
            </a:r>
            <a:r>
              <a:rPr lang="de-DE" sz="2000" dirty="0" err="1" smtClean="0"/>
              <a:t>Nutzer:innen</a:t>
            </a:r>
            <a:r>
              <a:rPr lang="de-DE" sz="2000" dirty="0" smtClean="0"/>
              <a:t> den Code zum Laufen bringen</a:t>
            </a:r>
          </a:p>
          <a:p>
            <a:pPr lvl="1">
              <a:lnSpc>
                <a:spcPct val="110000"/>
              </a:lnSpc>
            </a:pPr>
            <a:r>
              <a:rPr lang="de-DE" sz="1600" dirty="0" smtClean="0"/>
              <a:t>Liste aller Order/Unterordner und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endParaRPr lang="de-DE" sz="1600" dirty="0" smtClean="0"/>
          </a:p>
          <a:p>
            <a:pPr lvl="1">
              <a:lnSpc>
                <a:spcPct val="110000"/>
              </a:lnSpc>
            </a:pPr>
            <a:r>
              <a:rPr lang="de-DE" sz="1600" dirty="0" smtClean="0"/>
              <a:t>Hardware Spezifikationen die genutzt worden sind</a:t>
            </a:r>
          </a:p>
          <a:p>
            <a:pPr lvl="1">
              <a:lnSpc>
                <a:spcPct val="110000"/>
              </a:lnSpc>
            </a:pPr>
            <a:r>
              <a:rPr lang="de-DE" sz="1600" dirty="0" smtClean="0"/>
              <a:t>Software, welche genutzt worden ist</a:t>
            </a:r>
          </a:p>
          <a:p>
            <a:pPr lvl="1">
              <a:lnSpc>
                <a:spcPct val="110000"/>
              </a:lnSpc>
            </a:pPr>
            <a:r>
              <a:rPr lang="de-DE" sz="1600" dirty="0" smtClean="0"/>
              <a:t>Liste aller Code Files, die notwendig zur Reproduktion der Originalresultate sind</a:t>
            </a:r>
          </a:p>
          <a:p>
            <a:pPr lvl="1">
              <a:lnSpc>
                <a:spcPct val="110000"/>
              </a:lnSpc>
            </a:pPr>
            <a:r>
              <a:rPr lang="de-DE" sz="1600" dirty="0" smtClean="0"/>
              <a:t>Die geschätzte </a:t>
            </a:r>
            <a:r>
              <a:rPr lang="de-DE" sz="1600" i="1" dirty="0" err="1" smtClean="0"/>
              <a:t>running</a:t>
            </a:r>
            <a:r>
              <a:rPr lang="de-DE" sz="1600" i="1" dirty="0" smtClean="0"/>
              <a:t> time </a:t>
            </a:r>
            <a:r>
              <a:rPr lang="de-DE" sz="1600" dirty="0" smtClean="0"/>
              <a:t>für </a:t>
            </a:r>
            <a:r>
              <a:rPr lang="de-DE" sz="1600" dirty="0" smtClean="0"/>
              <a:t>jedes </a:t>
            </a:r>
            <a:r>
              <a:rPr lang="de-DE" sz="1600" dirty="0" smtClean="0"/>
              <a:t>File</a:t>
            </a:r>
            <a:endParaRPr lang="de-DE" sz="2000" dirty="0" smtClean="0"/>
          </a:p>
          <a:p>
            <a:pPr marL="0" indent="0">
              <a:lnSpc>
                <a:spcPct val="140000"/>
              </a:lnSpc>
              <a:buNone/>
            </a:pPr>
            <a:endParaRPr lang="de-DE" sz="2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5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82" y="1594721"/>
            <a:ext cx="5517573" cy="45786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4382" y="6045592"/>
            <a:ext cx="484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Beispiel aus Pelke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und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Croissant (2021)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964" y="6066872"/>
            <a:ext cx="484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Leitlinien nach Alvarez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 Heuberger 2021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Eigene Replikationsmaterialien erstellen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537855"/>
            <a:ext cx="11089079" cy="4530725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de-DE" sz="2900" b="1" dirty="0" smtClean="0">
                <a:solidFill>
                  <a:srgbClr val="002060"/>
                </a:solidFill>
              </a:rPr>
              <a:t>Eigenes </a:t>
            </a:r>
            <a:r>
              <a:rPr lang="de-DE" sz="2900" b="1" dirty="0" err="1" smtClean="0">
                <a:solidFill>
                  <a:srgbClr val="002060"/>
                </a:solidFill>
              </a:rPr>
              <a:t>Readme</a:t>
            </a:r>
            <a:r>
              <a:rPr lang="de-DE" sz="2900" b="1" dirty="0" smtClean="0">
                <a:solidFill>
                  <a:srgbClr val="002060"/>
                </a:solidFill>
              </a:rPr>
              <a:t>-Datei erstellen</a:t>
            </a:r>
          </a:p>
          <a:p>
            <a:pPr marL="0" indent="0">
              <a:lnSpc>
                <a:spcPct val="140000"/>
              </a:lnSpc>
              <a:buNone/>
            </a:pPr>
            <a:endParaRPr lang="de-DE" sz="2900" dirty="0" smtClean="0"/>
          </a:p>
          <a:p>
            <a:pPr marL="0" indent="0" algn="ctr">
              <a:lnSpc>
                <a:spcPct val="140000"/>
              </a:lnSpc>
              <a:buNone/>
            </a:pPr>
            <a:r>
              <a:rPr lang="de-DE" sz="2400" b="1" dirty="0" smtClean="0"/>
              <a:t>Erstellen Sie Ihr jeweilige </a:t>
            </a:r>
            <a:r>
              <a:rPr lang="de-DE" sz="2400" b="1" dirty="0" err="1" smtClean="0"/>
              <a:t>Readme</a:t>
            </a:r>
            <a:r>
              <a:rPr lang="de-DE" sz="2400" b="1" dirty="0" smtClean="0"/>
              <a:t> Datei. 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de-DE" sz="2400" dirty="0" smtClean="0"/>
              <a:t>Das sollte nicht mehr als 20min in Anspruch nehmen. Orientieren Sie sich an Alvarez und Heuberger </a:t>
            </a:r>
            <a:r>
              <a:rPr lang="de-DE" sz="2400" dirty="0" smtClean="0"/>
              <a:t>(2021) </a:t>
            </a:r>
            <a:r>
              <a:rPr lang="de-DE" sz="2400" dirty="0" smtClean="0"/>
              <a:t>und an der Originalstudie, die Sie repliziert haben. </a:t>
            </a:r>
          </a:p>
          <a:p>
            <a:pPr marL="0" indent="0">
              <a:lnSpc>
                <a:spcPct val="140000"/>
              </a:lnSpc>
              <a:buNone/>
            </a:pPr>
            <a:endParaRPr lang="de-DE" sz="2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4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Eigene Replikationsmaterialien erstellen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537855"/>
            <a:ext cx="11089079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de-DE" sz="2900" b="1" dirty="0" smtClean="0">
                <a:solidFill>
                  <a:srgbClr val="002060"/>
                </a:solidFill>
              </a:rPr>
              <a:t>Rechtliches zu Replikationsdateien</a:t>
            </a:r>
          </a:p>
          <a:p>
            <a:pPr>
              <a:lnSpc>
                <a:spcPct val="140000"/>
              </a:lnSpc>
            </a:pPr>
            <a:r>
              <a:rPr lang="de-DE" sz="2400" dirty="0" smtClean="0"/>
              <a:t>Publikation von Sekundärdatensätzen kann </a:t>
            </a:r>
            <a:r>
              <a:rPr lang="de-DE" sz="2400" dirty="0" smtClean="0"/>
              <a:t>unter </a:t>
            </a:r>
            <a:r>
              <a:rPr lang="de-DE" sz="2400" dirty="0" err="1" smtClean="0"/>
              <a:t>Umstämde</a:t>
            </a:r>
            <a:r>
              <a:rPr lang="de-DE" sz="2400" dirty="0" err="1" smtClean="0"/>
              <a:t>n</a:t>
            </a:r>
            <a:r>
              <a:rPr lang="de-DE" sz="2400" dirty="0" smtClean="0"/>
              <a:t> </a:t>
            </a:r>
            <a:r>
              <a:rPr lang="de-DE" sz="2400" dirty="0" smtClean="0"/>
              <a:t>urheberrechtlich </a:t>
            </a:r>
            <a:r>
              <a:rPr lang="de-DE" sz="2400" dirty="0" smtClean="0"/>
              <a:t>problematisch sein:</a:t>
            </a:r>
          </a:p>
          <a:p>
            <a:pPr lvl="1">
              <a:lnSpc>
                <a:spcPct val="140000"/>
              </a:lnSpc>
            </a:pPr>
            <a:r>
              <a:rPr lang="de-DE" sz="2000" dirty="0" smtClean="0"/>
              <a:t>Unproblematisch wenn Sekundärdatensätze Open Access lizenziert oder Erlaubnis zur Publikation </a:t>
            </a:r>
            <a:r>
              <a:rPr lang="de-DE" sz="2000" dirty="0" smtClean="0"/>
              <a:t>erteilt</a:t>
            </a:r>
            <a:r>
              <a:rPr lang="de-DE" sz="2000" dirty="0"/>
              <a:t> </a:t>
            </a:r>
            <a:r>
              <a:rPr lang="de-DE" sz="2000" dirty="0" smtClean="0"/>
              <a:t>ist</a:t>
            </a:r>
            <a:r>
              <a:rPr lang="de-DE" sz="2000" dirty="0" smtClean="0"/>
              <a:t> (an </a:t>
            </a:r>
            <a:r>
              <a:rPr lang="de-DE" sz="2000" dirty="0" smtClean="0"/>
              <a:t>entsprechende </a:t>
            </a:r>
            <a:r>
              <a:rPr lang="de-DE" sz="2000" dirty="0"/>
              <a:t>R</a:t>
            </a:r>
            <a:r>
              <a:rPr lang="de-DE" sz="2000" dirty="0" smtClean="0"/>
              <a:t>eferenzen denken).</a:t>
            </a:r>
          </a:p>
          <a:p>
            <a:pPr lvl="1">
              <a:lnSpc>
                <a:spcPct val="140000"/>
              </a:lnSpc>
            </a:pPr>
            <a:r>
              <a:rPr lang="de-DE" sz="2000" dirty="0" smtClean="0"/>
              <a:t>Ferner problematisch, wenn Daten zur Identifikation von Personen enthalten sind (es darf keine Identifikation möglich sein, bspw. CAVE georeferierte </a:t>
            </a:r>
            <a:r>
              <a:rPr lang="de-DE" sz="2000" dirty="0" err="1" smtClean="0"/>
              <a:t>Surveydaten</a:t>
            </a:r>
            <a:r>
              <a:rPr lang="de-DE" sz="2000" dirty="0" smtClean="0"/>
              <a:t>)</a:t>
            </a:r>
          </a:p>
          <a:p>
            <a:pPr lvl="1">
              <a:lnSpc>
                <a:spcPct val="140000"/>
              </a:lnSpc>
            </a:pPr>
            <a:r>
              <a:rPr lang="de-DE" sz="2000" dirty="0" smtClean="0"/>
              <a:t>Auf jeden Fall müssen alle Replikationsfiles enthalten sein, damit ggf. urheberrechtlich geschützte Datensätze von </a:t>
            </a:r>
            <a:r>
              <a:rPr lang="de-DE" sz="2000" dirty="0" err="1" smtClean="0"/>
              <a:t>Nutzer:innen</a:t>
            </a:r>
            <a:r>
              <a:rPr lang="de-DE" sz="2000" dirty="0" smtClean="0"/>
              <a:t> erstellt </a:t>
            </a:r>
            <a:r>
              <a:rPr lang="de-DE" sz="2000" dirty="0" smtClean="0"/>
              <a:t>werden </a:t>
            </a:r>
            <a:r>
              <a:rPr lang="de-DE" sz="2000" dirty="0" smtClean="0"/>
              <a:t>könne (meine Benennung häufig: </a:t>
            </a:r>
            <a:r>
              <a:rPr lang="de-DE" sz="2000" i="1" dirty="0" smtClean="0">
                <a:solidFill>
                  <a:schemeClr val="accent2">
                    <a:lumMod val="75000"/>
                  </a:schemeClr>
                </a:solidFill>
              </a:rPr>
              <a:t>01_data_wrangling</a:t>
            </a:r>
            <a:r>
              <a:rPr lang="de-DE" sz="2000" dirty="0" smtClean="0"/>
              <a:t>), wenn </a:t>
            </a:r>
            <a:r>
              <a:rPr lang="de-DE" sz="2000" dirty="0" err="1" smtClean="0"/>
              <a:t>Nutzer:innen</a:t>
            </a:r>
            <a:r>
              <a:rPr lang="de-DE" sz="2000" dirty="0" smtClean="0"/>
              <a:t> diese geschützten Daten selbst heruntergeladen haben.</a:t>
            </a:r>
            <a:endParaRPr lang="de-DE" sz="2000" dirty="0" smtClean="0"/>
          </a:p>
          <a:p>
            <a:pPr marL="0" indent="0">
              <a:lnSpc>
                <a:spcPct val="140000"/>
              </a:lnSpc>
              <a:buNone/>
            </a:pPr>
            <a:endParaRPr lang="de-DE" sz="2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311078"/>
            <a:ext cx="9416143" cy="1325563"/>
          </a:xfrm>
        </p:spPr>
        <p:txBody>
          <a:bodyPr>
            <a:normAutofit/>
          </a:bodyPr>
          <a:lstStyle/>
          <a:p>
            <a:r>
              <a:rPr lang="de-DE" sz="4000" dirty="0"/>
              <a:t>Übersicht </a:t>
            </a:r>
            <a:r>
              <a:rPr lang="de-DE" sz="4000" dirty="0" err="1" smtClean="0"/>
              <a:t>data</a:t>
            </a:r>
            <a:r>
              <a:rPr lang="de-DE" sz="4000" dirty="0" smtClean="0"/>
              <a:t> </a:t>
            </a:r>
            <a:r>
              <a:rPr lang="de-DE" sz="4000" dirty="0" err="1" smtClean="0"/>
              <a:t>repositories</a:t>
            </a:r>
            <a:r>
              <a:rPr lang="de-DE" sz="4000" dirty="0" smtClean="0"/>
              <a:t> 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8" y="1707051"/>
            <a:ext cx="3576451" cy="453072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sz="2400" b="1" dirty="0" smtClean="0"/>
              <a:t>Harvard Dataverse</a:t>
            </a:r>
          </a:p>
          <a:p>
            <a:pPr>
              <a:lnSpc>
                <a:spcPct val="110000"/>
              </a:lnSpc>
            </a:pPr>
            <a:r>
              <a:rPr lang="de-DE" sz="2400" dirty="0" smtClean="0"/>
              <a:t>Langzeitarchivierung mit DOI </a:t>
            </a:r>
          </a:p>
          <a:p>
            <a:pPr>
              <a:lnSpc>
                <a:spcPct val="110000"/>
              </a:lnSpc>
            </a:pPr>
            <a:r>
              <a:rPr lang="de-DE" sz="2400" dirty="0" smtClean="0"/>
              <a:t>Keine Versionskontrolle</a:t>
            </a:r>
          </a:p>
          <a:p>
            <a:pPr>
              <a:lnSpc>
                <a:spcPct val="110000"/>
              </a:lnSpc>
            </a:pPr>
            <a:r>
              <a:rPr lang="de-DE" sz="2400" dirty="0" smtClean="0"/>
              <a:t>von vielen Journal unterstützt</a:t>
            </a:r>
            <a:endParaRPr lang="de-D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8</a:t>
            </a:fld>
            <a:endParaRPr lang="de-D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69599" y="1707050"/>
            <a:ext cx="3836225" cy="45307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1000"/>
              </a:lnSpc>
              <a:buNone/>
            </a:pPr>
            <a:r>
              <a:rPr lang="de-DE" sz="2400" b="1" dirty="0"/>
              <a:t>Open Science </a:t>
            </a:r>
            <a:r>
              <a:rPr lang="de-DE" sz="2400" b="1" dirty="0" smtClean="0"/>
              <a:t>Framework</a:t>
            </a:r>
          </a:p>
          <a:p>
            <a:pPr>
              <a:lnSpc>
                <a:spcPct val="111000"/>
              </a:lnSpc>
            </a:pPr>
            <a:r>
              <a:rPr lang="de-DE" sz="2400" dirty="0" smtClean="0"/>
              <a:t>Langzeitarchivierung mit DOI</a:t>
            </a:r>
          </a:p>
          <a:p>
            <a:pPr>
              <a:lnSpc>
                <a:spcPct val="111000"/>
              </a:lnSpc>
            </a:pPr>
            <a:r>
              <a:rPr lang="de-DE" sz="2400" dirty="0" smtClean="0"/>
              <a:t>Versionskontrolle</a:t>
            </a:r>
          </a:p>
          <a:p>
            <a:pPr>
              <a:lnSpc>
                <a:spcPct val="111000"/>
              </a:lnSpc>
            </a:pPr>
            <a:r>
              <a:rPr lang="de-DE" sz="2400" dirty="0" smtClean="0"/>
              <a:t>Auch Upload von </a:t>
            </a:r>
            <a:r>
              <a:rPr lang="de-DE" sz="2400" dirty="0" err="1" smtClean="0"/>
              <a:t>Preprints</a:t>
            </a:r>
            <a:endParaRPr lang="de-DE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85314" y="1708799"/>
            <a:ext cx="3593771" cy="45307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sz="2400" b="1" dirty="0" err="1" smtClean="0"/>
              <a:t>Github</a:t>
            </a:r>
            <a:r>
              <a:rPr lang="de-DE" sz="2400" b="1" dirty="0" smtClean="0"/>
              <a:t> /</a:t>
            </a:r>
            <a:r>
              <a:rPr lang="de-DE" sz="2400" b="1" dirty="0" err="1" smtClean="0"/>
              <a:t>Git</a:t>
            </a:r>
            <a:endParaRPr lang="de-DE" sz="2400" b="1" dirty="0" smtClean="0"/>
          </a:p>
          <a:p>
            <a:pPr>
              <a:lnSpc>
                <a:spcPct val="110000"/>
              </a:lnSpc>
            </a:pPr>
            <a:r>
              <a:rPr lang="de-DE" sz="2400" dirty="0" smtClean="0"/>
              <a:t>Langzeitarchivierung</a:t>
            </a:r>
          </a:p>
          <a:p>
            <a:pPr>
              <a:lnSpc>
                <a:spcPct val="110000"/>
              </a:lnSpc>
            </a:pPr>
            <a:r>
              <a:rPr lang="de-DE" sz="2400" dirty="0" smtClean="0"/>
              <a:t>Versionskontrolle</a:t>
            </a:r>
          </a:p>
          <a:p>
            <a:pPr>
              <a:lnSpc>
                <a:spcPct val="110000"/>
              </a:lnSpc>
            </a:pPr>
            <a:r>
              <a:rPr lang="de-DE" sz="2400" dirty="0" smtClean="0"/>
              <a:t>Kommt aus der Softwareentwicklung</a:t>
            </a:r>
          </a:p>
          <a:p>
            <a:pPr>
              <a:lnSpc>
                <a:spcPct val="110000"/>
              </a:lnSpc>
            </a:pPr>
            <a:r>
              <a:rPr lang="de-DE" sz="2400" dirty="0" err="1" smtClean="0"/>
              <a:t>Signalling</a:t>
            </a:r>
            <a:r>
              <a:rPr lang="de-DE" sz="2400" dirty="0" smtClean="0"/>
              <a:t>-Effekt</a:t>
            </a:r>
            <a:endParaRPr lang="de-DE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724" y="5385798"/>
            <a:ext cx="2059132" cy="1153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8" y="5405143"/>
            <a:ext cx="2548123" cy="951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92" y="5304725"/>
            <a:ext cx="2789093" cy="10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Upload der Replikationsfiles in der </a:t>
            </a:r>
            <a:r>
              <a:rPr lang="de-DE" sz="4000" dirty="0" err="1" smtClean="0"/>
              <a:t>HeiBox</a:t>
            </a:r>
            <a:r>
              <a:rPr lang="de-DE" sz="4000" dirty="0" smtClean="0"/>
              <a:t>/Dropbox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Laden Sie Ihre </a:t>
            </a:r>
            <a:r>
              <a:rPr lang="de-DE" dirty="0" smtClean="0"/>
              <a:t>Replikationsfiles inklusive der </a:t>
            </a:r>
            <a:r>
              <a:rPr lang="de-DE" dirty="0" err="1" smtClean="0"/>
              <a:t>Readme</a:t>
            </a:r>
            <a:r>
              <a:rPr lang="de-DE" dirty="0" smtClean="0"/>
              <a:t>-Dateien, klarer Benennung und sauberer Ordnerstruktur in unsere Kursinterne Dropbox/</a:t>
            </a:r>
            <a:r>
              <a:rPr lang="de-DE" dirty="0" err="1" smtClean="0"/>
              <a:t>HeiBox</a:t>
            </a:r>
            <a:r>
              <a:rPr lang="de-DE" dirty="0" smtClean="0"/>
              <a:t> hoch (als </a:t>
            </a:r>
            <a:r>
              <a:rPr lang="de-DE" dirty="0" smtClean="0"/>
              <a:t>.</a:t>
            </a:r>
            <a:r>
              <a:rPr lang="de-DE" dirty="0" err="1" smtClean="0"/>
              <a:t>zip</a:t>
            </a:r>
            <a:r>
              <a:rPr lang="de-DE" dirty="0" smtClean="0"/>
              <a:t>-Datei). </a:t>
            </a:r>
            <a:endParaRPr lang="de-DE" dirty="0" smtClean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smtClean="0">
                <a:solidFill>
                  <a:srgbClr val="002060"/>
                </a:solidFill>
              </a:rPr>
              <a:t>Aufgabe für nächste Woche: </a:t>
            </a:r>
            <a:r>
              <a:rPr lang="de-DE" dirty="0" err="1" smtClean="0">
                <a:solidFill>
                  <a:srgbClr val="002060"/>
                </a:solidFill>
              </a:rPr>
              <a:t>Jede:r</a:t>
            </a:r>
            <a:r>
              <a:rPr lang="de-DE" dirty="0" smtClean="0">
                <a:solidFill>
                  <a:srgbClr val="002060"/>
                </a:solidFill>
              </a:rPr>
              <a:t> von Ihnen lässt mindestens eine Code Ihrer </a:t>
            </a:r>
            <a:r>
              <a:rPr lang="de-DE" dirty="0" err="1" smtClean="0">
                <a:solidFill>
                  <a:srgbClr val="002060"/>
                </a:solidFill>
              </a:rPr>
              <a:t>Kolleg:innen</a:t>
            </a:r>
            <a:r>
              <a:rPr lang="de-DE" dirty="0" smtClean="0">
                <a:solidFill>
                  <a:srgbClr val="002060"/>
                </a:solidFill>
              </a:rPr>
              <a:t> durchlaufen und schaut ob alles funktioniert. </a:t>
            </a:r>
            <a:r>
              <a:rPr lang="de-DE" dirty="0" smtClean="0">
                <a:solidFill>
                  <a:srgbClr val="002060"/>
                </a:solidFill>
              </a:rPr>
              <a:t>(siehe Liste </a:t>
            </a:r>
            <a:r>
              <a:rPr lang="de-DE" i="1" dirty="0" smtClean="0">
                <a:solidFill>
                  <a:srgbClr val="002060"/>
                </a:solidFill>
              </a:rPr>
              <a:t>Materialien/list_replication_peers</a:t>
            </a:r>
            <a:r>
              <a:rPr lang="de-DE" i="1" dirty="0" smtClean="0">
                <a:solidFill>
                  <a:srgbClr val="002060"/>
                </a:solidFill>
              </a:rPr>
              <a:t>.docx</a:t>
            </a:r>
            <a:r>
              <a:rPr lang="de-DE" dirty="0" smtClean="0">
                <a:solidFill>
                  <a:srgbClr val="002060"/>
                </a:solidFill>
              </a:rPr>
              <a:t>)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1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Widescreen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Office-Design</vt:lpstr>
      <vt:lpstr>Praxiskurs Datenanalyse und Replikation</vt:lpstr>
      <vt:lpstr>Leitfragen und Lernziele</vt:lpstr>
      <vt:lpstr>Eigene Replikationsmaterialien erstellen</vt:lpstr>
      <vt:lpstr>Eigene Replikationsmaterialien erstellen</vt:lpstr>
      <vt:lpstr>Eigene Replikationsmaterialien erstellen</vt:lpstr>
      <vt:lpstr>Eigene Replikationsmaterialien erstellen</vt:lpstr>
      <vt:lpstr>Eigene Replikationsmaterialien erstellen</vt:lpstr>
      <vt:lpstr>Übersicht data repositories </vt:lpstr>
      <vt:lpstr>Upload der Replikationsfiles in der HeiBox/Dropbox</vt:lpstr>
      <vt:lpstr>Übersicht Zeitschriften mit research-transparency requirements   </vt:lpstr>
      <vt:lpstr>Vorbereitung nächste Sitzung (Woche 11)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POL_P5 Grundlagen der vergleichenden Analyse politischer Systeme</dc:title>
  <dc:creator>Lars Pelke</dc:creator>
  <cp:lastModifiedBy>Pelke, Lars</cp:lastModifiedBy>
  <cp:revision>189</cp:revision>
  <dcterms:created xsi:type="dcterms:W3CDTF">2018-04-09T09:16:09Z</dcterms:created>
  <dcterms:modified xsi:type="dcterms:W3CDTF">2021-09-22T07:18:40Z</dcterms:modified>
</cp:coreProperties>
</file>