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11	</a:t>
            </a:r>
            <a:r>
              <a:rPr lang="de-DE" sz="3200" dirty="0"/>
              <a:t>Schreiben des Replikationspaper-</a:t>
            </a:r>
            <a:r>
              <a:rPr lang="de-DE" sz="3200" dirty="0" err="1"/>
              <a:t>Drafts</a:t>
            </a:r>
            <a:r>
              <a:rPr lang="de-DE" sz="3200" dirty="0"/>
              <a:t> </a:t>
            </a:r>
          </a:p>
          <a:p>
            <a:pPr algn="l"/>
            <a:endParaRPr lang="de-DE" sz="3000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 und Lernziele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/>
              <a:t>Struktur </a:t>
            </a:r>
            <a:r>
              <a:rPr lang="de-DE" sz="2400" dirty="0"/>
              <a:t>und eine </a:t>
            </a:r>
            <a:r>
              <a:rPr lang="de-DE" sz="2400" dirty="0" smtClean="0"/>
              <a:t>Argumentationslinie </a:t>
            </a:r>
            <a:r>
              <a:rPr lang="de-DE" sz="2400" dirty="0"/>
              <a:t>für Ihr </a:t>
            </a:r>
            <a:r>
              <a:rPr lang="de-DE" sz="2400" dirty="0" smtClean="0"/>
              <a:t>Replikationspaper</a:t>
            </a:r>
          </a:p>
          <a:p>
            <a:pPr lvl="1">
              <a:lnSpc>
                <a:spcPct val="120000"/>
              </a:lnSpc>
            </a:pPr>
            <a:r>
              <a:rPr lang="de-DE" sz="2000" dirty="0" smtClean="0"/>
              <a:t>Schauen </a:t>
            </a:r>
            <a:r>
              <a:rPr lang="de-DE" sz="2000" dirty="0"/>
              <a:t>Sie dafür ggf. in der Sitzung 6 gelesenen Replikationsstudien nach Beispielen für gelungene Argumentationslinien und </a:t>
            </a:r>
            <a:r>
              <a:rPr lang="de-DE" sz="2000" dirty="0" smtClean="0"/>
              <a:t>Gliederungen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Arbeitsplan erstellen und ggf. Arbeitsaufgaben untereinander aufteilen.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 Keep on </a:t>
            </a:r>
            <a:r>
              <a:rPr lang="de-DE" sz="2400" dirty="0" err="1" smtClean="0"/>
              <a:t>working</a:t>
            </a:r>
            <a:endParaRPr lang="de-DE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8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 und Argumentationslinie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5"/>
            <a:ext cx="10940143" cy="205018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Erarbeiteten Sie eine Gliederung und klare Argumentationslinie (</a:t>
            </a:r>
            <a:r>
              <a:rPr lang="de-DE" sz="2400" b="1" dirty="0" smtClean="0"/>
              <a:t>~15min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Diskutieren Sie Ihre Gliederungsentwürfe und Argumentation anschließend in Kleingruppen zu dritt (</a:t>
            </a:r>
            <a:r>
              <a:rPr lang="de-DE" sz="2400" b="1" dirty="0" smtClean="0"/>
              <a:t>~20min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Gleichen Sie dabei ab, ob sie </a:t>
            </a:r>
            <a:r>
              <a:rPr lang="de-DE" sz="2400" dirty="0" smtClean="0"/>
              <a:t>folgendes </a:t>
            </a:r>
            <a:r>
              <a:rPr lang="de-DE" sz="2400" dirty="0" smtClean="0"/>
              <a:t>erfüllen:</a:t>
            </a:r>
          </a:p>
          <a:p>
            <a:pPr lvl="1"/>
            <a:endParaRPr lang="de-D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574963" y="3771026"/>
            <a:ext cx="2812473" cy="258532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Your paper should be </a:t>
            </a:r>
            <a:r>
              <a:rPr lang="en-US" dirty="0" smtClean="0"/>
              <a:t>rigorously structured </a:t>
            </a:r>
            <a:r>
              <a:rPr lang="en-US" dirty="0"/>
              <a:t>and organized into </a:t>
            </a:r>
            <a:r>
              <a:rPr lang="en-US" dirty="0" smtClean="0"/>
              <a:t>sections and </a:t>
            </a:r>
            <a:r>
              <a:rPr lang="en-US" dirty="0"/>
              <a:t>subsections. ~Heading titles </a:t>
            </a:r>
            <a:r>
              <a:rPr lang="en-US" dirty="0" smtClean="0"/>
              <a:t>should be </a:t>
            </a:r>
            <a:r>
              <a:rPr lang="en-US" dirty="0"/>
              <a:t>clear, contain no acronyms, </a:t>
            </a:r>
            <a:r>
              <a:rPr lang="en-US" dirty="0" smtClean="0"/>
              <a:t>and should </a:t>
            </a:r>
            <a:r>
              <a:rPr lang="en-US" dirty="0"/>
              <a:t>summarize the key point you </a:t>
            </a:r>
            <a:r>
              <a:rPr lang="en-US" dirty="0" smtClean="0"/>
              <a:t>are making </a:t>
            </a:r>
            <a:r>
              <a:rPr lang="en-US" dirty="0"/>
              <a:t>in the section</a:t>
            </a:r>
            <a:r>
              <a:rPr lang="en-US" dirty="0" smtClean="0"/>
              <a:t>. (King 2006, 121)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715491" y="3771026"/>
            <a:ext cx="2812473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After replicating the article, </a:t>
            </a:r>
            <a:r>
              <a:rPr lang="en-US" dirty="0" smtClean="0"/>
              <a:t>follow the </a:t>
            </a:r>
            <a:r>
              <a:rPr lang="en-US" dirty="0"/>
              <a:t>logic of King, </a:t>
            </a:r>
            <a:r>
              <a:rPr lang="en-US" dirty="0" smtClean="0"/>
              <a:t> </a:t>
            </a:r>
            <a:r>
              <a:rPr lang="en-US" dirty="0" err="1" smtClean="0"/>
              <a:t>Tomz</a:t>
            </a:r>
            <a:r>
              <a:rPr lang="en-US" dirty="0"/>
              <a:t>, and </a:t>
            </a:r>
            <a:r>
              <a:rPr lang="en-US" dirty="0" smtClean="0"/>
              <a:t>Wittenberg </a:t>
            </a:r>
            <a:r>
              <a:rPr lang="en-US" dirty="0"/>
              <a:t>(</a:t>
            </a:r>
            <a:r>
              <a:rPr lang="en-US" dirty="0" smtClean="0"/>
              <a:t>2000) </a:t>
            </a:r>
            <a:r>
              <a:rPr lang="en-US" dirty="0"/>
              <a:t>and try to improve the </a:t>
            </a:r>
            <a:r>
              <a:rPr lang="en-US" dirty="0" smtClean="0"/>
              <a:t>presentation of </a:t>
            </a:r>
            <a:r>
              <a:rPr lang="en-US" dirty="0"/>
              <a:t>the original </a:t>
            </a:r>
            <a:r>
              <a:rPr lang="en-US" dirty="0" smtClean="0"/>
              <a:t>results</a:t>
            </a:r>
            <a:r>
              <a:rPr lang="en-US" dirty="0"/>
              <a:t>. </a:t>
            </a:r>
            <a:r>
              <a:rPr lang="en-US" dirty="0" smtClean="0"/>
              <a:t>(King 2006, 120)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6823856" y="3771025"/>
            <a:ext cx="4529944" cy="230832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Your paper should address a </a:t>
            </a:r>
            <a:r>
              <a:rPr lang="en-US" dirty="0" smtClean="0"/>
              <a:t>substantive problem </a:t>
            </a:r>
            <a:r>
              <a:rPr lang="en-US" dirty="0"/>
              <a:t>in your field of </a:t>
            </a:r>
            <a:r>
              <a:rPr lang="en-US" dirty="0" smtClean="0"/>
              <a:t>interest and </a:t>
            </a:r>
            <a:r>
              <a:rPr lang="en-US" dirty="0"/>
              <a:t>contain one or a few clear points;</a:t>
            </a:r>
          </a:p>
          <a:p>
            <a:r>
              <a:rPr lang="en-US" dirty="0"/>
              <a:t>one point with several </a:t>
            </a:r>
            <a:r>
              <a:rPr lang="en-US" dirty="0" smtClean="0"/>
              <a:t>supporting points is </a:t>
            </a:r>
            <a:r>
              <a:rPr lang="en-US" dirty="0"/>
              <a:t>better than a lot of unrelated points</a:t>
            </a:r>
            <a:r>
              <a:rPr lang="en-US" dirty="0" smtClean="0"/>
              <a:t>. Your </a:t>
            </a:r>
            <a:r>
              <a:rPr lang="en-US" dirty="0"/>
              <a:t>point should unambiguously </a:t>
            </a:r>
            <a:r>
              <a:rPr lang="en-US" dirty="0" smtClean="0"/>
              <a:t>answer the </a:t>
            </a:r>
            <a:r>
              <a:rPr lang="en-US" dirty="0"/>
              <a:t>question: Whose mind are you </a:t>
            </a:r>
            <a:r>
              <a:rPr lang="en-US" dirty="0" smtClean="0"/>
              <a:t>going to </a:t>
            </a:r>
            <a:r>
              <a:rPr lang="en-US" dirty="0"/>
              <a:t>change about what?(</a:t>
            </a:r>
            <a:r>
              <a:rPr lang="en-US" dirty="0" smtClean="0"/>
              <a:t>King 2006, 119)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4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Style Guide</a:t>
            </a:r>
            <a:endParaRPr lang="de-DE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de-DE" dirty="0" smtClean="0"/>
              <a:t>Einheitlicher Zitierstil (Nutze Software für diese Aufgabe)</a:t>
            </a:r>
          </a:p>
          <a:p>
            <a:pPr>
              <a:lnSpc>
                <a:spcPct val="140000"/>
              </a:lnSpc>
            </a:pPr>
            <a:r>
              <a:rPr lang="de-DE" dirty="0" smtClean="0"/>
              <a:t>Klare Struktur des gesamtes Artikels. Struktur ist nach dem Ziel des Artikels geordnet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“Do </a:t>
            </a:r>
            <a:r>
              <a:rPr lang="en-US" dirty="0"/>
              <a:t>not try to hide weaknesses </a:t>
            </a:r>
            <a:r>
              <a:rPr lang="en-US" dirty="0" smtClean="0"/>
              <a:t>in your </a:t>
            </a:r>
            <a:r>
              <a:rPr lang="en-US" dirty="0"/>
              <a:t>paper</a:t>
            </a:r>
            <a:r>
              <a:rPr lang="en-US" dirty="0" smtClean="0"/>
              <a:t>.” Transparent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schwachen</a:t>
            </a:r>
            <a:r>
              <a:rPr lang="en-US" dirty="0" smtClean="0"/>
              <a:t> </a:t>
            </a:r>
            <a:r>
              <a:rPr lang="en-US" dirty="0" err="1" smtClean="0"/>
              <a:t>Punkten</a:t>
            </a:r>
            <a:r>
              <a:rPr lang="en-US" dirty="0" smtClean="0"/>
              <a:t> </a:t>
            </a:r>
            <a:r>
              <a:rPr lang="en-US" dirty="0" err="1" smtClean="0"/>
              <a:t>umgehen</a:t>
            </a:r>
            <a:r>
              <a:rPr lang="en-US" dirty="0" smtClean="0"/>
              <a:t> und </a:t>
            </a:r>
            <a:r>
              <a:rPr lang="en-US" dirty="0" err="1" smtClean="0"/>
              <a:t>benennen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de-DE" dirty="0" smtClean="0"/>
              <a:t>Klares und strukturiertes Abstract (</a:t>
            </a:r>
            <a:r>
              <a:rPr lang="de-DE" dirty="0" smtClean="0"/>
              <a:t>150 Wörter</a:t>
            </a:r>
            <a:r>
              <a:rPr lang="de-DE" dirty="0" smtClean="0"/>
              <a:t>): Main </a:t>
            </a:r>
            <a:r>
              <a:rPr lang="de-DE" dirty="0" err="1" smtClean="0"/>
              <a:t>Contributions</a:t>
            </a:r>
            <a:r>
              <a:rPr lang="de-DE" dirty="0" smtClean="0"/>
              <a:t> + Main </a:t>
            </a:r>
            <a:r>
              <a:rPr lang="de-DE" dirty="0" err="1" smtClean="0"/>
              <a:t>Findings</a:t>
            </a:r>
            <a:r>
              <a:rPr lang="de-DE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de-DE" dirty="0" smtClean="0"/>
              <a:t>Double-</a:t>
            </a:r>
            <a:r>
              <a:rPr lang="de-DE" dirty="0" err="1" smtClean="0"/>
              <a:t>spaced</a:t>
            </a:r>
            <a:r>
              <a:rPr lang="de-DE" dirty="0" smtClean="0"/>
              <a:t> </a:t>
            </a:r>
            <a:r>
              <a:rPr lang="de-DE" dirty="0" err="1" smtClean="0"/>
              <a:t>black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>
              <a:lnSpc>
                <a:spcPct val="140000"/>
              </a:lnSpc>
            </a:pPr>
            <a:r>
              <a:rPr lang="de-DE" dirty="0" smtClean="0"/>
              <a:t>„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: </a:t>
            </a:r>
            <a:r>
              <a:rPr lang="en-US" dirty="0"/>
              <a:t>Treat authors you are replicating </a:t>
            </a:r>
            <a:r>
              <a:rPr lang="en-US" dirty="0" smtClean="0"/>
              <a:t>as you </a:t>
            </a:r>
            <a:r>
              <a:rPr lang="en-US" dirty="0"/>
              <a:t>would want to be treated […] Talk about the article you are replicating</a:t>
            </a:r>
            <a:r>
              <a:rPr lang="en-US" dirty="0" smtClean="0"/>
              <a:t>, not </a:t>
            </a:r>
            <a:r>
              <a:rPr lang="en-US" dirty="0"/>
              <a:t>about the authors […] Do not be personal and be careful </a:t>
            </a:r>
            <a:r>
              <a:rPr lang="en-US" dirty="0" smtClean="0"/>
              <a:t>of the </a:t>
            </a:r>
            <a:r>
              <a:rPr lang="en-US" dirty="0"/>
              <a:t>language you use to describe </a:t>
            </a:r>
            <a:r>
              <a:rPr lang="en-US" dirty="0" smtClean="0"/>
              <a:t>your work.” (King 2006, 123)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Vorbereitung</a:t>
            </a:r>
            <a:r>
              <a:rPr lang="de-DE" sz="4000" dirty="0" smtClean="0"/>
              <a:t> </a:t>
            </a:r>
            <a:r>
              <a:rPr lang="de-DE" sz="3600" dirty="0" smtClean="0"/>
              <a:t>nächste Sitzung (Woche 12)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rgbClr val="002060"/>
                </a:solidFill>
              </a:rPr>
              <a:t>Keep on </a:t>
            </a:r>
            <a:r>
              <a:rPr lang="de-DE" b="1" dirty="0" err="1" smtClean="0">
                <a:solidFill>
                  <a:srgbClr val="002060"/>
                </a:solidFill>
              </a:rPr>
              <a:t>working</a:t>
            </a:r>
            <a:r>
              <a:rPr lang="de-DE" b="1" dirty="0" smtClean="0">
                <a:solidFill>
                  <a:srgbClr val="002060"/>
                </a:solidFill>
              </a:rPr>
              <a:t> </a:t>
            </a:r>
          </a:p>
          <a:p>
            <a:pPr marL="0" indent="0" algn="ctr">
              <a:buNone/>
            </a:pPr>
            <a:endParaRPr lang="de-DE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de-DE" dirty="0" smtClean="0"/>
              <a:t>Abstract (150 Wörter) des eigenen Manuskripts online allen anderen </a:t>
            </a:r>
            <a:r>
              <a:rPr lang="de-DE" dirty="0" err="1" smtClean="0"/>
              <a:t>Kolleg:innen</a:t>
            </a:r>
            <a:r>
              <a:rPr lang="de-DE" dirty="0" smtClean="0"/>
              <a:t> zugänglich machen („Studierende/Abstracts/your_name.docx“)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Bereiten Sie eine Kurzpräsentation Ihrer Gliederung und Ihres Forschungsbeitrags vor </a:t>
            </a:r>
            <a:r>
              <a:rPr lang="de-DE" smtClean="0"/>
              <a:t>(</a:t>
            </a:r>
            <a:r>
              <a:rPr lang="de-DE" smtClean="0"/>
              <a:t>max. </a:t>
            </a:r>
            <a:r>
              <a:rPr lang="de-DE" dirty="0" smtClean="0"/>
              <a:t>5min)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Office-Design</vt:lpstr>
      <vt:lpstr>Praxiskurs Datenanalyse und Replikation</vt:lpstr>
      <vt:lpstr>Leitfragen und Lernziele</vt:lpstr>
      <vt:lpstr>Struktur und Argumentationslinie</vt:lpstr>
      <vt:lpstr>Style Guide</vt:lpstr>
      <vt:lpstr>Vorbereitung nächste Sitzung (Woche 12)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193</cp:revision>
  <dcterms:created xsi:type="dcterms:W3CDTF">2018-04-09T09:16:09Z</dcterms:created>
  <dcterms:modified xsi:type="dcterms:W3CDTF">2021-09-22T07:21:48Z</dcterms:modified>
</cp:coreProperties>
</file>