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12	</a:t>
            </a:r>
            <a:r>
              <a:rPr lang="de-DE" sz="3200" dirty="0"/>
              <a:t>Schreiben des Replikationspaper-</a:t>
            </a:r>
            <a:r>
              <a:rPr lang="de-DE" sz="3200" dirty="0" err="1"/>
              <a:t>Drafts</a:t>
            </a:r>
            <a:r>
              <a:rPr lang="de-DE" sz="3200" dirty="0"/>
              <a:t> </a:t>
            </a:r>
            <a:r>
              <a:rPr lang="de-DE" sz="3200" dirty="0" smtClean="0"/>
              <a:t> + 		Abschluss</a:t>
            </a:r>
            <a:endParaRPr lang="de-DE" sz="3200" dirty="0"/>
          </a:p>
          <a:p>
            <a:pPr algn="l"/>
            <a:endParaRPr lang="de-DE" sz="3000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Leitfragen und 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400" dirty="0" smtClean="0"/>
              <a:t>Rückmeldung Abstracts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Kurzpräsentationen der Arbeiten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Zuordnung Peer-review und Abgabe der Replikationsstudien</a:t>
            </a:r>
          </a:p>
          <a:p>
            <a:pPr>
              <a:lnSpc>
                <a:spcPct val="120000"/>
              </a:lnSpc>
            </a:pPr>
            <a:r>
              <a:rPr lang="de-DE" sz="2400" dirty="0" smtClean="0"/>
              <a:t>Nach der Abgabe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8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Rückmeldung Abstracts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de-DE" sz="2400" dirty="0" smtClean="0"/>
              <a:t>Sie haben von mir und ggf. Ihren </a:t>
            </a:r>
            <a:r>
              <a:rPr lang="de-DE" sz="2400" dirty="0" err="1" smtClean="0"/>
              <a:t>Kolleg:innen</a:t>
            </a:r>
            <a:r>
              <a:rPr lang="de-DE" sz="2400" dirty="0" smtClean="0"/>
              <a:t> Rückmeldungen zur Ihren Abstracts erhalten. Nutzen Sie </a:t>
            </a:r>
            <a:r>
              <a:rPr lang="de-DE" sz="2400" dirty="0" smtClean="0"/>
              <a:t>dieses Feedback </a:t>
            </a:r>
            <a:r>
              <a:rPr lang="de-DE" sz="2400" dirty="0" smtClean="0"/>
              <a:t>um die Abstracts weiter zu stärken. 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sz="24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400" dirty="0" smtClean="0"/>
              <a:t>Suchen </a:t>
            </a:r>
            <a:r>
              <a:rPr lang="de-DE" sz="2400" dirty="0"/>
              <a:t>Sie ggf. </a:t>
            </a:r>
            <a:r>
              <a:rPr lang="de-DE" sz="2400" dirty="0" smtClean="0"/>
              <a:t>nach weiteren Abstracts aus APSR, AJPS, BJPS, </a:t>
            </a:r>
            <a:r>
              <a:rPr lang="de-DE" sz="2400" dirty="0" err="1" smtClean="0"/>
              <a:t>JoP</a:t>
            </a:r>
            <a:r>
              <a:rPr lang="de-DE" sz="2400" dirty="0" smtClean="0"/>
              <a:t> um sich daran zu orientieren. </a:t>
            </a:r>
            <a:endParaRPr lang="de-DE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Kurzpräsentationen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Jede:r</a:t>
            </a:r>
            <a:r>
              <a:rPr lang="de-DE" dirty="0" smtClean="0"/>
              <a:t> von Ihnen präsentiert kurz (max. 5min) die eigne Gliederung und </a:t>
            </a:r>
            <a:r>
              <a:rPr lang="de-DE" dirty="0" smtClean="0"/>
              <a:t>Ihre</a:t>
            </a:r>
            <a:r>
              <a:rPr lang="de-DE" dirty="0" smtClean="0"/>
              <a:t> </a:t>
            </a:r>
            <a:r>
              <a:rPr lang="de-DE" dirty="0" smtClean="0"/>
              <a:t>Forschungsbeiträge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Wir diskutieren weiteres Potential und Schwachpunkte gemeinsam nach jeder </a:t>
            </a:r>
            <a:r>
              <a:rPr lang="de-DE" dirty="0" smtClean="0"/>
              <a:t>Präsentation.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7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Zuordnung Peer-Review und Abgabeprozess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Erster Schritt: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Manuskript</a:t>
            </a:r>
            <a:r>
              <a:rPr lang="de-DE" dirty="0" smtClean="0"/>
              <a:t> bis zum </a:t>
            </a:r>
            <a:r>
              <a:rPr lang="de-DE" b="1" dirty="0" smtClean="0">
                <a:solidFill>
                  <a:srgbClr val="FF0000"/>
                </a:solidFill>
              </a:rPr>
              <a:t>XY.XY.20xy</a:t>
            </a:r>
            <a:r>
              <a:rPr lang="de-DE" dirty="0" smtClean="0"/>
              <a:t> einreichen über Mail und Dropbox/</a:t>
            </a:r>
            <a:r>
              <a:rPr lang="de-DE" dirty="0" err="1" smtClean="0"/>
              <a:t>HeiBox</a:t>
            </a:r>
            <a:endParaRPr lang="de-DE" dirty="0" smtClean="0"/>
          </a:p>
          <a:p>
            <a:r>
              <a:rPr lang="de-DE" dirty="0" smtClean="0"/>
              <a:t>Zweiter Schritt: </a:t>
            </a:r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Peer-Review</a:t>
            </a:r>
            <a:r>
              <a:rPr lang="de-DE" dirty="0" smtClean="0"/>
              <a:t> zum zugeteilten Manuskripte (500 Wörter Kritik) einreichen bis zum </a:t>
            </a:r>
            <a:r>
              <a:rPr lang="de-DE" b="1" dirty="0" smtClean="0">
                <a:solidFill>
                  <a:srgbClr val="FF0000"/>
                </a:solidFill>
              </a:rPr>
              <a:t>XY.XY.20XY</a:t>
            </a:r>
            <a:r>
              <a:rPr lang="de-DE" dirty="0" smtClean="0"/>
              <a:t> über die Dropbox/</a:t>
            </a:r>
            <a:r>
              <a:rPr lang="de-DE" dirty="0" err="1" smtClean="0"/>
              <a:t>HeiBox</a:t>
            </a:r>
            <a:endParaRPr lang="de-DE" dirty="0" smtClean="0"/>
          </a:p>
          <a:p>
            <a:r>
              <a:rPr lang="de-DE" b="1" dirty="0" smtClean="0">
                <a:solidFill>
                  <a:schemeClr val="accent6">
                    <a:lumMod val="75000"/>
                  </a:schemeClr>
                </a:solidFill>
              </a:rPr>
              <a:t>Überarbeitung Manuskript </a:t>
            </a:r>
            <a:r>
              <a:rPr lang="de-DE" dirty="0" smtClean="0"/>
              <a:t>mit Hilfe des Peer-Reviews bis zum </a:t>
            </a:r>
            <a:r>
              <a:rPr lang="de-DE" b="1" dirty="0" smtClean="0">
                <a:solidFill>
                  <a:srgbClr val="FF0000"/>
                </a:solidFill>
              </a:rPr>
              <a:t>XY.XY.20XY</a:t>
            </a:r>
            <a:r>
              <a:rPr lang="de-DE" b="1" dirty="0" smtClean="0"/>
              <a:t>. </a:t>
            </a:r>
            <a:r>
              <a:rPr lang="de-DE" dirty="0" smtClean="0"/>
              <a:t>Nur dieses wird bewertet. Fügen Sie ferner eine kurze Antwort auf das </a:t>
            </a:r>
            <a:r>
              <a:rPr lang="de-DE" dirty="0"/>
              <a:t>R</a:t>
            </a:r>
            <a:r>
              <a:rPr lang="de-DE" dirty="0" smtClean="0"/>
              <a:t>eview bei. 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7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Zuordnung Peer-Review und Abgabeprozess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2594"/>
              </p:ext>
            </p:extLst>
          </p:nvPr>
        </p:nvGraphicFramePr>
        <p:xfrm>
          <a:off x="1841500" y="1870075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48389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5146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Manuskript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Review durch</a:t>
                      </a:r>
                      <a:endParaRPr lang="de-DE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8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9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2997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4827" y="4312227"/>
            <a:ext cx="699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Diese Liste findet sich auch unter </a:t>
            </a:r>
            <a:r>
              <a:rPr lang="de-DE" dirty="0" smtClean="0">
                <a:solidFill>
                  <a:schemeClr val="accent2"/>
                </a:solidFill>
              </a:rPr>
              <a:t>Materialien/peer-</a:t>
            </a:r>
            <a:r>
              <a:rPr lang="de-DE" dirty="0" err="1" smtClean="0">
                <a:solidFill>
                  <a:schemeClr val="accent2"/>
                </a:solidFill>
              </a:rPr>
              <a:t>review_zuordnung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 der Abgabe…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nun?</a:t>
            </a:r>
          </a:p>
          <a:p>
            <a:pPr lvl="1"/>
            <a:r>
              <a:rPr lang="de-DE" dirty="0" smtClean="0"/>
              <a:t>Wandeln Sie das Paper in ein Journalpaper für ein studentisches </a:t>
            </a:r>
            <a:r>
              <a:rPr lang="de-DE" dirty="0" smtClean="0"/>
              <a:t>Journal um. </a:t>
            </a:r>
            <a:endParaRPr lang="de-DE" dirty="0" smtClean="0"/>
          </a:p>
          <a:p>
            <a:pPr lvl="1"/>
            <a:r>
              <a:rPr lang="de-DE" dirty="0" smtClean="0"/>
              <a:t>Suchen Sie nach </a:t>
            </a:r>
            <a:r>
              <a:rPr lang="de-DE" dirty="0" err="1" smtClean="0"/>
              <a:t>Koautor:innen</a:t>
            </a:r>
            <a:r>
              <a:rPr lang="de-DE" dirty="0" smtClean="0"/>
              <a:t> in Ihrem </a:t>
            </a:r>
            <a:r>
              <a:rPr lang="de-DE" dirty="0" smtClean="0"/>
              <a:t>Fachbereich, um das </a:t>
            </a:r>
            <a:r>
              <a:rPr lang="de-DE" dirty="0" err="1" smtClean="0"/>
              <a:t>paper</a:t>
            </a:r>
            <a:r>
              <a:rPr lang="de-DE" dirty="0" smtClean="0"/>
              <a:t> weiter zu verbessern. Sprechen Sie Ihre </a:t>
            </a:r>
            <a:r>
              <a:rPr lang="de-DE" dirty="0" err="1" smtClean="0"/>
              <a:t>Betreuer:innen</a:t>
            </a:r>
            <a:r>
              <a:rPr lang="de-DE" dirty="0" smtClean="0"/>
              <a:t> vergangener Arbeiten an. </a:t>
            </a:r>
            <a:endParaRPr lang="de-DE" dirty="0" smtClean="0"/>
          </a:p>
          <a:p>
            <a:pPr lvl="1"/>
            <a:r>
              <a:rPr lang="de-DE" dirty="0" smtClean="0"/>
              <a:t>Präsentieren Sie Ihre Ergebnisse auf eine Konferenz/Workshop (Raus aus dem </a:t>
            </a:r>
            <a:r>
              <a:rPr lang="de-DE" dirty="0" smtClean="0"/>
              <a:t>Elfenbeinturm!)</a:t>
            </a:r>
            <a:endParaRPr lang="de-DE" dirty="0" smtClean="0"/>
          </a:p>
          <a:p>
            <a:pPr lvl="1"/>
            <a:r>
              <a:rPr lang="de-DE" dirty="0" err="1" smtClean="0"/>
              <a:t>Publish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pPr lvl="1"/>
            <a:r>
              <a:rPr lang="de-DE" dirty="0" smtClean="0"/>
              <a:t>Bei sehr positiver Rückmeldung durch mich und weitere Dozierenden: </a:t>
            </a:r>
            <a:r>
              <a:rPr lang="de-DE" dirty="0" err="1" smtClean="0"/>
              <a:t>Submit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journal</a:t>
            </a:r>
            <a:r>
              <a:rPr lang="de-DE" dirty="0" smtClean="0"/>
              <a:t>! (Diskutieren Sie das gerne mit mir</a:t>
            </a:r>
            <a:r>
              <a:rPr lang="de-DE" dirty="0" smtClean="0"/>
              <a:t>) - &gt; Achte hohe </a:t>
            </a:r>
            <a:r>
              <a:rPr lang="de-DE" dirty="0" err="1" smtClean="0"/>
              <a:t>Frustationsschwelle</a:t>
            </a:r>
            <a:r>
              <a:rPr lang="de-DE" dirty="0" smtClean="0"/>
              <a:t> notwendig</a:t>
            </a:r>
            <a:endParaRPr lang="de-DE" dirty="0" smtClean="0"/>
          </a:p>
          <a:p>
            <a:pPr lvl="1"/>
            <a:r>
              <a:rPr lang="de-DE" dirty="0" smtClean="0"/>
              <a:t>Keep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2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 und Abschluss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3986" y="6334126"/>
            <a:ext cx="7848600" cy="365125"/>
          </a:xfrm>
        </p:spPr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5099709" y="3810000"/>
            <a:ext cx="987136" cy="9940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5281055" y="4010891"/>
            <a:ext cx="624445" cy="592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881499" y="3610841"/>
            <a:ext cx="1423555" cy="139238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4629890" y="3391766"/>
            <a:ext cx="1895845" cy="18305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276476" y="3240232"/>
            <a:ext cx="2523999" cy="21336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865418" y="2919845"/>
            <a:ext cx="3314700" cy="27847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86400" y="2161309"/>
            <a:ext cx="166255" cy="433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7437" y="4250748"/>
            <a:ext cx="4291445" cy="5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26846" y="2601386"/>
            <a:ext cx="2011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>
                <a:solidFill>
                  <a:schemeClr val="accent6">
                    <a:lumMod val="50000"/>
                  </a:schemeClr>
                </a:solidFill>
              </a:rPr>
              <a:t>Atmosphäre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59569" y="2493717"/>
            <a:ext cx="19541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</a:rPr>
              <a:t>Subjektiver </a:t>
            </a:r>
            <a:br>
              <a:rPr lang="de-DE" sz="2800" b="1" dirty="0" smtClean="0">
                <a:solidFill>
                  <a:srgbClr val="002060"/>
                </a:solidFill>
              </a:rPr>
            </a:br>
            <a:r>
              <a:rPr lang="de-DE" sz="2800" b="1" dirty="0" smtClean="0">
                <a:solidFill>
                  <a:srgbClr val="002060"/>
                </a:solidFill>
              </a:rPr>
              <a:t>Lerngewinn</a:t>
            </a:r>
            <a:endParaRPr lang="de-DE" sz="2800" b="1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05820" y="5207472"/>
            <a:ext cx="2634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</a:rPr>
              <a:t>Themenauswahl</a:t>
            </a:r>
            <a:endParaRPr lang="de-D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9276" y="5065260"/>
            <a:ext cx="28809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7030A0"/>
                </a:solidFill>
              </a:rPr>
              <a:t>Eigener Beitrag</a:t>
            </a:r>
            <a:br>
              <a:rPr lang="de-DE" sz="2800" b="1" dirty="0" smtClean="0">
                <a:solidFill>
                  <a:srgbClr val="7030A0"/>
                </a:solidFill>
              </a:rPr>
            </a:br>
            <a:r>
              <a:rPr lang="de-DE" sz="2800" b="1" dirty="0" smtClean="0">
                <a:solidFill>
                  <a:srgbClr val="7030A0"/>
                </a:solidFill>
              </a:rPr>
              <a:t>zum Kursgelingen</a:t>
            </a:r>
            <a:endParaRPr lang="de-DE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Diskutieren wir gemeinsam…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825625"/>
            <a:ext cx="1094014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de-DE" b="1" dirty="0" smtClean="0"/>
              <a:t>Lernziele </a:t>
            </a:r>
            <a:r>
              <a:rPr lang="de-DE" b="1" dirty="0"/>
              <a:t>erreicht? Studierende </a:t>
            </a:r>
            <a:r>
              <a:rPr lang="de-DE" b="1" dirty="0" smtClean="0"/>
              <a:t>lernen…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die </a:t>
            </a:r>
            <a:r>
              <a:rPr lang="de-DE" dirty="0"/>
              <a:t>Relevanz von Replikation</a:t>
            </a:r>
            <a:r>
              <a:rPr lang="de-DE" dirty="0" smtClean="0"/>
              <a:t>(-</a:t>
            </a:r>
            <a:r>
              <a:rPr lang="de-DE" dirty="0" err="1" smtClean="0"/>
              <a:t>sstudien</a:t>
            </a:r>
            <a:r>
              <a:rPr lang="de-DE" dirty="0"/>
              <a:t>) in der politikwissenschaftlichen Forschung kennen.</a:t>
            </a:r>
          </a:p>
          <a:p>
            <a:pPr>
              <a:lnSpc>
                <a:spcPct val="130000"/>
              </a:lnSpc>
            </a:pPr>
            <a:r>
              <a:rPr lang="de-DE" dirty="0"/>
              <a:t>eigene Forschungsvorhaben so zu planen und durchzuführen, sodass diese für Dritte reproduzierbar sind, indem Sie einen bereits veröffentlichen Forschungsartikel mit Hilfe neuer Daten und oder Methoden replizieren.</a:t>
            </a:r>
          </a:p>
          <a:p>
            <a:pPr>
              <a:lnSpc>
                <a:spcPct val="130000"/>
              </a:lnSpc>
            </a:pPr>
            <a:r>
              <a:rPr lang="de-DE" dirty="0"/>
              <a:t>einen veröffentlichten Forschungsartikel mit Hilfe wissenschaftlichen Methoden und Daten zu reproduzieren und die Ergebnisse der eigenen Replikation zu diskutieren und in den Forschungskontext einzuordnen.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2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Rückmeldung Abstracts</vt:lpstr>
      <vt:lpstr>Kurzpräsentationen</vt:lpstr>
      <vt:lpstr>Zuordnung Peer-Review und Abgabeprozess</vt:lpstr>
      <vt:lpstr>Zuordnung Peer-Review und Abgabeprozess</vt:lpstr>
      <vt:lpstr>Nach der Abgabe…</vt:lpstr>
      <vt:lpstr>Feedback und Abschluss</vt:lpstr>
      <vt:lpstr>Diskutieren wir gemeinsam…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204</cp:revision>
  <dcterms:created xsi:type="dcterms:W3CDTF">2018-04-09T09:16:09Z</dcterms:created>
  <dcterms:modified xsi:type="dcterms:W3CDTF">2021-09-22T07:29:42Z</dcterms:modified>
</cp:coreProperties>
</file>