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6" r:id="rId4"/>
    <p:sldId id="269" r:id="rId5"/>
    <p:sldId id="268" r:id="rId6"/>
    <p:sldId id="270" r:id="rId7"/>
    <p:sldId id="271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lke, Lars" initials="PL" lastIdx="1" clrIdx="0">
    <p:extLst>
      <p:ext uri="{19B8F6BF-5375-455C-9EA6-DF929625EA0E}">
        <p15:presenceInfo xmlns:p15="http://schemas.microsoft.com/office/powerpoint/2012/main" userId="Pelke, Lar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3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0348" autoAdjust="0"/>
  </p:normalViewPr>
  <p:slideViewPr>
    <p:cSldViewPr snapToGrid="0" snapToObjects="1">
      <p:cViewPr varScale="1">
        <p:scale>
          <a:sx n="92" d="100"/>
          <a:sy n="92" d="100"/>
        </p:scale>
        <p:origin x="12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57D5B-443C-3047-93B9-F7703B19D7C2}" type="datetimeFigureOut">
              <a:rPr lang="de-DE" smtClean="0"/>
              <a:t>22.09.2021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B99D1-B0F3-D14C-91D4-76DC0E8EC8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241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B99D1-B0F3-D14C-91D4-76DC0E8EC85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474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492477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338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4676-D833-BE48-B8D3-E5BB5153E924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018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C617-5E96-E946-B4AD-9FF06CBE1C63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032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2393-FE53-914B-B415-96CE699DBEAD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011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150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6001-F73E-D748-8DF4-7ABC717ECD91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250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657" y="1847850"/>
            <a:ext cx="5181600" cy="4351338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47850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693C-17F3-F545-A385-A9CE47A00493}" type="datetime1">
              <a:rPr lang="de-DE" smtClean="0"/>
              <a:t>22.09.2021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004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761412" cy="1149351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70B4-4BCB-7E44-804C-8E38549B08B0}" type="datetime1">
              <a:rPr lang="de-DE" smtClean="0"/>
              <a:t>22.09.2021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588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346B-64DB-AA40-AFDC-E22F460D58B2}" type="datetime1">
              <a:rPr lang="de-DE" smtClean="0"/>
              <a:t>22.09.2021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944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9DB0-0064-3641-965D-E8E74640E7B8}" type="datetime1">
              <a:rPr lang="de-DE" smtClean="0"/>
              <a:t>22.09.2021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24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1665514"/>
            <a:ext cx="6172200" cy="4195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24ABB-0118-F140-8008-D9E6E67768FE}" type="datetime1">
              <a:rPr lang="de-DE" smtClean="0"/>
              <a:t>22.09.2021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89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1621971"/>
            <a:ext cx="6172200" cy="42390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32D3-1A08-3641-B7EE-CCD6003CFB97}" type="datetime1">
              <a:rPr lang="de-DE" smtClean="0"/>
              <a:t>22.09.2021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814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13657" y="365125"/>
            <a:ext cx="94161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13657" y="1825625"/>
            <a:ext cx="109401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13658" y="6356350"/>
            <a:ext cx="1360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F9F32-C1A7-6F43-8D2D-C898D1BF8213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81200" y="6356350"/>
            <a:ext cx="784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Grundlagen der vergleichenden Analyse politischer 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982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36FA0-16F7-FD41-9442-6779544F056E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65125"/>
            <a:ext cx="1811020" cy="94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3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king.harvard.edu/papers" TargetMode="External"/><Relationship Id="rId2" Type="http://schemas.openxmlformats.org/officeDocument/2006/relationships/hyperlink" Target="http://j.mp/jCyfF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992923"/>
            <a:ext cx="9144000" cy="1887154"/>
          </a:xfrm>
        </p:spPr>
        <p:txBody>
          <a:bodyPr>
            <a:normAutofit/>
          </a:bodyPr>
          <a:lstStyle/>
          <a:p>
            <a:pPr algn="l"/>
            <a:r>
              <a:rPr lang="de-DE" sz="4400" b="1" dirty="0" smtClean="0"/>
              <a:t>Praxiskurs </a:t>
            </a:r>
            <a:r>
              <a:rPr lang="de-DE" sz="4400" b="1" dirty="0"/>
              <a:t>Datenanalyse und Replikation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598717"/>
            <a:ext cx="9144000" cy="1053977"/>
          </a:xfrm>
        </p:spPr>
        <p:txBody>
          <a:bodyPr>
            <a:normAutofit/>
          </a:bodyPr>
          <a:lstStyle/>
          <a:p>
            <a:pPr algn="l"/>
            <a:r>
              <a:rPr lang="de-DE" sz="3000" dirty="0" smtClean="0"/>
              <a:t>Sitzung 7	</a:t>
            </a:r>
            <a:r>
              <a:rPr lang="de-DE" sz="3000" dirty="0"/>
              <a:t>Cross-Check Reports und weiterer Plan </a:t>
            </a:r>
            <a:endParaRPr lang="de-DE" sz="3000" dirty="0" smtClean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524000" y="1056177"/>
            <a:ext cx="9144000" cy="1053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 smtClean="0"/>
              <a:t>Dr. Lars Pelke</a:t>
            </a:r>
          </a:p>
          <a:p>
            <a:pPr algn="l"/>
            <a:r>
              <a:rPr lang="de-DE" dirty="0" smtClean="0"/>
              <a:t>Universität Heidelberg, Institut für Politische Wissenschaft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975B-507E-AD47-B4D5-F118523839BB}" type="datetime1">
              <a:rPr lang="de-DE" smtClean="0"/>
              <a:t>22.09.2021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Praxiskurs Datenanalyse und Replikation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18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Leitfragen und Lernziele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de-DE" sz="2400" dirty="0"/>
              <a:t>Vorstellen und Diskutieren der Cross-Check </a:t>
            </a:r>
            <a:r>
              <a:rPr lang="de-DE" sz="2400" dirty="0" smtClean="0"/>
              <a:t>Reports</a:t>
            </a:r>
          </a:p>
          <a:p>
            <a:pPr>
              <a:lnSpc>
                <a:spcPct val="130000"/>
              </a:lnSpc>
            </a:pPr>
            <a:r>
              <a:rPr lang="de-DE" sz="2400" dirty="0" smtClean="0"/>
              <a:t>Weitere Problemlösung</a:t>
            </a:r>
          </a:p>
          <a:p>
            <a:pPr>
              <a:lnSpc>
                <a:spcPct val="130000"/>
              </a:lnSpc>
            </a:pPr>
            <a:r>
              <a:rPr lang="de-DE" sz="2400" dirty="0" smtClean="0"/>
              <a:t>Wie </a:t>
            </a:r>
            <a:r>
              <a:rPr lang="de-DE" sz="2400" dirty="0"/>
              <a:t>bringen wir eine Replikation in eine </a:t>
            </a:r>
            <a:r>
              <a:rPr lang="de-DE" sz="2400" dirty="0" smtClean="0"/>
              <a:t>publikationswürdige Form?</a:t>
            </a:r>
          </a:p>
          <a:p>
            <a:pPr lvl="1">
              <a:lnSpc>
                <a:spcPct val="130000"/>
              </a:lnSpc>
            </a:pPr>
            <a:r>
              <a:rPr lang="de-DE" sz="2000" dirty="0" smtClean="0"/>
              <a:t>Wie </a:t>
            </a:r>
            <a:r>
              <a:rPr lang="de-DE" sz="2000" dirty="0"/>
              <a:t>einen eigenen Forschungsbeitrag durch Replikation </a:t>
            </a:r>
            <a:r>
              <a:rPr lang="de-DE" sz="2000" dirty="0" smtClean="0"/>
              <a:t>leisten?</a:t>
            </a:r>
          </a:p>
          <a:p>
            <a:pPr lvl="1">
              <a:lnSpc>
                <a:spcPct val="130000"/>
              </a:lnSpc>
            </a:pPr>
            <a:r>
              <a:rPr lang="de-DE" sz="2000" dirty="0" smtClean="0"/>
              <a:t>Rolle von </a:t>
            </a:r>
            <a:r>
              <a:rPr lang="de-DE" sz="2000" dirty="0" err="1" smtClean="0"/>
              <a:t>robustness</a:t>
            </a:r>
            <a:r>
              <a:rPr lang="de-DE" sz="2000" dirty="0" smtClean="0"/>
              <a:t> </a:t>
            </a:r>
            <a:r>
              <a:rPr lang="de-DE" sz="2000" dirty="0" err="1"/>
              <a:t>checks</a:t>
            </a:r>
            <a:r>
              <a:rPr lang="de-DE" sz="2000" dirty="0"/>
              <a:t>; </a:t>
            </a:r>
            <a:r>
              <a:rPr lang="de-DE" sz="2000" dirty="0" err="1"/>
              <a:t>dummy</a:t>
            </a:r>
            <a:r>
              <a:rPr lang="de-DE" sz="2000" dirty="0"/>
              <a:t> variables; </a:t>
            </a:r>
            <a:r>
              <a:rPr lang="de-DE" sz="2000" dirty="0" err="1"/>
              <a:t>interactions</a:t>
            </a:r>
            <a:r>
              <a:rPr lang="de-DE" sz="2000" dirty="0"/>
              <a:t>; </a:t>
            </a:r>
            <a:r>
              <a:rPr lang="de-DE" sz="2000" dirty="0" err="1"/>
              <a:t>omitted</a:t>
            </a:r>
            <a:r>
              <a:rPr lang="de-DE" sz="2000" dirty="0"/>
              <a:t> variables; </a:t>
            </a:r>
            <a:r>
              <a:rPr lang="de-DE" sz="2000" dirty="0" err="1"/>
              <a:t>model</a:t>
            </a:r>
            <a:r>
              <a:rPr lang="de-DE" sz="2000" dirty="0"/>
              <a:t> </a:t>
            </a:r>
            <a:r>
              <a:rPr lang="de-DE" sz="2000" dirty="0" err="1"/>
              <a:t>selection</a:t>
            </a:r>
            <a:r>
              <a:rPr lang="de-DE" sz="2000" dirty="0"/>
              <a:t>, </a:t>
            </a:r>
            <a:r>
              <a:rPr lang="de-DE" sz="2000" dirty="0" err="1"/>
              <a:t>patterns</a:t>
            </a:r>
            <a:r>
              <a:rPr lang="de-DE" sz="2000" dirty="0"/>
              <a:t> of </a:t>
            </a:r>
            <a:r>
              <a:rPr lang="de-DE" sz="2000" dirty="0" err="1" smtClean="0"/>
              <a:t>missings</a:t>
            </a:r>
            <a:endParaRPr lang="de-DE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89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 der Cross-Check Reports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smtClean="0"/>
              <a:t>Bereiten Sie eine kurze Präsentation Ihres Cross-Check Reportes vor.</a:t>
            </a:r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dirty="0" smtClean="0"/>
              <a:t>Anschließend stellen Sie Ihren </a:t>
            </a:r>
            <a:r>
              <a:rPr lang="de-DE" b="1" dirty="0" smtClean="0"/>
              <a:t>Cross-Check Reports </a:t>
            </a:r>
            <a:r>
              <a:rPr lang="de-DE" dirty="0" smtClean="0"/>
              <a:t>im Plenum kurz vor (max. 5min).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 smtClean="0"/>
              <a:t>Alle Zuhörenden notieren sich Fragen und überlegen sich, wie es mit den Ergebnissen weitergehen kann?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59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4</a:t>
            </a:fld>
            <a:endParaRPr lang="de-DE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44236" y="5746173"/>
            <a:ext cx="4738255" cy="1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96636" y="2452110"/>
            <a:ext cx="0" cy="345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459682" y="5740977"/>
            <a:ext cx="4738255" cy="1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612082" y="2446914"/>
            <a:ext cx="0" cy="345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5763348"/>
            <a:ext cx="2666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Zufriedenheit eigener Arbeitsfortschritt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97783" y="5794974"/>
            <a:ext cx="3028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Zufriedenheit Auswahl Originalstudie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4837112" y="3729453"/>
            <a:ext cx="3028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Kenntnisse der statistischen Modellen der </a:t>
            </a:r>
            <a:r>
              <a:rPr lang="de-DE" dirty="0"/>
              <a:t>O</a:t>
            </a:r>
            <a:r>
              <a:rPr lang="de-DE" dirty="0" smtClean="0"/>
              <a:t>riginalstudie</a:t>
            </a:r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-1002579" y="3801758"/>
            <a:ext cx="3028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Zufriedenheit mit Cross-Check </a:t>
            </a:r>
            <a:r>
              <a:rPr lang="de-DE" dirty="0" smtClean="0"/>
              <a:t>Report des </a:t>
            </a:r>
            <a:r>
              <a:rPr lang="de-DE" dirty="0" err="1" smtClean="0"/>
              <a:t>peers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13657" y="1825625"/>
            <a:ext cx="10940143" cy="4733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002060"/>
                </a:solidFill>
              </a:rPr>
              <a:t>Kurzfeedback Visualisierung</a:t>
            </a:r>
          </a:p>
          <a:p>
            <a:endParaRPr lang="de-DE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der Cross-Check Reports</a:t>
            </a:r>
          </a:p>
        </p:txBody>
      </p:sp>
    </p:spTree>
    <p:extLst>
      <p:ext uri="{BB962C8B-B14F-4D97-AF65-F5344CB8AC3E}">
        <p14:creationId xmlns:p14="http://schemas.microsoft.com/office/powerpoint/2010/main" val="318164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</a:t>
            </a:r>
            <a:r>
              <a:rPr lang="de-DE" dirty="0" smtClean="0"/>
              <a:t>Problemlösung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20min</a:t>
            </a:r>
            <a:endParaRPr lang="de-DE" b="1" dirty="0" smtClean="0"/>
          </a:p>
          <a:p>
            <a:pPr marL="0" indent="0">
              <a:lnSpc>
                <a:spcPct val="120000"/>
              </a:lnSpc>
              <a:buNone/>
            </a:pPr>
            <a:endParaRPr lang="de-DE" b="1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de-DE" dirty="0" smtClean="0"/>
              <a:t>Arbeiten Sie entweder alleine oder in Kleingruppen mit gegenseitiger Hilfe an noch bestehenden Probleme in Ihrer Reproduktionsstudie, die in den Cross-Check Reports thematisiert worden sind. Verbessern Sie Ihren Code und die Dokumentation! 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51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de-DE" sz="3600" dirty="0"/>
              <a:t>Wie bringen wir eine Replikation in eine publikationswürdige Form?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58" y="1974273"/>
            <a:ext cx="6018316" cy="420269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de-DE" b="1" dirty="0" err="1" smtClean="0"/>
              <a:t>Expert:innen-Gruppen</a:t>
            </a:r>
            <a:r>
              <a:rPr lang="de-DE" b="1" dirty="0" smtClean="0"/>
              <a:t>: </a:t>
            </a:r>
            <a:r>
              <a:rPr lang="de-DE" b="1" dirty="0" err="1" smtClean="0"/>
              <a:t>How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dirty="0" smtClean="0"/>
              <a:t> </a:t>
            </a:r>
            <a:r>
              <a:rPr lang="de-DE" b="1" dirty="0" err="1" smtClean="0"/>
              <a:t>add</a:t>
            </a:r>
            <a:r>
              <a:rPr lang="de-DE" b="1" dirty="0" smtClean="0"/>
              <a:t> </a:t>
            </a:r>
            <a:r>
              <a:rPr lang="de-DE" b="1" dirty="0" err="1" smtClean="0"/>
              <a:t>value</a:t>
            </a:r>
            <a:r>
              <a:rPr lang="de-DE" b="1" dirty="0" smtClean="0"/>
              <a:t>? (~30min)</a:t>
            </a:r>
          </a:p>
          <a:p>
            <a:pPr>
              <a:lnSpc>
                <a:spcPct val="120000"/>
              </a:lnSpc>
            </a:pPr>
            <a:r>
              <a:rPr lang="de-DE" sz="2400" dirty="0" smtClean="0"/>
              <a:t>Gruppe 1: Theoretische </a:t>
            </a:r>
            <a:r>
              <a:rPr lang="de-DE" sz="2400" dirty="0" err="1" smtClean="0"/>
              <a:t>Contribution</a:t>
            </a:r>
            <a:endParaRPr lang="de-DE" sz="2400" dirty="0" smtClean="0"/>
          </a:p>
          <a:p>
            <a:pPr>
              <a:lnSpc>
                <a:spcPct val="120000"/>
              </a:lnSpc>
            </a:pPr>
            <a:r>
              <a:rPr lang="de-DE" sz="2400" dirty="0" smtClean="0"/>
              <a:t>Gruppe 2: Sample (Size)</a:t>
            </a:r>
          </a:p>
          <a:p>
            <a:pPr>
              <a:lnSpc>
                <a:spcPct val="120000"/>
              </a:lnSpc>
            </a:pPr>
            <a:r>
              <a:rPr lang="de-DE" sz="2400" dirty="0" smtClean="0"/>
              <a:t>Gruppe 3: Operationalisierung und Variablen</a:t>
            </a:r>
          </a:p>
          <a:p>
            <a:pPr>
              <a:lnSpc>
                <a:spcPct val="120000"/>
              </a:lnSpc>
            </a:pPr>
            <a:r>
              <a:rPr lang="de-DE" sz="2400" dirty="0" smtClean="0"/>
              <a:t>Gruppe 4: Model </a:t>
            </a:r>
            <a:r>
              <a:rPr lang="de-DE" sz="2400" dirty="0" err="1" smtClean="0"/>
              <a:t>specification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robustness</a:t>
            </a:r>
            <a:r>
              <a:rPr lang="de-DE" sz="2400" dirty="0" smtClean="0"/>
              <a:t> </a:t>
            </a:r>
            <a:r>
              <a:rPr lang="de-DE" sz="2400" dirty="0" err="1" smtClean="0"/>
              <a:t>tests</a:t>
            </a:r>
            <a:endParaRPr lang="de-DE" sz="24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de-DE" sz="2400" dirty="0" smtClean="0">
                <a:solidFill>
                  <a:srgbClr val="002060"/>
                </a:solidFill>
              </a:rPr>
              <a:t>In den </a:t>
            </a:r>
            <a:r>
              <a:rPr lang="de-DE" sz="2400" dirty="0" smtClean="0">
                <a:solidFill>
                  <a:srgbClr val="002060"/>
                </a:solidFill>
              </a:rPr>
              <a:t>Kleingruppen </a:t>
            </a:r>
            <a:r>
              <a:rPr lang="de-DE" sz="2400" dirty="0" smtClean="0">
                <a:solidFill>
                  <a:srgbClr val="002060"/>
                </a:solidFill>
              </a:rPr>
              <a:t>diskutieren Sie auf Grundlage der zuvor gelesenen </a:t>
            </a:r>
            <a:r>
              <a:rPr lang="de-DE" sz="2400" dirty="0" smtClean="0">
                <a:solidFill>
                  <a:srgbClr val="002060"/>
                </a:solidFill>
              </a:rPr>
              <a:t>Texte (siehe auch rechts), </a:t>
            </a:r>
            <a:r>
              <a:rPr lang="de-DE" sz="2400" dirty="0" smtClean="0">
                <a:solidFill>
                  <a:srgbClr val="002060"/>
                </a:solidFill>
              </a:rPr>
              <a:t>inwiefern Anpassungen in den oben genannten Punkten einen substanziellen Forschungsbeitrag leisten können. </a:t>
            </a:r>
          </a:p>
          <a:p>
            <a:pPr marL="0" indent="0">
              <a:lnSpc>
                <a:spcPct val="120000"/>
              </a:lnSpc>
              <a:buNone/>
            </a:pP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6</a:t>
            </a:fld>
            <a:endParaRPr lang="de-DE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68391" y="1939492"/>
            <a:ext cx="5171210" cy="420269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de-DE" b="1" dirty="0" smtClean="0"/>
              <a:t>Hilfreiche Literatur: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King, Gary. 1995. Replication, Replication. PS: Political Science and Politics 28: 443–499. </a:t>
            </a:r>
            <a:r>
              <a:rPr lang="en-US" sz="2400" dirty="0">
                <a:hlinkClick r:id="rId2"/>
              </a:rPr>
              <a:t>http://j.mp/jCyfF1</a:t>
            </a:r>
            <a:endParaRPr lang="en-US" sz="2400" dirty="0"/>
          </a:p>
          <a:p>
            <a:pPr>
              <a:lnSpc>
                <a:spcPct val="130000"/>
              </a:lnSpc>
            </a:pPr>
            <a:r>
              <a:rPr lang="en-US" sz="2400" dirty="0"/>
              <a:t>King, Gary “How to Write a Publishable Paper as a Class Project ”, </a:t>
            </a:r>
            <a:r>
              <a:rPr lang="en-US" sz="2400" dirty="0">
                <a:hlinkClick r:id="rId3"/>
              </a:rPr>
              <a:t>http://gking.harvard.edu/papers</a:t>
            </a:r>
            <a:endParaRPr lang="en-US" sz="2400" dirty="0"/>
          </a:p>
          <a:p>
            <a:pPr>
              <a:lnSpc>
                <a:spcPct val="130000"/>
              </a:lnSpc>
            </a:pPr>
            <a:r>
              <a:rPr lang="en-US" sz="2400" dirty="0"/>
              <a:t>King, Gary. 2006. “Publication, Publication.” PS: Political Science and Politics, 39, Pp. 119–125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943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de-DE" sz="3600" dirty="0"/>
              <a:t>Wie bringen wir eine Replikation in eine publikationswürdige Form?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7</a:t>
            </a:fld>
            <a:endParaRPr lang="de-DE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4727702"/>
              </p:ext>
            </p:extLst>
          </p:nvPr>
        </p:nvGraphicFramePr>
        <p:xfrm>
          <a:off x="414338" y="1802246"/>
          <a:ext cx="10939462" cy="4479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3653">
                  <a:extLst>
                    <a:ext uri="{9D8B030D-6E8A-4147-A177-3AD203B41FA5}">
                      <a16:colId xmlns:a16="http://schemas.microsoft.com/office/drawing/2014/main" val="2615660793"/>
                    </a:ext>
                  </a:extLst>
                </a:gridCol>
                <a:gridCol w="7685809">
                  <a:extLst>
                    <a:ext uri="{9D8B030D-6E8A-4147-A177-3AD203B41FA5}">
                      <a16:colId xmlns:a16="http://schemas.microsoft.com/office/drawing/2014/main" val="2502551440"/>
                    </a:ext>
                  </a:extLst>
                </a:gridCol>
              </a:tblGrid>
              <a:tr h="1253737">
                <a:tc>
                  <a:txBody>
                    <a:bodyPr/>
                    <a:lstStyle/>
                    <a:p>
                      <a:r>
                        <a:rPr lang="de-DE" b="1" dirty="0" smtClean="0"/>
                        <a:t>1.</a:t>
                      </a:r>
                      <a:r>
                        <a:rPr lang="de-DE" b="1" baseline="0" dirty="0" smtClean="0"/>
                        <a:t> </a:t>
                      </a:r>
                      <a:r>
                        <a:rPr lang="de-DE" b="1" dirty="0" smtClean="0"/>
                        <a:t>Theoretische </a:t>
                      </a:r>
                      <a:r>
                        <a:rPr lang="de-DE" b="1" dirty="0" err="1" smtClean="0"/>
                        <a:t>Contribution</a:t>
                      </a:r>
                      <a:endParaRPr lang="de-DE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Hinterfragen des</a:t>
                      </a:r>
                      <a:r>
                        <a:rPr lang="de-DE" baseline="0" dirty="0" smtClean="0"/>
                        <a:t> theoretischen Arguments; Sind theoretische Links/Mechanismen überzeugend dargelegt? Beitrag durch neues oder besseres Argument -&gt; muss durch Daten unterstützt werden, sonst nicht publikationsfähig.</a:t>
                      </a:r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861684"/>
                  </a:ext>
                </a:extLst>
              </a:tr>
              <a:tr h="391123">
                <a:tc>
                  <a:txBody>
                    <a:bodyPr/>
                    <a:lstStyle/>
                    <a:p>
                      <a:r>
                        <a:rPr lang="de-DE" b="1" dirty="0" smtClean="0"/>
                        <a:t>2. Statistical </a:t>
                      </a:r>
                      <a:r>
                        <a:rPr lang="de-DE" b="1" dirty="0" err="1" smtClean="0"/>
                        <a:t>Contribution</a:t>
                      </a:r>
                      <a:endParaRPr lang="de-DE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Kann u.a. in einer der folgenden Bereiche stattfinden (siehe</a:t>
                      </a:r>
                      <a:r>
                        <a:rPr lang="de-DE" baseline="0" dirty="0" smtClean="0"/>
                        <a:t> auch King </a:t>
                      </a:r>
                      <a:r>
                        <a:rPr lang="de-DE" baseline="0" dirty="0" smtClean="0"/>
                        <a:t>2006)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61870140"/>
                  </a:ext>
                </a:extLst>
              </a:tr>
              <a:tr h="391123">
                <a:tc>
                  <a:txBody>
                    <a:bodyPr/>
                    <a:lstStyle/>
                    <a:p>
                      <a:r>
                        <a:rPr lang="de-DE" dirty="0" smtClean="0"/>
                        <a:t>2.1 Sample</a:t>
                      </a:r>
                      <a:r>
                        <a:rPr lang="de-DE" baseline="0" dirty="0" smtClean="0"/>
                        <a:t> Size</a:t>
                      </a:r>
                      <a:endParaRPr lang="de-DE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Power </a:t>
                      </a:r>
                      <a:r>
                        <a:rPr lang="de-DE" dirty="0" err="1" smtClean="0"/>
                        <a:t>Calculations</a:t>
                      </a:r>
                      <a:r>
                        <a:rPr lang="de-DE" dirty="0" smtClean="0"/>
                        <a:t> (notwendige Sample Size); </a:t>
                      </a:r>
                      <a:r>
                        <a:rPr lang="de-DE" dirty="0" err="1" smtClean="0"/>
                        <a:t>extended</a:t>
                      </a:r>
                      <a:r>
                        <a:rPr lang="de-DE" dirty="0" smtClean="0"/>
                        <a:t> time </a:t>
                      </a:r>
                      <a:r>
                        <a:rPr lang="de-DE" dirty="0" err="1" smtClean="0"/>
                        <a:t>period</a:t>
                      </a:r>
                      <a:r>
                        <a:rPr lang="de-DE" dirty="0" smtClean="0"/>
                        <a:t>;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more</a:t>
                      </a:r>
                      <a:r>
                        <a:rPr lang="de-DE" baseline="0" dirty="0" smtClean="0"/>
                        <a:t> countries/</a:t>
                      </a:r>
                      <a:r>
                        <a:rPr lang="de-DE" baseline="0" dirty="0" err="1" smtClean="0"/>
                        <a:t>cases</a:t>
                      </a:r>
                      <a:r>
                        <a:rPr lang="de-DE" baseline="0" dirty="0" smtClean="0"/>
                        <a:t>; </a:t>
                      </a:r>
                      <a:r>
                        <a:rPr lang="de-DE" baseline="0" dirty="0" err="1" smtClean="0"/>
                        <a:t>new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samples</a:t>
                      </a:r>
                      <a:r>
                        <a:rPr lang="de-DE" baseline="0" dirty="0" smtClean="0"/>
                        <a:t> (</a:t>
                      </a:r>
                      <a:r>
                        <a:rPr lang="de-DE" baseline="0" dirty="0" err="1" smtClean="0"/>
                        <a:t>experiments</a:t>
                      </a:r>
                      <a:r>
                        <a:rPr lang="de-DE" baseline="0" dirty="0" smtClean="0"/>
                        <a:t>); different </a:t>
                      </a:r>
                      <a:r>
                        <a:rPr lang="de-DE" baseline="0" dirty="0" err="1" smtClean="0"/>
                        <a:t>subsets</a:t>
                      </a:r>
                      <a:r>
                        <a:rPr lang="de-DE" baseline="0" dirty="0" smtClean="0"/>
                        <a:t> of </a:t>
                      </a:r>
                      <a:r>
                        <a:rPr lang="de-DE" baseline="0" dirty="0" err="1" smtClean="0"/>
                        <a:t>data</a:t>
                      </a:r>
                      <a:r>
                        <a:rPr lang="de-DE" baseline="0" dirty="0" smtClean="0"/>
                        <a:t> (non-OECD countries); multiple </a:t>
                      </a:r>
                      <a:r>
                        <a:rPr lang="de-DE" baseline="0" dirty="0" err="1" smtClean="0"/>
                        <a:t>imputation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for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missings</a:t>
                      </a:r>
                      <a:endParaRPr lang="de-DE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7260"/>
                  </a:ext>
                </a:extLst>
              </a:tr>
              <a:tr h="391123">
                <a:tc>
                  <a:txBody>
                    <a:bodyPr/>
                    <a:lstStyle/>
                    <a:p>
                      <a:r>
                        <a:rPr lang="de-DE" dirty="0" smtClean="0"/>
                        <a:t>2.2 </a:t>
                      </a:r>
                      <a:r>
                        <a:rPr lang="de-DE" dirty="0" err="1" smtClean="0"/>
                        <a:t>Changing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Measurements</a:t>
                      </a:r>
                      <a:r>
                        <a:rPr lang="de-DE" dirty="0" smtClean="0"/>
                        <a:t>: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Änderung</a:t>
                      </a:r>
                      <a:r>
                        <a:rPr lang="de-DE" baseline="0" dirty="0" smtClean="0"/>
                        <a:t> von Variablen (% of X; log </a:t>
                      </a:r>
                      <a:r>
                        <a:rPr lang="de-DE" baseline="0" dirty="0" err="1" smtClean="0"/>
                        <a:t>transformation</a:t>
                      </a:r>
                      <a:r>
                        <a:rPr lang="de-DE" baseline="0" dirty="0" smtClean="0"/>
                        <a:t>); bessere Operationalisierungen, andere spezifischere Variablen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637661"/>
                  </a:ext>
                </a:extLst>
              </a:tr>
              <a:tr h="391123">
                <a:tc>
                  <a:txBody>
                    <a:bodyPr/>
                    <a:lstStyle/>
                    <a:p>
                      <a:r>
                        <a:rPr lang="de-DE" dirty="0" smtClean="0"/>
                        <a:t>2.3 </a:t>
                      </a:r>
                      <a:r>
                        <a:rPr lang="de-DE" dirty="0" err="1" smtClean="0"/>
                        <a:t>Robustness</a:t>
                      </a:r>
                      <a:r>
                        <a:rPr lang="de-DE" dirty="0" smtClean="0"/>
                        <a:t>/</a:t>
                      </a:r>
                      <a:r>
                        <a:rPr lang="de-DE" dirty="0" err="1" smtClean="0"/>
                        <a:t>Sensivity</a:t>
                      </a:r>
                      <a:r>
                        <a:rPr lang="de-DE" baseline="0" dirty="0" smtClean="0"/>
                        <a:t> Check</a:t>
                      </a:r>
                      <a:endParaRPr lang="de-DE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Änderungen der Regressionsannahmen</a:t>
                      </a:r>
                      <a:r>
                        <a:rPr lang="de-DE" baseline="0" dirty="0" smtClean="0"/>
                        <a:t> (</a:t>
                      </a:r>
                      <a:r>
                        <a:rPr lang="de-DE" baseline="0" dirty="0" err="1" smtClean="0"/>
                        <a:t>standard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errors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heteroskedasticity</a:t>
                      </a:r>
                      <a:r>
                        <a:rPr lang="de-DE" baseline="0" dirty="0" smtClean="0"/>
                        <a:t>); weitere Modelle mit kleinen </a:t>
                      </a:r>
                      <a:r>
                        <a:rPr lang="de-DE" baseline="0" dirty="0" err="1" smtClean="0"/>
                        <a:t>Ändeurngen</a:t>
                      </a:r>
                      <a:endParaRPr lang="de-DE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092523"/>
                  </a:ext>
                </a:extLst>
              </a:tr>
              <a:tr h="385770">
                <a:tc>
                  <a:txBody>
                    <a:bodyPr/>
                    <a:lstStyle/>
                    <a:p>
                      <a:r>
                        <a:rPr lang="de-DE" dirty="0" smtClean="0"/>
                        <a:t>2.4 Model </a:t>
                      </a:r>
                      <a:r>
                        <a:rPr lang="de-DE" dirty="0" err="1" smtClean="0"/>
                        <a:t>specifications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Standard </a:t>
                      </a:r>
                      <a:r>
                        <a:rPr lang="de-DE" dirty="0" err="1" smtClean="0"/>
                        <a:t>error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treatment</a:t>
                      </a:r>
                      <a:r>
                        <a:rPr lang="de-DE" dirty="0" smtClean="0"/>
                        <a:t>, Lag </a:t>
                      </a:r>
                      <a:r>
                        <a:rPr lang="de-DE" dirty="0" err="1" smtClean="0"/>
                        <a:t>dependent</a:t>
                      </a:r>
                      <a:r>
                        <a:rPr lang="de-DE" baseline="0" dirty="0" smtClean="0"/>
                        <a:t> variables; </a:t>
                      </a:r>
                      <a:r>
                        <a:rPr lang="de-DE" baseline="0" dirty="0" err="1" smtClean="0"/>
                        <a:t>lags</a:t>
                      </a:r>
                      <a:r>
                        <a:rPr lang="de-DE" baseline="0" dirty="0" smtClean="0"/>
                        <a:t>; </a:t>
                      </a:r>
                      <a:r>
                        <a:rPr lang="de-DE" baseline="0" dirty="0" err="1" smtClean="0"/>
                        <a:t>interactions</a:t>
                      </a:r>
                      <a:r>
                        <a:rPr lang="de-DE" baseline="0" dirty="0" smtClean="0"/>
                        <a:t>; </a:t>
                      </a:r>
                      <a:r>
                        <a:rPr lang="de-DE" baseline="0" dirty="0" err="1" smtClean="0"/>
                        <a:t>dummy</a:t>
                      </a:r>
                      <a:r>
                        <a:rPr lang="de-DE" baseline="0" dirty="0" smtClean="0"/>
                        <a:t> variables, </a:t>
                      </a:r>
                      <a:r>
                        <a:rPr lang="de-DE" baseline="0" dirty="0" err="1" smtClean="0"/>
                        <a:t>omitted</a:t>
                      </a:r>
                      <a:r>
                        <a:rPr lang="de-DE" baseline="0" dirty="0" smtClean="0"/>
                        <a:t> variables, </a:t>
                      </a:r>
                      <a:r>
                        <a:rPr lang="de-DE" baseline="0" dirty="0" err="1" smtClean="0"/>
                        <a:t>reversed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causality</a:t>
                      </a:r>
                      <a:r>
                        <a:rPr lang="de-DE" baseline="0" dirty="0" smtClean="0"/>
                        <a:t>, neuer verbesserte Modelle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69645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36856" y="6362632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>
                <a:solidFill>
                  <a:srgbClr val="0070C0"/>
                </a:solidFill>
              </a:rPr>
              <a:t>Quelle: adaptiert von Janz 2015</a:t>
            </a:r>
            <a:endParaRPr lang="de-DE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5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Vorbereitung nächste Sitzung (Woche 8)</a:t>
            </a:r>
            <a:endParaRPr lang="de-DE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de-DE" sz="2400" dirty="0" smtClean="0"/>
              <a:t>Lesen Sie folgende drei Artikel und notieren Sie sich erste Gedanken, wie Sie aus Ihrer Reproduktionsstudie eine Replikationsstudie machen können:</a:t>
            </a:r>
          </a:p>
          <a:p>
            <a:pPr>
              <a:lnSpc>
                <a:spcPct val="130000"/>
              </a:lnSpc>
            </a:pPr>
            <a:r>
              <a:rPr lang="en-US" sz="2000" dirty="0" smtClean="0"/>
              <a:t>King, Gary. 1995. Replication, Replication. PS: Political Science and Politics 28: 443–499. http://j.mp/jCyfF1</a:t>
            </a:r>
          </a:p>
          <a:p>
            <a:pPr>
              <a:lnSpc>
                <a:spcPct val="130000"/>
              </a:lnSpc>
            </a:pPr>
            <a:r>
              <a:rPr lang="en-US" sz="2000" dirty="0" smtClean="0"/>
              <a:t>King</a:t>
            </a:r>
            <a:r>
              <a:rPr lang="en-US" sz="2000" dirty="0"/>
              <a:t>, Gary “How to Write a Publishable Paper as a Class Project ”, http://gking.harvard.edu/papers</a:t>
            </a:r>
          </a:p>
          <a:p>
            <a:pPr>
              <a:lnSpc>
                <a:spcPct val="130000"/>
              </a:lnSpc>
            </a:pPr>
            <a:r>
              <a:rPr lang="en-US" sz="2000" dirty="0" smtClean="0"/>
              <a:t>King, Gary. 2006. “Publication, Publication.” PS: Political Science and Politics, 39, Pp. 119–125.</a:t>
            </a:r>
            <a:endParaRPr lang="de-DE" sz="2000" dirty="0" smtClean="0"/>
          </a:p>
          <a:p>
            <a:pPr>
              <a:lnSpc>
                <a:spcPct val="130000"/>
              </a:lnSpc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9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626</Words>
  <Application>Microsoft Office PowerPoint</Application>
  <PresentationFormat>Widescreen</PresentationFormat>
  <Paragraphs>80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Office-Design</vt:lpstr>
      <vt:lpstr>Praxiskurs Datenanalyse und Replikation</vt:lpstr>
      <vt:lpstr>Leitfragen und Lernziele</vt:lpstr>
      <vt:lpstr>Diskussion der Cross-Check Reports</vt:lpstr>
      <vt:lpstr>Diskussion der Cross-Check Reports</vt:lpstr>
      <vt:lpstr>Weitere Problemlösung</vt:lpstr>
      <vt:lpstr>Wie bringen wir eine Replikation in eine publikationswürdige Form?</vt:lpstr>
      <vt:lpstr>Wie bringen wir eine Replikation in eine publikationswürdige Form?</vt:lpstr>
      <vt:lpstr>Vorbereitung nächste Sitzung (Woche 8)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POL_P5 Grundlagen der vergleichenden Analyse politischer Systeme</dc:title>
  <dc:creator>Lars Pelke</dc:creator>
  <cp:lastModifiedBy>Pelke, Lars</cp:lastModifiedBy>
  <cp:revision>167</cp:revision>
  <dcterms:created xsi:type="dcterms:W3CDTF">2018-04-09T09:16:09Z</dcterms:created>
  <dcterms:modified xsi:type="dcterms:W3CDTF">2021-09-22T06:59:34Z</dcterms:modified>
</cp:coreProperties>
</file>