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90" r:id="rId5"/>
    <p:sldId id="282" r:id="rId6"/>
    <p:sldId id="283" r:id="rId7"/>
    <p:sldId id="285" r:id="rId8"/>
    <p:sldId id="284" r:id="rId9"/>
    <p:sldId id="291" r:id="rId10"/>
    <p:sldId id="292" r:id="rId11"/>
    <p:sldId id="268" r:id="rId12"/>
    <p:sldId id="293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600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4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Iterationsschritt: R,</a:t>
            </a:r>
            <a:r>
              <a:rPr lang="de-DE" baseline="0" dirty="0" smtClean="0"/>
              <a:t> SPSS; STAT; EXCEL etc. (Statistiksoftware)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Iterationsschritt: VAPS; Politische Theorie; IB; </a:t>
            </a:r>
            <a:r>
              <a:rPr lang="de-DE" baseline="0" dirty="0" err="1" smtClean="0"/>
              <a:t>Policy</a:t>
            </a:r>
            <a:r>
              <a:rPr lang="de-DE" baseline="0" dirty="0" smtClean="0"/>
              <a:t>-Forschung, EU; Wahlen und BRD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Erfahrung mit Replikation: schon mal probiert aber gescheitert, probiert und geschafft, noch nicht probiert, Replikation was ist das?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5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97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spelke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sPelke/Praxiskurs_Datenanalyse_und_Replikation" TargetMode="External"/><Relationship Id="rId2" Type="http://schemas.openxmlformats.org/officeDocument/2006/relationships/hyperlink" Target="https://github.com/LarsPelke/Praxiskurs_Datenanalyse_und_Replikation/blob/main/Syllabus/Syllabus_info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1</a:t>
            </a:r>
            <a:r>
              <a:rPr lang="de-DE" sz="3000" smtClean="0"/>
              <a:t>	Einführungssitzung</a:t>
            </a:r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„</a:t>
            </a:r>
            <a:r>
              <a:rPr lang="de-DE" b="1" dirty="0" err="1" smtClean="0"/>
              <a:t>Reproducibility</a:t>
            </a:r>
            <a:r>
              <a:rPr lang="de-DE" b="1" dirty="0" smtClean="0"/>
              <a:t> </a:t>
            </a:r>
            <a:r>
              <a:rPr lang="de-DE" b="1" dirty="0" err="1" smtClean="0"/>
              <a:t>debate</a:t>
            </a:r>
            <a:r>
              <a:rPr lang="de-DE" b="1" dirty="0" smtClean="0"/>
              <a:t>“ in den Sozialwissenschaften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419311"/>
          </a:xfrm>
        </p:spPr>
        <p:txBody>
          <a:bodyPr>
            <a:normAutofit/>
          </a:bodyPr>
          <a:lstStyle/>
          <a:p>
            <a:r>
              <a:rPr lang="de-DE" dirty="0" smtClean="0"/>
              <a:t>Sind grundlegende Merkmale der </a:t>
            </a:r>
            <a:r>
              <a:rPr lang="de-DE" dirty="0"/>
              <a:t>Nachvollziehbarkeit und </a:t>
            </a:r>
            <a:r>
              <a:rPr lang="de-DE" dirty="0" smtClean="0"/>
              <a:t>Transparenz gelebte </a:t>
            </a:r>
            <a:r>
              <a:rPr lang="de-DE" dirty="0"/>
              <a:t>P</a:t>
            </a:r>
            <a:r>
              <a:rPr lang="de-DE" dirty="0" smtClean="0"/>
              <a:t>raxis?</a:t>
            </a:r>
          </a:p>
          <a:p>
            <a:pPr lvl="1"/>
            <a:r>
              <a:rPr lang="de-DE" dirty="0" smtClean="0"/>
              <a:t>In den meisten Disziplinen der Sozialwissenschaften gibt es eine Debatte, wie Daten, Code und Verfahren publizierter Werke transparent und replizierbar werden</a:t>
            </a:r>
          </a:p>
          <a:p>
            <a:pPr lvl="1"/>
            <a:r>
              <a:rPr lang="de-DE" dirty="0" smtClean="0"/>
              <a:t>Rolle von Journals und Verlagen: Gibt es eine Replikations-</a:t>
            </a:r>
            <a:r>
              <a:rPr lang="de-DE" dirty="0" err="1" smtClean="0"/>
              <a:t>Policy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Große Replikationsprojekte, u.a. </a:t>
            </a:r>
            <a:r>
              <a:rPr lang="de-DE" i="1" dirty="0"/>
              <a:t>Open Science </a:t>
            </a:r>
            <a:r>
              <a:rPr lang="de-DE" i="1" dirty="0" err="1" smtClean="0"/>
              <a:t>Collaboration</a:t>
            </a:r>
            <a:r>
              <a:rPr lang="de-DE" dirty="0" smtClean="0"/>
              <a:t>; </a:t>
            </a:r>
            <a:r>
              <a:rPr lang="de-DE" i="1" dirty="0" smtClean="0"/>
              <a:t>The </a:t>
            </a:r>
            <a:r>
              <a:rPr lang="de-DE" i="1" dirty="0" err="1" smtClean="0"/>
              <a:t>Reproducibility</a:t>
            </a:r>
            <a:r>
              <a:rPr lang="de-DE" i="1" dirty="0" smtClean="0"/>
              <a:t> Project</a:t>
            </a:r>
            <a:r>
              <a:rPr lang="de-DE" dirty="0" smtClean="0"/>
              <a:t>, </a:t>
            </a:r>
            <a:r>
              <a:rPr lang="de-DE" i="1" dirty="0" smtClean="0"/>
              <a:t>The </a:t>
            </a:r>
            <a:r>
              <a:rPr lang="de-DE" i="1" dirty="0" err="1" smtClean="0"/>
              <a:t>Reproducibility</a:t>
            </a:r>
            <a:r>
              <a:rPr lang="de-DE" i="1" dirty="0" smtClean="0"/>
              <a:t> Initiative</a:t>
            </a:r>
          </a:p>
          <a:p>
            <a:pPr lvl="1"/>
            <a:r>
              <a:rPr lang="de-DE" dirty="0" smtClean="0"/>
              <a:t>„Skandale“, Betrug und </a:t>
            </a:r>
            <a:r>
              <a:rPr lang="de-DE" dirty="0" err="1"/>
              <a:t>R</a:t>
            </a:r>
            <a:r>
              <a:rPr lang="de-DE" dirty="0" err="1" smtClean="0"/>
              <a:t>etractions</a:t>
            </a:r>
            <a:r>
              <a:rPr lang="de-DE" dirty="0" smtClean="0"/>
              <a:t> (siehe </a:t>
            </a:r>
            <a:r>
              <a:rPr lang="de-DE" dirty="0" err="1" smtClean="0"/>
              <a:t>Retraction</a:t>
            </a:r>
            <a:r>
              <a:rPr lang="de-DE" dirty="0" smtClean="0"/>
              <a:t> Watch Blog)</a:t>
            </a:r>
          </a:p>
          <a:p>
            <a:pPr lvl="1"/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</a:t>
            </a:r>
            <a:r>
              <a:rPr lang="de-DE" dirty="0"/>
              <a:t>der </a:t>
            </a:r>
            <a:r>
              <a:rPr lang="de-DE" dirty="0" smtClean="0"/>
              <a:t>Studierenden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dirty="0" smtClean="0"/>
              <a:t>Haben Sie Fragen?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Blitzlichter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mtClean="0"/>
              <a:t>Jeweils einzelne Runden</a:t>
            </a:r>
          </a:p>
          <a:p>
            <a:pPr marL="0" indent="0" algn="ctr">
              <a:buNone/>
            </a:pPr>
            <a:endParaRPr lang="de-DE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Warum Sind Sie im Kurs?</a:t>
            </a:r>
          </a:p>
          <a:p>
            <a:pPr marL="0" indent="0" algn="ctr">
              <a:buNone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Welche Studie wollen sie replizieren? Haben Sie schon eine Idee?</a:t>
            </a:r>
          </a:p>
          <a:p>
            <a:pPr marL="0" indent="0" algn="ctr">
              <a:buNone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Wie viel Vorerfahrung haben Sie mit quantifizierenden sozialwissenschaftlicher Forschung?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Literatur nächste Sitzung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Aufmerksamkeit</a:t>
            </a:r>
            <a:r>
              <a:rPr lang="en-US" dirty="0" smtClean="0"/>
              <a:t> und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r>
              <a:rPr lang="en-US" dirty="0" smtClean="0"/>
              <a:t> auf die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Sitzung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Vergessen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die </a:t>
            </a:r>
            <a:r>
              <a:rPr lang="en-US" dirty="0" err="1" smtClean="0"/>
              <a:t>Grundlagenlektüre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endParaRPr lang="en-US" dirty="0" smtClean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Vorstellung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Lernziele und Vorgehensweise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Replikation, </a:t>
            </a:r>
            <a:r>
              <a:rPr lang="de-DE" dirty="0" err="1" smtClean="0"/>
              <a:t>Reproducibility</a:t>
            </a:r>
            <a:r>
              <a:rPr lang="de-DE" dirty="0" smtClean="0"/>
              <a:t>, Replication Study, </a:t>
            </a:r>
            <a:r>
              <a:rPr lang="de-DE" dirty="0" err="1" smtClean="0"/>
              <a:t>Duplication</a:t>
            </a:r>
            <a:r>
              <a:rPr lang="de-DE" dirty="0" smtClean="0"/>
              <a:t> Study? Überblick schaffen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Wo finden sich Replikationsmaterialien?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of </a:t>
            </a:r>
            <a:r>
              <a:rPr lang="de-DE" dirty="0" err="1" smtClean="0"/>
              <a:t>Conduct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2B3-5527-FA43-AAB0-0EA1A925D307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Begrüßung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657" y="1825625"/>
            <a:ext cx="7452261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Email</a:t>
            </a:r>
            <a:endParaRPr lang="de-DE" b="1" dirty="0"/>
          </a:p>
          <a:p>
            <a:pPr marL="0" indent="0">
              <a:buNone/>
            </a:pPr>
            <a:r>
              <a:rPr lang="de-DE" dirty="0" smtClean="0"/>
              <a:t>lars.pelke@ipw.uni-heidelberg.de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smtClean="0"/>
              <a:t>Sprechstunde</a:t>
            </a:r>
          </a:p>
          <a:p>
            <a:r>
              <a:rPr lang="de-DE" dirty="0" smtClean="0"/>
              <a:t>Nach Vereinbarung per Mail. </a:t>
            </a:r>
          </a:p>
          <a:p>
            <a:r>
              <a:rPr lang="de-DE" dirty="0" smtClean="0"/>
              <a:t>Link </a:t>
            </a:r>
            <a:r>
              <a:rPr lang="de-DE" dirty="0" smtClean="0"/>
              <a:t>zur Sprechstundenanmeldung finden Sie </a:t>
            </a:r>
            <a:r>
              <a:rPr lang="de-DE" dirty="0" smtClean="0"/>
              <a:t>meiner IPW-Website. </a:t>
            </a:r>
            <a:endParaRPr lang="de-DE" dirty="0" smtClean="0"/>
          </a:p>
          <a:p>
            <a:r>
              <a:rPr lang="de-DE" dirty="0" smtClean="0"/>
              <a:t>Weitere Infos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https://larspelke.github.io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Lernplattformen</a:t>
            </a: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3" y="1433686"/>
            <a:ext cx="5893261" cy="3314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31" y="2153037"/>
            <a:ext cx="4520769" cy="1586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63" y="4120066"/>
            <a:ext cx="3999016" cy="12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777875"/>
          </a:xfrm>
        </p:spPr>
        <p:txBody>
          <a:bodyPr>
            <a:normAutofit/>
          </a:bodyPr>
          <a:lstStyle/>
          <a:p>
            <a:r>
              <a:rPr lang="de-DE" sz="4000" b="1" dirty="0" smtClean="0"/>
              <a:t>1. Vorstellung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657" y="1825625"/>
            <a:ext cx="10940143" cy="435133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dirty="0" err="1" smtClean="0"/>
              <a:t>Jede:r</a:t>
            </a:r>
            <a:r>
              <a:rPr lang="de-DE" dirty="0" smtClean="0"/>
              <a:t> wählt aus den ihnen vorliegenden Karten diejenigen aus, die zu Ihnen passt.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Wir werden das Spiel in mehreren Iterationsschritten wiederholen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658" y="527555"/>
            <a:ext cx="9416143" cy="777875"/>
          </a:xfrm>
        </p:spPr>
        <p:txBody>
          <a:bodyPr>
            <a:normAutofit/>
          </a:bodyPr>
          <a:lstStyle/>
          <a:p>
            <a:r>
              <a:rPr lang="de-DE" sz="4000" b="1" dirty="0" smtClean="0"/>
              <a:t>1. Hinführung</a:t>
            </a:r>
            <a:endParaRPr lang="de-DE" sz="4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Syllabus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github.com/LarsPelke/Praxiskurs_Datenanalyse_und_Replikation/blob/main/Syllabus/Syllabus_info.md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Alle Lernmaterialien und Skripte finden sich hier: 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github.com/LarsPelke/Praxiskurs_Datenanalyse_und_Replikation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657" y="365126"/>
            <a:ext cx="9416143" cy="881784"/>
          </a:xfrm>
        </p:spPr>
        <p:txBody>
          <a:bodyPr>
            <a:normAutofit/>
          </a:bodyPr>
          <a:lstStyle/>
          <a:p>
            <a:r>
              <a:rPr lang="de-DE" sz="4000" b="1" dirty="0" smtClean="0"/>
              <a:t>2. Lernziele und Herangehensweise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657" y="1825624"/>
            <a:ext cx="10940143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/>
              <a:t>Kollaboratives </a:t>
            </a:r>
            <a:r>
              <a:rPr lang="de-DE" sz="2400" dirty="0" smtClean="0"/>
              <a:t>Arbeiten in </a:t>
            </a:r>
            <a:r>
              <a:rPr lang="de-DE" sz="2400" dirty="0" smtClean="0"/>
              <a:t>Kleingruppen…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vertieft Wissenserwerb durch bessere Verarbeitungstiefe,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hilft </a:t>
            </a:r>
            <a:r>
              <a:rPr lang="de-DE" sz="2000" dirty="0" smtClean="0"/>
              <a:t>Ihnen bei der Arbeit an Ihren Softwareskripte durch </a:t>
            </a:r>
            <a:r>
              <a:rPr lang="de-DE" sz="2000" dirty="0" smtClean="0"/>
              <a:t>P</a:t>
            </a:r>
            <a:r>
              <a:rPr lang="de-DE" sz="2000" dirty="0" smtClean="0"/>
              <a:t>eer-Feedback</a:t>
            </a:r>
            <a:endParaRPr lang="de-DE" sz="2000" dirty="0" smtClean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macht aber nur dann Sinn (und Spaß), wenn Sie dieses Angebot auch nutzen. 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Kurspräsentationen zum Arbeitsstand…</a:t>
            </a:r>
            <a:endParaRPr lang="de-DE" sz="2400" dirty="0" smtClean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/>
              <a:t>e</a:t>
            </a:r>
            <a:r>
              <a:rPr lang="de-DE" sz="2000" dirty="0" smtClean="0"/>
              <a:t>rsparen Zeit und falsche Schwerpunkte bei der </a:t>
            </a:r>
            <a:r>
              <a:rPr lang="de-DE" sz="2000" dirty="0" smtClean="0"/>
              <a:t>weiteren Arbeit, da wir so Handlungsbedarf erkennen</a:t>
            </a:r>
            <a:endParaRPr lang="de-DE" sz="2000" dirty="0" smtClean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Helfen Ihnen ihre Arbeit zu strukturieren, kritisch zu </a:t>
            </a:r>
            <a:r>
              <a:rPr lang="de-DE" sz="2000" dirty="0" err="1" smtClean="0"/>
              <a:t>reflexieren</a:t>
            </a:r>
            <a:r>
              <a:rPr lang="de-DE" sz="2000" dirty="0" smtClean="0"/>
              <a:t> und befähigt Sie Präsentationen zur eigener Arbeit zu halten.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smtClean="0"/>
              <a:t>Viel Einzelarbeit und Vor- und Nachbereitung durch die an den Skripten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in einem Replikationskurs notwendig und eine der Hauptarbeitsschritte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…"/>
            </a:pPr>
            <a:r>
              <a:rPr lang="de-DE" sz="2000" dirty="0" smtClean="0"/>
              <a:t>Macht durch regelmäßigen Austausch mehr Spaß und Sie werden die Fortschritte sehen. </a:t>
            </a:r>
            <a:endParaRPr lang="de-DE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13657" y="1170557"/>
            <a:ext cx="763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Lernaktivitäten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833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276639"/>
          </a:xfrm>
        </p:spPr>
        <p:txBody>
          <a:bodyPr>
            <a:normAutofit/>
          </a:bodyPr>
          <a:lstStyle/>
          <a:p>
            <a:r>
              <a:rPr lang="de-DE" sz="4000" b="1" dirty="0" smtClean="0"/>
              <a:t>2. Lernziele und Herangehensweise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Lernziele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 smtClean="0"/>
              <a:t>Studierende lernen…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smtClean="0"/>
              <a:t>die </a:t>
            </a:r>
            <a:r>
              <a:rPr lang="de-DE" dirty="0"/>
              <a:t>Relevanz von Replikation</a:t>
            </a:r>
            <a:r>
              <a:rPr lang="de-DE" dirty="0" smtClean="0"/>
              <a:t>(-</a:t>
            </a:r>
            <a:r>
              <a:rPr lang="de-DE" dirty="0" err="1" smtClean="0"/>
              <a:t>sstudien</a:t>
            </a:r>
            <a:r>
              <a:rPr lang="de-DE" dirty="0"/>
              <a:t>) in der politikwissenschaftlichen Forschung kennen.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eigene </a:t>
            </a:r>
            <a:r>
              <a:rPr lang="de-DE" dirty="0"/>
              <a:t>Forschungsvorhaben so zu planen und durchzuführen, sodass diese für Dritte reproduzierbar sind, indem Sie einen bereits veröffentlichen Forschungsartikel mit Hilfe neuer Daten und oder Methoden replizieren.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einen </a:t>
            </a:r>
            <a:r>
              <a:rPr lang="de-DE" dirty="0"/>
              <a:t>veröffentlichten Forschungsartikel mit Hilfe wissenschaftlichen Methoden und Daten zu reproduzieren und die Ergebnisse der eigenen Replikation zu diskutieren und in den Forschungskontext einzuordnen.</a:t>
            </a:r>
          </a:p>
          <a:p>
            <a:pPr>
              <a:lnSpc>
                <a:spcPct val="120000"/>
              </a:lnSpc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0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„</a:t>
            </a:r>
            <a:r>
              <a:rPr lang="de-DE" b="1" dirty="0" err="1" smtClean="0"/>
              <a:t>Reproducibility</a:t>
            </a:r>
            <a:r>
              <a:rPr lang="de-DE" b="1" dirty="0" smtClean="0"/>
              <a:t> </a:t>
            </a:r>
            <a:r>
              <a:rPr lang="de-DE" b="1" dirty="0" err="1" smtClean="0"/>
              <a:t>debate</a:t>
            </a:r>
            <a:r>
              <a:rPr lang="de-DE" b="1" dirty="0" smtClean="0"/>
              <a:t>“ in den Sozialwissenschaften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5"/>
            <a:ext cx="10940143" cy="21125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de-DE" dirty="0" smtClean="0"/>
              <a:t>Grundlegende Merkmale aller Forschung: Nachvollziehbarkeit und Transparenz!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In den Sozialwissenschaften wurde dieses Merkmal </a:t>
            </a:r>
            <a:r>
              <a:rPr lang="de-DE" dirty="0" err="1" smtClean="0"/>
              <a:t>tw</a:t>
            </a:r>
            <a:r>
              <a:rPr lang="de-DE" dirty="0" smtClean="0"/>
              <a:t>. grundlegend erschüttert, prominentes Beispiel: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de-DE" dirty="0" smtClean="0"/>
              <a:t>   Replication </a:t>
            </a:r>
            <a:r>
              <a:rPr lang="de-DE" dirty="0" err="1" smtClean="0"/>
              <a:t>Crisis</a:t>
            </a:r>
            <a:r>
              <a:rPr lang="de-DE" dirty="0" smtClean="0"/>
              <a:t> in der Psychologie: </a:t>
            </a:r>
            <a:r>
              <a:rPr lang="de-DE" b="1" dirty="0" smtClean="0"/>
              <a:t>Open Science </a:t>
            </a:r>
            <a:r>
              <a:rPr lang="de-DE" b="1" dirty="0" err="1" smtClean="0"/>
              <a:t>Collaboration</a:t>
            </a:r>
            <a:r>
              <a:rPr lang="de-DE" b="1" dirty="0" smtClean="0"/>
              <a:t> </a:t>
            </a:r>
            <a:r>
              <a:rPr lang="de-DE" dirty="0" smtClean="0"/>
              <a:t>2015: 944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41761" y="3952770"/>
            <a:ext cx="11483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solidFill>
                  <a:schemeClr val="accent1"/>
                </a:solidFill>
              </a:rPr>
              <a:t>“We conducted replications of </a:t>
            </a:r>
            <a:r>
              <a:rPr lang="en-US" sz="2000" b="1" dirty="0">
                <a:solidFill>
                  <a:schemeClr val="accent1"/>
                </a:solidFill>
              </a:rPr>
              <a:t>100 experimental and </a:t>
            </a:r>
            <a:r>
              <a:rPr lang="en-US" sz="2000" b="1" dirty="0" smtClean="0">
                <a:solidFill>
                  <a:schemeClr val="accent1"/>
                </a:solidFill>
              </a:rPr>
              <a:t>correlational studies </a:t>
            </a:r>
            <a:r>
              <a:rPr lang="en-US" sz="2000" dirty="0">
                <a:solidFill>
                  <a:schemeClr val="accent1"/>
                </a:solidFill>
              </a:rPr>
              <a:t>published in three psychology journals using high-powered designs and </a:t>
            </a:r>
            <a:r>
              <a:rPr lang="en-US" sz="2000" dirty="0" smtClean="0">
                <a:solidFill>
                  <a:schemeClr val="accent1"/>
                </a:solidFill>
              </a:rPr>
              <a:t>original materials </a:t>
            </a:r>
            <a:r>
              <a:rPr lang="en-US" sz="2000" dirty="0">
                <a:solidFill>
                  <a:schemeClr val="accent1"/>
                </a:solidFill>
              </a:rPr>
              <a:t>when available. Replication effects were </a:t>
            </a:r>
            <a:r>
              <a:rPr lang="en-US" sz="2000" b="1" dirty="0">
                <a:solidFill>
                  <a:schemeClr val="accent1"/>
                </a:solidFill>
              </a:rPr>
              <a:t>half the magnitude of original effects</a:t>
            </a:r>
            <a:r>
              <a:rPr lang="en-US" sz="2000" dirty="0" smtClean="0">
                <a:solidFill>
                  <a:schemeClr val="accent1"/>
                </a:solidFill>
              </a:rPr>
              <a:t>, representing </a:t>
            </a:r>
            <a:r>
              <a:rPr lang="en-US" sz="2000" dirty="0">
                <a:solidFill>
                  <a:schemeClr val="accent1"/>
                </a:solidFill>
              </a:rPr>
              <a:t>a substantial decline. Ninety-seven percent of original studies had </a:t>
            </a:r>
            <a:r>
              <a:rPr lang="en-US" sz="2000" dirty="0" smtClean="0">
                <a:solidFill>
                  <a:schemeClr val="accent1"/>
                </a:solidFill>
              </a:rPr>
              <a:t>statistically significant </a:t>
            </a:r>
            <a:r>
              <a:rPr lang="en-US" sz="2000" dirty="0">
                <a:solidFill>
                  <a:schemeClr val="accent1"/>
                </a:solidFill>
              </a:rPr>
              <a:t>results. Thirty-six percent of replications had statistically significant results; 47</a:t>
            </a:r>
            <a:r>
              <a:rPr lang="en-US" sz="2000" dirty="0" smtClean="0">
                <a:solidFill>
                  <a:schemeClr val="accent1"/>
                </a:solidFill>
              </a:rPr>
              <a:t>% of </a:t>
            </a:r>
            <a:r>
              <a:rPr lang="en-US" sz="2000" dirty="0">
                <a:solidFill>
                  <a:schemeClr val="accent1"/>
                </a:solidFill>
              </a:rPr>
              <a:t>original effect sizes were in the 95% confidence interval of the replication effect size 39% </a:t>
            </a:r>
            <a:r>
              <a:rPr lang="en-US" sz="2000" dirty="0" smtClean="0">
                <a:solidFill>
                  <a:schemeClr val="accent1"/>
                </a:solidFill>
              </a:rPr>
              <a:t>of effects </a:t>
            </a:r>
            <a:r>
              <a:rPr lang="en-US" sz="2000" dirty="0">
                <a:solidFill>
                  <a:schemeClr val="accent1"/>
                </a:solidFill>
              </a:rPr>
              <a:t>were subjectively rated to have replicated the original result; and if no bias in </a:t>
            </a:r>
            <a:r>
              <a:rPr lang="en-US" sz="2000" dirty="0" smtClean="0">
                <a:solidFill>
                  <a:schemeClr val="accent1"/>
                </a:solidFill>
              </a:rPr>
              <a:t>original results </a:t>
            </a:r>
            <a:r>
              <a:rPr lang="en-US" sz="2000" dirty="0">
                <a:solidFill>
                  <a:schemeClr val="accent1"/>
                </a:solidFill>
              </a:rPr>
              <a:t>is assumed, combining original and replication results left 68% with </a:t>
            </a:r>
            <a:r>
              <a:rPr lang="en-US" sz="2000" dirty="0" smtClean="0">
                <a:solidFill>
                  <a:schemeClr val="accent1"/>
                </a:solidFill>
              </a:rPr>
              <a:t>statistically significant </a:t>
            </a:r>
            <a:r>
              <a:rPr lang="en-US" sz="2000" dirty="0">
                <a:solidFill>
                  <a:schemeClr val="accent1"/>
                </a:solidFill>
              </a:rPr>
              <a:t>effects. 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Office-Design</vt:lpstr>
      <vt:lpstr>Praxiskurs Datenanalyse und Replikation</vt:lpstr>
      <vt:lpstr>Gliederung</vt:lpstr>
      <vt:lpstr>Begrüßung</vt:lpstr>
      <vt:lpstr>Lernplattformen</vt:lpstr>
      <vt:lpstr>1. Vorstellung</vt:lpstr>
      <vt:lpstr>1. Hinführung</vt:lpstr>
      <vt:lpstr>2. Lernziele und Herangehensweise</vt:lpstr>
      <vt:lpstr>2. Lernziele und Herangehensweise</vt:lpstr>
      <vt:lpstr>„Reproducibility debate“ in den Sozialwissenschaften</vt:lpstr>
      <vt:lpstr>„Reproducibility debate“ in den Sozialwissenschaften</vt:lpstr>
      <vt:lpstr>Fragen der Studierenden</vt:lpstr>
      <vt:lpstr>Blitzlichter</vt:lpstr>
      <vt:lpstr>6. Literatur nächste Sitzung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110</cp:revision>
  <dcterms:created xsi:type="dcterms:W3CDTF">2018-04-09T09:16:09Z</dcterms:created>
  <dcterms:modified xsi:type="dcterms:W3CDTF">2021-09-22T07:39:32Z</dcterms:modified>
</cp:coreProperties>
</file>