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ke, Lars" initials="PL" lastIdx="1" clrIdx="0">
    <p:extLst>
      <p:ext uri="{19B8F6BF-5375-455C-9EA6-DF929625EA0E}">
        <p15:presenceInfo xmlns:p15="http://schemas.microsoft.com/office/powerpoint/2012/main" userId="Pelke, La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348" autoAdjust="0"/>
  </p:normalViewPr>
  <p:slideViewPr>
    <p:cSldViewPr snapToGrid="0" snapToObjects="1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7D5B-443C-3047-93B9-F7703B19D7C2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99D1-B0F3-D14C-91D4-76DC0E8EC85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47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B99D1-B0F3-D14C-91D4-76DC0E8EC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338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4676-D833-BE48-B8D3-E5BB5153E92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01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617-5E96-E946-B4AD-9FF06CBE1C6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03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2393-FE53-914B-B415-96CE699DBEA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11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1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01-F73E-D748-8DF4-7ABC717ECD91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657" y="1847850"/>
            <a:ext cx="5181600" cy="4351338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47850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693C-17F3-F545-A385-A9CE47A00493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0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761412" cy="114935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70B4-4BCB-7E44-804C-8E38549B08B0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88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46B-64DB-AA40-AFDC-E22F460D58B2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9DB0-0064-3641-965D-E8E74640E7B8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24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1665514"/>
            <a:ext cx="6172200" cy="4195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4ABB-0118-F140-8008-D9E6E67768FE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9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1621971"/>
            <a:ext cx="6172200" cy="4239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32D3-1A08-3641-B7EE-CCD6003CFB9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14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3657" y="365125"/>
            <a:ext cx="9416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13657" y="1825625"/>
            <a:ext cx="10940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3658" y="6356350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9F32-C1A7-6F43-8D2D-C898D1BF821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784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Grundlagen der vergleichenden Analyse politischer 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82200" y="635635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36FA0-16F7-FD41-9442-6779544F056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65125"/>
            <a:ext cx="1811020" cy="9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rmarkdow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992923"/>
            <a:ext cx="9144000" cy="1887154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 smtClean="0"/>
              <a:t>Praxiskurs </a:t>
            </a:r>
            <a:r>
              <a:rPr lang="de-DE" sz="4400" b="1" dirty="0"/>
              <a:t>Datenanalyse und Replikation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98717"/>
            <a:ext cx="9144000" cy="1053977"/>
          </a:xfrm>
        </p:spPr>
        <p:txBody>
          <a:bodyPr>
            <a:normAutofit/>
          </a:bodyPr>
          <a:lstStyle/>
          <a:p>
            <a:pPr algn="l"/>
            <a:r>
              <a:rPr lang="de-DE" sz="3000" dirty="0" smtClean="0"/>
              <a:t>Sitzung 4	Praktische Session</a:t>
            </a: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1056177"/>
            <a:ext cx="9144000" cy="105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/>
              <a:t>Dr. Lars Pelke</a:t>
            </a:r>
          </a:p>
          <a:p>
            <a:pPr algn="l"/>
            <a:r>
              <a:rPr lang="de-DE" dirty="0" smtClean="0"/>
              <a:t>Universität Heidelberg, Institut für Politische Wissenschaft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975B-507E-AD47-B4D5-F118523839BB}" type="datetime1">
              <a:rPr lang="de-DE" smtClean="0"/>
              <a:t>22.09.2021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Leitfragen und Lernziele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Diskutieren erster </a:t>
            </a:r>
            <a:r>
              <a:rPr lang="de-DE" b="1" dirty="0" smtClean="0"/>
              <a:t>Replikationsergebnisse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Wo </a:t>
            </a:r>
            <a:r>
              <a:rPr lang="de-DE" dirty="0"/>
              <a:t>tauchen </a:t>
            </a:r>
            <a:r>
              <a:rPr lang="de-DE" dirty="0" smtClean="0"/>
              <a:t>Probleme </a:t>
            </a:r>
            <a:r>
              <a:rPr lang="de-DE" dirty="0" smtClean="0"/>
              <a:t>auf?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praktische </a:t>
            </a:r>
            <a:r>
              <a:rPr lang="de-DE" dirty="0"/>
              <a:t>Hilfe </a:t>
            </a:r>
            <a:r>
              <a:rPr lang="de-DE" dirty="0" smtClean="0"/>
              <a:t>untereinander </a:t>
            </a:r>
            <a:r>
              <a:rPr lang="de-DE" dirty="0"/>
              <a:t>und durch </a:t>
            </a:r>
            <a:r>
              <a:rPr lang="de-DE" dirty="0" smtClean="0"/>
              <a:t>Seminarleitung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Problemlösung </a:t>
            </a:r>
            <a:r>
              <a:rPr lang="de-DE" dirty="0"/>
              <a:t>und Verbessern der </a:t>
            </a:r>
            <a:r>
              <a:rPr lang="de-DE" dirty="0" smtClean="0"/>
              <a:t>Skripte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Wie </a:t>
            </a:r>
            <a:r>
              <a:rPr lang="de-DE" dirty="0"/>
              <a:t>Ergebnisse speichern und Tabellen und Abbildungen reproduzierbar in Paper einbauen (Latex; Word; </a:t>
            </a:r>
            <a:r>
              <a:rPr lang="de-DE" dirty="0" err="1"/>
              <a:t>RMarkdown</a:t>
            </a:r>
            <a:r>
              <a:rPr lang="de-DE" dirty="0"/>
              <a:t>)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82B3-5527-FA43-AAB0-0EA1A925D307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Praxiskurs Datenanalyse und Replikation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Hands-On Replikationsergebnisse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Blitzlicht: Replikationsergebnisse (zwei </a:t>
            </a:r>
            <a:r>
              <a:rPr lang="de-DE" b="1" dirty="0" smtClean="0"/>
              <a:t>kurze Runden</a:t>
            </a:r>
            <a:r>
              <a:rPr lang="de-DE" b="1" dirty="0" smtClean="0"/>
              <a:t>)</a:t>
            </a:r>
          </a:p>
          <a:p>
            <a:pPr marL="0" indent="0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dirty="0" smtClean="0"/>
              <a:t>Was erwarte ich von der heutigen Sitzung?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Wo habe ich Probleme mit meiner Replikation? 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8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Hands-On Replikationsergebnisse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smtClean="0"/>
              <a:t>Vorstellung Replikationsergebnisse und Probleme (~20min)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Jetzt sind </a:t>
            </a:r>
            <a:r>
              <a:rPr lang="de-DE" dirty="0" smtClean="0"/>
              <a:t>Sie </a:t>
            </a:r>
            <a:r>
              <a:rPr lang="de-DE" dirty="0" smtClean="0"/>
              <a:t>eingeladen zunächst in Kleingruppen gegenseitig Ihren Arbeitsstand zu präsentieren und mit Ihren </a:t>
            </a:r>
            <a:r>
              <a:rPr lang="de-DE" dirty="0" err="1" smtClean="0"/>
              <a:t>Kolleg:innen</a:t>
            </a:r>
            <a:r>
              <a:rPr lang="de-DE" dirty="0" smtClean="0"/>
              <a:t> konkrete </a:t>
            </a:r>
            <a:r>
              <a:rPr lang="de-DE" dirty="0" smtClean="0"/>
              <a:t>Probleme </a:t>
            </a:r>
            <a:r>
              <a:rPr lang="de-DE" dirty="0" smtClean="0"/>
              <a:t>in Ihrer Replikationsarbeit zu diskutieren</a:t>
            </a:r>
          </a:p>
          <a:p>
            <a:pPr>
              <a:lnSpc>
                <a:spcPct val="150000"/>
              </a:lnSpc>
            </a:pPr>
            <a:r>
              <a:rPr lang="de-DE" b="1" dirty="0" smtClean="0"/>
              <a:t>Punkte</a:t>
            </a:r>
            <a:r>
              <a:rPr lang="de-DE" dirty="0" smtClean="0"/>
              <a:t> </a:t>
            </a:r>
            <a:r>
              <a:rPr lang="de-DE" dirty="0" smtClean="0"/>
              <a:t>zur Diskussion: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Kurzzusammenfassung der Hauptbefunde der Originalstudie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Replikation der Ergebnisse (Wo stehe </a:t>
            </a:r>
            <a:r>
              <a:rPr lang="de-DE" dirty="0" smtClean="0"/>
              <a:t>ich?)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Was waren die Hauptprobleme (Replikationsskripte der Studie, eigene Skripte, Datenverfügbarkeit)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Was brauche ich </a:t>
            </a:r>
            <a:r>
              <a:rPr lang="de-DE" dirty="0" smtClean="0"/>
              <a:t>um </a:t>
            </a:r>
            <a:r>
              <a:rPr lang="de-DE" dirty="0" smtClean="0"/>
              <a:t>weiter </a:t>
            </a:r>
            <a:r>
              <a:rPr lang="de-DE" dirty="0" smtClean="0"/>
              <a:t>zukommen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Hands-On Replikationsergebnisse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smtClean="0"/>
              <a:t>Plenum: Was brauchen Sie zum Weiterkommen? (~20min)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de-DE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de-DE" sz="2400" dirty="0" smtClean="0"/>
              <a:t>Jetzt diskutieren wir gemeinsam wo Sie stehen und was Sie noch benötigen um weiterzukommen.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de-DE" sz="2000" i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de-DE" sz="2000" i="1" dirty="0" smtClean="0">
                <a:solidFill>
                  <a:schemeClr val="accent1">
                    <a:lumMod val="50000"/>
                  </a:schemeClr>
                </a:solidFill>
              </a:rPr>
              <a:t>Hinweis: Wir sammeln auf dem Flipchart.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Hands-On Replikationsergebnisse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b="1" dirty="0" smtClean="0"/>
              <a:t>Hands-On Runde (~30min)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/>
              <a:t>Arbeiten Sie nun weiter an Ihren Skripten und Ihrer Replikation.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/>
              <a:t>Wenn Sie Fragen haben, Hilfe benötigen, oder sonst Unterstützung benötigen, melden Sie sich bei mir und/oder helfen Sie sich gegenseitig.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0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de-DE" sz="2400" dirty="0" smtClean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5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Ergebnisse reproduzierbar machen. </a:t>
            </a:r>
            <a:r>
              <a:rPr lang="de-DE" sz="4000" b="1" dirty="0" err="1" smtClean="0">
                <a:solidFill>
                  <a:schemeClr val="accent1">
                    <a:lumMod val="50000"/>
                  </a:schemeClr>
                </a:solidFill>
              </a:rPr>
              <a:t>RStudio</a:t>
            </a:r>
            <a:endParaRPr lang="de-DE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30" y="1825625"/>
            <a:ext cx="5716978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Ergebnisse aus </a:t>
            </a:r>
            <a:r>
              <a:rPr lang="de-DE" sz="2000" b="1" dirty="0" err="1" smtClean="0">
                <a:solidFill>
                  <a:schemeClr val="accent1">
                    <a:lumMod val="50000"/>
                  </a:schemeClr>
                </a:solidFill>
              </a:rPr>
              <a:t>RStudio</a:t>
            </a: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 exportieren 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Exportieren der Abbildungen als PDF in den Output- Ordner durch </a:t>
            </a:r>
            <a:r>
              <a:rPr lang="de-DE" sz="2000" dirty="0" err="1" smtClean="0"/>
              <a:t>ggsave</a:t>
            </a:r>
            <a:r>
              <a:rPr lang="de-DE" sz="2000" dirty="0" smtClean="0"/>
              <a:t>()-</a:t>
            </a:r>
            <a:r>
              <a:rPr lang="de-DE" sz="2000" dirty="0" err="1" smtClean="0"/>
              <a:t>Function</a:t>
            </a: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Exportieren der Tabellen/Regressionstabellen </a:t>
            </a:r>
          </a:p>
          <a:p>
            <a:pPr lvl="1">
              <a:lnSpc>
                <a:spcPct val="150000"/>
              </a:lnSpc>
            </a:pPr>
            <a:r>
              <a:rPr lang="de-DE" sz="1600" dirty="0" smtClean="0"/>
              <a:t>als .</a:t>
            </a:r>
            <a:r>
              <a:rPr lang="de-DE" sz="1600" dirty="0" err="1" smtClean="0"/>
              <a:t>csv</a:t>
            </a:r>
            <a:r>
              <a:rPr lang="de-DE" sz="1600" dirty="0" smtClean="0"/>
              <a:t>-Datei in den </a:t>
            </a:r>
            <a:r>
              <a:rPr lang="de-DE" sz="1600" dirty="0" smtClean="0"/>
              <a:t>Output-Ordner (~)</a:t>
            </a:r>
            <a:endParaRPr lang="de-DE" sz="1600" dirty="0" smtClean="0"/>
          </a:p>
          <a:p>
            <a:pPr lvl="1">
              <a:lnSpc>
                <a:spcPct val="150000"/>
              </a:lnSpc>
            </a:pPr>
            <a:r>
              <a:rPr lang="de-DE" sz="1600" dirty="0" smtClean="0"/>
              <a:t>als Word- oder Latex-File in den </a:t>
            </a:r>
            <a:r>
              <a:rPr lang="de-DE" sz="1600" dirty="0" smtClean="0"/>
              <a:t>Output-Ordner (+)</a:t>
            </a:r>
            <a:endParaRPr lang="de-DE" sz="1600" dirty="0" smtClean="0"/>
          </a:p>
          <a:p>
            <a:pPr lvl="1">
              <a:lnSpc>
                <a:spcPct val="150000"/>
              </a:lnSpc>
            </a:pPr>
            <a:r>
              <a:rPr lang="de-DE" sz="1600" dirty="0" smtClean="0"/>
              <a:t>Nutze </a:t>
            </a:r>
            <a:r>
              <a:rPr lang="de-DE" sz="1600" dirty="0" smtClean="0"/>
              <a:t>Libraries/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: </a:t>
            </a:r>
            <a:r>
              <a:rPr lang="de-DE" sz="1600" dirty="0" err="1" smtClean="0"/>
              <a:t>stargazer</a:t>
            </a:r>
            <a:r>
              <a:rPr lang="de-DE" sz="1600" dirty="0" smtClean="0"/>
              <a:t>, </a:t>
            </a:r>
            <a:r>
              <a:rPr lang="de-DE" sz="1600" dirty="0" err="1" smtClean="0"/>
              <a:t>texreg</a:t>
            </a:r>
            <a:r>
              <a:rPr lang="de-DE" sz="1600" dirty="0" smtClean="0"/>
              <a:t>, </a:t>
            </a:r>
            <a:r>
              <a:rPr lang="de-DE" sz="1600" dirty="0" err="1" smtClean="0"/>
              <a:t>outreg</a:t>
            </a:r>
            <a:r>
              <a:rPr lang="de-DE" sz="1600" dirty="0" smtClean="0"/>
              <a:t>, </a:t>
            </a:r>
            <a:r>
              <a:rPr lang="de-DE" sz="1600" dirty="0" err="1" smtClean="0"/>
              <a:t>modelsummary</a:t>
            </a:r>
            <a:endParaRPr lang="de-DE" sz="16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Wichtig: eindeutige Bezeichnungen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7</a:t>
            </a:fld>
            <a:endParaRPr lang="de-D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24154" y="1829377"/>
            <a:ext cx="5716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Forschungsberichte/Artikel in </a:t>
            </a:r>
            <a:r>
              <a:rPr lang="de-DE" sz="2000" b="1" dirty="0" err="1" smtClean="0">
                <a:solidFill>
                  <a:schemeClr val="accent1">
                    <a:lumMod val="50000"/>
                  </a:schemeClr>
                </a:solidFill>
              </a:rPr>
              <a:t>Rstudio</a:t>
            </a: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 schreiben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In einem </a:t>
            </a:r>
            <a:r>
              <a:rPr lang="de-DE" sz="2400" dirty="0" err="1" smtClean="0"/>
              <a:t>RMarkdown</a:t>
            </a:r>
            <a:r>
              <a:rPr lang="de-DE" sz="2400" dirty="0" smtClean="0"/>
              <a:t>-Dokument wird Text im </a:t>
            </a:r>
            <a:r>
              <a:rPr lang="de-DE" sz="2400" i="1" dirty="0" err="1" smtClean="0"/>
              <a:t>Markdown</a:t>
            </a:r>
            <a:r>
              <a:rPr lang="de-DE" sz="2400" dirty="0" smtClean="0"/>
              <a:t>-Syntax geschrieben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Code </a:t>
            </a:r>
            <a:r>
              <a:rPr lang="de-DE" sz="2400" dirty="0" smtClean="0"/>
              <a:t>wird in einem </a:t>
            </a:r>
            <a:r>
              <a:rPr lang="de-DE" sz="2400" i="1" dirty="0" err="1" smtClean="0"/>
              <a:t>Codechunck</a:t>
            </a:r>
            <a:r>
              <a:rPr lang="de-DE" sz="2400" dirty="0" smtClean="0"/>
              <a:t> geschrieben, wie im regulären R-File, der dann ausgeführt wird (Vers. Optionen: bspw. nur Resultate anzeigen etc.)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Das </a:t>
            </a:r>
            <a:r>
              <a:rPr lang="de-DE" sz="2400" dirty="0" err="1" smtClean="0"/>
              <a:t>RMarkdown</a:t>
            </a:r>
            <a:r>
              <a:rPr lang="de-DE" sz="2400" dirty="0" smtClean="0"/>
              <a:t>-Dokument kann dann kompiliert werden zu .</a:t>
            </a:r>
            <a:r>
              <a:rPr lang="de-DE" sz="2400" dirty="0" err="1" smtClean="0"/>
              <a:t>doc</a:t>
            </a:r>
            <a:r>
              <a:rPr lang="de-DE" sz="2400" dirty="0" smtClean="0"/>
              <a:t>, .</a:t>
            </a:r>
            <a:r>
              <a:rPr lang="de-DE" sz="2400" dirty="0" err="1" smtClean="0"/>
              <a:t>pdf</a:t>
            </a:r>
            <a:r>
              <a:rPr lang="de-DE" sz="2400" dirty="0" smtClean="0"/>
              <a:t>, .</a:t>
            </a:r>
            <a:r>
              <a:rPr lang="de-DE" sz="2400" dirty="0" err="1" smtClean="0"/>
              <a:t>html</a:t>
            </a:r>
            <a:r>
              <a:rPr lang="de-DE" sz="2400" dirty="0" smtClean="0"/>
              <a:t>-Files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Siehe auch: </a:t>
            </a:r>
            <a:r>
              <a:rPr lang="de-DE" sz="2400" dirty="0">
                <a:hlinkClick r:id="rId2"/>
              </a:rPr>
              <a:t>https://bookdown.org/yihui/rmarkdown</a:t>
            </a:r>
            <a:r>
              <a:rPr lang="de-DE" sz="2400" dirty="0" smtClean="0">
                <a:hlinkClick r:id="rId2"/>
              </a:rPr>
              <a:t>/</a:t>
            </a:r>
            <a:r>
              <a:rPr lang="de-DE" sz="2400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38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Ergebnisse reproduzierbar machen. </a:t>
            </a:r>
            <a:r>
              <a:rPr lang="de-DE" sz="4000" b="1" dirty="0" smtClean="0">
                <a:solidFill>
                  <a:schemeClr val="accent1">
                    <a:lumMod val="50000"/>
                  </a:schemeClr>
                </a:solidFill>
              </a:rPr>
              <a:t>STATA</a:t>
            </a:r>
            <a:endParaRPr lang="de-DE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739" y="1690688"/>
            <a:ext cx="5716978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Ergebnisse aus STATA exportieren 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Exportieren der Abbildungen als PDF in den Output- Ordner durch </a:t>
            </a:r>
            <a:r>
              <a:rPr lang="de-DE" sz="2000" i="1" dirty="0" err="1" smtClean="0">
                <a:solidFill>
                  <a:schemeClr val="accent2">
                    <a:lumMod val="75000"/>
                  </a:schemeClr>
                </a:solidFill>
              </a:rPr>
              <a:t>graph</a:t>
            </a:r>
            <a:r>
              <a:rPr lang="de-DE" sz="2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i="1" dirty="0" err="1" smtClean="0">
                <a:solidFill>
                  <a:schemeClr val="accent2">
                    <a:lumMod val="75000"/>
                  </a:schemeClr>
                </a:solidFill>
              </a:rPr>
              <a:t>export</a:t>
            </a:r>
            <a:r>
              <a:rPr lang="de-DE" sz="2000" i="1" dirty="0" smtClean="0">
                <a:solidFill>
                  <a:schemeClr val="accent2">
                    <a:lumMod val="75000"/>
                  </a:schemeClr>
                </a:solidFill>
              </a:rPr>
              <a:t> NAME.pdf, </a:t>
            </a:r>
            <a:r>
              <a:rPr lang="de-DE" sz="2000" i="1" dirty="0" err="1" smtClean="0">
                <a:solidFill>
                  <a:schemeClr val="accent2">
                    <a:lumMod val="75000"/>
                  </a:schemeClr>
                </a:solidFill>
              </a:rPr>
              <a:t>replace</a:t>
            </a:r>
            <a:r>
              <a:rPr lang="de-DE" sz="2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de-DE" sz="1600" dirty="0" smtClean="0"/>
              <a:t>Wichtig: Immer im Code den </a:t>
            </a:r>
            <a:r>
              <a:rPr lang="de-DE" sz="1600" dirty="0" smtClean="0"/>
              <a:t>Export-Befehl </a:t>
            </a:r>
            <a:r>
              <a:rPr lang="de-DE" sz="1600" dirty="0" smtClean="0"/>
              <a:t>schreiben und nicht durch Click </a:t>
            </a:r>
            <a:r>
              <a:rPr lang="de-DE" sz="1600" dirty="0" err="1" smtClean="0"/>
              <a:t>and</a:t>
            </a:r>
            <a:r>
              <a:rPr lang="de-DE" sz="1600" dirty="0" smtClean="0"/>
              <a:t> Save speichern</a:t>
            </a:r>
            <a:r>
              <a:rPr lang="de-DE" sz="1600" dirty="0" smtClean="0"/>
              <a:t>! Das ist nicht reproduzierbar</a:t>
            </a:r>
            <a:endParaRPr lang="de-DE" sz="16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000" dirty="0" smtClean="0"/>
              <a:t>Exportieren der Tabellen/Regressionstabellen </a:t>
            </a:r>
          </a:p>
          <a:p>
            <a:pPr lvl="1">
              <a:lnSpc>
                <a:spcPct val="150000"/>
              </a:lnSpc>
            </a:pPr>
            <a:r>
              <a:rPr lang="de-DE" sz="1600" dirty="0" smtClean="0">
                <a:solidFill>
                  <a:schemeClr val="accent2">
                    <a:lumMod val="75000"/>
                  </a:schemeClr>
                </a:solidFill>
              </a:rPr>
              <a:t>Outreg2</a:t>
            </a:r>
            <a:r>
              <a:rPr lang="de-DE" sz="1600" dirty="0" smtClean="0"/>
              <a:t> </a:t>
            </a:r>
            <a:r>
              <a:rPr lang="de-DE" sz="1600" dirty="0" err="1" smtClean="0"/>
              <a:t>AddOn</a:t>
            </a:r>
            <a:r>
              <a:rPr lang="de-DE" sz="1600" dirty="0" smtClean="0"/>
              <a:t> (Regressionstabellen)</a:t>
            </a:r>
          </a:p>
          <a:p>
            <a:pPr lvl="1">
              <a:lnSpc>
                <a:spcPct val="150000"/>
              </a:lnSpc>
            </a:pPr>
            <a:r>
              <a:rPr lang="de-DE" sz="1600" dirty="0" err="1" smtClean="0">
                <a:solidFill>
                  <a:schemeClr val="accent2">
                    <a:lumMod val="75000"/>
                  </a:schemeClr>
                </a:solidFill>
              </a:rPr>
              <a:t>Estout</a:t>
            </a:r>
            <a:r>
              <a:rPr lang="de-DE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600" dirty="0" err="1" smtClean="0"/>
              <a:t>AddOn</a:t>
            </a:r>
            <a:r>
              <a:rPr lang="de-DE" sz="1600" dirty="0" smtClean="0"/>
              <a:t> </a:t>
            </a:r>
            <a:r>
              <a:rPr lang="de-DE" sz="1600" dirty="0"/>
              <a:t>(Regressionstabellen</a:t>
            </a:r>
            <a:r>
              <a:rPr lang="de-DE" sz="16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sz="1600" dirty="0" err="1" smtClean="0">
                <a:solidFill>
                  <a:schemeClr val="accent2">
                    <a:lumMod val="75000"/>
                  </a:schemeClr>
                </a:solidFill>
              </a:rPr>
              <a:t>Tabout</a:t>
            </a:r>
            <a:r>
              <a:rPr lang="de-DE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600" dirty="0" err="1" smtClean="0"/>
              <a:t>AddOn</a:t>
            </a:r>
            <a:r>
              <a:rPr lang="de-DE" sz="1600" dirty="0" smtClean="0"/>
              <a:t> (Summary </a:t>
            </a:r>
            <a:r>
              <a:rPr lang="de-DE" sz="1600" dirty="0" err="1" smtClean="0"/>
              <a:t>Statistics</a:t>
            </a:r>
            <a:r>
              <a:rPr lang="de-DE" sz="1600" dirty="0" smtClean="0"/>
              <a:t> etc.)</a:t>
            </a:r>
          </a:p>
          <a:p>
            <a:pPr>
              <a:lnSpc>
                <a:spcPct val="150000"/>
              </a:lnSpc>
            </a:pPr>
            <a:r>
              <a:rPr lang="de-DE" sz="2000" dirty="0" smtClean="0"/>
              <a:t>Wichtig: eindeutige Bezeichnungen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8</a:t>
            </a:fld>
            <a:endParaRPr lang="de-D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00799" y="1684194"/>
            <a:ext cx="57169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sz="2000" b="1" dirty="0">
                <a:solidFill>
                  <a:schemeClr val="accent1">
                    <a:lumMod val="50000"/>
                  </a:schemeClr>
                </a:solidFill>
              </a:rPr>
              <a:t>Forschungsberichte/Artikel </a:t>
            </a:r>
            <a:r>
              <a:rPr lang="de-DE" sz="2000" b="1" dirty="0" smtClean="0">
                <a:solidFill>
                  <a:schemeClr val="accent1">
                    <a:lumMod val="50000"/>
                  </a:schemeClr>
                </a:solidFill>
              </a:rPr>
              <a:t>in STATA</a:t>
            </a:r>
            <a:endParaRPr lang="de-DE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2400" dirty="0" smtClean="0"/>
              <a:t>Auf keinen Fall </a:t>
            </a:r>
            <a:r>
              <a:rPr lang="de-DE" sz="2400" i="1" dirty="0" err="1" smtClean="0"/>
              <a:t>Copy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and</a:t>
            </a:r>
            <a:r>
              <a:rPr lang="de-DE" sz="2400" i="1" dirty="0" smtClean="0"/>
              <a:t> Paste</a:t>
            </a:r>
            <a:r>
              <a:rPr lang="de-DE" sz="2400" dirty="0" smtClean="0"/>
              <a:t>, da nicht reproduzierbar</a:t>
            </a:r>
          </a:p>
          <a:p>
            <a:r>
              <a:rPr lang="de-DE" sz="2400" dirty="0" smtClean="0"/>
              <a:t>Alternative /STATA-</a:t>
            </a:r>
            <a:r>
              <a:rPr lang="de-DE" sz="2400" dirty="0" err="1" smtClean="0"/>
              <a:t>Markdown</a:t>
            </a:r>
            <a:r>
              <a:rPr lang="de-DE" sz="2400" dirty="0" smtClean="0"/>
              <a:t> </a:t>
            </a:r>
            <a:r>
              <a:rPr lang="de-DE" sz="2400" dirty="0" err="1" smtClean="0"/>
              <a:t>markstat</a:t>
            </a:r>
            <a:endParaRPr lang="de-DE" sz="2400" dirty="0" smtClean="0"/>
          </a:p>
          <a:p>
            <a:pPr lvl="1"/>
            <a:r>
              <a:rPr lang="de-DE" sz="2000" dirty="0" smtClean="0"/>
              <a:t>Aus meiner Sicht, bisher nicht weiter verbreitet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755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Vorbereitung nächste Sitzung</a:t>
            </a:r>
            <a:endParaRPr lang="de-D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Seien Sie bereit folgende Punkte in der Sitzung nächste Woche zu präsentieren:</a:t>
            </a:r>
          </a:p>
          <a:p>
            <a:r>
              <a:rPr lang="de-DE" sz="2400" dirty="0" smtClean="0"/>
              <a:t>Forschungsfrage und Thema der Originalstudie in drei Sätzen</a:t>
            </a:r>
          </a:p>
          <a:p>
            <a:r>
              <a:rPr lang="de-DE" sz="2400" dirty="0" smtClean="0"/>
              <a:t>Welche statistischen Modelle wurden </a:t>
            </a:r>
            <a:r>
              <a:rPr lang="de-DE" sz="2400" dirty="0" smtClean="0"/>
              <a:t>genutzt?</a:t>
            </a:r>
            <a:endParaRPr lang="de-DE" sz="2400" dirty="0" smtClean="0"/>
          </a:p>
          <a:p>
            <a:r>
              <a:rPr lang="de-DE" sz="2400" dirty="0" smtClean="0"/>
              <a:t>Welche Tabellen und Abbildungen </a:t>
            </a:r>
            <a:r>
              <a:rPr lang="de-DE" sz="2400" dirty="0" smtClean="0"/>
              <a:t>konnten </a:t>
            </a:r>
            <a:r>
              <a:rPr lang="de-DE" sz="2400" dirty="0" smtClean="0"/>
              <a:t>Sie bisher reproduzieren?</a:t>
            </a:r>
          </a:p>
          <a:p>
            <a:r>
              <a:rPr lang="de-DE" sz="2400" dirty="0" smtClean="0"/>
              <a:t>Welche Modelle haben Sie zum Laufen gebracht, welche fehlen noch?</a:t>
            </a:r>
          </a:p>
          <a:p>
            <a:r>
              <a:rPr lang="de-DE" sz="2400" dirty="0" smtClean="0"/>
              <a:t>Was sind Ihre Hauptprobleme?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smtClean="0">
                <a:solidFill>
                  <a:srgbClr val="002060"/>
                </a:solidFill>
              </a:rPr>
              <a:t>Bereiten Sie ggf. eine kurze Präsentation vor (PowerPoint-</a:t>
            </a:r>
            <a:r>
              <a:rPr lang="de-DE" sz="2400" dirty="0" err="1" smtClean="0">
                <a:solidFill>
                  <a:srgbClr val="002060"/>
                </a:solidFill>
              </a:rPr>
              <a:t>Slides</a:t>
            </a:r>
            <a:r>
              <a:rPr lang="de-DE" sz="2400" dirty="0" smtClean="0">
                <a:solidFill>
                  <a:srgbClr val="002060"/>
                </a:solidFill>
              </a:rPr>
              <a:t>) mit </a:t>
            </a:r>
            <a:r>
              <a:rPr lang="de-DE" sz="2400" dirty="0" smtClean="0">
                <a:solidFill>
                  <a:srgbClr val="002060"/>
                </a:solidFill>
              </a:rPr>
              <a:t>einer Gegenüberstellung der </a:t>
            </a:r>
            <a:r>
              <a:rPr lang="de-DE" sz="2400" dirty="0" smtClean="0">
                <a:solidFill>
                  <a:srgbClr val="002060"/>
                </a:solidFill>
              </a:rPr>
              <a:t>Originalresultate und </a:t>
            </a:r>
            <a:r>
              <a:rPr lang="de-DE" sz="2400" dirty="0" smtClean="0">
                <a:solidFill>
                  <a:srgbClr val="002060"/>
                </a:solidFill>
              </a:rPr>
              <a:t>Ihrer </a:t>
            </a:r>
            <a:r>
              <a:rPr lang="de-DE" sz="2400" dirty="0" smtClean="0">
                <a:solidFill>
                  <a:srgbClr val="002060"/>
                </a:solidFill>
              </a:rPr>
              <a:t>Resultate/Plots.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743-8DFA-0249-BD84-7A0CB58EFE82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smtClean="0"/>
              <a:t>Praxiskurs Datenanalyse und Replikation</a:t>
            </a:r>
            <a:endParaRPr lang="de-DE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36FA0-16F7-FD41-9442-6779544F056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100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Office-Design</vt:lpstr>
      <vt:lpstr>Praxiskurs Datenanalyse und Replikation</vt:lpstr>
      <vt:lpstr>Leitfragen und Lernziele</vt:lpstr>
      <vt:lpstr>Hands-On Replikationsergebnisse</vt:lpstr>
      <vt:lpstr>Hands-On Replikationsergebnisse</vt:lpstr>
      <vt:lpstr>Hands-On Replikationsergebnisse</vt:lpstr>
      <vt:lpstr>Hands-On Replikationsergebnisse</vt:lpstr>
      <vt:lpstr>Ergebnisse reproduzierbar machen. RStudio</vt:lpstr>
      <vt:lpstr>Ergebnisse reproduzierbar machen. STATA</vt:lpstr>
      <vt:lpstr>Vorbereitung nächste Sitzung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POL_P5 Grundlagen der vergleichenden Analyse politischer Systeme</dc:title>
  <dc:creator>Lars Pelke</dc:creator>
  <cp:lastModifiedBy>Pelke, Lars</cp:lastModifiedBy>
  <cp:revision>151</cp:revision>
  <dcterms:created xsi:type="dcterms:W3CDTF">2018-04-09T09:16:09Z</dcterms:created>
  <dcterms:modified xsi:type="dcterms:W3CDTF">2021-09-22T06:30:57Z</dcterms:modified>
</cp:coreProperties>
</file>