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 id="2147483858" r:id="rId2"/>
    <p:sldMasterId id="2147483671" r:id="rId3"/>
    <p:sldMasterId id="2147483866" r:id="rId4"/>
  </p:sldMasterIdLst>
  <p:notesMasterIdLst>
    <p:notesMasterId r:id="rId13"/>
  </p:notesMasterIdLst>
  <p:sldIdLst>
    <p:sldId id="257" r:id="rId5"/>
    <p:sldId id="351" r:id="rId6"/>
    <p:sldId id="353" r:id="rId7"/>
    <p:sldId id="360" r:id="rId8"/>
    <p:sldId id="359" r:id="rId9"/>
    <p:sldId id="358" r:id="rId10"/>
    <p:sldId id="357" r:id="rId11"/>
    <p:sldId id="258"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de, Lars" initials="ML" lastIdx="1" clrIdx="0">
    <p:extLst>
      <p:ext uri="{19B8F6BF-5375-455C-9EA6-DF929625EA0E}">
        <p15:presenceInfo xmlns:p15="http://schemas.microsoft.com/office/powerpoint/2012/main" userId="S::lars.mudde@capgemini.com::df7dca88-2db8-4061-b7cb-4834ca21fb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4" autoAdjust="0"/>
    <p:restoredTop sz="96327"/>
  </p:normalViewPr>
  <p:slideViewPr>
    <p:cSldViewPr snapToGrid="0">
      <p:cViewPr varScale="1">
        <p:scale>
          <a:sx n="157" d="100"/>
          <a:sy n="157" d="100"/>
        </p:scale>
        <p:origin x="9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27263-93C0-4A66-AEE9-6393693103CC}" type="datetimeFigureOut">
              <a:rPr lang="nl-NL" smtClean="0"/>
              <a:t>27-10-2020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5A6A2-1E30-439E-B803-AFE55DB3F8FB}" type="slidenum">
              <a:rPr lang="nl-NL" smtClean="0"/>
              <a:t>‹#›</a:t>
            </a:fld>
            <a:endParaRPr lang="nl-NL"/>
          </a:p>
        </p:txBody>
      </p:sp>
    </p:spTree>
    <p:extLst>
      <p:ext uri="{BB962C8B-B14F-4D97-AF65-F5344CB8AC3E}">
        <p14:creationId xmlns:p14="http://schemas.microsoft.com/office/powerpoint/2010/main" val="70075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3</a:t>
            </a:fld>
            <a:endParaRPr lang="nl-NL"/>
          </a:p>
        </p:txBody>
      </p:sp>
    </p:spTree>
    <p:extLst>
      <p:ext uri="{BB962C8B-B14F-4D97-AF65-F5344CB8AC3E}">
        <p14:creationId xmlns:p14="http://schemas.microsoft.com/office/powerpoint/2010/main" val="50888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6</a:t>
            </a:fld>
            <a:endParaRPr lang="nl-NL"/>
          </a:p>
        </p:txBody>
      </p:sp>
    </p:spTree>
    <p:extLst>
      <p:ext uri="{BB962C8B-B14F-4D97-AF65-F5344CB8AC3E}">
        <p14:creationId xmlns:p14="http://schemas.microsoft.com/office/powerpoint/2010/main" val="181396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7</a:t>
            </a:fld>
            <a:endParaRPr lang="nl-NL"/>
          </a:p>
        </p:txBody>
      </p:sp>
    </p:spTree>
    <p:extLst>
      <p:ext uri="{BB962C8B-B14F-4D97-AF65-F5344CB8AC3E}">
        <p14:creationId xmlns:p14="http://schemas.microsoft.com/office/powerpoint/2010/main" val="2810736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png"/><Relationship Id="rId18" Type="http://schemas.openxmlformats.org/officeDocument/2006/relationships/hyperlink" Target="http://www.facebook.com/capgemini" TargetMode="External"/><Relationship Id="rId3" Type="http://schemas.openxmlformats.org/officeDocument/2006/relationships/tags" Target="../tags/tag6.xml"/><Relationship Id="rId21" Type="http://schemas.openxmlformats.org/officeDocument/2006/relationships/hyperlink" Target="http://www.capgemini.com/" TargetMode="External"/><Relationship Id="rId7" Type="http://schemas.openxmlformats.org/officeDocument/2006/relationships/image" Target="../media/image2.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5.png"/><Relationship Id="rId20" Type="http://schemas.microsoft.com/office/2007/relationships/hdphoto" Target="../media/hdphoto5.wdp"/><Relationship Id="rId1" Type="http://schemas.openxmlformats.org/officeDocument/2006/relationships/tags" Target="../tags/tag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2.xml"/><Relationship Id="rId15" Type="http://schemas.openxmlformats.org/officeDocument/2006/relationships/hyperlink" Target="http://www.youtube.com/capgeminimedia" TargetMode="External"/><Relationship Id="rId10" Type="http://schemas.openxmlformats.org/officeDocument/2006/relationships/image" Target="../media/image3.png"/><Relationship Id="rId19" Type="http://schemas.openxmlformats.org/officeDocument/2006/relationships/image" Target="../media/image6.png"/><Relationship Id="rId4" Type="http://schemas.openxmlformats.org/officeDocument/2006/relationships/tags" Target="../tags/tag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3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50"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98"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tags" Target="../tags/tag3.xml"/><Relationship Id="rId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tags" Target="../tags/tag8.xml"/><Relationship Id="rId4" Type="http://schemas.openxmlformats.org/officeDocument/2006/relationships/vmlDrawing" Target="../drawings/vmlDrawing4.v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6.vml"/><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15"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3"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5" r:id="rId1"/>
    <p:sldLayoutId id="214748386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27"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3" r:id="rId1"/>
    <p:sldLayoutId id="2147483883"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1"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mento_pattern#/media/File:W3sDesign_Memento_Design_Pattern_UML.jpg"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LarsMudde/memento"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eb.microsoftstream.com/video/a50911e9-4b83-40fa-89d9-695db64d0073" TargetMode="Externa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 for Lunch</a:t>
            </a:r>
            <a:br>
              <a:rPr lang="en-US" dirty="0"/>
            </a:br>
            <a:r>
              <a:rPr lang="en-US" dirty="0"/>
              <a:t>Memento</a:t>
            </a:r>
            <a:endParaRPr lang="en-GB" dirty="0"/>
          </a:p>
        </p:txBody>
      </p:sp>
      <p:sp>
        <p:nvSpPr>
          <p:cNvPr id="3" name="Subtitle 2"/>
          <p:cNvSpPr>
            <a:spLocks noGrp="1"/>
          </p:cNvSpPr>
          <p:nvPr>
            <p:ph type="subTitle" idx="1"/>
          </p:nvPr>
        </p:nvSpPr>
        <p:spPr/>
        <p:txBody>
          <a:bodyPr/>
          <a:lstStyle/>
          <a:p>
            <a:r>
              <a:rPr lang="en-US" dirty="0"/>
              <a:t>Lars </a:t>
            </a:r>
            <a:r>
              <a:rPr lang="en-US" dirty="0" err="1"/>
              <a:t>Mudde</a:t>
            </a:r>
            <a:endParaRPr lang="en-US" dirty="0"/>
          </a:p>
          <a:p>
            <a:r>
              <a:rPr lang="en-US" dirty="0"/>
              <a:t>27-10-2020</a:t>
            </a:r>
          </a:p>
        </p:txBody>
      </p:sp>
    </p:spTree>
    <p:extLst>
      <p:ext uri="{BB962C8B-B14F-4D97-AF65-F5344CB8AC3E}">
        <p14:creationId xmlns:p14="http://schemas.microsoft.com/office/powerpoint/2010/main" val="19158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77"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dirty="0"/>
              <a:t>Introduction</a:t>
            </a:r>
            <a:endParaRPr lang="en-GB" dirty="0"/>
          </a:p>
        </p:txBody>
      </p:sp>
      <p:sp>
        <p:nvSpPr>
          <p:cNvPr id="38" name="Text Placeholder 10">
            <a:extLst>
              <a:ext uri="{FF2B5EF4-FFF2-40B4-BE49-F238E27FC236}">
                <a16:creationId xmlns:a16="http://schemas.microsoft.com/office/drawing/2014/main" id="{D7663609-665C-491F-86A1-0325BAB20045}"/>
              </a:ext>
            </a:extLst>
          </p:cNvPr>
          <p:cNvSpPr txBox="1">
            <a:spLocks/>
          </p:cNvSpPr>
          <p:nvPr/>
        </p:nvSpPr>
        <p:spPr>
          <a:xfrm>
            <a:off x="5431471" y="214978"/>
            <a:ext cx="4020458" cy="412363"/>
          </a:xfrm>
          <a:prstGeom prst="rect">
            <a:avLst/>
          </a:prstGeom>
          <a:noFill/>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0070AD"/>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Lars </a:t>
            </a:r>
            <a:r>
              <a:rPr lang="en-US" sz="2000" dirty="0" err="1"/>
              <a:t>Mudde</a:t>
            </a:r>
            <a:endParaRPr lang="en-US" sz="2000" dirty="0"/>
          </a:p>
        </p:txBody>
      </p:sp>
      <p:sp>
        <p:nvSpPr>
          <p:cNvPr id="39" name="Text Placeholder 11">
            <a:extLst>
              <a:ext uri="{FF2B5EF4-FFF2-40B4-BE49-F238E27FC236}">
                <a16:creationId xmlns:a16="http://schemas.microsoft.com/office/drawing/2014/main" id="{66ED8EB7-56D4-4279-9DBD-857BE41DC4ED}"/>
              </a:ext>
            </a:extLst>
          </p:cNvPr>
          <p:cNvSpPr txBox="1">
            <a:spLocks/>
          </p:cNvSpPr>
          <p:nvPr/>
        </p:nvSpPr>
        <p:spPr>
          <a:xfrm>
            <a:off x="5351353" y="673608"/>
            <a:ext cx="5382908" cy="117761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2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2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a:r>
              <a:rPr lang="en-US" sz="1600" dirty="0"/>
              <a:t>AMS N21 Software developer</a:t>
            </a:r>
          </a:p>
          <a:p>
            <a:pPr marL="179388" lvl="1"/>
            <a:r>
              <a:rPr lang="en-US" sz="1600" dirty="0"/>
              <a:t>Proud member of </a:t>
            </a:r>
            <a:r>
              <a:rPr lang="en-US" sz="1600" dirty="0" err="1"/>
              <a:t>DigiD</a:t>
            </a:r>
            <a:r>
              <a:rPr lang="en-US" sz="1600" dirty="0"/>
              <a:t> </a:t>
            </a:r>
            <a:r>
              <a:rPr lang="en-US" sz="1600" dirty="0" err="1"/>
              <a:t>Machtigen</a:t>
            </a:r>
            <a:r>
              <a:rPr lang="en-US" sz="1600" dirty="0"/>
              <a:t> team </a:t>
            </a:r>
            <a:r>
              <a:rPr lang="en-US" sz="1600" dirty="0" err="1"/>
              <a:t>Delorean</a:t>
            </a:r>
            <a:endParaRPr lang="en-US" sz="1600" dirty="0"/>
          </a:p>
          <a:p>
            <a:pPr marL="179388" lvl="1"/>
            <a:endParaRPr lang="en-GB" dirty="0"/>
          </a:p>
        </p:txBody>
      </p:sp>
    </p:spTree>
    <p:extLst>
      <p:ext uri="{BB962C8B-B14F-4D97-AF65-F5344CB8AC3E}">
        <p14:creationId xmlns:p14="http://schemas.microsoft.com/office/powerpoint/2010/main" val="311740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a:t>
            </a:r>
            <a:endParaRPr lang="en-GB" dirty="0"/>
          </a:p>
        </p:txBody>
      </p:sp>
      <p:sp>
        <p:nvSpPr>
          <p:cNvPr id="26" name="Oval 20">
            <a:extLst>
              <a:ext uri="{FF2B5EF4-FFF2-40B4-BE49-F238E27FC236}">
                <a16:creationId xmlns:a16="http://schemas.microsoft.com/office/drawing/2014/main" id="{EB718C1E-D2DD-4373-9E5E-B5D68F218E56}"/>
              </a:ext>
            </a:extLst>
          </p:cNvPr>
          <p:cNvSpPr/>
          <p:nvPr/>
        </p:nvSpPr>
        <p:spPr>
          <a:xfrm>
            <a:off x="348196" y="3132511"/>
            <a:ext cx="2940012" cy="179873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Design </a:t>
            </a:r>
          </a:p>
          <a:p>
            <a:pPr algn="ctr"/>
            <a:r>
              <a:rPr lang="pt-PT" sz="2400" dirty="0"/>
              <a:t>patterns</a:t>
            </a:r>
          </a:p>
        </p:txBody>
      </p:sp>
      <p:sp>
        <p:nvSpPr>
          <p:cNvPr id="27" name="Oval 20">
            <a:extLst>
              <a:ext uri="{FF2B5EF4-FFF2-40B4-BE49-F238E27FC236}">
                <a16:creationId xmlns:a16="http://schemas.microsoft.com/office/drawing/2014/main" id="{32435CF2-1334-428E-B653-7B5B1A1C47F5}"/>
              </a:ext>
            </a:extLst>
          </p:cNvPr>
          <p:cNvSpPr/>
          <p:nvPr/>
        </p:nvSpPr>
        <p:spPr>
          <a:xfrm>
            <a:off x="3855787" y="684029"/>
            <a:ext cx="3237686" cy="22642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t>Behavioural</a:t>
            </a:r>
            <a:endParaRPr lang="pt-PT" dirty="0"/>
          </a:p>
        </p:txBody>
      </p:sp>
      <p:sp>
        <p:nvSpPr>
          <p:cNvPr id="28" name="Oval 20">
            <a:extLst>
              <a:ext uri="{FF2B5EF4-FFF2-40B4-BE49-F238E27FC236}">
                <a16:creationId xmlns:a16="http://schemas.microsoft.com/office/drawing/2014/main" id="{8327F0E3-A5D3-4898-90EA-FB86B6C175D5}"/>
              </a:ext>
            </a:extLst>
          </p:cNvPr>
          <p:cNvSpPr/>
          <p:nvPr/>
        </p:nvSpPr>
        <p:spPr>
          <a:xfrm>
            <a:off x="8020878" y="1946423"/>
            <a:ext cx="2940012" cy="20977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Memento</a:t>
            </a:r>
          </a:p>
        </p:txBody>
      </p:sp>
      <p:sp>
        <p:nvSpPr>
          <p:cNvPr id="29" name="Oval 20">
            <a:extLst>
              <a:ext uri="{FF2B5EF4-FFF2-40B4-BE49-F238E27FC236}">
                <a16:creationId xmlns:a16="http://schemas.microsoft.com/office/drawing/2014/main" id="{3FAE4C7C-5F75-4C1F-BD1B-8869C38B2778}"/>
              </a:ext>
            </a:extLst>
          </p:cNvPr>
          <p:cNvSpPr/>
          <p:nvPr/>
        </p:nvSpPr>
        <p:spPr>
          <a:xfrm>
            <a:off x="375970" y="2527398"/>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Creational</a:t>
            </a:r>
          </a:p>
        </p:txBody>
      </p:sp>
      <p:sp>
        <p:nvSpPr>
          <p:cNvPr id="30" name="Oval 20">
            <a:extLst>
              <a:ext uri="{FF2B5EF4-FFF2-40B4-BE49-F238E27FC236}">
                <a16:creationId xmlns:a16="http://schemas.microsoft.com/office/drawing/2014/main" id="{C4A4B69B-C454-4E7F-9513-EE8846374A05}"/>
              </a:ext>
            </a:extLst>
          </p:cNvPr>
          <p:cNvSpPr/>
          <p:nvPr/>
        </p:nvSpPr>
        <p:spPr>
          <a:xfrm>
            <a:off x="2529259" y="3255352"/>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Structural</a:t>
            </a:r>
          </a:p>
        </p:txBody>
      </p:sp>
      <p:sp>
        <p:nvSpPr>
          <p:cNvPr id="31" name="Oval 20">
            <a:extLst>
              <a:ext uri="{FF2B5EF4-FFF2-40B4-BE49-F238E27FC236}">
                <a16:creationId xmlns:a16="http://schemas.microsoft.com/office/drawing/2014/main" id="{56240614-4739-4C6E-B329-49FA02BE9124}"/>
              </a:ext>
            </a:extLst>
          </p:cNvPr>
          <p:cNvSpPr/>
          <p:nvPr/>
        </p:nvSpPr>
        <p:spPr>
          <a:xfrm>
            <a:off x="1088525" y="4677850"/>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Behavioral</a:t>
            </a:r>
          </a:p>
        </p:txBody>
      </p:sp>
      <p:sp>
        <p:nvSpPr>
          <p:cNvPr id="32" name="Oval 20">
            <a:extLst>
              <a:ext uri="{FF2B5EF4-FFF2-40B4-BE49-F238E27FC236}">
                <a16:creationId xmlns:a16="http://schemas.microsoft.com/office/drawing/2014/main" id="{301E90FA-1AC7-445E-A655-CAC6F8F00044}"/>
              </a:ext>
            </a:extLst>
          </p:cNvPr>
          <p:cNvSpPr/>
          <p:nvPr/>
        </p:nvSpPr>
        <p:spPr>
          <a:xfrm>
            <a:off x="3588418" y="577334"/>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What</a:t>
            </a:r>
          </a:p>
        </p:txBody>
      </p:sp>
      <p:sp>
        <p:nvSpPr>
          <p:cNvPr id="33" name="Oval 20">
            <a:extLst>
              <a:ext uri="{FF2B5EF4-FFF2-40B4-BE49-F238E27FC236}">
                <a16:creationId xmlns:a16="http://schemas.microsoft.com/office/drawing/2014/main" id="{AE82E4C4-4EC9-4D61-86E9-996B80DC4739}"/>
              </a:ext>
            </a:extLst>
          </p:cNvPr>
          <p:cNvSpPr/>
          <p:nvPr/>
        </p:nvSpPr>
        <p:spPr>
          <a:xfrm>
            <a:off x="6195430" y="552450"/>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Who</a:t>
            </a:r>
          </a:p>
        </p:txBody>
      </p:sp>
      <p:sp>
        <p:nvSpPr>
          <p:cNvPr id="34" name="Oval 20">
            <a:extLst>
              <a:ext uri="{FF2B5EF4-FFF2-40B4-BE49-F238E27FC236}">
                <a16:creationId xmlns:a16="http://schemas.microsoft.com/office/drawing/2014/main" id="{C7C58DC7-9F31-496F-9842-116865837CF7}"/>
              </a:ext>
            </a:extLst>
          </p:cNvPr>
          <p:cNvSpPr/>
          <p:nvPr/>
        </p:nvSpPr>
        <p:spPr>
          <a:xfrm>
            <a:off x="3631167" y="2241878"/>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When</a:t>
            </a:r>
          </a:p>
        </p:txBody>
      </p:sp>
      <p:sp>
        <p:nvSpPr>
          <p:cNvPr id="35" name="Oval 20">
            <a:extLst>
              <a:ext uri="{FF2B5EF4-FFF2-40B4-BE49-F238E27FC236}">
                <a16:creationId xmlns:a16="http://schemas.microsoft.com/office/drawing/2014/main" id="{4DFF82C5-C592-4604-B76E-5CF38AF2B92B}"/>
              </a:ext>
            </a:extLst>
          </p:cNvPr>
          <p:cNvSpPr/>
          <p:nvPr/>
        </p:nvSpPr>
        <p:spPr>
          <a:xfrm>
            <a:off x="6096000" y="2238242"/>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How</a:t>
            </a:r>
          </a:p>
        </p:txBody>
      </p:sp>
      <p:sp>
        <p:nvSpPr>
          <p:cNvPr id="36" name="TextBox 35">
            <a:extLst>
              <a:ext uri="{FF2B5EF4-FFF2-40B4-BE49-F238E27FC236}">
                <a16:creationId xmlns:a16="http://schemas.microsoft.com/office/drawing/2014/main" id="{F2AF234A-B7E7-4B06-81C0-20A43265C835}"/>
              </a:ext>
            </a:extLst>
          </p:cNvPr>
          <p:cNvSpPr txBox="1"/>
          <p:nvPr/>
        </p:nvSpPr>
        <p:spPr>
          <a:xfrm>
            <a:off x="5789967" y="4147023"/>
            <a:ext cx="6591603" cy="954107"/>
          </a:xfrm>
          <a:prstGeom prst="rect">
            <a:avLst/>
          </a:prstGeom>
          <a:noFill/>
        </p:spPr>
        <p:txBody>
          <a:bodyPr wrap="square" rtlCol="0">
            <a:spAutoFit/>
          </a:bodyPr>
          <a:lstStyle/>
          <a:p>
            <a:r>
              <a:rPr lang="nl-NL" sz="1400" i="1" dirty="0">
                <a:solidFill>
                  <a:schemeClr val="tx1">
                    <a:alpha val="60000"/>
                  </a:schemeClr>
                </a:solidFill>
              </a:rPr>
              <a:t>“Without </a:t>
            </a:r>
            <a:r>
              <a:rPr lang="nl-NL" sz="1400" i="1" dirty="0" err="1">
                <a:solidFill>
                  <a:schemeClr val="tx1">
                    <a:alpha val="60000"/>
                  </a:schemeClr>
                </a:solidFill>
              </a:rPr>
              <a:t>violating</a:t>
            </a:r>
            <a:r>
              <a:rPr lang="nl-NL" sz="1400" i="1" dirty="0">
                <a:solidFill>
                  <a:schemeClr val="tx1">
                    <a:alpha val="60000"/>
                  </a:schemeClr>
                </a:solidFill>
              </a:rPr>
              <a:t> </a:t>
            </a:r>
            <a:r>
              <a:rPr lang="nl-NL" sz="1400" i="1" dirty="0" err="1">
                <a:solidFill>
                  <a:schemeClr val="tx1">
                    <a:alpha val="60000"/>
                  </a:schemeClr>
                </a:solidFill>
              </a:rPr>
              <a:t>encapsulation</a:t>
            </a:r>
            <a:r>
              <a:rPr lang="nl-NL" sz="1400" i="1" dirty="0">
                <a:solidFill>
                  <a:schemeClr val="tx1">
                    <a:alpha val="60000"/>
                  </a:schemeClr>
                </a:solidFill>
              </a:rPr>
              <a:t>, </a:t>
            </a:r>
            <a:r>
              <a:rPr lang="nl-NL" sz="1400" i="1" dirty="0" err="1">
                <a:solidFill>
                  <a:schemeClr val="tx1">
                    <a:alpha val="60000"/>
                  </a:schemeClr>
                </a:solidFill>
              </a:rPr>
              <a:t>capture</a:t>
            </a:r>
            <a:br>
              <a:rPr lang="nl-NL" sz="1400" i="1" dirty="0">
                <a:solidFill>
                  <a:schemeClr val="tx1">
                    <a:alpha val="60000"/>
                  </a:schemeClr>
                </a:solidFill>
              </a:rPr>
            </a:br>
            <a:r>
              <a:rPr lang="nl-NL" sz="1400" i="1" dirty="0">
                <a:solidFill>
                  <a:schemeClr val="tx1">
                    <a:alpha val="60000"/>
                  </a:schemeClr>
                </a:solidFill>
              </a:rPr>
              <a:t> </a:t>
            </a:r>
            <a:r>
              <a:rPr lang="nl-NL" sz="1400" i="1" dirty="0" err="1">
                <a:solidFill>
                  <a:schemeClr val="tx1">
                    <a:alpha val="60000"/>
                  </a:schemeClr>
                </a:solidFill>
              </a:rPr>
              <a:t>and</a:t>
            </a:r>
            <a:r>
              <a:rPr lang="nl-NL" sz="1400" i="1" dirty="0">
                <a:solidFill>
                  <a:schemeClr val="tx1">
                    <a:alpha val="60000"/>
                  </a:schemeClr>
                </a:solidFill>
              </a:rPr>
              <a:t> </a:t>
            </a:r>
            <a:r>
              <a:rPr lang="nl-NL" sz="1400" i="1" dirty="0" err="1">
                <a:solidFill>
                  <a:schemeClr val="tx1">
                    <a:alpha val="60000"/>
                  </a:schemeClr>
                </a:solidFill>
              </a:rPr>
              <a:t>externalize</a:t>
            </a:r>
            <a:r>
              <a:rPr lang="nl-NL" sz="1400" i="1" dirty="0">
                <a:solidFill>
                  <a:schemeClr val="tx1">
                    <a:alpha val="60000"/>
                  </a:schemeClr>
                </a:solidFill>
              </a:rPr>
              <a:t> </a:t>
            </a:r>
            <a:r>
              <a:rPr lang="nl-NL" sz="1400" i="1" dirty="0" err="1">
                <a:solidFill>
                  <a:schemeClr val="tx1">
                    <a:alpha val="60000"/>
                  </a:schemeClr>
                </a:solidFill>
              </a:rPr>
              <a:t>an</a:t>
            </a:r>
            <a:r>
              <a:rPr lang="nl-NL" sz="1400" i="1" dirty="0">
                <a:solidFill>
                  <a:schemeClr val="tx1">
                    <a:alpha val="60000"/>
                  </a:schemeClr>
                </a:solidFill>
              </a:rPr>
              <a:t> </a:t>
            </a:r>
            <a:r>
              <a:rPr lang="nl-NL" sz="1400" i="1" dirty="0" err="1">
                <a:solidFill>
                  <a:schemeClr val="tx1">
                    <a:alpha val="60000"/>
                  </a:schemeClr>
                </a:solidFill>
              </a:rPr>
              <a:t>object’s</a:t>
            </a:r>
            <a:r>
              <a:rPr lang="nl-NL" sz="1400" i="1" dirty="0">
                <a:solidFill>
                  <a:schemeClr val="tx1">
                    <a:alpha val="60000"/>
                  </a:schemeClr>
                </a:solidFill>
              </a:rPr>
              <a:t> </a:t>
            </a:r>
            <a:r>
              <a:rPr lang="nl-NL" sz="1400" i="1" dirty="0" err="1">
                <a:solidFill>
                  <a:schemeClr val="tx1">
                    <a:alpha val="60000"/>
                  </a:schemeClr>
                </a:solidFill>
              </a:rPr>
              <a:t>Internal</a:t>
            </a:r>
            <a:r>
              <a:rPr lang="nl-NL" sz="1400" i="1" dirty="0">
                <a:solidFill>
                  <a:schemeClr val="tx1">
                    <a:alpha val="60000"/>
                  </a:schemeClr>
                </a:solidFill>
              </a:rPr>
              <a:t> state </a:t>
            </a:r>
            <a:br>
              <a:rPr lang="nl-NL" sz="1400" i="1" dirty="0">
                <a:solidFill>
                  <a:schemeClr val="tx1">
                    <a:alpha val="60000"/>
                  </a:schemeClr>
                </a:solidFill>
              </a:rPr>
            </a:br>
            <a:r>
              <a:rPr lang="nl-NL" sz="1400" i="1" dirty="0" err="1">
                <a:solidFill>
                  <a:schemeClr val="tx1">
                    <a:alpha val="60000"/>
                  </a:schemeClr>
                </a:solidFill>
              </a:rPr>
              <a:t>so</a:t>
            </a:r>
            <a:r>
              <a:rPr lang="nl-NL" sz="1400" i="1" dirty="0">
                <a:solidFill>
                  <a:schemeClr val="tx1">
                    <a:alpha val="60000"/>
                  </a:schemeClr>
                </a:solidFill>
              </a:rPr>
              <a:t> </a:t>
            </a:r>
            <a:r>
              <a:rPr lang="nl-NL" sz="1400" i="1" dirty="0" err="1">
                <a:solidFill>
                  <a:schemeClr val="tx1">
                    <a:alpha val="60000"/>
                  </a:schemeClr>
                </a:solidFill>
              </a:rPr>
              <a:t>that</a:t>
            </a:r>
            <a:r>
              <a:rPr lang="nl-NL" sz="1400" i="1" dirty="0">
                <a:solidFill>
                  <a:schemeClr val="tx1">
                    <a:alpha val="60000"/>
                  </a:schemeClr>
                </a:solidFill>
              </a:rPr>
              <a:t> </a:t>
            </a:r>
            <a:r>
              <a:rPr lang="nl-NL" sz="1400" i="1" dirty="0" err="1">
                <a:solidFill>
                  <a:schemeClr val="tx1">
                    <a:alpha val="60000"/>
                  </a:schemeClr>
                </a:solidFill>
              </a:rPr>
              <a:t>the</a:t>
            </a:r>
            <a:r>
              <a:rPr lang="nl-NL" sz="1400" i="1" dirty="0">
                <a:solidFill>
                  <a:schemeClr val="tx1">
                    <a:alpha val="60000"/>
                  </a:schemeClr>
                </a:solidFill>
              </a:rPr>
              <a:t> object </a:t>
            </a:r>
            <a:r>
              <a:rPr lang="nl-NL" sz="1400" i="1" dirty="0" err="1">
                <a:solidFill>
                  <a:schemeClr val="tx1">
                    <a:alpha val="60000"/>
                  </a:schemeClr>
                </a:solidFill>
              </a:rPr>
              <a:t>can</a:t>
            </a:r>
            <a:r>
              <a:rPr lang="nl-NL" sz="1400" i="1" dirty="0">
                <a:solidFill>
                  <a:schemeClr val="tx1">
                    <a:alpha val="60000"/>
                  </a:schemeClr>
                </a:solidFill>
              </a:rPr>
              <a:t> </a:t>
            </a:r>
            <a:r>
              <a:rPr lang="nl-NL" sz="1400" i="1" dirty="0" err="1">
                <a:solidFill>
                  <a:schemeClr val="tx1">
                    <a:alpha val="60000"/>
                  </a:schemeClr>
                </a:solidFill>
              </a:rPr>
              <a:t>be</a:t>
            </a:r>
            <a:r>
              <a:rPr lang="nl-NL" sz="1400" i="1" dirty="0">
                <a:solidFill>
                  <a:schemeClr val="tx1">
                    <a:alpha val="60000"/>
                  </a:schemeClr>
                </a:solidFill>
              </a:rPr>
              <a:t> </a:t>
            </a:r>
            <a:r>
              <a:rPr lang="nl-NL" sz="1400" i="1" dirty="0" err="1">
                <a:solidFill>
                  <a:schemeClr val="tx1">
                    <a:alpha val="60000"/>
                  </a:schemeClr>
                </a:solidFill>
              </a:rPr>
              <a:t>restored</a:t>
            </a:r>
            <a:r>
              <a:rPr lang="nl-NL" sz="1400" i="1" dirty="0">
                <a:solidFill>
                  <a:schemeClr val="tx1">
                    <a:alpha val="60000"/>
                  </a:schemeClr>
                </a:solidFill>
              </a:rPr>
              <a:t> </a:t>
            </a:r>
            <a:r>
              <a:rPr lang="nl-NL" sz="1400" i="1" dirty="0" err="1">
                <a:solidFill>
                  <a:schemeClr val="tx1">
                    <a:alpha val="60000"/>
                  </a:schemeClr>
                </a:solidFill>
              </a:rPr>
              <a:t>to</a:t>
            </a:r>
            <a:r>
              <a:rPr lang="nl-NL" sz="1400" i="1" dirty="0">
                <a:solidFill>
                  <a:schemeClr val="tx1">
                    <a:alpha val="60000"/>
                  </a:schemeClr>
                </a:solidFill>
              </a:rPr>
              <a:t> </a:t>
            </a:r>
            <a:r>
              <a:rPr lang="nl-NL" sz="1400" i="1" dirty="0" err="1">
                <a:solidFill>
                  <a:schemeClr val="tx1">
                    <a:alpha val="60000"/>
                  </a:schemeClr>
                </a:solidFill>
              </a:rPr>
              <a:t>this</a:t>
            </a:r>
            <a:r>
              <a:rPr lang="nl-NL" sz="1400" i="1" dirty="0">
                <a:solidFill>
                  <a:schemeClr val="tx1">
                    <a:alpha val="60000"/>
                  </a:schemeClr>
                </a:solidFill>
              </a:rPr>
              <a:t> later.”</a:t>
            </a:r>
          </a:p>
          <a:p>
            <a:r>
              <a:rPr lang="nl-NL" sz="1400" i="1" dirty="0">
                <a:solidFill>
                  <a:schemeClr val="tx1">
                    <a:alpha val="60000"/>
                  </a:schemeClr>
                </a:solidFill>
              </a:rPr>
              <a:t>- Gang of </a:t>
            </a:r>
            <a:r>
              <a:rPr lang="nl-NL" sz="1400" i="1" dirty="0" err="1">
                <a:solidFill>
                  <a:schemeClr val="tx1">
                    <a:alpha val="60000"/>
                  </a:schemeClr>
                </a:solidFill>
              </a:rPr>
              <a:t>Four</a:t>
            </a:r>
            <a:endParaRPr lang="nl-NL" sz="1400" i="1" dirty="0">
              <a:solidFill>
                <a:schemeClr val="tx1">
                  <a:alpha val="60000"/>
                </a:schemeClr>
              </a:solidFill>
            </a:endParaRPr>
          </a:p>
        </p:txBody>
      </p:sp>
      <p:sp>
        <p:nvSpPr>
          <p:cNvPr id="41" name="Freeform: Shape 40">
            <a:extLst>
              <a:ext uri="{FF2B5EF4-FFF2-40B4-BE49-F238E27FC236}">
                <a16:creationId xmlns:a16="http://schemas.microsoft.com/office/drawing/2014/main" id="{D4153D08-1F91-44C2-8FBE-7607334BE878}"/>
              </a:ext>
            </a:extLst>
          </p:cNvPr>
          <p:cNvSpPr/>
          <p:nvPr/>
        </p:nvSpPr>
        <p:spPr>
          <a:xfrm>
            <a:off x="2393548" y="1855694"/>
            <a:ext cx="1748146" cy="1600200"/>
          </a:xfrm>
          <a:custGeom>
            <a:avLst/>
            <a:gdLst>
              <a:gd name="connsiteX0" fmla="*/ 847193 w 1748146"/>
              <a:gd name="connsiteY0" fmla="*/ 1600200 h 1600200"/>
              <a:gd name="connsiteX1" fmla="*/ 28 w 1748146"/>
              <a:gd name="connsiteY1" fmla="*/ 618565 h 1600200"/>
              <a:gd name="connsiteX2" fmla="*/ 820299 w 1748146"/>
              <a:gd name="connsiteY2" fmla="*/ 753035 h 1600200"/>
              <a:gd name="connsiteX3" fmla="*/ 1748146 w 1748146"/>
              <a:gd name="connsiteY3" fmla="*/ 0 h 1600200"/>
            </a:gdLst>
            <a:ahLst/>
            <a:cxnLst>
              <a:cxn ang="0">
                <a:pos x="connsiteX0" y="connsiteY0"/>
              </a:cxn>
              <a:cxn ang="0">
                <a:pos x="connsiteX1" y="connsiteY1"/>
              </a:cxn>
              <a:cxn ang="0">
                <a:pos x="connsiteX2" y="connsiteY2"/>
              </a:cxn>
              <a:cxn ang="0">
                <a:pos x="connsiteX3" y="connsiteY3"/>
              </a:cxn>
            </a:cxnLst>
            <a:rect l="l" t="t" r="r" b="b"/>
            <a:pathLst>
              <a:path w="1748146" h="1600200">
                <a:moveTo>
                  <a:pt x="847193" y="1600200"/>
                </a:moveTo>
                <a:cubicBezTo>
                  <a:pt x="425851" y="1179979"/>
                  <a:pt x="4510" y="759759"/>
                  <a:pt x="28" y="618565"/>
                </a:cubicBezTo>
                <a:cubicBezTo>
                  <a:pt x="-4454" y="477371"/>
                  <a:pt x="528946" y="856129"/>
                  <a:pt x="820299" y="753035"/>
                </a:cubicBezTo>
                <a:cubicBezTo>
                  <a:pt x="1111652" y="649941"/>
                  <a:pt x="1429899" y="324970"/>
                  <a:pt x="1748146" y="0"/>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Freeform: Shape 43">
            <a:extLst>
              <a:ext uri="{FF2B5EF4-FFF2-40B4-BE49-F238E27FC236}">
                <a16:creationId xmlns:a16="http://schemas.microsoft.com/office/drawing/2014/main" id="{18DD2CFC-52CF-408C-BB51-F7B59032BC04}"/>
              </a:ext>
            </a:extLst>
          </p:cNvPr>
          <p:cNvSpPr/>
          <p:nvPr/>
        </p:nvSpPr>
        <p:spPr>
          <a:xfrm>
            <a:off x="6858000" y="1674623"/>
            <a:ext cx="1640541" cy="1108918"/>
          </a:xfrm>
          <a:custGeom>
            <a:avLst/>
            <a:gdLst>
              <a:gd name="connsiteX0" fmla="*/ 0 w 1640541"/>
              <a:gd name="connsiteY0" fmla="*/ 154177 h 1108918"/>
              <a:gd name="connsiteX1" fmla="*/ 658906 w 1640541"/>
              <a:gd name="connsiteY1" fmla="*/ 19706 h 1108918"/>
              <a:gd name="connsiteX2" fmla="*/ 564776 w 1640541"/>
              <a:gd name="connsiteY2" fmla="*/ 530695 h 1108918"/>
              <a:gd name="connsiteX3" fmla="*/ 1358153 w 1640541"/>
              <a:gd name="connsiteY3" fmla="*/ 275201 h 1108918"/>
              <a:gd name="connsiteX4" fmla="*/ 1640541 w 1640541"/>
              <a:gd name="connsiteY4" fmla="*/ 1108918 h 1108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541" h="1108918">
                <a:moveTo>
                  <a:pt x="0" y="154177"/>
                </a:moveTo>
                <a:cubicBezTo>
                  <a:pt x="282388" y="55565"/>
                  <a:pt x="564777" y="-43047"/>
                  <a:pt x="658906" y="19706"/>
                </a:cubicBezTo>
                <a:cubicBezTo>
                  <a:pt x="753035" y="82459"/>
                  <a:pt x="448235" y="488113"/>
                  <a:pt x="564776" y="530695"/>
                </a:cubicBezTo>
                <a:cubicBezTo>
                  <a:pt x="681317" y="573277"/>
                  <a:pt x="1178859" y="178831"/>
                  <a:pt x="1358153" y="275201"/>
                </a:cubicBezTo>
                <a:cubicBezTo>
                  <a:pt x="1537447" y="371571"/>
                  <a:pt x="1575547" y="992377"/>
                  <a:pt x="1640541" y="1108918"/>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extBox 15">
            <a:extLst>
              <a:ext uri="{FF2B5EF4-FFF2-40B4-BE49-F238E27FC236}">
                <a16:creationId xmlns:a16="http://schemas.microsoft.com/office/drawing/2014/main" id="{C0E01F1C-CD53-184D-8B74-C935620B4813}"/>
              </a:ext>
            </a:extLst>
          </p:cNvPr>
          <p:cNvSpPr txBox="1"/>
          <p:nvPr/>
        </p:nvSpPr>
        <p:spPr>
          <a:xfrm>
            <a:off x="5768432" y="5177506"/>
            <a:ext cx="6591603" cy="954107"/>
          </a:xfrm>
          <a:prstGeom prst="rect">
            <a:avLst/>
          </a:prstGeom>
          <a:noFill/>
        </p:spPr>
        <p:txBody>
          <a:bodyPr wrap="square" rtlCol="0">
            <a:spAutoFit/>
          </a:bodyPr>
          <a:lstStyle/>
          <a:p>
            <a:r>
              <a:rPr lang="nl-NL" sz="1400" i="1" dirty="0" err="1">
                <a:solidFill>
                  <a:schemeClr val="tx1">
                    <a:alpha val="60000"/>
                  </a:schemeClr>
                </a:solidFill>
              </a:rPr>
              <a:t>Created</a:t>
            </a:r>
            <a:r>
              <a:rPr lang="nl-NL" sz="1400" i="1" dirty="0">
                <a:solidFill>
                  <a:schemeClr val="tx1">
                    <a:alpha val="60000"/>
                  </a:schemeClr>
                </a:solidFill>
              </a:rPr>
              <a:t> </a:t>
            </a:r>
            <a:r>
              <a:rPr lang="nl-NL" sz="1400" i="1" dirty="0" err="1">
                <a:solidFill>
                  <a:schemeClr val="tx1">
                    <a:alpha val="60000"/>
                  </a:schemeClr>
                </a:solidFill>
              </a:rPr>
              <a:t>by</a:t>
            </a:r>
            <a:endParaRPr lang="nl-NL" sz="1400" i="1" dirty="0">
              <a:solidFill>
                <a:schemeClr val="tx1">
                  <a:alpha val="60000"/>
                </a:schemeClr>
              </a:solidFill>
            </a:endParaRPr>
          </a:p>
          <a:p>
            <a:r>
              <a:rPr lang="nl-NL" sz="1400" i="1" dirty="0">
                <a:solidFill>
                  <a:schemeClr val="tx1">
                    <a:alpha val="60000"/>
                  </a:schemeClr>
                </a:solidFill>
              </a:rPr>
              <a:t>Noah Thompson</a:t>
            </a:r>
            <a:br>
              <a:rPr lang="nl-NL" sz="1400" i="1" dirty="0">
                <a:solidFill>
                  <a:schemeClr val="tx1">
                    <a:alpha val="60000"/>
                  </a:schemeClr>
                </a:solidFill>
              </a:rPr>
            </a:br>
            <a:r>
              <a:rPr lang="nl-NL" sz="1400" i="1" dirty="0">
                <a:solidFill>
                  <a:schemeClr val="tx1">
                    <a:alpha val="60000"/>
                  </a:schemeClr>
                </a:solidFill>
              </a:rPr>
              <a:t>David </a:t>
            </a:r>
            <a:r>
              <a:rPr lang="nl-NL" sz="1400" i="1" dirty="0" err="1">
                <a:solidFill>
                  <a:schemeClr val="tx1">
                    <a:alpha val="60000"/>
                  </a:schemeClr>
                </a:solidFill>
              </a:rPr>
              <a:t>Espiritu</a:t>
            </a:r>
            <a:br>
              <a:rPr lang="nl-NL" sz="1400" i="1" dirty="0">
                <a:solidFill>
                  <a:schemeClr val="tx1">
                    <a:alpha val="60000"/>
                  </a:schemeClr>
                </a:solidFill>
              </a:rPr>
            </a:br>
            <a:r>
              <a:rPr lang="nl-NL" sz="1400" i="1" dirty="0">
                <a:solidFill>
                  <a:schemeClr val="tx1">
                    <a:alpha val="60000"/>
                  </a:schemeClr>
                </a:solidFill>
              </a:rPr>
              <a:t>Dr. Drew </a:t>
            </a:r>
            <a:r>
              <a:rPr lang="nl-NL" sz="1400" i="1" dirty="0" err="1">
                <a:solidFill>
                  <a:schemeClr val="tx1">
                    <a:alpha val="60000"/>
                  </a:schemeClr>
                </a:solidFill>
              </a:rPr>
              <a:t>Clinkenbeard</a:t>
            </a:r>
            <a:endParaRPr lang="nl-NL" sz="1400" i="1" dirty="0">
              <a:solidFill>
                <a:schemeClr val="tx1">
                  <a:alpha val="60000"/>
                </a:schemeClr>
              </a:solidFill>
            </a:endParaRPr>
          </a:p>
        </p:txBody>
      </p:sp>
    </p:spTree>
    <p:extLst>
      <p:ext uri="{BB962C8B-B14F-4D97-AF65-F5344CB8AC3E}">
        <p14:creationId xmlns:p14="http://schemas.microsoft.com/office/powerpoint/2010/main" val="328492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view: Ctrl+Z, by Meg Leta Jones | THE Books">
            <a:extLst>
              <a:ext uri="{FF2B5EF4-FFF2-40B4-BE49-F238E27FC236}">
                <a16:creationId xmlns:a16="http://schemas.microsoft.com/office/drawing/2014/main" id="{A9CD9855-F751-AA42-A37B-1E1EA80AD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395" y="606596"/>
            <a:ext cx="8467210" cy="564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34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4E7FF15-3899-3C48-A48A-5A7BC9DFE147}"/>
              </a:ext>
            </a:extLst>
          </p:cNvPr>
          <p:cNvSpPr txBox="1">
            <a:spLocks/>
          </p:cNvSpPr>
          <p:nvPr/>
        </p:nvSpPr>
        <p:spPr>
          <a:xfrm>
            <a:off x="476192" y="782158"/>
            <a:ext cx="11152072" cy="2685095"/>
          </a:xfrm>
          <a:prstGeom prst="rect">
            <a:avLst/>
          </a:prstGeom>
        </p:spPr>
        <p:txBody>
          <a:bodyPr/>
          <a:lstStyle/>
          <a:p>
            <a:pPr marL="457200" lvl="0" indent="-457200">
              <a:lnSpc>
                <a:spcPct val="90000"/>
              </a:lnSpc>
              <a:spcBef>
                <a:spcPts val="1000"/>
              </a:spcBef>
              <a:buClr>
                <a:srgbClr val="0070AD"/>
              </a:buClr>
              <a:buFont typeface="Arial" panose="020B0604020202020204" pitchFamily="34" charset="0"/>
              <a:buChar char="•"/>
              <a:defRPr/>
            </a:pPr>
            <a:r>
              <a:rPr lang="en-US" dirty="0"/>
              <a:t>A way to store previous states of an object easily.</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Memento (object): The basic object that is stored in different states.</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Originator: Sets and Gets values from the currently targeted Memento. Creates new Mementos and assigns current values to them.</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err="1"/>
              <a:t>CareTaker</a:t>
            </a:r>
            <a:r>
              <a:rPr lang="en-US" dirty="0"/>
              <a:t> (client): Holds an </a:t>
            </a:r>
            <a:r>
              <a:rPr lang="en-US" dirty="0" err="1"/>
              <a:t>ArrayList</a:t>
            </a:r>
            <a:r>
              <a:rPr lang="en-US" dirty="0"/>
              <a:t> that contains all previous versions of the Memento. It can both store and retrieve mementos.</a:t>
            </a:r>
            <a:br>
              <a:rPr lang="en-US" dirty="0"/>
            </a:br>
            <a:endParaRPr lang="en-US" dirty="0"/>
          </a:p>
        </p:txBody>
      </p:sp>
      <p:sp>
        <p:nvSpPr>
          <p:cNvPr id="11" name="Title 1">
            <a:extLst>
              <a:ext uri="{FF2B5EF4-FFF2-40B4-BE49-F238E27FC236}">
                <a16:creationId xmlns:a16="http://schemas.microsoft.com/office/drawing/2014/main" id="{4894E223-C334-C948-9016-96E7D6DDB760}"/>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Memento in detail</a:t>
            </a:r>
          </a:p>
        </p:txBody>
      </p:sp>
      <p:pic>
        <p:nvPicPr>
          <p:cNvPr id="21506" name="Picture 2">
            <a:extLst>
              <a:ext uri="{FF2B5EF4-FFF2-40B4-BE49-F238E27FC236}">
                <a16:creationId xmlns:a16="http://schemas.microsoft.com/office/drawing/2014/main" id="{6C0CD620-0336-D548-B6FF-A09401B32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28" y="3521999"/>
            <a:ext cx="863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461B0F-95ED-374D-AB2C-55D7BC4C76A3}"/>
              </a:ext>
            </a:extLst>
          </p:cNvPr>
          <p:cNvSpPr txBox="1"/>
          <p:nvPr/>
        </p:nvSpPr>
        <p:spPr>
          <a:xfrm>
            <a:off x="2057101" y="6347746"/>
            <a:ext cx="2305878" cy="276999"/>
          </a:xfrm>
          <a:prstGeom prst="rect">
            <a:avLst/>
          </a:prstGeom>
          <a:noFill/>
        </p:spPr>
        <p:txBody>
          <a:bodyPr wrap="square" rtlCol="0">
            <a:spAutoFit/>
          </a:bodyPr>
          <a:lstStyle/>
          <a:p>
            <a:r>
              <a:rPr lang="en-NL" sz="1200" dirty="0"/>
              <a:t>Source </a:t>
            </a:r>
            <a:r>
              <a:rPr lang="en-NL" sz="1200" dirty="0">
                <a:hlinkClick r:id="rId3"/>
              </a:rPr>
              <a:t>Wikipedia</a:t>
            </a:r>
            <a:endParaRPr lang="en-NL" sz="1200" dirty="0"/>
          </a:p>
        </p:txBody>
      </p:sp>
    </p:spTree>
    <p:extLst>
      <p:ext uri="{BB962C8B-B14F-4D97-AF65-F5344CB8AC3E}">
        <p14:creationId xmlns:p14="http://schemas.microsoft.com/office/powerpoint/2010/main" val="260417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013995-0A5D-4007-9F87-9111034AAB13}"/>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Scenario: Burger Maker, the game.</a:t>
            </a:r>
          </a:p>
        </p:txBody>
      </p:sp>
      <p:sp>
        <p:nvSpPr>
          <p:cNvPr id="11" name="Text Placeholder 10">
            <a:extLst>
              <a:ext uri="{FF2B5EF4-FFF2-40B4-BE49-F238E27FC236}">
                <a16:creationId xmlns:a16="http://schemas.microsoft.com/office/drawing/2014/main" id="{26C744F6-0B6B-4391-B831-AC20DF4A4814}"/>
              </a:ext>
            </a:extLst>
          </p:cNvPr>
          <p:cNvSpPr txBox="1">
            <a:spLocks/>
          </p:cNvSpPr>
          <p:nvPr/>
        </p:nvSpPr>
        <p:spPr>
          <a:xfrm>
            <a:off x="176382" y="1419955"/>
            <a:ext cx="7350574" cy="1650503"/>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900" dirty="0"/>
              <a:t>In Burger Maker you can add different ingredients </a:t>
            </a:r>
            <a:br>
              <a:rPr lang="en-US" sz="1900" dirty="0"/>
            </a:br>
            <a:r>
              <a:rPr lang="en-US" sz="1900" dirty="0"/>
              <a:t>to your burger and create any burger that you like.</a:t>
            </a:r>
          </a:p>
          <a:p>
            <a:pPr marL="173038" lvl="0" indent="-173038">
              <a:lnSpc>
                <a:spcPct val="90000"/>
              </a:lnSpc>
              <a:spcBef>
                <a:spcPts val="1000"/>
              </a:spcBef>
              <a:buClr>
                <a:srgbClr val="0070AD"/>
              </a:buClr>
              <a:buFont typeface="Arial" panose="020B0604020202020204" pitchFamily="34" charset="0"/>
              <a:buChar char="•"/>
              <a:defRPr/>
            </a:pPr>
            <a:r>
              <a:rPr lang="en-US" sz="1900" dirty="0"/>
              <a:t>If you decide your combination of ingredients </a:t>
            </a:r>
            <a:br>
              <a:rPr lang="en-US" sz="1900" dirty="0"/>
            </a:br>
            <a:r>
              <a:rPr lang="en-US" sz="1900" dirty="0"/>
              <a:t>does not work, you can undo your previous steps</a:t>
            </a:r>
            <a:br>
              <a:rPr lang="en-US" sz="1900" dirty="0"/>
            </a:br>
            <a:r>
              <a:rPr lang="en-US" sz="1900" dirty="0"/>
              <a:t>in order to fix your mistake.</a:t>
            </a:r>
          </a:p>
          <a:p>
            <a:pPr marL="173038" lvl="0" indent="-173038">
              <a:lnSpc>
                <a:spcPct val="90000"/>
              </a:lnSpc>
              <a:spcBef>
                <a:spcPts val="1000"/>
              </a:spcBef>
              <a:buClr>
                <a:srgbClr val="0070AD"/>
              </a:buClr>
              <a:buFont typeface="Arial" panose="020B0604020202020204" pitchFamily="34" charset="0"/>
              <a:buChar char="•"/>
              <a:defRPr/>
            </a:pPr>
            <a:endParaRPr lang="en-US" sz="2000" dirty="0"/>
          </a:p>
        </p:txBody>
      </p:sp>
      <p:pic>
        <p:nvPicPr>
          <p:cNvPr id="3" name="Picture 2" descr="Food on a table&#10;&#10;Description automatically generated">
            <a:extLst>
              <a:ext uri="{FF2B5EF4-FFF2-40B4-BE49-F238E27FC236}">
                <a16:creationId xmlns:a16="http://schemas.microsoft.com/office/drawing/2014/main" id="{50132767-EFF4-5047-AFB0-E10CB9CFE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7937">
            <a:off x="5919028" y="2972957"/>
            <a:ext cx="4965700" cy="2794000"/>
          </a:xfrm>
          <a:prstGeom prst="rect">
            <a:avLst/>
          </a:prstGeom>
        </p:spPr>
      </p:pic>
      <p:sp>
        <p:nvSpPr>
          <p:cNvPr id="8" name="Text Placeholder 10">
            <a:extLst>
              <a:ext uri="{FF2B5EF4-FFF2-40B4-BE49-F238E27FC236}">
                <a16:creationId xmlns:a16="http://schemas.microsoft.com/office/drawing/2014/main" id="{F9222260-D5B9-D442-9207-D388262837F5}"/>
              </a:ext>
            </a:extLst>
          </p:cNvPr>
          <p:cNvSpPr txBox="1">
            <a:spLocks/>
          </p:cNvSpPr>
          <p:nvPr/>
        </p:nvSpPr>
        <p:spPr>
          <a:xfrm>
            <a:off x="176382" y="3694323"/>
            <a:ext cx="4655500" cy="1974957"/>
          </a:xfrm>
          <a:prstGeom prst="rect">
            <a:avLst/>
          </a:prstGeom>
        </p:spPr>
        <p:txBody>
          <a:bodyPr/>
          <a:lstStyle/>
          <a:p>
            <a:pPr marL="457200" lvl="0" indent="-457200">
              <a:lnSpc>
                <a:spcPct val="90000"/>
              </a:lnSpc>
              <a:spcBef>
                <a:spcPts val="1000"/>
              </a:spcBef>
              <a:buClr>
                <a:srgbClr val="0070AD"/>
              </a:buClr>
              <a:buFont typeface="+mj-lt"/>
              <a:buAutoNum type="arabicPeriod"/>
              <a:defRPr/>
            </a:pPr>
            <a:r>
              <a:rPr lang="en-US" sz="2000" dirty="0"/>
              <a:t>Player adds ingredients.</a:t>
            </a:r>
          </a:p>
          <a:p>
            <a:pPr marL="457200" lvl="0" indent="-457200">
              <a:lnSpc>
                <a:spcPct val="90000"/>
              </a:lnSpc>
              <a:spcBef>
                <a:spcPts val="1000"/>
              </a:spcBef>
              <a:buClr>
                <a:srgbClr val="0070AD"/>
              </a:buClr>
              <a:buFont typeface="+mj-lt"/>
              <a:buAutoNum type="arabicPeriod"/>
              <a:defRPr/>
            </a:pPr>
            <a:r>
              <a:rPr lang="en-US" sz="2000" dirty="0"/>
              <a:t>Player realizes nobody should have pineapple on their burger.</a:t>
            </a:r>
          </a:p>
          <a:p>
            <a:pPr marL="457200" lvl="0" indent="-457200">
              <a:lnSpc>
                <a:spcPct val="90000"/>
              </a:lnSpc>
              <a:spcBef>
                <a:spcPts val="1000"/>
              </a:spcBef>
              <a:buClr>
                <a:srgbClr val="0070AD"/>
              </a:buClr>
              <a:buFont typeface="+mj-lt"/>
              <a:buAutoNum type="arabicPeriod"/>
              <a:defRPr/>
            </a:pPr>
            <a:r>
              <a:rPr lang="en-US" sz="2000" dirty="0"/>
              <a:t>Player can revert the steps one by one in order to fix the mistake.</a:t>
            </a:r>
            <a:br>
              <a:rPr lang="en-US" sz="2000" dirty="0"/>
            </a:br>
            <a:endParaRPr lang="en-US" sz="2000" dirty="0"/>
          </a:p>
        </p:txBody>
      </p:sp>
    </p:spTree>
    <p:extLst>
      <p:ext uri="{BB962C8B-B14F-4D97-AF65-F5344CB8AC3E}">
        <p14:creationId xmlns:p14="http://schemas.microsoft.com/office/powerpoint/2010/main" val="318696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 Demo</a:t>
            </a:r>
            <a:endParaRPr lang="en-GB" dirty="0"/>
          </a:p>
        </p:txBody>
      </p:sp>
      <p:sp>
        <p:nvSpPr>
          <p:cNvPr id="3" name="TextBox 2">
            <a:extLst>
              <a:ext uri="{FF2B5EF4-FFF2-40B4-BE49-F238E27FC236}">
                <a16:creationId xmlns:a16="http://schemas.microsoft.com/office/drawing/2014/main" id="{F5638187-B1C3-9248-BC40-1924731B1424}"/>
              </a:ext>
            </a:extLst>
          </p:cNvPr>
          <p:cNvSpPr txBox="1"/>
          <p:nvPr/>
        </p:nvSpPr>
        <p:spPr>
          <a:xfrm>
            <a:off x="2159267" y="2536448"/>
            <a:ext cx="7873465" cy="892552"/>
          </a:xfrm>
          <a:prstGeom prst="rect">
            <a:avLst/>
          </a:prstGeom>
          <a:noFill/>
        </p:spPr>
        <p:txBody>
          <a:bodyPr wrap="square" rtlCol="0">
            <a:spAutoFit/>
          </a:bodyPr>
          <a:lstStyle/>
          <a:p>
            <a:pPr algn="ctr"/>
            <a:r>
              <a:rPr lang="en-NL" sz="2600" dirty="0"/>
              <a:t>Pull the code + Presentation from my GitHub.</a:t>
            </a:r>
          </a:p>
          <a:p>
            <a:pPr algn="ctr"/>
            <a:r>
              <a:rPr lang="en-GB" sz="2600" dirty="0">
                <a:hlinkClick r:id="rId3"/>
              </a:rPr>
              <a:t>https://</a:t>
            </a:r>
            <a:r>
              <a:rPr lang="en-GB" sz="2600" dirty="0" err="1">
                <a:hlinkClick r:id="rId3"/>
              </a:rPr>
              <a:t>github.com</a:t>
            </a:r>
            <a:r>
              <a:rPr lang="en-GB" sz="2600" dirty="0">
                <a:hlinkClick r:id="rId3"/>
              </a:rPr>
              <a:t>/</a:t>
            </a:r>
            <a:r>
              <a:rPr lang="en-GB" sz="2600" dirty="0" err="1">
                <a:hlinkClick r:id="rId3"/>
              </a:rPr>
              <a:t>LarsMudde</a:t>
            </a:r>
            <a:r>
              <a:rPr lang="en-GB" sz="2600" dirty="0">
                <a:hlinkClick r:id="rId3"/>
              </a:rPr>
              <a:t>/memento</a:t>
            </a:r>
            <a:endParaRPr lang="en-NL" sz="2600" dirty="0"/>
          </a:p>
        </p:txBody>
      </p:sp>
      <p:pic>
        <p:nvPicPr>
          <p:cNvPr id="5" name="Picture 4" descr="Diagram&#10;&#10;Description automatically generated">
            <a:extLst>
              <a:ext uri="{FF2B5EF4-FFF2-40B4-BE49-F238E27FC236}">
                <a16:creationId xmlns:a16="http://schemas.microsoft.com/office/drawing/2014/main" id="{39FBBF0F-C6F8-374D-9BCC-2992D453F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741" y="3685682"/>
            <a:ext cx="9492516" cy="1764213"/>
          </a:xfrm>
          <a:prstGeom prst="rect">
            <a:avLst/>
          </a:prstGeom>
        </p:spPr>
      </p:pic>
      <p:sp>
        <p:nvSpPr>
          <p:cNvPr id="2" name="TextBox 1">
            <a:extLst>
              <a:ext uri="{FF2B5EF4-FFF2-40B4-BE49-F238E27FC236}">
                <a16:creationId xmlns:a16="http://schemas.microsoft.com/office/drawing/2014/main" id="{9D6DD686-7345-D34F-92EA-2CBBEE17AC89}"/>
              </a:ext>
            </a:extLst>
          </p:cNvPr>
          <p:cNvSpPr txBox="1"/>
          <p:nvPr/>
        </p:nvSpPr>
        <p:spPr>
          <a:xfrm>
            <a:off x="2945674" y="1408105"/>
            <a:ext cx="5688586" cy="369332"/>
          </a:xfrm>
          <a:prstGeom prst="rect">
            <a:avLst/>
          </a:prstGeom>
          <a:noFill/>
        </p:spPr>
        <p:txBody>
          <a:bodyPr wrap="square" rtlCol="0">
            <a:spAutoFit/>
          </a:bodyPr>
          <a:lstStyle/>
          <a:p>
            <a:r>
              <a:rPr lang="en-GB" dirty="0">
                <a:hlinkClick r:id="rId5"/>
              </a:rPr>
              <a:t>Click here to watch a video of the presentation</a:t>
            </a:r>
            <a:endParaRPr lang="en-NL" dirty="0"/>
          </a:p>
        </p:txBody>
      </p:sp>
    </p:spTree>
    <p:extLst>
      <p:ext uri="{BB962C8B-B14F-4D97-AF65-F5344CB8AC3E}">
        <p14:creationId xmlns:p14="http://schemas.microsoft.com/office/powerpoint/2010/main" val="98948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24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4.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40CA8ED5-1087-4E8E-9972-3A2AA41CB2F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8354</TotalTime>
  <Words>276</Words>
  <Application>Microsoft Macintosh PowerPoint</Application>
  <PresentationFormat>Widescreen</PresentationFormat>
  <Paragraphs>44</Paragraphs>
  <Slides>8</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Verdana</vt:lpstr>
      <vt:lpstr>Wingdings</vt:lpstr>
      <vt:lpstr>Cover options</vt:lpstr>
      <vt:lpstr>Final slides</vt:lpstr>
      <vt:lpstr>Capgemini Master</vt:lpstr>
      <vt:lpstr>Section break</vt:lpstr>
      <vt:lpstr>think-cell Slide</vt:lpstr>
      <vt:lpstr>Design Patterns for Lunch Memento</vt:lpstr>
      <vt:lpstr>Introduction</vt:lpstr>
      <vt:lpstr>Definition</vt:lpstr>
      <vt:lpstr>PowerPoint Presentation</vt:lpstr>
      <vt:lpstr>PowerPoint Presentation</vt:lpstr>
      <vt:lpstr>PowerPoint Presentation</vt:lpstr>
      <vt:lpstr>Implementation +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Linde, Wouter van der</dc:creator>
  <cp:lastModifiedBy>Mudde, Lars</cp:lastModifiedBy>
  <cp:revision>70</cp:revision>
  <dcterms:created xsi:type="dcterms:W3CDTF">2020-08-03T06:16:01Z</dcterms:created>
  <dcterms:modified xsi:type="dcterms:W3CDTF">2020-10-27T11:54:22Z</dcterms:modified>
</cp:coreProperties>
</file>