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15"/>
  </p:notesMasterIdLst>
  <p:handoutMasterIdLst>
    <p:handoutMasterId r:id="rId16"/>
  </p:handoutMasterIdLst>
  <p:sldIdLst>
    <p:sldId id="296" r:id="rId5"/>
    <p:sldId id="405" r:id="rId6"/>
    <p:sldId id="409" r:id="rId7"/>
    <p:sldId id="264" r:id="rId8"/>
    <p:sldId id="406" r:id="rId9"/>
    <p:sldId id="408" r:id="rId10"/>
    <p:sldId id="410" r:id="rId11"/>
    <p:sldId id="411" r:id="rId12"/>
    <p:sldId id="412" r:id="rId13"/>
    <p:sldId id="273" r:id="rId14"/>
  </p:sldIdLst>
  <p:sldSz cx="12192000" cy="6858000"/>
  <p:notesSz cx="6858000" cy="9144000"/>
  <p:custDataLst>
    <p:tags r:id="rId1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405"/>
            <p14:sldId id="409"/>
            <p14:sldId id="264"/>
            <p14:sldId id="406"/>
            <p14:sldId id="408"/>
            <p14:sldId id="410"/>
            <p14:sldId id="411"/>
            <p14:sldId id="412"/>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291" autoAdjust="0"/>
  </p:normalViewPr>
  <p:slideViewPr>
    <p:cSldViewPr>
      <p:cViewPr>
        <p:scale>
          <a:sx n="116" d="100"/>
          <a:sy n="116" d="100"/>
        </p:scale>
        <p:origin x="102"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DC9151-0D9B-4C50-96F2-C809958C3DF8}" type="datetime1">
              <a:rPr lang="en-US" sz="900" smtClean="0"/>
              <a:t>08-Sep-19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‹nr.›</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CB9BD449-AACC-4144-8085-D8124573AC32}" type="datetime1">
              <a:rPr lang="en-US" smtClean="0"/>
              <a:t>08-Sep-19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‹nr.›</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
        <p:nvSpPr>
          <p:cNvPr id="5" name="Tijdelijke aanduiding voor datum 4">
            <a:extLst>
              <a:ext uri="{FF2B5EF4-FFF2-40B4-BE49-F238E27FC236}">
                <a16:creationId xmlns:a16="http://schemas.microsoft.com/office/drawing/2014/main" id="{6777921C-F811-4F4D-897B-5DB29DB06FA0}"/>
              </a:ext>
            </a:extLst>
          </p:cNvPr>
          <p:cNvSpPr>
            <a:spLocks noGrp="1"/>
          </p:cNvSpPr>
          <p:nvPr>
            <p:ph type="dt" idx="1"/>
          </p:nvPr>
        </p:nvSpPr>
        <p:spPr/>
        <p:txBody>
          <a:bodyPr/>
          <a:lstStyle/>
          <a:p>
            <a:fld id="{1E5EF5BD-1E79-4706-9D4C-25DF6ADCBB4D}" type="datetime1">
              <a:rPr lang="en-US" smtClean="0"/>
              <a:t>08-Sep-19</a:t>
            </a:fld>
            <a:endParaRPr lang="pt-BR"/>
          </a:p>
        </p:txBody>
      </p:sp>
    </p:spTree>
    <p:extLst>
      <p:ext uri="{BB962C8B-B14F-4D97-AF65-F5344CB8AC3E}">
        <p14:creationId xmlns:p14="http://schemas.microsoft.com/office/powerpoint/2010/main" val="166621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20.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9.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8.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1.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3" name="Titre 2"/>
          <p:cNvSpPr>
            <a:spLocks noGrp="1"/>
          </p:cNvSpPr>
          <p:nvPr>
            <p:ph type="title"/>
          </p:nvPr>
        </p:nvSpPr>
        <p:spPr/>
        <p:txBody>
          <a:bodyPr/>
          <a:lstStyle/>
          <a:p>
            <a:r>
              <a:rPr lang="nl-NL"/>
              <a:t>Klik om stijl te bewerken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9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76"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86533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4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3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8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8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0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nl-NL"/>
              <a:t>Klik om stijl te bewerken</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nl-NL"/>
              <a:t>Klik om stijl te bewerken</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nl-NL"/>
              <a:t>Klik om stijl te bewerken</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9652"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nl-NL"/>
              <a:t>Klik om stijl te bewerken</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nl-NL"/>
              <a:t>Klik om stijl te bewerken</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oleObject" Target="../embeddings/oleObject6.bin"/><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ags" Target="../tags/tag7.xml"/><Relationship Id="rId5" Type="http://schemas.openxmlformats.org/officeDocument/2006/relationships/vmlDrawing" Target="../drawings/vmlDrawing6.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15.xml"/><Relationship Id="rId7" Type="http://schemas.openxmlformats.org/officeDocument/2006/relationships/vmlDrawing" Target="../drawings/vmlDrawing10.v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image" Target="../media/image1.emf"/><Relationship Id="rId4" Type="http://schemas.openxmlformats.org/officeDocument/2006/relationships/slideLayout" Target="../slideLayouts/slideLayout16.xml"/><Relationship Id="rId9" Type="http://schemas.openxmlformats.org/officeDocument/2006/relationships/oleObject" Target="../embeddings/oleObject10.bin"/></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oleObject" Target="../embeddings/oleObject15.bin"/><Relationship Id="rId5" Type="http://schemas.openxmlformats.org/officeDocument/2006/relationships/tags" Target="../tags/tag17.xml"/><Relationship Id="rId4" Type="http://schemas.openxmlformats.org/officeDocument/2006/relationships/vmlDrawing" Target="../drawings/vmlDrawing1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8"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‹nr.›</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83" r:id="rId7"/>
    <p:sldLayoutId id="2147483821" r:id="rId8"/>
    <p:sldLayoutId id="2147483877" r:id="rId9"/>
  </p:sldLayoutIdLst>
  <p:hf sldNum="0" hdr="0" ft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79"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‹nr.›</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Lst>
  <p:hf sldNum="0" hdr="0" ft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7"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hf sldNum="0" hdr="0" ft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3"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hf sldNum="0" hdr="0" ft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LarsMudde/kafka-w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p:txBody>
          <a:bodyPr>
            <a:normAutofit fontScale="77500" lnSpcReduction="20000"/>
          </a:bodyPr>
          <a:lstStyle/>
          <a:p>
            <a:r>
              <a:rPr lang="en-US" dirty="0"/>
              <a:t>An introduction to distributed event streaming using Apache Kafka</a:t>
            </a:r>
            <a:br>
              <a:rPr lang="en-US" dirty="0"/>
            </a:br>
            <a:endParaRPr lang="en-US" dirty="0"/>
          </a:p>
          <a:p>
            <a:r>
              <a:rPr lang="en-US" sz="2300" dirty="0">
                <a:solidFill>
                  <a:schemeClr val="bg1">
                    <a:lumMod val="75000"/>
                  </a:schemeClr>
                </a:solidFill>
              </a:rPr>
              <a:t>Wednesday Evening Training</a:t>
            </a:r>
          </a:p>
        </p:txBody>
      </p:sp>
      <p:sp>
        <p:nvSpPr>
          <p:cNvPr id="3" name="Sous-titre 2">
            <a:extLst>
              <a:ext uri="{FF2B5EF4-FFF2-40B4-BE49-F238E27FC236}">
                <a16:creationId xmlns:a16="http://schemas.microsoft.com/office/drawing/2014/main" id="{B479E337-09CA-4F50-9067-64D4BC4D4C45}"/>
              </a:ext>
            </a:extLst>
          </p:cNvPr>
          <p:cNvSpPr>
            <a:spLocks noGrp="1"/>
          </p:cNvSpPr>
          <p:nvPr>
            <p:ph type="subTitle" idx="1"/>
          </p:nvPr>
        </p:nvSpPr>
        <p:spPr>
          <a:xfrm>
            <a:off x="7696200" y="4495800"/>
            <a:ext cx="3096000" cy="682984"/>
          </a:xfrm>
        </p:spPr>
        <p:txBody>
          <a:bodyPr/>
          <a:lstStyle/>
          <a:p>
            <a:r>
              <a:rPr lang="en-US" dirty="0"/>
              <a:t>Hans van Rijs</a:t>
            </a:r>
            <a:br>
              <a:rPr lang="en-US" dirty="0"/>
            </a:br>
            <a:r>
              <a:rPr lang="en-US" dirty="0"/>
              <a:t>Carl in ‘t Veld</a:t>
            </a:r>
            <a:br>
              <a:rPr lang="en-US" dirty="0"/>
            </a:br>
            <a:r>
              <a:rPr lang="en-US" dirty="0"/>
              <a:t>Sina Wahed</a:t>
            </a:r>
            <a:br>
              <a:rPr lang="en-US" dirty="0"/>
            </a:br>
            <a:r>
              <a:rPr lang="en-US" dirty="0"/>
              <a:t>Lars Mudde</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719"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id="{ADB39E78-E9B7-40CD-9999-E8302C610DC2}"/>
              </a:ext>
            </a:extLst>
          </p:cNvPr>
          <p:cNvSpPr/>
          <p:nvPr/>
        </p:nvSpPr>
        <p:spPr>
          <a:xfrm>
            <a:off x="5563594"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Oval 20">
            <a:extLst>
              <a:ext uri="{FF2B5EF4-FFF2-40B4-BE49-F238E27FC236}">
                <a16:creationId xmlns:a16="http://schemas.microsoft.com/office/drawing/2014/main" id="{80DEC651-0810-4FD4-A2CA-C54974433D45}"/>
              </a:ext>
            </a:extLst>
          </p:cNvPr>
          <p:cNvSpPr/>
          <p:nvPr/>
        </p:nvSpPr>
        <p:spPr>
          <a:xfrm>
            <a:off x="5563595"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Oval 20">
            <a:extLst>
              <a:ext uri="{FF2B5EF4-FFF2-40B4-BE49-F238E27FC236}">
                <a16:creationId xmlns:a16="http://schemas.microsoft.com/office/drawing/2014/main"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US" dirty="0" err="1"/>
              <a:t>Indeling</a:t>
            </a:r>
            <a:endParaRPr lang="en-GB" dirty="0"/>
          </a:p>
        </p:txBody>
      </p:sp>
      <p:sp>
        <p:nvSpPr>
          <p:cNvPr id="7" name="Text Placeholder 6"/>
          <p:cNvSpPr>
            <a:spLocks noGrp="1"/>
          </p:cNvSpPr>
          <p:nvPr>
            <p:ph type="body" sz="quarter" idx="29"/>
          </p:nvPr>
        </p:nvSpPr>
        <p:spPr/>
        <p:txBody>
          <a:bodyPr/>
          <a:lstStyle/>
          <a:p>
            <a:pPr lvl="0"/>
            <a:r>
              <a:rPr lang="en-US" dirty="0"/>
              <a:t>Kafka</a:t>
            </a:r>
          </a:p>
        </p:txBody>
      </p:sp>
      <p:sp>
        <p:nvSpPr>
          <p:cNvPr id="8" name="Text Placeholder 7"/>
          <p:cNvSpPr>
            <a:spLocks noGrp="1"/>
          </p:cNvSpPr>
          <p:nvPr>
            <p:ph type="body" sz="quarter" idx="30"/>
          </p:nvPr>
        </p:nvSpPr>
        <p:spPr/>
        <p:txBody>
          <a:bodyPr/>
          <a:lstStyle/>
          <a:p>
            <a:pPr marL="179388" lvl="1"/>
            <a:r>
              <a:rPr lang="en-US" dirty="0"/>
              <a:t>History</a:t>
            </a:r>
          </a:p>
          <a:p>
            <a:pPr marL="179388" lvl="1"/>
            <a:r>
              <a:rPr lang="en-US" dirty="0"/>
              <a:t>Use Cases</a:t>
            </a:r>
          </a:p>
          <a:p>
            <a:pPr marL="179388" lvl="1"/>
            <a:r>
              <a:rPr lang="en-US" dirty="0"/>
              <a:t>Kafka in perspective</a:t>
            </a:r>
          </a:p>
          <a:p>
            <a:pPr marL="179388" lvl="1"/>
            <a:endParaRPr lang="en-GB" dirty="0"/>
          </a:p>
        </p:txBody>
      </p:sp>
      <p:sp>
        <p:nvSpPr>
          <p:cNvPr id="9" name="Text Placeholder 8"/>
          <p:cNvSpPr>
            <a:spLocks noGrp="1"/>
          </p:cNvSpPr>
          <p:nvPr>
            <p:ph type="body" sz="quarter" idx="31"/>
          </p:nvPr>
        </p:nvSpPr>
        <p:spPr/>
        <p:txBody>
          <a:bodyPr/>
          <a:lstStyle/>
          <a:p>
            <a:pPr lvl="0"/>
            <a:r>
              <a:rPr lang="en-US" dirty="0"/>
              <a:t>Demo</a:t>
            </a:r>
          </a:p>
        </p:txBody>
      </p:sp>
      <p:sp>
        <p:nvSpPr>
          <p:cNvPr id="10" name="Text Placeholder 9"/>
          <p:cNvSpPr>
            <a:spLocks noGrp="1"/>
          </p:cNvSpPr>
          <p:nvPr>
            <p:ph type="body" sz="quarter" idx="32"/>
          </p:nvPr>
        </p:nvSpPr>
        <p:spPr/>
        <p:txBody>
          <a:bodyPr/>
          <a:lstStyle/>
          <a:p>
            <a:pPr marL="179388" lvl="1"/>
            <a:r>
              <a:rPr lang="en-US" dirty="0"/>
              <a:t>Code review</a:t>
            </a:r>
          </a:p>
          <a:p>
            <a:pPr marL="179388" lvl="1"/>
            <a:r>
              <a:rPr lang="en-US" dirty="0"/>
              <a:t>Demo</a:t>
            </a:r>
          </a:p>
          <a:p>
            <a:pPr marL="179388" lvl="1"/>
            <a:r>
              <a:rPr lang="en-US" dirty="0"/>
              <a:t>DIY Kafka</a:t>
            </a:r>
          </a:p>
          <a:p>
            <a:pPr marL="179388" lvl="1"/>
            <a:endParaRPr lang="en-GB" dirty="0"/>
          </a:p>
        </p:txBody>
      </p:sp>
      <p:sp>
        <p:nvSpPr>
          <p:cNvPr id="11" name="Text Placeholder 10"/>
          <p:cNvSpPr>
            <a:spLocks noGrp="1"/>
          </p:cNvSpPr>
          <p:nvPr>
            <p:ph type="body" sz="quarter" idx="33"/>
          </p:nvPr>
        </p:nvSpPr>
        <p:spPr/>
        <p:txBody>
          <a:bodyPr/>
          <a:lstStyle/>
          <a:p>
            <a:pPr lvl="0"/>
            <a:r>
              <a:rPr lang="en-US" dirty="0"/>
              <a:t>Architecture</a:t>
            </a:r>
          </a:p>
        </p:txBody>
      </p:sp>
      <p:sp>
        <p:nvSpPr>
          <p:cNvPr id="12" name="Text Placeholder 11"/>
          <p:cNvSpPr>
            <a:spLocks noGrp="1"/>
          </p:cNvSpPr>
          <p:nvPr>
            <p:ph type="body" sz="quarter" idx="34"/>
          </p:nvPr>
        </p:nvSpPr>
        <p:spPr/>
        <p:txBody>
          <a:bodyPr/>
          <a:lstStyle/>
          <a:p>
            <a:pPr marL="179388" lvl="1"/>
            <a:r>
              <a:rPr lang="en-US" dirty="0"/>
              <a:t>In </a:t>
            </a:r>
            <a:r>
              <a:rPr lang="en-US" dirty="0" err="1"/>
              <a:t>te</a:t>
            </a:r>
            <a:r>
              <a:rPr lang="en-US" dirty="0"/>
              <a:t> </a:t>
            </a:r>
            <a:r>
              <a:rPr lang="en-US" dirty="0" err="1"/>
              <a:t>vullen</a:t>
            </a:r>
            <a:r>
              <a:rPr lang="en-US" dirty="0"/>
              <a:t> door Hans</a:t>
            </a:r>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14" name="Text Placeholder 13"/>
          <p:cNvSpPr>
            <a:spLocks noGrp="1"/>
          </p:cNvSpPr>
          <p:nvPr>
            <p:ph type="body" sz="quarter" idx="36"/>
          </p:nvPr>
        </p:nvSpPr>
        <p:spPr/>
        <p:txBody>
          <a:bodyPr/>
          <a:lstStyle/>
          <a:p>
            <a:r>
              <a:rPr lang="en-GB"/>
              <a:t>02</a:t>
            </a:r>
            <a:endParaRPr lang="en-GB" dirty="0"/>
          </a:p>
        </p:txBody>
      </p:sp>
      <p:sp>
        <p:nvSpPr>
          <p:cNvPr id="15" name="Text Placeholder 14"/>
          <p:cNvSpPr>
            <a:spLocks noGrp="1"/>
          </p:cNvSpPr>
          <p:nvPr>
            <p:ph type="body" sz="quarter" idx="37"/>
          </p:nvPr>
        </p:nvSpPr>
        <p:spPr/>
        <p:txBody>
          <a:bodyPr/>
          <a:lstStyle/>
          <a:p>
            <a:r>
              <a:rPr lang="en-GB"/>
              <a:t>03</a:t>
            </a:r>
            <a:endParaRPr lang="en-GB" dirty="0"/>
          </a:p>
        </p:txBody>
      </p:sp>
    </p:spTree>
    <p:extLst>
      <p:ext uri="{BB962C8B-B14F-4D97-AF65-F5344CB8AC3E}">
        <p14:creationId xmlns:p14="http://schemas.microsoft.com/office/powerpoint/2010/main" val="301569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303A75A8-FCE0-4121-B68F-DBCEADABDE77}"/>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Kafka</a:t>
            </a:r>
          </a:p>
          <a:p>
            <a:pPr marL="571500" indent="-571500">
              <a:buFont typeface="Arial" panose="020B0604020202020204" pitchFamily="34" charset="0"/>
              <a:buChar char="•"/>
            </a:pPr>
            <a:r>
              <a:rPr lang="en-US" sz="2000" dirty="0"/>
              <a:t>History</a:t>
            </a:r>
          </a:p>
          <a:p>
            <a:pPr marL="571500" indent="-571500">
              <a:buFont typeface="Arial" panose="020B0604020202020204" pitchFamily="34" charset="0"/>
              <a:buChar char="•"/>
            </a:pPr>
            <a:r>
              <a:rPr lang="en-US" sz="2000" dirty="0"/>
              <a:t>Use cases</a:t>
            </a:r>
          </a:p>
          <a:p>
            <a:pPr marL="571500" indent="-571500">
              <a:buFont typeface="Arial" panose="020B0604020202020204" pitchFamily="34" charset="0"/>
              <a:buChar char="•"/>
            </a:pPr>
            <a:r>
              <a:rPr lang="en-US" sz="2000" dirty="0"/>
              <a:t>Kafka in perspective</a:t>
            </a:r>
          </a:p>
        </p:txBody>
      </p:sp>
    </p:spTree>
    <p:extLst>
      <p:ext uri="{BB962C8B-B14F-4D97-AF65-F5344CB8AC3E}">
        <p14:creationId xmlns:p14="http://schemas.microsoft.com/office/powerpoint/2010/main" val="31751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History</a:t>
            </a:r>
            <a:endParaRPr lang="en-GB" dirty="0"/>
          </a:p>
        </p:txBody>
      </p:sp>
      <p:sp>
        <p:nvSpPr>
          <p:cNvPr id="5" name="Text Placeholder 4"/>
          <p:cNvSpPr>
            <a:spLocks noGrp="1"/>
          </p:cNvSpPr>
          <p:nvPr>
            <p:ph type="body" sz="quarter" idx="10"/>
          </p:nvPr>
        </p:nvSpPr>
        <p:spPr/>
        <p:txBody>
          <a:bodyPr/>
          <a:lstStyle/>
          <a:p>
            <a:pPr lvl="1"/>
            <a:r>
              <a:rPr lang="en-US" dirty="0"/>
              <a:t>LinkedIn</a:t>
            </a:r>
          </a:p>
          <a:p>
            <a:pPr lvl="2"/>
            <a:r>
              <a:rPr lang="en-US" dirty="0"/>
              <a:t>Written in Scala &amp; Java</a:t>
            </a:r>
          </a:p>
          <a:p>
            <a:pPr lvl="2"/>
            <a:r>
              <a:rPr lang="en-US" dirty="0"/>
              <a:t>High </a:t>
            </a:r>
            <a:r>
              <a:rPr lang="en-US" dirty="0" err="1"/>
              <a:t>troughput</a:t>
            </a:r>
            <a:r>
              <a:rPr lang="en-US" dirty="0"/>
              <a:t>, low-latency platform for handling real-time data feeds</a:t>
            </a:r>
          </a:p>
          <a:p>
            <a:pPr lvl="2"/>
            <a:r>
              <a:rPr lang="en-US" dirty="0"/>
              <a:t>“Massively scalable pub/sub message queue designed as a distributed transaction log.”</a:t>
            </a:r>
          </a:p>
          <a:p>
            <a:pPr lvl="1"/>
            <a:endParaRPr lang="en-US" dirty="0"/>
          </a:p>
          <a:p>
            <a:pPr lvl="1"/>
            <a:r>
              <a:rPr lang="en-US" dirty="0"/>
              <a:t>Apache Incubator (2011)</a:t>
            </a:r>
            <a:br>
              <a:rPr lang="en-US" dirty="0"/>
            </a:br>
            <a:endParaRPr lang="en-US" dirty="0"/>
          </a:p>
          <a:p>
            <a:pPr lvl="1"/>
            <a:r>
              <a:rPr lang="en-US" dirty="0"/>
              <a:t>Confluent (2014)</a:t>
            </a:r>
          </a:p>
          <a:p>
            <a:endParaRPr lang="en-GB" dirty="0"/>
          </a:p>
        </p:txBody>
      </p:sp>
      <p:pic>
        <p:nvPicPr>
          <p:cNvPr id="3" name="Afbeelding 2" descr="Afbeelding met muur, persoon, man, stropdas&#10;&#10;Automatisch gegenereerde beschrijving">
            <a:extLst>
              <a:ext uri="{FF2B5EF4-FFF2-40B4-BE49-F238E27FC236}">
                <a16:creationId xmlns:a16="http://schemas.microsoft.com/office/drawing/2014/main" id="{7EC828C3-1EAB-4151-9917-8294066C4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3124200"/>
            <a:ext cx="1771096" cy="2362200"/>
          </a:xfrm>
          <a:prstGeom prst="rect">
            <a:avLst/>
          </a:prstGeom>
        </p:spPr>
      </p:pic>
      <p:sp>
        <p:nvSpPr>
          <p:cNvPr id="6" name="Tekstvak 5">
            <a:extLst>
              <a:ext uri="{FF2B5EF4-FFF2-40B4-BE49-F238E27FC236}">
                <a16:creationId xmlns:a16="http://schemas.microsoft.com/office/drawing/2014/main" id="{B8131605-ADD6-4920-8915-76FAF7802FCC}"/>
              </a:ext>
            </a:extLst>
          </p:cNvPr>
          <p:cNvSpPr txBox="1"/>
          <p:nvPr/>
        </p:nvSpPr>
        <p:spPr>
          <a:xfrm>
            <a:off x="9067800" y="5502876"/>
            <a:ext cx="1771096" cy="415498"/>
          </a:xfrm>
          <a:prstGeom prst="rect">
            <a:avLst/>
          </a:prstGeom>
          <a:noFill/>
        </p:spPr>
        <p:txBody>
          <a:bodyPr wrap="square" rtlCol="0">
            <a:spAutoFit/>
          </a:bodyPr>
          <a:lstStyle/>
          <a:p>
            <a:r>
              <a:rPr lang="en-US" sz="1200" dirty="0"/>
              <a:t>Franz Kafka (1923)</a:t>
            </a:r>
            <a:br>
              <a:rPr lang="en-US" sz="1400" dirty="0"/>
            </a:br>
            <a:r>
              <a:rPr lang="en-US" sz="900" dirty="0"/>
              <a:t>Source: Wikipedia</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Use Cases of Apache Kafka</a:t>
            </a:r>
            <a:endParaRPr lang="en-GB" dirty="0"/>
          </a:p>
        </p:txBody>
      </p:sp>
      <p:sp>
        <p:nvSpPr>
          <p:cNvPr id="5" name="Text Placeholder 4"/>
          <p:cNvSpPr>
            <a:spLocks noGrp="1"/>
          </p:cNvSpPr>
          <p:nvPr>
            <p:ph type="body" sz="quarter" idx="10"/>
          </p:nvPr>
        </p:nvSpPr>
        <p:spPr/>
        <p:txBody>
          <a:bodyPr>
            <a:normAutofit/>
          </a:bodyPr>
          <a:lstStyle/>
          <a:p>
            <a:pPr lvl="1"/>
            <a:r>
              <a:rPr lang="en-US" dirty="0"/>
              <a:t>Messaging</a:t>
            </a:r>
          </a:p>
          <a:p>
            <a:pPr lvl="1"/>
            <a:endParaRPr lang="en-US" dirty="0"/>
          </a:p>
          <a:p>
            <a:pPr lvl="1"/>
            <a:r>
              <a:rPr lang="en-US" dirty="0"/>
              <a:t>Event Sourcing</a:t>
            </a:r>
            <a:br>
              <a:rPr lang="en-US" dirty="0"/>
            </a:br>
            <a:endParaRPr lang="en-US" dirty="0"/>
          </a:p>
          <a:p>
            <a:pPr lvl="1"/>
            <a:r>
              <a:rPr lang="en-US" dirty="0"/>
              <a:t>Stream processing</a:t>
            </a:r>
          </a:p>
          <a:p>
            <a:pPr marL="88900" lvl="1" indent="0">
              <a:buNone/>
            </a:pPr>
            <a:endParaRPr lang="en-US" dirty="0"/>
          </a:p>
          <a:p>
            <a:pPr lvl="1"/>
            <a:r>
              <a:rPr lang="en-US" dirty="0"/>
              <a:t>Companies that use Kafka</a:t>
            </a:r>
          </a:p>
          <a:p>
            <a:pPr lvl="2"/>
            <a:r>
              <a:rPr lang="en-US" dirty="0" err="1"/>
              <a:t>Linkedin</a:t>
            </a:r>
            <a:r>
              <a:rPr lang="en-US" dirty="0"/>
              <a:t> (activity stream)</a:t>
            </a:r>
          </a:p>
          <a:p>
            <a:pPr lvl="2"/>
            <a:r>
              <a:rPr lang="en-US" dirty="0"/>
              <a:t>Netflix (event-processing)</a:t>
            </a:r>
          </a:p>
          <a:p>
            <a:pPr lvl="2"/>
            <a:r>
              <a:rPr lang="en-US" dirty="0"/>
              <a:t>Spotify (log delivery)</a:t>
            </a:r>
          </a:p>
          <a:p>
            <a:pPr lvl="2"/>
            <a:r>
              <a:rPr lang="en-US" dirty="0"/>
              <a:t>Uber</a:t>
            </a:r>
          </a:p>
          <a:p>
            <a:pPr lvl="2"/>
            <a:r>
              <a:rPr lang="en-US" dirty="0"/>
              <a:t>PayPal</a:t>
            </a:r>
          </a:p>
          <a:p>
            <a:pPr lvl="2"/>
            <a:r>
              <a:rPr lang="en-US" dirty="0" err="1"/>
              <a:t>AirBNB</a:t>
            </a:r>
            <a:endParaRPr lang="en-US" dirty="0"/>
          </a:p>
          <a:p>
            <a:pPr lvl="2"/>
            <a:r>
              <a:rPr lang="en-US" dirty="0"/>
              <a:t>Coursera</a:t>
            </a:r>
          </a:p>
          <a:p>
            <a:pPr lvl="2"/>
            <a:r>
              <a:rPr lang="en-US" dirty="0" err="1"/>
              <a:t>CloudFlare</a:t>
            </a:r>
            <a:endParaRPr lang="en-US" dirty="0"/>
          </a:p>
        </p:txBody>
      </p:sp>
    </p:spTree>
    <p:extLst>
      <p:ext uri="{BB962C8B-B14F-4D97-AF65-F5344CB8AC3E}">
        <p14:creationId xmlns:p14="http://schemas.microsoft.com/office/powerpoint/2010/main" val="40552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in perspective</a:t>
            </a:r>
            <a:endParaRPr lang="en-GB" dirty="0"/>
          </a:p>
        </p:txBody>
      </p:sp>
      <p:grpSp>
        <p:nvGrpSpPr>
          <p:cNvPr id="21" name="Group 20"/>
          <p:cNvGrpSpPr/>
          <p:nvPr/>
        </p:nvGrpSpPr>
        <p:grpSpPr>
          <a:xfrm>
            <a:off x="1162807" y="1529120"/>
            <a:ext cx="9866387" cy="4947880"/>
            <a:chOff x="1167830" y="1529120"/>
            <a:chExt cx="9866387" cy="4947880"/>
          </a:xfrm>
        </p:grpSpPr>
        <p:sp>
          <p:nvSpPr>
            <p:cNvPr id="3" name="Rectangle 2">
              <a:extLst>
                <a:ext uri="{FF2B5EF4-FFF2-40B4-BE49-F238E27FC236}">
                  <a16:creationId xmlns:a16="http://schemas.microsoft.com/office/drawing/2014/main" id="{46919663-CB01-46C8-8B1A-7D7C5FFB79D0}"/>
                </a:ext>
              </a:extLst>
            </p:cNvPr>
            <p:cNvSpPr/>
            <p:nvPr/>
          </p:nvSpPr>
          <p:spPr>
            <a:xfrm>
              <a:off x="1167830" y="2465299"/>
              <a:ext cx="2964210" cy="4011701"/>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3">
              <a:extLst>
                <a:ext uri="{FF2B5EF4-FFF2-40B4-BE49-F238E27FC236}">
                  <a16:creationId xmlns:a16="http://schemas.microsoft.com/office/drawing/2014/main" id="{07A11129-008D-4898-86B9-B6C83562FA3A}"/>
                </a:ext>
              </a:extLst>
            </p:cNvPr>
            <p:cNvSpPr/>
            <p:nvPr/>
          </p:nvSpPr>
          <p:spPr>
            <a:xfrm>
              <a:off x="4655840"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92D1F7AF-5F53-4627-A1CF-B58FCC387FCC}"/>
                </a:ext>
              </a:extLst>
            </p:cNvPr>
            <p:cNvSpPr/>
            <p:nvPr/>
          </p:nvSpPr>
          <p:spPr>
            <a:xfrm>
              <a:off x="8070007" y="2500583"/>
              <a:ext cx="296421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Oval 20">
              <a:extLst>
                <a:ext uri="{FF2B5EF4-FFF2-40B4-BE49-F238E27FC236}">
                  <a16:creationId xmlns:a16="http://schemas.microsoft.com/office/drawing/2014/main" id="{C5DBDB28-88AB-4F14-9F73-9D7C1E6EE4B1}"/>
                </a:ext>
              </a:extLst>
            </p:cNvPr>
            <p:cNvSpPr/>
            <p:nvPr/>
          </p:nvSpPr>
          <p:spPr>
            <a:xfrm>
              <a:off x="851376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Oval 20">
              <a:extLst>
                <a:ext uri="{FF2B5EF4-FFF2-40B4-BE49-F238E27FC236}">
                  <a16:creationId xmlns:a16="http://schemas.microsoft.com/office/drawing/2014/main" id="{2F532516-8DF9-44A4-935A-3131E96D437E}"/>
                </a:ext>
              </a:extLst>
            </p:cNvPr>
            <p:cNvSpPr/>
            <p:nvPr/>
          </p:nvSpPr>
          <p:spPr>
            <a:xfrm>
              <a:off x="5087888"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Oval 20">
              <a:extLst>
                <a:ext uri="{FF2B5EF4-FFF2-40B4-BE49-F238E27FC236}">
                  <a16:creationId xmlns:a16="http://schemas.microsoft.com/office/drawing/2014/main" id="{41ACABC2-6590-4E4B-9507-376785C34C7E}"/>
                </a:ext>
              </a:extLst>
            </p:cNvPr>
            <p:cNvSpPr/>
            <p:nvPr/>
          </p:nvSpPr>
          <p:spPr>
            <a:xfrm>
              <a:off x="1703512"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cxnSp>
          <p:nvCxnSpPr>
            <p:cNvPr id="9" name="Conector reto 49">
              <a:extLst>
                <a:ext uri="{FF2B5EF4-FFF2-40B4-BE49-F238E27FC236}">
                  <a16:creationId xmlns:a16="http://schemas.microsoft.com/office/drawing/2014/main" id="{B24CB8AF-46AC-455D-8122-E42F0897FF83}"/>
                </a:ext>
              </a:extLst>
            </p:cNvPr>
            <p:cNvCxnSpPr>
              <a:cxnSpLocks/>
            </p:cNvCxnSpPr>
            <p:nvPr/>
          </p:nvCxnSpPr>
          <p:spPr>
            <a:xfrm>
              <a:off x="1946733" y="3657600"/>
              <a:ext cx="1445892" cy="0"/>
            </a:xfrm>
            <a:prstGeom prst="line">
              <a:avLst/>
            </a:prstGeom>
            <a:solidFill>
              <a:schemeClr val="tx1"/>
            </a:solidFill>
            <a:ln w="47625" cap="flat">
              <a:solidFill>
                <a:srgbClr val="0070AD"/>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17687FD-99B5-4B72-9DFC-457C3922A1C4}"/>
                </a:ext>
              </a:extLst>
            </p:cNvPr>
            <p:cNvCxnSpPr>
              <a:cxnSpLocks/>
            </p:cNvCxnSpPr>
            <p:nvPr/>
          </p:nvCxnSpPr>
          <p:spPr>
            <a:xfrm>
              <a:off x="5403117" y="3657600"/>
              <a:ext cx="1445892"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1" name="Conector reto 49">
              <a:extLst>
                <a:ext uri="{FF2B5EF4-FFF2-40B4-BE49-F238E27FC236}">
                  <a16:creationId xmlns:a16="http://schemas.microsoft.com/office/drawing/2014/main" id="{97CC4FC7-46E1-46F0-A644-A72F52997BBF}"/>
                </a:ext>
              </a:extLst>
            </p:cNvPr>
            <p:cNvCxnSpPr>
              <a:cxnSpLocks/>
            </p:cNvCxnSpPr>
            <p:nvPr/>
          </p:nvCxnSpPr>
          <p:spPr>
            <a:xfrm>
              <a:off x="8846131" y="3657600"/>
              <a:ext cx="1445892" cy="0"/>
            </a:xfrm>
            <a:prstGeom prst="line">
              <a:avLst/>
            </a:prstGeom>
            <a:solidFill>
              <a:schemeClr val="tx1"/>
            </a:solidFill>
            <a:ln w="47625" cap="flat">
              <a:solidFill>
                <a:srgbClr val="95E616"/>
              </a:solidFill>
              <a:round/>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194DDC7F-051F-4D2F-A24A-3A7095CA7629}"/>
                </a:ext>
              </a:extLst>
            </p:cNvPr>
            <p:cNvSpPr txBox="1">
              <a:spLocks/>
            </p:cNvSpPr>
            <p:nvPr/>
          </p:nvSpPr>
          <p:spPr>
            <a:xfrm>
              <a:off x="1919412" y="2248679"/>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3200" b="1" dirty="0">
                  <a:solidFill>
                    <a:schemeClr val="bg1"/>
                  </a:solidFill>
                  <a:latin typeface="+mj-lt"/>
                </a:rPr>
                <a:t>Kafka</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3" name="Text Placeholder 3">
              <a:extLst>
                <a:ext uri="{FF2B5EF4-FFF2-40B4-BE49-F238E27FC236}">
                  <a16:creationId xmlns:a16="http://schemas.microsoft.com/office/drawing/2014/main" id="{088DDC99-EBD3-473B-AD17-3620C3CE5635}"/>
                </a:ext>
              </a:extLst>
            </p:cNvPr>
            <p:cNvSpPr txBox="1">
              <a:spLocks/>
            </p:cNvSpPr>
            <p:nvPr/>
          </p:nvSpPr>
          <p:spPr>
            <a:xfrm>
              <a:off x="5298569" y="2249200"/>
              <a:ext cx="165576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sz="3200" b="1" dirty="0">
                  <a:solidFill>
                    <a:schemeClr val="bg1"/>
                  </a:solidFill>
                  <a:latin typeface="+mj-lt"/>
                </a:rPr>
                <a:t>ActiveMQ</a:t>
              </a:r>
              <a:endParaRPr kumimoji="0" lang="pt-PT" sz="3200" b="1" i="0" u="none" strike="noStrike" kern="1200" cap="none" spc="0" normalizeH="0" baseline="0" noProof="0" dirty="0">
                <a:ln>
                  <a:noFill/>
                </a:ln>
                <a:solidFill>
                  <a:schemeClr val="bg1"/>
                </a:solidFill>
                <a:effectLst/>
                <a:uLnTx/>
                <a:uFillTx/>
                <a:latin typeface="+mj-lt"/>
                <a:ea typeface="+mn-ea"/>
                <a:cs typeface="+mn-cs"/>
              </a:endParaRPr>
            </a:p>
          </p:txBody>
        </p:sp>
        <p:sp>
          <p:nvSpPr>
            <p:cNvPr id="14" name="Text Placeholder 4">
              <a:extLst>
                <a:ext uri="{FF2B5EF4-FFF2-40B4-BE49-F238E27FC236}">
                  <a16:creationId xmlns:a16="http://schemas.microsoft.com/office/drawing/2014/main" id="{17AAA994-6697-45F7-83CB-D8499F7079CD}"/>
                </a:ext>
              </a:extLst>
            </p:cNvPr>
            <p:cNvSpPr txBox="1">
              <a:spLocks/>
            </p:cNvSpPr>
            <p:nvPr/>
          </p:nvSpPr>
          <p:spPr>
            <a:xfrm>
              <a:off x="8664890" y="2222059"/>
              <a:ext cx="1774092" cy="576263"/>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3200" b="1" i="0" u="none" strike="noStrike" kern="1200" cap="none" spc="0" normalizeH="0" baseline="0" noProof="0" dirty="0">
                  <a:ln>
                    <a:noFill/>
                  </a:ln>
                  <a:solidFill>
                    <a:schemeClr val="bg1"/>
                  </a:solidFill>
                  <a:effectLst/>
                  <a:uLnTx/>
                  <a:uFillTx/>
                  <a:latin typeface="+mj-lt"/>
                  <a:ea typeface="+mn-ea"/>
                  <a:cs typeface="+mn-cs"/>
                </a:rPr>
                <a:t>RabbitMQ</a:t>
              </a:r>
            </a:p>
          </p:txBody>
        </p:sp>
        <p:sp>
          <p:nvSpPr>
            <p:cNvPr id="18" name="Text Placeholder 8">
              <a:extLst>
                <a:ext uri="{FF2B5EF4-FFF2-40B4-BE49-F238E27FC236}">
                  <a16:creationId xmlns:a16="http://schemas.microsoft.com/office/drawing/2014/main" id="{06938CA8-9A9B-499F-B3AB-16F6B4F00B3C}"/>
                </a:ext>
              </a:extLst>
            </p:cNvPr>
            <p:cNvSpPr txBox="1">
              <a:spLocks/>
            </p:cNvSpPr>
            <p:nvPr/>
          </p:nvSpPr>
          <p:spPr>
            <a:xfrm>
              <a:off x="8183511" y="3870746"/>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General-purpose message broker</a:t>
              </a:r>
            </a:p>
            <a:p>
              <a:pPr marL="173038" lvl="0" indent="-173038">
                <a:lnSpc>
                  <a:spcPct val="90000"/>
                </a:lnSpc>
                <a:spcBef>
                  <a:spcPts val="1000"/>
                </a:spcBef>
                <a:buClr>
                  <a:srgbClr val="0070AD"/>
                </a:buClr>
                <a:buFont typeface="Arial" panose="020B0604020202020204" pitchFamily="34" charset="0"/>
                <a:buChar char="•"/>
                <a:defRPr/>
              </a:pPr>
              <a:r>
                <a:rPr lang="en-US" sz="1400" dirty="0"/>
                <a:t>Supports multiple protocols</a:t>
              </a:r>
            </a:p>
            <a:p>
              <a:pPr marL="173038" lvl="0" indent="-173038">
                <a:lnSpc>
                  <a:spcPct val="90000"/>
                </a:lnSpc>
                <a:spcBef>
                  <a:spcPts val="1000"/>
                </a:spcBef>
                <a:buClr>
                  <a:srgbClr val="0070AD"/>
                </a:buClr>
                <a:buFont typeface="Arial" panose="020B0604020202020204" pitchFamily="34" charset="0"/>
                <a:buChar char="•"/>
                <a:defRPr/>
              </a:pPr>
              <a:r>
                <a:rPr lang="en-US" sz="1400" dirty="0"/>
                <a:t>Leading implementation of AMQP</a:t>
              </a:r>
            </a:p>
            <a:p>
              <a:pPr marL="173038" lvl="0" indent="-173038">
                <a:lnSpc>
                  <a:spcPct val="90000"/>
                </a:lnSpc>
                <a:spcBef>
                  <a:spcPts val="1000"/>
                </a:spcBef>
                <a:buClr>
                  <a:srgbClr val="0070AD"/>
                </a:buClr>
                <a:buFont typeface="Arial" panose="020B0604020202020204" pitchFamily="34" charset="0"/>
                <a:buChar char="•"/>
                <a:defRPr/>
              </a:pPr>
              <a:r>
                <a:rPr lang="en-US" sz="1400" dirty="0"/>
                <a:t>Broker architecture</a:t>
              </a:r>
            </a:p>
            <a:p>
              <a:pPr marL="173038" lvl="0" indent="-173038">
                <a:lnSpc>
                  <a:spcPct val="90000"/>
                </a:lnSpc>
                <a:spcBef>
                  <a:spcPts val="1000"/>
                </a:spcBef>
                <a:buClr>
                  <a:srgbClr val="0070AD"/>
                </a:buClr>
                <a:buFont typeface="Arial" panose="020B0604020202020204" pitchFamily="34" charset="0"/>
                <a:buChar char="•"/>
                <a:defRPr/>
              </a:pPr>
              <a:r>
                <a:rPr lang="en-US" sz="1400" dirty="0"/>
                <a:t>Push based</a:t>
              </a:r>
            </a:p>
            <a:p>
              <a:pPr marL="173038" lvl="0" indent="-173038">
                <a:lnSpc>
                  <a:spcPct val="90000"/>
                </a:lnSpc>
                <a:spcBef>
                  <a:spcPts val="1000"/>
                </a:spcBef>
                <a:buClr>
                  <a:srgbClr val="0070AD"/>
                </a:buClr>
                <a:buFont typeface="Arial" panose="020B0604020202020204" pitchFamily="34" charset="0"/>
                <a:buChar char="•"/>
                <a:defRPr/>
              </a:pPr>
              <a:endParaRPr lang="en-US" sz="1400" dirty="0"/>
            </a:p>
          </p:txBody>
        </p:sp>
        <p:sp>
          <p:nvSpPr>
            <p:cNvPr id="19" name="Text Placeholder 9">
              <a:extLst>
                <a:ext uri="{FF2B5EF4-FFF2-40B4-BE49-F238E27FC236}">
                  <a16:creationId xmlns:a16="http://schemas.microsoft.com/office/drawing/2014/main" id="{B145D658-5264-4A6A-942B-0AA31EDDABE0}"/>
                </a:ext>
              </a:extLst>
            </p:cNvPr>
            <p:cNvSpPr txBox="1">
              <a:spLocks/>
            </p:cNvSpPr>
            <p:nvPr/>
          </p:nvSpPr>
          <p:spPr>
            <a:xfrm>
              <a:off x="4732598" y="3870747"/>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General-purpose message broker</a:t>
              </a:r>
            </a:p>
            <a:p>
              <a:pPr marL="173038" lvl="0" indent="-173038">
                <a:lnSpc>
                  <a:spcPct val="90000"/>
                </a:lnSpc>
                <a:spcBef>
                  <a:spcPts val="1000"/>
                </a:spcBef>
                <a:buClr>
                  <a:srgbClr val="0070AD"/>
                </a:buClr>
                <a:buFont typeface="Arial" panose="020B0604020202020204" pitchFamily="34" charset="0"/>
                <a:buChar char="•"/>
                <a:defRPr/>
              </a:pPr>
              <a:r>
                <a:rPr lang="en-US" sz="1400" dirty="0"/>
                <a:t>Supports multiple protocols</a:t>
              </a:r>
            </a:p>
            <a:p>
              <a:pPr marL="173038" lvl="0" indent="-173038">
                <a:lnSpc>
                  <a:spcPct val="90000"/>
                </a:lnSpc>
                <a:spcBef>
                  <a:spcPts val="1000"/>
                </a:spcBef>
                <a:buClr>
                  <a:srgbClr val="0070AD"/>
                </a:buClr>
                <a:buFont typeface="Arial" panose="020B0604020202020204" pitchFamily="34" charset="0"/>
                <a:buChar char="•"/>
                <a:defRPr/>
              </a:pPr>
              <a:r>
                <a:rPr lang="en-US" sz="1400" dirty="0"/>
                <a:t>Supports both broker and P2P topologies</a:t>
              </a:r>
            </a:p>
            <a:p>
              <a:pPr marL="173038" indent="-173038">
                <a:lnSpc>
                  <a:spcPct val="90000"/>
                </a:lnSpc>
                <a:spcBef>
                  <a:spcPts val="1000"/>
                </a:spcBef>
                <a:buClr>
                  <a:srgbClr val="0070AD"/>
                </a:buClr>
                <a:buFont typeface="Arial" panose="020B0604020202020204" pitchFamily="34" charset="0"/>
                <a:buChar char="•"/>
                <a:defRPr/>
              </a:pPr>
              <a:r>
                <a:rPr lang="en-US" sz="1400" dirty="0"/>
                <a:t>Push based</a:t>
              </a:r>
            </a:p>
          </p:txBody>
        </p:sp>
        <p:sp>
          <p:nvSpPr>
            <p:cNvPr id="20" name="Text Placeholder 10">
              <a:extLst>
                <a:ext uri="{FF2B5EF4-FFF2-40B4-BE49-F238E27FC236}">
                  <a16:creationId xmlns:a16="http://schemas.microsoft.com/office/drawing/2014/main" id="{77DE995B-35F1-4693-946A-2BC146A142A6}"/>
                </a:ext>
              </a:extLst>
            </p:cNvPr>
            <p:cNvSpPr txBox="1">
              <a:spLocks/>
            </p:cNvSpPr>
            <p:nvPr/>
          </p:nvSpPr>
          <p:spPr>
            <a:xfrm>
              <a:off x="1301254" y="3870748"/>
              <a:ext cx="2736850" cy="935037"/>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400" dirty="0"/>
                <a:t>Horizontal Scaling</a:t>
              </a:r>
            </a:p>
            <a:p>
              <a:pPr marL="173038" lvl="0" indent="-173038">
                <a:lnSpc>
                  <a:spcPct val="90000"/>
                </a:lnSpc>
                <a:spcBef>
                  <a:spcPts val="1000"/>
                </a:spcBef>
                <a:buClr>
                  <a:srgbClr val="0070AD"/>
                </a:buClr>
                <a:buFont typeface="Arial" panose="020B0604020202020204" pitchFamily="34" charset="0"/>
                <a:buChar char="•"/>
                <a:defRPr/>
              </a:pPr>
              <a:r>
                <a:rPr lang="en-US" sz="1400" dirty="0"/>
                <a:t>Distributed streaming platform</a:t>
              </a:r>
            </a:p>
            <a:p>
              <a:pPr marL="173038" lvl="0" indent="-173038">
                <a:lnSpc>
                  <a:spcPct val="90000"/>
                </a:lnSpc>
                <a:spcBef>
                  <a:spcPts val="1000"/>
                </a:spcBef>
                <a:buClr>
                  <a:srgbClr val="0070AD"/>
                </a:buClr>
                <a:buFont typeface="Arial" panose="020B0604020202020204" pitchFamily="34" charset="0"/>
                <a:buChar char="•"/>
                <a:defRPr/>
              </a:pPr>
              <a:r>
                <a:rPr lang="en-US" sz="1400" dirty="0"/>
                <a:t>Process and re-process</a:t>
              </a:r>
            </a:p>
            <a:p>
              <a:pPr marL="173038" lvl="0" indent="-173038">
                <a:lnSpc>
                  <a:spcPct val="90000"/>
                </a:lnSpc>
                <a:spcBef>
                  <a:spcPts val="1000"/>
                </a:spcBef>
                <a:buClr>
                  <a:srgbClr val="0070AD"/>
                </a:buClr>
                <a:buFont typeface="Arial" panose="020B0604020202020204" pitchFamily="34" charset="0"/>
                <a:buChar char="•"/>
                <a:defRPr/>
              </a:pPr>
              <a:r>
                <a:rPr lang="en-US" sz="1400" dirty="0"/>
                <a:t>High </a:t>
              </a:r>
              <a:r>
                <a:rPr lang="en-US" sz="1400" dirty="0" err="1"/>
                <a:t>troughput</a:t>
              </a:r>
              <a:endParaRPr lang="en-US" sz="1400" dirty="0"/>
            </a:p>
            <a:p>
              <a:pPr marL="173038" lvl="0" indent="-173038">
                <a:lnSpc>
                  <a:spcPct val="90000"/>
                </a:lnSpc>
                <a:spcBef>
                  <a:spcPts val="1000"/>
                </a:spcBef>
                <a:buClr>
                  <a:srgbClr val="0070AD"/>
                </a:buClr>
                <a:buFont typeface="Arial" panose="020B0604020202020204" pitchFamily="34" charset="0"/>
                <a:buChar char="•"/>
                <a:defRPr/>
              </a:pPr>
              <a:r>
                <a:rPr lang="en-US" sz="1400" dirty="0"/>
                <a:t>Big data, small messages</a:t>
              </a:r>
            </a:p>
            <a:p>
              <a:pPr marL="173038" lvl="0" indent="-173038">
                <a:lnSpc>
                  <a:spcPct val="90000"/>
                </a:lnSpc>
                <a:spcBef>
                  <a:spcPts val="1000"/>
                </a:spcBef>
                <a:buClr>
                  <a:srgbClr val="0070AD"/>
                </a:buClr>
                <a:buFont typeface="Arial" panose="020B0604020202020204" pitchFamily="34" charset="0"/>
                <a:buChar char="•"/>
                <a:defRPr/>
              </a:pPr>
              <a:r>
                <a:rPr lang="en-US" sz="1400" dirty="0"/>
                <a:t>Most efficient storage format</a:t>
              </a:r>
            </a:p>
            <a:p>
              <a:pPr marL="173038" lvl="0" indent="-173038">
                <a:lnSpc>
                  <a:spcPct val="90000"/>
                </a:lnSpc>
                <a:spcBef>
                  <a:spcPts val="1000"/>
                </a:spcBef>
                <a:buClr>
                  <a:srgbClr val="0070AD"/>
                </a:buClr>
                <a:buFont typeface="Arial" panose="020B0604020202020204" pitchFamily="34" charset="0"/>
                <a:buChar char="•"/>
                <a:defRPr/>
              </a:pPr>
              <a:r>
                <a:rPr lang="en-US" sz="1400" dirty="0"/>
                <a:t>Pull based</a:t>
              </a:r>
            </a:p>
          </p:txBody>
        </p:sp>
      </p:grpSp>
    </p:spTree>
    <p:extLst>
      <p:ext uri="{BB962C8B-B14F-4D97-AF65-F5344CB8AC3E}">
        <p14:creationId xmlns:p14="http://schemas.microsoft.com/office/powerpoint/2010/main" val="90515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303A75A8-FCE0-4121-B68F-DBCEADABDE77}"/>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Architecture</a:t>
            </a:r>
          </a:p>
          <a:p>
            <a:pPr marL="571500" indent="-571500">
              <a:buFont typeface="Arial" panose="020B0604020202020204" pitchFamily="34" charset="0"/>
              <a:buChar char="•"/>
            </a:pPr>
            <a:r>
              <a:rPr lang="en-US" sz="2000" dirty="0" err="1"/>
              <a:t>Indeling</a:t>
            </a:r>
            <a:r>
              <a:rPr lang="en-US" sz="2000" dirty="0"/>
              <a:t> </a:t>
            </a:r>
            <a:r>
              <a:rPr lang="en-US" sz="2000" dirty="0" err="1"/>
              <a:t>hier</a:t>
            </a:r>
            <a:endParaRPr lang="en-US" sz="2000" dirty="0"/>
          </a:p>
        </p:txBody>
      </p:sp>
    </p:spTree>
    <p:extLst>
      <p:ext uri="{BB962C8B-B14F-4D97-AF65-F5344CB8AC3E}">
        <p14:creationId xmlns:p14="http://schemas.microsoft.com/office/powerpoint/2010/main" val="48403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303A75A8-FCE0-4121-B68F-DBCEADABDE77}"/>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Demo</a:t>
            </a:r>
          </a:p>
          <a:p>
            <a:pPr marL="571500" indent="-571500">
              <a:buFont typeface="Arial" panose="020B0604020202020204" pitchFamily="34" charset="0"/>
              <a:buChar char="•"/>
            </a:pPr>
            <a:r>
              <a:rPr lang="en-US" sz="2000" dirty="0"/>
              <a:t>Code review</a:t>
            </a:r>
          </a:p>
          <a:p>
            <a:pPr marL="571500" indent="-571500">
              <a:buFont typeface="Arial" panose="020B0604020202020204" pitchFamily="34" charset="0"/>
              <a:buChar char="•"/>
            </a:pPr>
            <a:r>
              <a:rPr lang="en-US" sz="2000" dirty="0"/>
              <a:t>Demo</a:t>
            </a:r>
          </a:p>
          <a:p>
            <a:pPr marL="571500" indent="-571500">
              <a:buFont typeface="Arial" panose="020B0604020202020204" pitchFamily="34" charset="0"/>
              <a:buChar char="•"/>
            </a:pPr>
            <a:r>
              <a:rPr lang="en-US" sz="2000" dirty="0"/>
              <a:t>DIY Kafka</a:t>
            </a:r>
          </a:p>
        </p:txBody>
      </p:sp>
    </p:spTree>
    <p:extLst>
      <p:ext uri="{BB962C8B-B14F-4D97-AF65-F5344CB8AC3E}">
        <p14:creationId xmlns:p14="http://schemas.microsoft.com/office/powerpoint/2010/main" val="218176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endParaRPr lang="en-GB" dirty="0"/>
          </a:p>
        </p:txBody>
      </p:sp>
      <p:sp>
        <p:nvSpPr>
          <p:cNvPr id="5" name="Text Placeholder 4"/>
          <p:cNvSpPr>
            <a:spLocks noGrp="1"/>
          </p:cNvSpPr>
          <p:nvPr>
            <p:ph type="body" sz="quarter" idx="10"/>
          </p:nvPr>
        </p:nvSpPr>
        <p:spPr/>
        <p:txBody>
          <a:bodyPr/>
          <a:lstStyle/>
          <a:p>
            <a:pPr lvl="1"/>
            <a:r>
              <a:rPr lang="en-US" dirty="0"/>
              <a:t>Kafka Package</a:t>
            </a:r>
          </a:p>
          <a:p>
            <a:pPr lvl="1"/>
            <a:endParaRPr lang="en-US" dirty="0"/>
          </a:p>
          <a:p>
            <a:pPr lvl="1"/>
            <a:r>
              <a:rPr lang="en-US" dirty="0"/>
              <a:t>Publishers and Consumers</a:t>
            </a:r>
          </a:p>
          <a:p>
            <a:pPr lvl="2"/>
            <a:r>
              <a:rPr lang="en-US" dirty="0"/>
              <a:t>Hosted Service</a:t>
            </a:r>
          </a:p>
          <a:p>
            <a:pPr lvl="1"/>
            <a:endParaRPr lang="en-US" dirty="0"/>
          </a:p>
          <a:p>
            <a:pPr lvl="1"/>
            <a:r>
              <a:rPr lang="en-US" dirty="0"/>
              <a:t>Demo</a:t>
            </a:r>
          </a:p>
          <a:p>
            <a:pPr lvl="1"/>
            <a:endParaRPr lang="en-US" dirty="0"/>
          </a:p>
          <a:p>
            <a:pPr lvl="1"/>
            <a:r>
              <a:rPr lang="en-US" dirty="0"/>
              <a:t>DIY Expansion </a:t>
            </a:r>
          </a:p>
          <a:p>
            <a:pPr lvl="2"/>
            <a:r>
              <a:rPr lang="en-US" dirty="0">
                <a:hlinkClick r:id="rId2"/>
              </a:rPr>
              <a:t>https://github.com/LarsMudde/kafka-wet</a:t>
            </a:r>
            <a:endParaRPr lang="en-US" dirty="0"/>
          </a:p>
          <a:p>
            <a:pPr lvl="1"/>
            <a:endParaRPr lang="en-US" dirty="0"/>
          </a:p>
          <a:p>
            <a:pPr lvl="2"/>
            <a:endParaRPr lang="en-US" dirty="0"/>
          </a:p>
          <a:p>
            <a:endParaRPr lang="en-GB" dirty="0"/>
          </a:p>
        </p:txBody>
      </p:sp>
      <p:sp>
        <p:nvSpPr>
          <p:cNvPr id="6" name="Text Placeholder 5"/>
          <p:cNvSpPr>
            <a:spLocks noGrp="1"/>
          </p:cNvSpPr>
          <p:nvPr>
            <p:ph type="body" sz="quarter" idx="11"/>
          </p:nvPr>
        </p:nvSpPr>
        <p:spPr/>
        <p:txBody>
          <a:bodyPr/>
          <a:lstStyle/>
          <a:p>
            <a:r>
              <a:rPr lang="en-GB" dirty="0"/>
              <a:t>Scenario Subscription</a:t>
            </a:r>
          </a:p>
        </p:txBody>
      </p:sp>
    </p:spTree>
    <p:extLst>
      <p:ext uri="{BB962C8B-B14F-4D97-AF65-F5344CB8AC3E}">
        <p14:creationId xmlns:p14="http://schemas.microsoft.com/office/powerpoint/2010/main" val="30775288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67</TotalTime>
  <Words>180</Words>
  <Application>Microsoft Office PowerPoint</Application>
  <PresentationFormat>Breedbeeld</PresentationFormat>
  <Paragraphs>85</Paragraphs>
  <Slides>10</Slides>
  <Notes>1</Notes>
  <HiddenSlides>0</HiddenSlides>
  <MMClips>0</MMClips>
  <ScaleCrop>false</ScaleCrop>
  <HeadingPairs>
    <vt:vector size="8" baseType="variant">
      <vt:variant>
        <vt:lpstr>Gebruikte lettertypen</vt:lpstr>
      </vt:variant>
      <vt:variant>
        <vt:i4>3</vt:i4>
      </vt:variant>
      <vt:variant>
        <vt:lpstr>Thema</vt:lpstr>
      </vt:variant>
      <vt:variant>
        <vt:i4>4</vt:i4>
      </vt:variant>
      <vt:variant>
        <vt:lpstr>Ingesloten OLE-bronprogramma's</vt:lpstr>
      </vt:variant>
      <vt:variant>
        <vt:i4>1</vt:i4>
      </vt:variant>
      <vt:variant>
        <vt:lpstr>Diatitels</vt:lpstr>
      </vt:variant>
      <vt:variant>
        <vt:i4>10</vt:i4>
      </vt:variant>
    </vt:vector>
  </HeadingPairs>
  <TitlesOfParts>
    <vt:vector size="18" baseType="lpstr">
      <vt:lpstr>Arial</vt:lpstr>
      <vt:lpstr>Verdana</vt:lpstr>
      <vt:lpstr>Wingdings</vt:lpstr>
      <vt:lpstr>Capgemini Master</vt:lpstr>
      <vt:lpstr>Section break</vt:lpstr>
      <vt:lpstr>Cover options</vt:lpstr>
      <vt:lpstr>Final slides</vt:lpstr>
      <vt:lpstr>think-cell Slide</vt:lpstr>
      <vt:lpstr>PowerPoint-presentatie</vt:lpstr>
      <vt:lpstr>Indeling</vt:lpstr>
      <vt:lpstr>PowerPoint-presentatie</vt:lpstr>
      <vt:lpstr>History</vt:lpstr>
      <vt:lpstr>Use Cases of Apache Kafka</vt:lpstr>
      <vt:lpstr>Kafka in perspective</vt:lpstr>
      <vt:lpstr>PowerPoint-presentatie</vt:lpstr>
      <vt:lpstr>PowerPoint-presentatie</vt:lpstr>
      <vt:lpstr>Demo</vt:lpstr>
      <vt:lpstr>PowerPoint-presentatie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subject>ppt template</dc:subject>
  <dc:creator>Lars Mudde</dc:creator>
  <cp:lastModifiedBy>Lars Mudde</cp:lastModifiedBy>
  <cp:revision>15</cp:revision>
  <dcterms:created xsi:type="dcterms:W3CDTF">2019-09-08T09:16:24Z</dcterms:created>
  <dcterms:modified xsi:type="dcterms:W3CDTF">2019-09-08T10:24:02Z</dcterms:modified>
</cp:coreProperties>
</file>