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8" r:id="rId4"/>
    <p:sldId id="299" r:id="rId5"/>
    <p:sldId id="300" r:id="rId6"/>
    <p:sldId id="301" r:id="rId7"/>
    <p:sldId id="302" r:id="rId8"/>
    <p:sldId id="293" r:id="rId9"/>
    <p:sldId id="290" r:id="rId10"/>
    <p:sldId id="294" r:id="rId11"/>
    <p:sldId id="292" r:id="rId12"/>
    <p:sldId id="287" r:id="rId13"/>
    <p:sldId id="288" r:id="rId14"/>
    <p:sldId id="285" r:id="rId15"/>
    <p:sldId id="289" r:id="rId16"/>
    <p:sldId id="291" r:id="rId17"/>
    <p:sldId id="295" r:id="rId18"/>
    <p:sldId id="296" r:id="rId19"/>
    <p:sldId id="305" r:id="rId20"/>
    <p:sldId id="303" r:id="rId21"/>
    <p:sldId id="304" r:id="rId22"/>
    <p:sldId id="278" r:id="rId23"/>
    <p:sldId id="279" r:id="rId2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8" autoAdjust="0"/>
    <p:restoredTop sz="94660"/>
  </p:normalViewPr>
  <p:slideViewPr>
    <p:cSldViewPr snapToGrid="0">
      <p:cViewPr varScale="1">
        <p:scale>
          <a:sx n="64" d="100"/>
          <a:sy n="64" d="100"/>
        </p:scale>
        <p:origin x="77" y="5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C70E-3327-44BE-9D37-615A8AA746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107C1176-DAAF-445C-91AA-0F1C576FA2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78059D65-C3B2-4695-9B7B-799845E19B38}"/>
              </a:ext>
            </a:extLst>
          </p:cNvPr>
          <p:cNvSpPr>
            <a:spLocks noGrp="1"/>
          </p:cNvSpPr>
          <p:nvPr>
            <p:ph type="dt" sz="half" idx="10"/>
          </p:nvPr>
        </p:nvSpPr>
        <p:spPr/>
        <p:txBody>
          <a:bodyPr/>
          <a:lstStyle/>
          <a:p>
            <a:fld id="{AC55B008-6DC3-4DB1-8825-DD2E71A4EF18}" type="datetimeFigureOut">
              <a:rPr lang="nl-NL" smtClean="0"/>
              <a:t>10-9-2019</a:t>
            </a:fld>
            <a:endParaRPr lang="nl-NL"/>
          </a:p>
        </p:txBody>
      </p:sp>
      <p:sp>
        <p:nvSpPr>
          <p:cNvPr id="5" name="Footer Placeholder 4">
            <a:extLst>
              <a:ext uri="{FF2B5EF4-FFF2-40B4-BE49-F238E27FC236}">
                <a16:creationId xmlns:a16="http://schemas.microsoft.com/office/drawing/2014/main" id="{41FA0B2E-EEC4-4832-A186-02A6A50C4FB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6E1FEB4-D183-4D21-9A41-7753098455C5}"/>
              </a:ext>
            </a:extLst>
          </p:cNvPr>
          <p:cNvSpPr>
            <a:spLocks noGrp="1"/>
          </p:cNvSpPr>
          <p:nvPr>
            <p:ph type="sldNum" sz="quarter" idx="12"/>
          </p:nvPr>
        </p:nvSpPr>
        <p:spPr/>
        <p:txBody>
          <a:bodyPr/>
          <a:lstStyle/>
          <a:p>
            <a:fld id="{9463FB67-694F-4797-9C83-4096F7956DF9}" type="slidenum">
              <a:rPr lang="nl-NL" smtClean="0"/>
              <a:t>‹nr.›</a:t>
            </a:fld>
            <a:endParaRPr lang="nl-NL"/>
          </a:p>
        </p:txBody>
      </p:sp>
    </p:spTree>
    <p:extLst>
      <p:ext uri="{BB962C8B-B14F-4D97-AF65-F5344CB8AC3E}">
        <p14:creationId xmlns:p14="http://schemas.microsoft.com/office/powerpoint/2010/main" val="387211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6B8C-49BE-418F-A905-0E70E939568B}"/>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24D163B-EB02-4A2A-B1FF-1012AF1083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D3662854-7C73-4761-BE37-D0BB2200FCC9}"/>
              </a:ext>
            </a:extLst>
          </p:cNvPr>
          <p:cNvSpPr>
            <a:spLocks noGrp="1"/>
          </p:cNvSpPr>
          <p:nvPr>
            <p:ph type="dt" sz="half" idx="10"/>
          </p:nvPr>
        </p:nvSpPr>
        <p:spPr/>
        <p:txBody>
          <a:bodyPr/>
          <a:lstStyle/>
          <a:p>
            <a:fld id="{AC55B008-6DC3-4DB1-8825-DD2E71A4EF18}" type="datetimeFigureOut">
              <a:rPr lang="nl-NL" smtClean="0"/>
              <a:t>10-9-2019</a:t>
            </a:fld>
            <a:endParaRPr lang="nl-NL"/>
          </a:p>
        </p:txBody>
      </p:sp>
      <p:sp>
        <p:nvSpPr>
          <p:cNvPr id="5" name="Footer Placeholder 4">
            <a:extLst>
              <a:ext uri="{FF2B5EF4-FFF2-40B4-BE49-F238E27FC236}">
                <a16:creationId xmlns:a16="http://schemas.microsoft.com/office/drawing/2014/main" id="{735952F6-2153-4DB9-92AD-E2EC49A61C6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7D4FE92F-58C4-486C-A3EE-1FC3F5CCB3C1}"/>
              </a:ext>
            </a:extLst>
          </p:cNvPr>
          <p:cNvSpPr>
            <a:spLocks noGrp="1"/>
          </p:cNvSpPr>
          <p:nvPr>
            <p:ph type="sldNum" sz="quarter" idx="12"/>
          </p:nvPr>
        </p:nvSpPr>
        <p:spPr/>
        <p:txBody>
          <a:bodyPr/>
          <a:lstStyle/>
          <a:p>
            <a:fld id="{9463FB67-694F-4797-9C83-4096F7956DF9}" type="slidenum">
              <a:rPr lang="nl-NL" smtClean="0"/>
              <a:t>‹nr.›</a:t>
            </a:fld>
            <a:endParaRPr lang="nl-NL"/>
          </a:p>
        </p:txBody>
      </p:sp>
    </p:spTree>
    <p:extLst>
      <p:ext uri="{BB962C8B-B14F-4D97-AF65-F5344CB8AC3E}">
        <p14:creationId xmlns:p14="http://schemas.microsoft.com/office/powerpoint/2010/main" val="3772374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F51217-D662-469B-B5BB-717C302860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C9D5B2C3-D482-4F83-AB03-4A3E4EBC68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DBFF767F-D90D-49CF-A5DB-C6AEA3F0DEB1}"/>
              </a:ext>
            </a:extLst>
          </p:cNvPr>
          <p:cNvSpPr>
            <a:spLocks noGrp="1"/>
          </p:cNvSpPr>
          <p:nvPr>
            <p:ph type="dt" sz="half" idx="10"/>
          </p:nvPr>
        </p:nvSpPr>
        <p:spPr/>
        <p:txBody>
          <a:bodyPr/>
          <a:lstStyle/>
          <a:p>
            <a:fld id="{AC55B008-6DC3-4DB1-8825-DD2E71A4EF18}" type="datetimeFigureOut">
              <a:rPr lang="nl-NL" smtClean="0"/>
              <a:t>10-9-2019</a:t>
            </a:fld>
            <a:endParaRPr lang="nl-NL"/>
          </a:p>
        </p:txBody>
      </p:sp>
      <p:sp>
        <p:nvSpPr>
          <p:cNvPr id="5" name="Footer Placeholder 4">
            <a:extLst>
              <a:ext uri="{FF2B5EF4-FFF2-40B4-BE49-F238E27FC236}">
                <a16:creationId xmlns:a16="http://schemas.microsoft.com/office/drawing/2014/main" id="{0307F354-0B49-49E0-8BA7-1DF7706AC7D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19B9D0C-542D-4800-8B61-F919B312391B}"/>
              </a:ext>
            </a:extLst>
          </p:cNvPr>
          <p:cNvSpPr>
            <a:spLocks noGrp="1"/>
          </p:cNvSpPr>
          <p:nvPr>
            <p:ph type="sldNum" sz="quarter" idx="12"/>
          </p:nvPr>
        </p:nvSpPr>
        <p:spPr/>
        <p:txBody>
          <a:bodyPr/>
          <a:lstStyle/>
          <a:p>
            <a:fld id="{9463FB67-694F-4797-9C83-4096F7956DF9}" type="slidenum">
              <a:rPr lang="nl-NL" smtClean="0"/>
              <a:t>‹nr.›</a:t>
            </a:fld>
            <a:endParaRPr lang="nl-NL"/>
          </a:p>
        </p:txBody>
      </p:sp>
    </p:spTree>
    <p:extLst>
      <p:ext uri="{BB962C8B-B14F-4D97-AF65-F5344CB8AC3E}">
        <p14:creationId xmlns:p14="http://schemas.microsoft.com/office/powerpoint/2010/main" val="244272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1EAB-51C7-42F6-AD55-AD79DD40C627}"/>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BB70AC2-3007-401B-B6B7-4302E938A4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1158A04-0D9D-441C-91B8-9AB36FAE5188}"/>
              </a:ext>
            </a:extLst>
          </p:cNvPr>
          <p:cNvSpPr>
            <a:spLocks noGrp="1"/>
          </p:cNvSpPr>
          <p:nvPr>
            <p:ph type="dt" sz="half" idx="10"/>
          </p:nvPr>
        </p:nvSpPr>
        <p:spPr/>
        <p:txBody>
          <a:bodyPr/>
          <a:lstStyle/>
          <a:p>
            <a:fld id="{AC55B008-6DC3-4DB1-8825-DD2E71A4EF18}" type="datetimeFigureOut">
              <a:rPr lang="nl-NL" smtClean="0"/>
              <a:t>10-9-2019</a:t>
            </a:fld>
            <a:endParaRPr lang="nl-NL"/>
          </a:p>
        </p:txBody>
      </p:sp>
      <p:sp>
        <p:nvSpPr>
          <p:cNvPr id="5" name="Footer Placeholder 4">
            <a:extLst>
              <a:ext uri="{FF2B5EF4-FFF2-40B4-BE49-F238E27FC236}">
                <a16:creationId xmlns:a16="http://schemas.microsoft.com/office/drawing/2014/main" id="{0448E559-479D-4F6B-BA56-A56C972783E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9F83B7B-2D8B-4FF4-8AB8-DE64FE8E8EAC}"/>
              </a:ext>
            </a:extLst>
          </p:cNvPr>
          <p:cNvSpPr>
            <a:spLocks noGrp="1"/>
          </p:cNvSpPr>
          <p:nvPr>
            <p:ph type="sldNum" sz="quarter" idx="12"/>
          </p:nvPr>
        </p:nvSpPr>
        <p:spPr/>
        <p:txBody>
          <a:bodyPr/>
          <a:lstStyle/>
          <a:p>
            <a:fld id="{9463FB67-694F-4797-9C83-4096F7956DF9}" type="slidenum">
              <a:rPr lang="nl-NL" smtClean="0"/>
              <a:t>‹nr.›</a:t>
            </a:fld>
            <a:endParaRPr lang="nl-NL"/>
          </a:p>
        </p:txBody>
      </p:sp>
    </p:spTree>
    <p:extLst>
      <p:ext uri="{BB962C8B-B14F-4D97-AF65-F5344CB8AC3E}">
        <p14:creationId xmlns:p14="http://schemas.microsoft.com/office/powerpoint/2010/main" val="183061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21C4-150B-4907-BD20-F73EB9665D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2429301D-53F1-48C1-AB4D-BFBADF1D1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D02641-887E-4FC3-B0D5-BA0C8DFC2E55}"/>
              </a:ext>
            </a:extLst>
          </p:cNvPr>
          <p:cNvSpPr>
            <a:spLocks noGrp="1"/>
          </p:cNvSpPr>
          <p:nvPr>
            <p:ph type="dt" sz="half" idx="10"/>
          </p:nvPr>
        </p:nvSpPr>
        <p:spPr/>
        <p:txBody>
          <a:bodyPr/>
          <a:lstStyle/>
          <a:p>
            <a:fld id="{AC55B008-6DC3-4DB1-8825-DD2E71A4EF18}" type="datetimeFigureOut">
              <a:rPr lang="nl-NL" smtClean="0"/>
              <a:t>10-9-2019</a:t>
            </a:fld>
            <a:endParaRPr lang="nl-NL"/>
          </a:p>
        </p:txBody>
      </p:sp>
      <p:sp>
        <p:nvSpPr>
          <p:cNvPr id="5" name="Footer Placeholder 4">
            <a:extLst>
              <a:ext uri="{FF2B5EF4-FFF2-40B4-BE49-F238E27FC236}">
                <a16:creationId xmlns:a16="http://schemas.microsoft.com/office/drawing/2014/main" id="{B105DD7E-1618-48AE-8D2B-143AB7B3F3B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ECDDBD6-696E-49CB-8258-ECD5AEA09A37}"/>
              </a:ext>
            </a:extLst>
          </p:cNvPr>
          <p:cNvSpPr>
            <a:spLocks noGrp="1"/>
          </p:cNvSpPr>
          <p:nvPr>
            <p:ph type="sldNum" sz="quarter" idx="12"/>
          </p:nvPr>
        </p:nvSpPr>
        <p:spPr/>
        <p:txBody>
          <a:bodyPr/>
          <a:lstStyle/>
          <a:p>
            <a:fld id="{9463FB67-694F-4797-9C83-4096F7956DF9}" type="slidenum">
              <a:rPr lang="nl-NL" smtClean="0"/>
              <a:t>‹nr.›</a:t>
            </a:fld>
            <a:endParaRPr lang="nl-NL"/>
          </a:p>
        </p:txBody>
      </p:sp>
    </p:spTree>
    <p:extLst>
      <p:ext uri="{BB962C8B-B14F-4D97-AF65-F5344CB8AC3E}">
        <p14:creationId xmlns:p14="http://schemas.microsoft.com/office/powerpoint/2010/main" val="372551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700E-DE91-414B-9965-196AB4D15855}"/>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8DAE15B3-017E-42D6-9658-584E0BE984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40B99209-5686-4A40-88AA-2CA3DDA3ADE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2A30D21C-7001-4F86-8D3A-E3CF368F2A99}"/>
              </a:ext>
            </a:extLst>
          </p:cNvPr>
          <p:cNvSpPr>
            <a:spLocks noGrp="1"/>
          </p:cNvSpPr>
          <p:nvPr>
            <p:ph type="dt" sz="half" idx="10"/>
          </p:nvPr>
        </p:nvSpPr>
        <p:spPr/>
        <p:txBody>
          <a:bodyPr/>
          <a:lstStyle/>
          <a:p>
            <a:fld id="{AC55B008-6DC3-4DB1-8825-DD2E71A4EF18}" type="datetimeFigureOut">
              <a:rPr lang="nl-NL" smtClean="0"/>
              <a:t>10-9-2019</a:t>
            </a:fld>
            <a:endParaRPr lang="nl-NL"/>
          </a:p>
        </p:txBody>
      </p:sp>
      <p:sp>
        <p:nvSpPr>
          <p:cNvPr id="6" name="Footer Placeholder 5">
            <a:extLst>
              <a:ext uri="{FF2B5EF4-FFF2-40B4-BE49-F238E27FC236}">
                <a16:creationId xmlns:a16="http://schemas.microsoft.com/office/drawing/2014/main" id="{2373ECC8-3B5F-48DC-A648-8CAB62BEF6C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C5EE248-EFA1-428E-86FA-6B445305860D}"/>
              </a:ext>
            </a:extLst>
          </p:cNvPr>
          <p:cNvSpPr>
            <a:spLocks noGrp="1"/>
          </p:cNvSpPr>
          <p:nvPr>
            <p:ph type="sldNum" sz="quarter" idx="12"/>
          </p:nvPr>
        </p:nvSpPr>
        <p:spPr/>
        <p:txBody>
          <a:bodyPr/>
          <a:lstStyle/>
          <a:p>
            <a:fld id="{9463FB67-694F-4797-9C83-4096F7956DF9}" type="slidenum">
              <a:rPr lang="nl-NL" smtClean="0"/>
              <a:t>‹nr.›</a:t>
            </a:fld>
            <a:endParaRPr lang="nl-NL"/>
          </a:p>
        </p:txBody>
      </p:sp>
    </p:spTree>
    <p:extLst>
      <p:ext uri="{BB962C8B-B14F-4D97-AF65-F5344CB8AC3E}">
        <p14:creationId xmlns:p14="http://schemas.microsoft.com/office/powerpoint/2010/main" val="283123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604C-D88C-4337-9312-D19CBE9DC91B}"/>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E44F9ED2-5B29-4385-AC72-C7FE5AC43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69E8C9-72A3-4DE1-8BFB-B8F7CE59F8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C6BD45C8-B1A4-486D-97DD-7238A95A6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F70161-71F3-4292-95CC-D1E8D1C5B4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86AAC591-BA7F-4A65-9DB2-14DD16FFB825}"/>
              </a:ext>
            </a:extLst>
          </p:cNvPr>
          <p:cNvSpPr>
            <a:spLocks noGrp="1"/>
          </p:cNvSpPr>
          <p:nvPr>
            <p:ph type="dt" sz="half" idx="10"/>
          </p:nvPr>
        </p:nvSpPr>
        <p:spPr/>
        <p:txBody>
          <a:bodyPr/>
          <a:lstStyle/>
          <a:p>
            <a:fld id="{AC55B008-6DC3-4DB1-8825-DD2E71A4EF18}" type="datetimeFigureOut">
              <a:rPr lang="nl-NL" smtClean="0"/>
              <a:t>10-9-2019</a:t>
            </a:fld>
            <a:endParaRPr lang="nl-NL"/>
          </a:p>
        </p:txBody>
      </p:sp>
      <p:sp>
        <p:nvSpPr>
          <p:cNvPr id="8" name="Footer Placeholder 7">
            <a:extLst>
              <a:ext uri="{FF2B5EF4-FFF2-40B4-BE49-F238E27FC236}">
                <a16:creationId xmlns:a16="http://schemas.microsoft.com/office/drawing/2014/main" id="{F13CAF4C-C921-4DC3-99D9-6F90A03FED7B}"/>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183EE115-3408-43D9-B371-80FA9FC02E68}"/>
              </a:ext>
            </a:extLst>
          </p:cNvPr>
          <p:cNvSpPr>
            <a:spLocks noGrp="1"/>
          </p:cNvSpPr>
          <p:nvPr>
            <p:ph type="sldNum" sz="quarter" idx="12"/>
          </p:nvPr>
        </p:nvSpPr>
        <p:spPr/>
        <p:txBody>
          <a:bodyPr/>
          <a:lstStyle/>
          <a:p>
            <a:fld id="{9463FB67-694F-4797-9C83-4096F7956DF9}" type="slidenum">
              <a:rPr lang="nl-NL" smtClean="0"/>
              <a:t>‹nr.›</a:t>
            </a:fld>
            <a:endParaRPr lang="nl-NL"/>
          </a:p>
        </p:txBody>
      </p:sp>
    </p:spTree>
    <p:extLst>
      <p:ext uri="{BB962C8B-B14F-4D97-AF65-F5344CB8AC3E}">
        <p14:creationId xmlns:p14="http://schemas.microsoft.com/office/powerpoint/2010/main" val="207264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78E7-DB64-427B-A190-724B21BD994D}"/>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74975476-8358-4717-BDCE-7B3FDA08AE89}"/>
              </a:ext>
            </a:extLst>
          </p:cNvPr>
          <p:cNvSpPr>
            <a:spLocks noGrp="1"/>
          </p:cNvSpPr>
          <p:nvPr>
            <p:ph type="dt" sz="half" idx="10"/>
          </p:nvPr>
        </p:nvSpPr>
        <p:spPr/>
        <p:txBody>
          <a:bodyPr/>
          <a:lstStyle/>
          <a:p>
            <a:fld id="{AC55B008-6DC3-4DB1-8825-DD2E71A4EF18}" type="datetimeFigureOut">
              <a:rPr lang="nl-NL" smtClean="0"/>
              <a:t>10-9-2019</a:t>
            </a:fld>
            <a:endParaRPr lang="nl-NL"/>
          </a:p>
        </p:txBody>
      </p:sp>
      <p:sp>
        <p:nvSpPr>
          <p:cNvPr id="4" name="Footer Placeholder 3">
            <a:extLst>
              <a:ext uri="{FF2B5EF4-FFF2-40B4-BE49-F238E27FC236}">
                <a16:creationId xmlns:a16="http://schemas.microsoft.com/office/drawing/2014/main" id="{EDB2C0A1-02EB-4A9C-98E7-48D2EEE5AC8B}"/>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C20ED3A6-5AA3-47A4-8B6E-032086C9FB35}"/>
              </a:ext>
            </a:extLst>
          </p:cNvPr>
          <p:cNvSpPr>
            <a:spLocks noGrp="1"/>
          </p:cNvSpPr>
          <p:nvPr>
            <p:ph type="sldNum" sz="quarter" idx="12"/>
          </p:nvPr>
        </p:nvSpPr>
        <p:spPr/>
        <p:txBody>
          <a:bodyPr/>
          <a:lstStyle/>
          <a:p>
            <a:fld id="{9463FB67-694F-4797-9C83-4096F7956DF9}" type="slidenum">
              <a:rPr lang="nl-NL" smtClean="0"/>
              <a:t>‹nr.›</a:t>
            </a:fld>
            <a:endParaRPr lang="nl-NL"/>
          </a:p>
        </p:txBody>
      </p:sp>
    </p:spTree>
    <p:extLst>
      <p:ext uri="{BB962C8B-B14F-4D97-AF65-F5344CB8AC3E}">
        <p14:creationId xmlns:p14="http://schemas.microsoft.com/office/powerpoint/2010/main" val="3323610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D100B-86A1-4397-B98F-E26B3FAE24F4}"/>
              </a:ext>
            </a:extLst>
          </p:cNvPr>
          <p:cNvSpPr>
            <a:spLocks noGrp="1"/>
          </p:cNvSpPr>
          <p:nvPr>
            <p:ph type="dt" sz="half" idx="10"/>
          </p:nvPr>
        </p:nvSpPr>
        <p:spPr/>
        <p:txBody>
          <a:bodyPr/>
          <a:lstStyle/>
          <a:p>
            <a:fld id="{AC55B008-6DC3-4DB1-8825-DD2E71A4EF18}" type="datetimeFigureOut">
              <a:rPr lang="nl-NL" smtClean="0"/>
              <a:t>10-9-2019</a:t>
            </a:fld>
            <a:endParaRPr lang="nl-NL"/>
          </a:p>
        </p:txBody>
      </p:sp>
      <p:sp>
        <p:nvSpPr>
          <p:cNvPr id="3" name="Footer Placeholder 2">
            <a:extLst>
              <a:ext uri="{FF2B5EF4-FFF2-40B4-BE49-F238E27FC236}">
                <a16:creationId xmlns:a16="http://schemas.microsoft.com/office/drawing/2014/main" id="{58EADC46-0E5E-4E2E-B5A8-0CBDBA1F7B4C}"/>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A42DD4E5-3E7F-498C-AAAF-3FA7E3C88687}"/>
              </a:ext>
            </a:extLst>
          </p:cNvPr>
          <p:cNvSpPr>
            <a:spLocks noGrp="1"/>
          </p:cNvSpPr>
          <p:nvPr>
            <p:ph type="sldNum" sz="quarter" idx="12"/>
          </p:nvPr>
        </p:nvSpPr>
        <p:spPr/>
        <p:txBody>
          <a:bodyPr/>
          <a:lstStyle/>
          <a:p>
            <a:fld id="{9463FB67-694F-4797-9C83-4096F7956DF9}" type="slidenum">
              <a:rPr lang="nl-NL" smtClean="0"/>
              <a:t>‹nr.›</a:t>
            </a:fld>
            <a:endParaRPr lang="nl-NL"/>
          </a:p>
        </p:txBody>
      </p:sp>
    </p:spTree>
    <p:extLst>
      <p:ext uri="{BB962C8B-B14F-4D97-AF65-F5344CB8AC3E}">
        <p14:creationId xmlns:p14="http://schemas.microsoft.com/office/powerpoint/2010/main" val="103108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EA49-6163-4BD2-AE3F-9F28351CBA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D6F80272-6DFE-4480-878D-F44D9B85D1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B7450B8-CD22-483D-B80C-643D3922E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D09525-C716-4FEB-8B32-8C8A969E67F8}"/>
              </a:ext>
            </a:extLst>
          </p:cNvPr>
          <p:cNvSpPr>
            <a:spLocks noGrp="1"/>
          </p:cNvSpPr>
          <p:nvPr>
            <p:ph type="dt" sz="half" idx="10"/>
          </p:nvPr>
        </p:nvSpPr>
        <p:spPr/>
        <p:txBody>
          <a:bodyPr/>
          <a:lstStyle/>
          <a:p>
            <a:fld id="{AC55B008-6DC3-4DB1-8825-DD2E71A4EF18}" type="datetimeFigureOut">
              <a:rPr lang="nl-NL" smtClean="0"/>
              <a:t>10-9-2019</a:t>
            </a:fld>
            <a:endParaRPr lang="nl-NL"/>
          </a:p>
        </p:txBody>
      </p:sp>
      <p:sp>
        <p:nvSpPr>
          <p:cNvPr id="6" name="Footer Placeholder 5">
            <a:extLst>
              <a:ext uri="{FF2B5EF4-FFF2-40B4-BE49-F238E27FC236}">
                <a16:creationId xmlns:a16="http://schemas.microsoft.com/office/drawing/2014/main" id="{48B40323-A80D-46AB-A4CC-D5E855FE3B9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68F5889-0AB2-4773-944F-D4E753379A87}"/>
              </a:ext>
            </a:extLst>
          </p:cNvPr>
          <p:cNvSpPr>
            <a:spLocks noGrp="1"/>
          </p:cNvSpPr>
          <p:nvPr>
            <p:ph type="sldNum" sz="quarter" idx="12"/>
          </p:nvPr>
        </p:nvSpPr>
        <p:spPr/>
        <p:txBody>
          <a:bodyPr/>
          <a:lstStyle/>
          <a:p>
            <a:fld id="{9463FB67-694F-4797-9C83-4096F7956DF9}" type="slidenum">
              <a:rPr lang="nl-NL" smtClean="0"/>
              <a:t>‹nr.›</a:t>
            </a:fld>
            <a:endParaRPr lang="nl-NL"/>
          </a:p>
        </p:txBody>
      </p:sp>
    </p:spTree>
    <p:extLst>
      <p:ext uri="{BB962C8B-B14F-4D97-AF65-F5344CB8AC3E}">
        <p14:creationId xmlns:p14="http://schemas.microsoft.com/office/powerpoint/2010/main" val="40751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BED3-8327-4933-940C-25AEF05D2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D81710EE-03F3-4861-90A0-FB4083280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6DC6DE1A-15D6-4C8B-A63E-73B9D2235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BD8856-DC1C-4A06-A804-DBF1B832C08F}"/>
              </a:ext>
            </a:extLst>
          </p:cNvPr>
          <p:cNvSpPr>
            <a:spLocks noGrp="1"/>
          </p:cNvSpPr>
          <p:nvPr>
            <p:ph type="dt" sz="half" idx="10"/>
          </p:nvPr>
        </p:nvSpPr>
        <p:spPr/>
        <p:txBody>
          <a:bodyPr/>
          <a:lstStyle/>
          <a:p>
            <a:fld id="{AC55B008-6DC3-4DB1-8825-DD2E71A4EF18}" type="datetimeFigureOut">
              <a:rPr lang="nl-NL" smtClean="0"/>
              <a:t>10-9-2019</a:t>
            </a:fld>
            <a:endParaRPr lang="nl-NL"/>
          </a:p>
        </p:txBody>
      </p:sp>
      <p:sp>
        <p:nvSpPr>
          <p:cNvPr id="6" name="Footer Placeholder 5">
            <a:extLst>
              <a:ext uri="{FF2B5EF4-FFF2-40B4-BE49-F238E27FC236}">
                <a16:creationId xmlns:a16="http://schemas.microsoft.com/office/drawing/2014/main" id="{214D22B2-C236-4000-B95A-2DF625DF7DB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D26DFEC-49A7-43C2-B09B-D6FFB1D3B6C5}"/>
              </a:ext>
            </a:extLst>
          </p:cNvPr>
          <p:cNvSpPr>
            <a:spLocks noGrp="1"/>
          </p:cNvSpPr>
          <p:nvPr>
            <p:ph type="sldNum" sz="quarter" idx="12"/>
          </p:nvPr>
        </p:nvSpPr>
        <p:spPr/>
        <p:txBody>
          <a:bodyPr/>
          <a:lstStyle/>
          <a:p>
            <a:fld id="{9463FB67-694F-4797-9C83-4096F7956DF9}" type="slidenum">
              <a:rPr lang="nl-NL" smtClean="0"/>
              <a:t>‹nr.›</a:t>
            </a:fld>
            <a:endParaRPr lang="nl-NL"/>
          </a:p>
        </p:txBody>
      </p:sp>
    </p:spTree>
    <p:extLst>
      <p:ext uri="{BB962C8B-B14F-4D97-AF65-F5344CB8AC3E}">
        <p14:creationId xmlns:p14="http://schemas.microsoft.com/office/powerpoint/2010/main" val="3204329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8B7802-9199-4EB7-BE2E-B2FAFBD79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4A891819-1AD6-48D3-B3C6-17EBCB549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92E5A-B78E-4DD3-A094-F76901B0B2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5B008-6DC3-4DB1-8825-DD2E71A4EF18}" type="datetimeFigureOut">
              <a:rPr lang="nl-NL" smtClean="0"/>
              <a:t>10-9-2019</a:t>
            </a:fld>
            <a:endParaRPr lang="nl-NL"/>
          </a:p>
        </p:txBody>
      </p:sp>
      <p:sp>
        <p:nvSpPr>
          <p:cNvPr id="5" name="Footer Placeholder 4">
            <a:extLst>
              <a:ext uri="{FF2B5EF4-FFF2-40B4-BE49-F238E27FC236}">
                <a16:creationId xmlns:a16="http://schemas.microsoft.com/office/drawing/2014/main" id="{019BEE82-FBDB-4E2C-AB89-6B469F151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378DC248-E241-4C52-9B4A-E22035488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3FB67-694F-4797-9C83-4096F7956DF9}" type="slidenum">
              <a:rPr lang="nl-NL" smtClean="0"/>
              <a:t>‹nr.›</a:t>
            </a:fld>
            <a:endParaRPr lang="nl-NL"/>
          </a:p>
        </p:txBody>
      </p:sp>
    </p:spTree>
    <p:extLst>
      <p:ext uri="{BB962C8B-B14F-4D97-AF65-F5344CB8AC3E}">
        <p14:creationId xmlns:p14="http://schemas.microsoft.com/office/powerpoint/2010/main" val="3659192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LarsMudde/kafka-we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5CFE-2CB6-4BA5-9C69-3A3B1622DA8C}"/>
              </a:ext>
            </a:extLst>
          </p:cNvPr>
          <p:cNvSpPr>
            <a:spLocks noGrp="1"/>
          </p:cNvSpPr>
          <p:nvPr>
            <p:ph type="ctrTitle"/>
          </p:nvPr>
        </p:nvSpPr>
        <p:spPr>
          <a:xfrm>
            <a:off x="1524000" y="2668043"/>
            <a:ext cx="9144000" cy="841919"/>
          </a:xfrm>
        </p:spPr>
        <p:txBody>
          <a:bodyPr>
            <a:normAutofit/>
          </a:bodyPr>
          <a:lstStyle/>
          <a:p>
            <a:pPr algn="l"/>
            <a:r>
              <a:rPr lang="nl-NL" sz="5400"/>
              <a:t>An introduction to</a:t>
            </a:r>
          </a:p>
        </p:txBody>
      </p:sp>
      <p:pic>
        <p:nvPicPr>
          <p:cNvPr id="4" name="Picture 3">
            <a:extLst>
              <a:ext uri="{FF2B5EF4-FFF2-40B4-BE49-F238E27FC236}">
                <a16:creationId xmlns:a16="http://schemas.microsoft.com/office/drawing/2014/main" id="{4D1DF39C-0352-4B9A-A3DB-382C64D6F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pic>
        <p:nvPicPr>
          <p:cNvPr id="5" name="Picture 4">
            <a:extLst>
              <a:ext uri="{FF2B5EF4-FFF2-40B4-BE49-F238E27FC236}">
                <a16:creationId xmlns:a16="http://schemas.microsoft.com/office/drawing/2014/main" id="{75583C02-9416-4DBB-8F9E-DA189395CF92}"/>
              </a:ext>
            </a:extLst>
          </p:cNvPr>
          <p:cNvPicPr>
            <a:picLocks noChangeAspect="1"/>
          </p:cNvPicPr>
          <p:nvPr/>
        </p:nvPicPr>
        <p:blipFill>
          <a:blip r:embed="rId3"/>
          <a:stretch>
            <a:fillRect/>
          </a:stretch>
        </p:blipFill>
        <p:spPr>
          <a:xfrm>
            <a:off x="6636142" y="1266237"/>
            <a:ext cx="3348037" cy="3348037"/>
          </a:xfrm>
          <a:prstGeom prst="rect">
            <a:avLst/>
          </a:prstGeom>
        </p:spPr>
      </p:pic>
      <p:sp>
        <p:nvSpPr>
          <p:cNvPr id="3" name="Subtitle 2">
            <a:extLst>
              <a:ext uri="{FF2B5EF4-FFF2-40B4-BE49-F238E27FC236}">
                <a16:creationId xmlns:a16="http://schemas.microsoft.com/office/drawing/2014/main" id="{18E0BD4E-FAFD-4B9A-8386-C56FB26E736E}"/>
              </a:ext>
            </a:extLst>
          </p:cNvPr>
          <p:cNvSpPr>
            <a:spLocks noGrp="1"/>
          </p:cNvSpPr>
          <p:nvPr>
            <p:ph type="subTitle" idx="1"/>
          </p:nvPr>
        </p:nvSpPr>
        <p:spPr>
          <a:xfrm>
            <a:off x="1524000" y="3970750"/>
            <a:ext cx="9144000" cy="1287049"/>
          </a:xfrm>
        </p:spPr>
        <p:txBody>
          <a:bodyPr>
            <a:normAutofit fontScale="77500" lnSpcReduction="20000"/>
          </a:bodyPr>
          <a:lstStyle/>
          <a:p>
            <a:r>
              <a:rPr lang="en-US" dirty="0"/>
              <a:t>Lars Mudde</a:t>
            </a:r>
            <a:br>
              <a:rPr lang="en-US" dirty="0"/>
            </a:br>
            <a:r>
              <a:rPr lang="en-US" dirty="0"/>
              <a:t>Hans van Rijs</a:t>
            </a:r>
            <a:br>
              <a:rPr lang="en-US" dirty="0"/>
            </a:br>
            <a:r>
              <a:rPr lang="en-US" dirty="0"/>
              <a:t>Carl in ‘t Veld</a:t>
            </a:r>
            <a:br>
              <a:rPr lang="en-US" dirty="0"/>
            </a:br>
            <a:r>
              <a:rPr lang="en-US" dirty="0"/>
              <a:t>Sina Wahed</a:t>
            </a:r>
          </a:p>
          <a:p>
            <a:r>
              <a:rPr lang="nl-NL" dirty="0"/>
              <a:t>v0.9</a:t>
            </a:r>
          </a:p>
        </p:txBody>
      </p:sp>
    </p:spTree>
    <p:extLst>
      <p:ext uri="{BB962C8B-B14F-4D97-AF65-F5344CB8AC3E}">
        <p14:creationId xmlns:p14="http://schemas.microsoft.com/office/powerpoint/2010/main" val="1658729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EE5BB7-DF26-4C81-809C-AF8837BC8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
        <p:nvSpPr>
          <p:cNvPr id="7" name="Title 1">
            <a:extLst>
              <a:ext uri="{FF2B5EF4-FFF2-40B4-BE49-F238E27FC236}">
                <a16:creationId xmlns:a16="http://schemas.microsoft.com/office/drawing/2014/main" id="{5F0A1EFF-48AB-4685-89F7-08B77ED7AC1E}"/>
              </a:ext>
            </a:extLst>
          </p:cNvPr>
          <p:cNvSpPr>
            <a:spLocks noGrp="1"/>
          </p:cNvSpPr>
          <p:nvPr>
            <p:ph type="title"/>
          </p:nvPr>
        </p:nvSpPr>
        <p:spPr>
          <a:xfrm>
            <a:off x="0" y="6374422"/>
            <a:ext cx="12192000" cy="483577"/>
          </a:xfrm>
        </p:spPr>
        <p:txBody>
          <a:bodyPr>
            <a:normAutofit fontScale="90000"/>
          </a:bodyPr>
          <a:lstStyle/>
          <a:p>
            <a:r>
              <a:rPr lang="nl-NL"/>
              <a:t>(Very) high level Kafka architecture</a:t>
            </a:r>
          </a:p>
        </p:txBody>
      </p:sp>
      <p:pic>
        <p:nvPicPr>
          <p:cNvPr id="9" name="Picture 8">
            <a:extLst>
              <a:ext uri="{FF2B5EF4-FFF2-40B4-BE49-F238E27FC236}">
                <a16:creationId xmlns:a16="http://schemas.microsoft.com/office/drawing/2014/main" id="{13B3D952-B87E-498F-AE22-7001B4E44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706" y="828902"/>
            <a:ext cx="6622588" cy="5405045"/>
          </a:xfrm>
          <a:prstGeom prst="rect">
            <a:avLst/>
          </a:prstGeom>
        </p:spPr>
      </p:pic>
    </p:spTree>
    <p:extLst>
      <p:ext uri="{BB962C8B-B14F-4D97-AF65-F5344CB8AC3E}">
        <p14:creationId xmlns:p14="http://schemas.microsoft.com/office/powerpoint/2010/main" val="213863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14D1-2D56-4A8C-858C-7674C99E7B80}"/>
              </a:ext>
            </a:extLst>
          </p:cNvPr>
          <p:cNvSpPr>
            <a:spLocks noGrp="1"/>
          </p:cNvSpPr>
          <p:nvPr>
            <p:ph type="title"/>
          </p:nvPr>
        </p:nvSpPr>
        <p:spPr/>
        <p:txBody>
          <a:bodyPr/>
          <a:lstStyle/>
          <a:p>
            <a:r>
              <a:rPr lang="nl-NL"/>
              <a:t>Kafka architecture: relevant terms &amp; patterns</a:t>
            </a:r>
          </a:p>
        </p:txBody>
      </p:sp>
      <p:sp>
        <p:nvSpPr>
          <p:cNvPr id="3" name="Content Placeholder 2">
            <a:extLst>
              <a:ext uri="{FF2B5EF4-FFF2-40B4-BE49-F238E27FC236}">
                <a16:creationId xmlns:a16="http://schemas.microsoft.com/office/drawing/2014/main" id="{920385B5-8FF4-45A0-8430-B3118F26B5CE}"/>
              </a:ext>
            </a:extLst>
          </p:cNvPr>
          <p:cNvSpPr>
            <a:spLocks noGrp="1"/>
          </p:cNvSpPr>
          <p:nvPr>
            <p:ph idx="1"/>
          </p:nvPr>
        </p:nvSpPr>
        <p:spPr/>
        <p:txBody>
          <a:bodyPr>
            <a:normAutofit/>
          </a:bodyPr>
          <a:lstStyle/>
          <a:p>
            <a:r>
              <a:rPr lang="en-US"/>
              <a:t>CQRS</a:t>
            </a:r>
          </a:p>
          <a:p>
            <a:r>
              <a:rPr lang="en-US"/>
              <a:t>Event Sourcing</a:t>
            </a:r>
          </a:p>
          <a:p>
            <a:r>
              <a:rPr lang="en-US"/>
              <a:t>Pub-Sub vs Push-Pull</a:t>
            </a:r>
            <a:endParaRPr lang="nl-NL"/>
          </a:p>
        </p:txBody>
      </p:sp>
      <p:pic>
        <p:nvPicPr>
          <p:cNvPr id="4" name="Picture 3">
            <a:extLst>
              <a:ext uri="{FF2B5EF4-FFF2-40B4-BE49-F238E27FC236}">
                <a16:creationId xmlns:a16="http://schemas.microsoft.com/office/drawing/2014/main" id="{7A6E5AF2-C422-4325-B41C-785493860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Tree>
    <p:extLst>
      <p:ext uri="{BB962C8B-B14F-4D97-AF65-F5344CB8AC3E}">
        <p14:creationId xmlns:p14="http://schemas.microsoft.com/office/powerpoint/2010/main" val="85190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C7CE-521E-443F-A309-BE7D838032EB}"/>
              </a:ext>
            </a:extLst>
          </p:cNvPr>
          <p:cNvSpPr>
            <a:spLocks noGrp="1"/>
          </p:cNvSpPr>
          <p:nvPr>
            <p:ph type="title"/>
          </p:nvPr>
        </p:nvSpPr>
        <p:spPr/>
        <p:txBody>
          <a:bodyPr/>
          <a:lstStyle/>
          <a:p>
            <a:r>
              <a:rPr lang="en-US"/>
              <a:t>Event sourcing…</a:t>
            </a:r>
            <a:endParaRPr lang="nl-NL"/>
          </a:p>
        </p:txBody>
      </p:sp>
      <p:sp>
        <p:nvSpPr>
          <p:cNvPr id="3" name="Content Placeholder 2">
            <a:extLst>
              <a:ext uri="{FF2B5EF4-FFF2-40B4-BE49-F238E27FC236}">
                <a16:creationId xmlns:a16="http://schemas.microsoft.com/office/drawing/2014/main" id="{D27628D3-6E6B-47D1-9C96-20111D0266D3}"/>
              </a:ext>
            </a:extLst>
          </p:cNvPr>
          <p:cNvSpPr>
            <a:spLocks noGrp="1"/>
          </p:cNvSpPr>
          <p:nvPr>
            <p:ph idx="1"/>
          </p:nvPr>
        </p:nvSpPr>
        <p:spPr/>
        <p:txBody>
          <a:bodyPr>
            <a:normAutofit fontScale="92500" lnSpcReduction="20000"/>
          </a:bodyPr>
          <a:lstStyle/>
          <a:p>
            <a:pPr marL="0" indent="0">
              <a:buNone/>
            </a:pPr>
            <a:r>
              <a:rPr lang="en-US"/>
              <a:t>Specific procedure for storing data. Do not persist the current state of a record, but store the individual changes as a series of deltas (just like a DBMS does </a:t>
            </a:r>
            <a:r>
              <a:rPr lang="en-US">
                <a:sym typeface="Wingdings" panose="05000000000000000000" pitchFamily="2" charset="2"/>
              </a:rPr>
              <a:t>) in an Event Store</a:t>
            </a:r>
            <a:r>
              <a:rPr lang="en-US"/>
              <a:t>. </a:t>
            </a:r>
          </a:p>
          <a:p>
            <a:r>
              <a:rPr lang="en-US"/>
              <a:t>Enables traceability of changes, enables audit logs without any additional effort.</a:t>
            </a:r>
          </a:p>
          <a:p>
            <a:r>
              <a:rPr lang="en-US"/>
              <a:t>Makes it possible to reinterpret the past. </a:t>
            </a:r>
            <a:r>
              <a:rPr lang="nl-NL"/>
              <a:t>Replay (learn from history), a</a:t>
            </a:r>
            <a:r>
              <a:rPr lang="en-US"/>
              <a:t>nalysed and interpreted on the basis of new findings or questions.</a:t>
            </a:r>
          </a:p>
          <a:p>
            <a:r>
              <a:rPr lang="en-US"/>
              <a:t>Reduces the conflict potential of simultaneously occurring changes.</a:t>
            </a:r>
          </a:p>
          <a:p>
            <a:r>
              <a:rPr lang="en-US"/>
              <a:t>Enables easy versioning of business logic.</a:t>
            </a:r>
          </a:p>
          <a:p>
            <a:pPr marL="457200" lvl="1" indent="0">
              <a:buNone/>
            </a:pPr>
            <a:r>
              <a:rPr lang="en-US"/>
              <a:t>Even different bounded context or even another domain. Microservices architecture are used in multiple domains/contexts, events need to make the difference.</a:t>
            </a:r>
          </a:p>
          <a:p>
            <a:r>
              <a:rPr lang="en-US"/>
              <a:t>Is also suitable for integration with other systems.</a:t>
            </a:r>
          </a:p>
        </p:txBody>
      </p:sp>
      <p:pic>
        <p:nvPicPr>
          <p:cNvPr id="4" name="Picture 3">
            <a:extLst>
              <a:ext uri="{FF2B5EF4-FFF2-40B4-BE49-F238E27FC236}">
                <a16:creationId xmlns:a16="http://schemas.microsoft.com/office/drawing/2014/main" id="{05DCF8FF-B3CE-4935-9249-680B5C76B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Tree>
    <p:extLst>
      <p:ext uri="{BB962C8B-B14F-4D97-AF65-F5344CB8AC3E}">
        <p14:creationId xmlns:p14="http://schemas.microsoft.com/office/powerpoint/2010/main" val="480212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DE32-D889-4860-BC00-4D6F6252032D}"/>
              </a:ext>
            </a:extLst>
          </p:cNvPr>
          <p:cNvSpPr>
            <a:spLocks noGrp="1"/>
          </p:cNvSpPr>
          <p:nvPr>
            <p:ph type="title"/>
          </p:nvPr>
        </p:nvSpPr>
        <p:spPr/>
        <p:txBody>
          <a:bodyPr/>
          <a:lstStyle/>
          <a:p>
            <a:r>
              <a:rPr lang="nl-NL"/>
              <a:t>What’s in an Event?</a:t>
            </a:r>
          </a:p>
        </p:txBody>
      </p:sp>
      <p:sp>
        <p:nvSpPr>
          <p:cNvPr id="3" name="Content Placeholder 2">
            <a:extLst>
              <a:ext uri="{FF2B5EF4-FFF2-40B4-BE49-F238E27FC236}">
                <a16:creationId xmlns:a16="http://schemas.microsoft.com/office/drawing/2014/main" id="{DF37370C-E797-4BC5-9A0B-3EA83C03BF6B}"/>
              </a:ext>
            </a:extLst>
          </p:cNvPr>
          <p:cNvSpPr>
            <a:spLocks noGrp="1"/>
          </p:cNvSpPr>
          <p:nvPr>
            <p:ph idx="1"/>
          </p:nvPr>
        </p:nvSpPr>
        <p:spPr/>
        <p:txBody>
          <a:bodyPr>
            <a:normAutofit fontScale="77500" lnSpcReduction="20000"/>
          </a:bodyPr>
          <a:lstStyle/>
          <a:p>
            <a:pPr marL="0" indent="0">
              <a:buNone/>
            </a:pPr>
            <a:r>
              <a:rPr lang="en-US"/>
              <a:t>“Events”: Domain-related facts that contain certain semantics.</a:t>
            </a:r>
          </a:p>
          <a:p>
            <a:pPr marL="0" indent="0">
              <a:buNone/>
            </a:pPr>
            <a:endParaRPr lang="en-US"/>
          </a:p>
          <a:p>
            <a:pPr marL="0" indent="0">
              <a:buNone/>
            </a:pPr>
            <a:r>
              <a:rPr lang="en-US"/>
              <a:t>In software, an event is essentially made of two things:</a:t>
            </a:r>
          </a:p>
          <a:p>
            <a:r>
              <a:rPr lang="en-US"/>
              <a:t>An action (or label, name, code…) used to clearly identify what happened. For example, 'user_created' or 'email_processed'.</a:t>
            </a:r>
          </a:p>
          <a:p>
            <a:r>
              <a:rPr lang="en-US"/>
              <a:t>Context that provide all needed details (context) and fully determines the event. For example, the first and last name of a newly created user, or the ID of a processed email.</a:t>
            </a:r>
          </a:p>
          <a:p>
            <a:endParaRPr lang="en-US"/>
          </a:p>
          <a:p>
            <a:pPr marL="0" indent="0">
              <a:buNone/>
            </a:pPr>
            <a:r>
              <a:rPr lang="en-US"/>
              <a:t>The consequence of an event is a State change of the Event receiver. So what about “Events” that are just passed from the Receiver to underlying Services?</a:t>
            </a:r>
          </a:p>
          <a:p>
            <a:pPr marL="0" indent="0">
              <a:buNone/>
            </a:pPr>
            <a:endParaRPr lang="en-US"/>
          </a:p>
          <a:p>
            <a:pPr marL="0" indent="0">
              <a:buNone/>
            </a:pPr>
            <a:r>
              <a:rPr lang="en-US"/>
              <a:t>So: IMHO: Event Store = Message Store, Event = Interpretation of a message in some specific Domain(s).</a:t>
            </a:r>
          </a:p>
        </p:txBody>
      </p:sp>
      <p:pic>
        <p:nvPicPr>
          <p:cNvPr id="4" name="Picture 3">
            <a:extLst>
              <a:ext uri="{FF2B5EF4-FFF2-40B4-BE49-F238E27FC236}">
                <a16:creationId xmlns:a16="http://schemas.microsoft.com/office/drawing/2014/main" id="{0925EE45-19DE-4E48-807C-A7C571D2D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Tree>
    <p:extLst>
      <p:ext uri="{BB962C8B-B14F-4D97-AF65-F5344CB8AC3E}">
        <p14:creationId xmlns:p14="http://schemas.microsoft.com/office/powerpoint/2010/main" val="108791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6162-8C2E-4531-9EC3-14772E07EBEC}"/>
              </a:ext>
            </a:extLst>
          </p:cNvPr>
          <p:cNvSpPr>
            <a:spLocks noGrp="1"/>
          </p:cNvSpPr>
          <p:nvPr>
            <p:ph type="title"/>
          </p:nvPr>
        </p:nvSpPr>
        <p:spPr/>
        <p:txBody>
          <a:bodyPr/>
          <a:lstStyle/>
          <a:p>
            <a:r>
              <a:rPr lang="nl-NL"/>
              <a:t>Event sourcing: some challenges…</a:t>
            </a:r>
          </a:p>
        </p:txBody>
      </p:sp>
      <p:sp>
        <p:nvSpPr>
          <p:cNvPr id="3" name="Content Placeholder 2">
            <a:extLst>
              <a:ext uri="{FF2B5EF4-FFF2-40B4-BE49-F238E27FC236}">
                <a16:creationId xmlns:a16="http://schemas.microsoft.com/office/drawing/2014/main" id="{898AACAE-8DCA-4585-B00A-91224F3EE928}"/>
              </a:ext>
            </a:extLst>
          </p:cNvPr>
          <p:cNvSpPr>
            <a:spLocks noGrp="1"/>
          </p:cNvSpPr>
          <p:nvPr>
            <p:ph idx="1"/>
          </p:nvPr>
        </p:nvSpPr>
        <p:spPr/>
        <p:txBody>
          <a:bodyPr>
            <a:normAutofit fontScale="70000" lnSpcReduction="20000"/>
          </a:bodyPr>
          <a:lstStyle/>
          <a:p>
            <a:r>
              <a:rPr lang="en-US"/>
              <a:t>Can lead to tightly coupled distributed system…</a:t>
            </a:r>
            <a:endParaRPr lang="nl-NL"/>
          </a:p>
          <a:p>
            <a:pPr lvl="1"/>
            <a:r>
              <a:rPr lang="en-US"/>
              <a:t>Using a Global Event Store, Domain Events are your Bounded Context's </a:t>
            </a:r>
            <a:r>
              <a:rPr lang="en-US" i="1"/>
              <a:t>public</a:t>
            </a:r>
            <a:r>
              <a:rPr lang="en-US"/>
              <a:t> API.</a:t>
            </a:r>
          </a:p>
          <a:p>
            <a:pPr lvl="1"/>
            <a:r>
              <a:rPr lang="en-US"/>
              <a:t>You have to discuss each particular Domain Event with exactly one other partner in your relationship</a:t>
            </a:r>
          </a:p>
          <a:p>
            <a:pPr lvl="1"/>
            <a:r>
              <a:rPr lang="nl-NL"/>
              <a:t>Do not publish lower level events publicly, do it in </a:t>
            </a:r>
            <a:r>
              <a:rPr lang="en-US"/>
              <a:t>local event store which only accessible from this Bounded Context</a:t>
            </a:r>
          </a:p>
          <a:p>
            <a:pPr lvl="1"/>
            <a:endParaRPr lang="nl-NL"/>
          </a:p>
          <a:p>
            <a:r>
              <a:rPr lang="nl-NL"/>
              <a:t>Time travelling, only if:</a:t>
            </a:r>
          </a:p>
          <a:p>
            <a:pPr lvl="1"/>
            <a:r>
              <a:rPr lang="en-US"/>
              <a:t>Events are enriched by semantics and intention</a:t>
            </a:r>
            <a:endParaRPr lang="nl-NL"/>
          </a:p>
          <a:p>
            <a:pPr lvl="1"/>
            <a:r>
              <a:rPr lang="nl-NL"/>
              <a:t>All applications in the network support this, otherwise you end up with an inconsistent  (Global) State</a:t>
            </a:r>
          </a:p>
          <a:p>
            <a:pPr marL="0" indent="0">
              <a:buNone/>
            </a:pPr>
            <a:endParaRPr lang="nl-NL"/>
          </a:p>
          <a:p>
            <a:r>
              <a:rPr lang="nl-NL"/>
              <a:t>Getting slow with lots of events…</a:t>
            </a:r>
          </a:p>
          <a:p>
            <a:pPr marL="457200" lvl="1" indent="0">
              <a:buNone/>
            </a:pPr>
            <a:r>
              <a:rPr lang="nl-NL"/>
              <a:t>Snapshots (replay from …) could help</a:t>
            </a:r>
          </a:p>
          <a:p>
            <a:pPr marL="457200" lvl="1" indent="0">
              <a:buNone/>
            </a:pPr>
            <a:endParaRPr lang="nl-NL"/>
          </a:p>
          <a:p>
            <a:r>
              <a:rPr lang="en-US"/>
              <a:t>When updating Data stores, there are some extra challenges...</a:t>
            </a:r>
          </a:p>
        </p:txBody>
      </p:sp>
      <p:pic>
        <p:nvPicPr>
          <p:cNvPr id="4" name="Picture 3">
            <a:extLst>
              <a:ext uri="{FF2B5EF4-FFF2-40B4-BE49-F238E27FC236}">
                <a16:creationId xmlns:a16="http://schemas.microsoft.com/office/drawing/2014/main" id="{44DD59BB-B2FC-45EE-98E0-A4A71C8C4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Tree>
    <p:extLst>
      <p:ext uri="{BB962C8B-B14F-4D97-AF65-F5344CB8AC3E}">
        <p14:creationId xmlns:p14="http://schemas.microsoft.com/office/powerpoint/2010/main" val="2616358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964C-A89D-46A1-ABD8-E7095A6EA3B7}"/>
              </a:ext>
            </a:extLst>
          </p:cNvPr>
          <p:cNvSpPr>
            <a:spLocks noGrp="1"/>
          </p:cNvSpPr>
          <p:nvPr>
            <p:ph type="title"/>
          </p:nvPr>
        </p:nvSpPr>
        <p:spPr/>
        <p:txBody>
          <a:bodyPr/>
          <a:lstStyle/>
          <a:p>
            <a:r>
              <a:rPr lang="nl-NL"/>
              <a:t>CQRS (Command Query Responsibility Segregation)</a:t>
            </a:r>
          </a:p>
        </p:txBody>
      </p:sp>
      <p:sp>
        <p:nvSpPr>
          <p:cNvPr id="3" name="Content Placeholder 2">
            <a:extLst>
              <a:ext uri="{FF2B5EF4-FFF2-40B4-BE49-F238E27FC236}">
                <a16:creationId xmlns:a16="http://schemas.microsoft.com/office/drawing/2014/main" id="{8A462C10-9306-4F9E-8B4D-17A9E4D54BB3}"/>
              </a:ext>
            </a:extLst>
          </p:cNvPr>
          <p:cNvSpPr>
            <a:spLocks noGrp="1"/>
          </p:cNvSpPr>
          <p:nvPr>
            <p:ph idx="1"/>
          </p:nvPr>
        </p:nvSpPr>
        <p:spPr/>
        <p:txBody>
          <a:bodyPr>
            <a:normAutofit fontScale="85000" lnSpcReduction="20000"/>
          </a:bodyPr>
          <a:lstStyle/>
          <a:p>
            <a:r>
              <a:rPr lang="en-US"/>
              <a:t>Different model to update information than the model you use to read information.</a:t>
            </a:r>
          </a:p>
          <a:p>
            <a:r>
              <a:rPr lang="en-US"/>
              <a:t>Read: get key(s) + data + sufficient context to write. Write: use keys, data and context</a:t>
            </a:r>
          </a:p>
          <a:p>
            <a:r>
              <a:rPr lang="en-US"/>
              <a:t>Between Read &amp; Write stream you can analyze and “learn” from the past (that is: history stored in the CQRS store)</a:t>
            </a:r>
          </a:p>
          <a:p>
            <a:r>
              <a:rPr lang="en-US"/>
              <a:t>Having the same conceptual model for commands and queries leads to a more complex model that does neither well.</a:t>
            </a:r>
          </a:p>
          <a:p>
            <a:r>
              <a:rPr lang="nl-NL"/>
              <a:t>Quality of Service: data (that is relied upon) takes time to be processed (relay). Is it still relevant / valuable then or stale?</a:t>
            </a:r>
            <a:endParaRPr lang="en-US"/>
          </a:p>
          <a:p>
            <a:pPr marL="457200" lvl="1" indent="0">
              <a:buNone/>
            </a:pPr>
            <a:r>
              <a:rPr lang="en-US"/>
              <a:t>Create is fine, but what about Update and Delete? And Transactions?</a:t>
            </a:r>
          </a:p>
          <a:p>
            <a:pPr marL="457200" lvl="1" indent="0">
              <a:buNone/>
            </a:pPr>
            <a:r>
              <a:rPr lang="en-US"/>
              <a:t>E.g. popping a stack (read &amp; delete top stack  item) is a good example of a query that modifies state. </a:t>
            </a:r>
          </a:p>
          <a:p>
            <a:pPr marL="457200" lvl="1" indent="0">
              <a:buNone/>
            </a:pPr>
            <a:endParaRPr lang="en-US"/>
          </a:p>
          <a:p>
            <a:endParaRPr lang="nl-NL"/>
          </a:p>
        </p:txBody>
      </p:sp>
      <p:pic>
        <p:nvPicPr>
          <p:cNvPr id="4" name="Picture 3">
            <a:extLst>
              <a:ext uri="{FF2B5EF4-FFF2-40B4-BE49-F238E27FC236}">
                <a16:creationId xmlns:a16="http://schemas.microsoft.com/office/drawing/2014/main" id="{9DA5ACBE-B27D-4ED1-B911-516689581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Tree>
    <p:extLst>
      <p:ext uri="{BB962C8B-B14F-4D97-AF65-F5344CB8AC3E}">
        <p14:creationId xmlns:p14="http://schemas.microsoft.com/office/powerpoint/2010/main" val="84626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1E56-3257-4536-920E-DF0321DAD438}"/>
              </a:ext>
            </a:extLst>
          </p:cNvPr>
          <p:cNvSpPr>
            <a:spLocks noGrp="1"/>
          </p:cNvSpPr>
          <p:nvPr>
            <p:ph type="title"/>
          </p:nvPr>
        </p:nvSpPr>
        <p:spPr/>
        <p:txBody>
          <a:bodyPr/>
          <a:lstStyle/>
          <a:p>
            <a:r>
              <a:rPr lang="nl-NL"/>
              <a:t>Pub-Sub vs Push-Pull vs Request-Reply</a:t>
            </a:r>
          </a:p>
        </p:txBody>
      </p:sp>
      <p:sp>
        <p:nvSpPr>
          <p:cNvPr id="3" name="Content Placeholder 2">
            <a:extLst>
              <a:ext uri="{FF2B5EF4-FFF2-40B4-BE49-F238E27FC236}">
                <a16:creationId xmlns:a16="http://schemas.microsoft.com/office/drawing/2014/main" id="{B01E6FD4-A709-47BE-B412-2C2A6709C47F}"/>
              </a:ext>
            </a:extLst>
          </p:cNvPr>
          <p:cNvSpPr>
            <a:spLocks noGrp="1"/>
          </p:cNvSpPr>
          <p:nvPr>
            <p:ph idx="1"/>
          </p:nvPr>
        </p:nvSpPr>
        <p:spPr/>
        <p:txBody>
          <a:bodyPr>
            <a:normAutofit/>
          </a:bodyPr>
          <a:lstStyle/>
          <a:p>
            <a:r>
              <a:rPr lang="en-US"/>
              <a:t>Pub socket sends the same message to all Subscribers</a:t>
            </a:r>
          </a:p>
          <a:p>
            <a:r>
              <a:rPr lang="en-US"/>
              <a:t>Push: does a round-robin amongst all its connected Pull sockets</a:t>
            </a:r>
          </a:p>
          <a:p>
            <a:r>
              <a:rPr lang="nl-NL"/>
              <a:t>Request-Reply: specific (server) instance requests data from specific (client) instance</a:t>
            </a:r>
            <a:endParaRPr lang="en-US"/>
          </a:p>
          <a:p>
            <a:pPr marL="0" indent="0">
              <a:buNone/>
            </a:pPr>
            <a:endParaRPr lang="en-US"/>
          </a:p>
          <a:p>
            <a:pPr marL="0" indent="0">
              <a:buNone/>
            </a:pPr>
            <a:r>
              <a:rPr lang="en-US"/>
              <a:t>The pub/sub pattern is used for wide message distribution according to topics. </a:t>
            </a:r>
          </a:p>
          <a:p>
            <a:pPr marL="0" indent="0">
              <a:buNone/>
            </a:pPr>
            <a:r>
              <a:rPr lang="en-US"/>
              <a:t>Push-Pullpattern is really a pipelining mechanism.</a:t>
            </a:r>
            <a:endParaRPr lang="nl-NL"/>
          </a:p>
        </p:txBody>
      </p:sp>
      <p:pic>
        <p:nvPicPr>
          <p:cNvPr id="4" name="Picture 3">
            <a:extLst>
              <a:ext uri="{FF2B5EF4-FFF2-40B4-BE49-F238E27FC236}">
                <a16:creationId xmlns:a16="http://schemas.microsoft.com/office/drawing/2014/main" id="{5997592F-5436-427C-B45B-5DBD0FBFE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Tree>
    <p:extLst>
      <p:ext uri="{BB962C8B-B14F-4D97-AF65-F5344CB8AC3E}">
        <p14:creationId xmlns:p14="http://schemas.microsoft.com/office/powerpoint/2010/main" val="2431950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D478-B513-42B2-BAC6-7B5B38568E10}"/>
              </a:ext>
            </a:extLst>
          </p:cNvPr>
          <p:cNvSpPr>
            <a:spLocks noGrp="1"/>
          </p:cNvSpPr>
          <p:nvPr>
            <p:ph type="title"/>
          </p:nvPr>
        </p:nvSpPr>
        <p:spPr/>
        <p:txBody>
          <a:bodyPr/>
          <a:lstStyle/>
          <a:p>
            <a:r>
              <a:rPr lang="en-US"/>
              <a:t>Replication (with Leader election)</a:t>
            </a:r>
            <a:endParaRPr lang="nl-NL"/>
          </a:p>
        </p:txBody>
      </p:sp>
      <p:pic>
        <p:nvPicPr>
          <p:cNvPr id="4" name="Picture 3">
            <a:extLst>
              <a:ext uri="{FF2B5EF4-FFF2-40B4-BE49-F238E27FC236}">
                <a16:creationId xmlns:a16="http://schemas.microsoft.com/office/drawing/2014/main" id="{2D189634-D139-41D2-8198-D46C193E7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pic>
        <p:nvPicPr>
          <p:cNvPr id="5" name="Picture 4">
            <a:extLst>
              <a:ext uri="{FF2B5EF4-FFF2-40B4-BE49-F238E27FC236}">
                <a16:creationId xmlns:a16="http://schemas.microsoft.com/office/drawing/2014/main" id="{FA25BC6E-DABC-4978-8699-66B4CAB5D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635" y="1612400"/>
            <a:ext cx="9494729" cy="4968908"/>
          </a:xfrm>
          <a:prstGeom prst="rect">
            <a:avLst/>
          </a:prstGeom>
        </p:spPr>
      </p:pic>
      <p:sp>
        <p:nvSpPr>
          <p:cNvPr id="6" name="Rectangle 5">
            <a:extLst>
              <a:ext uri="{FF2B5EF4-FFF2-40B4-BE49-F238E27FC236}">
                <a16:creationId xmlns:a16="http://schemas.microsoft.com/office/drawing/2014/main" id="{207F61E1-F59E-4660-8A59-5E6DB8CAB27A}"/>
              </a:ext>
            </a:extLst>
          </p:cNvPr>
          <p:cNvSpPr/>
          <p:nvPr/>
        </p:nvSpPr>
        <p:spPr>
          <a:xfrm>
            <a:off x="9807879" y="1690688"/>
            <a:ext cx="1202499" cy="463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05228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D478-B513-42B2-BAC6-7B5B38568E10}"/>
              </a:ext>
            </a:extLst>
          </p:cNvPr>
          <p:cNvSpPr>
            <a:spLocks noGrp="1"/>
          </p:cNvSpPr>
          <p:nvPr>
            <p:ph type="title"/>
          </p:nvPr>
        </p:nvSpPr>
        <p:spPr/>
        <p:txBody>
          <a:bodyPr/>
          <a:lstStyle/>
          <a:p>
            <a:r>
              <a:rPr lang="en-US"/>
              <a:t>Replication (with Leader election)</a:t>
            </a:r>
            <a:endParaRPr lang="nl-NL"/>
          </a:p>
        </p:txBody>
      </p:sp>
      <p:sp>
        <p:nvSpPr>
          <p:cNvPr id="3" name="Content Placeholder 2">
            <a:extLst>
              <a:ext uri="{FF2B5EF4-FFF2-40B4-BE49-F238E27FC236}">
                <a16:creationId xmlns:a16="http://schemas.microsoft.com/office/drawing/2014/main" id="{961ED809-A163-4AA1-B341-FC0DC0C62735}"/>
              </a:ext>
            </a:extLst>
          </p:cNvPr>
          <p:cNvSpPr>
            <a:spLocks noGrp="1"/>
          </p:cNvSpPr>
          <p:nvPr>
            <p:ph idx="1"/>
          </p:nvPr>
        </p:nvSpPr>
        <p:spPr/>
        <p:txBody>
          <a:bodyPr>
            <a:normAutofit fontScale="77500" lnSpcReduction="20000"/>
          </a:bodyPr>
          <a:lstStyle/>
          <a:p>
            <a:r>
              <a:rPr lang="en-US"/>
              <a:t>Leader: the replica that is responsible for coordination among all replicas</a:t>
            </a:r>
          </a:p>
          <a:p>
            <a:endParaRPr lang="en-US"/>
          </a:p>
          <a:p>
            <a:r>
              <a:rPr lang="en-US"/>
              <a:t>Start with “Leader Election Set”. One wins and becomes leader. Leader continually “heartbeats“ to renew it’s position, others challenge. If leader fails, it’s quickly replaced</a:t>
            </a:r>
          </a:p>
          <a:p>
            <a:pPr marL="0" indent="0">
              <a:buNone/>
            </a:pPr>
            <a:endParaRPr lang="en-US"/>
          </a:p>
          <a:p>
            <a:r>
              <a:rPr lang="en-US"/>
              <a:t>Leader election implemented in ZooKeeper:</a:t>
            </a:r>
          </a:p>
          <a:p>
            <a:pPr marL="457200" lvl="1" indent="0">
              <a:buNone/>
            </a:pPr>
            <a:r>
              <a:rPr lang="en-US"/>
              <a:t>Zookeeper maintains active connection with its clients (heartbeat mechanism)</a:t>
            </a:r>
          </a:p>
          <a:p>
            <a:pPr marL="457200" lvl="1" indent="0">
              <a:buNone/>
            </a:pPr>
            <a:r>
              <a:rPr lang="en-US"/>
              <a:t>When a client disconnects for more than a specified timeout, session expires.</a:t>
            </a:r>
          </a:p>
          <a:p>
            <a:pPr marL="457200" lvl="1" indent="0">
              <a:buNone/>
            </a:pPr>
            <a:r>
              <a:rPr lang="en-US"/>
              <a:t>All participants of the election process create an ephemeral(kortlevend)-sequential node on the same election path. </a:t>
            </a:r>
          </a:p>
          <a:p>
            <a:pPr marL="457200" lvl="1" indent="0">
              <a:buNone/>
            </a:pPr>
            <a:r>
              <a:rPr lang="en-US"/>
              <a:t>Node with the smallest sequence number is the leader. </a:t>
            </a:r>
          </a:p>
          <a:p>
            <a:pPr marL="457200" lvl="1" indent="0">
              <a:buNone/>
            </a:pPr>
            <a:r>
              <a:rPr lang="en-US"/>
              <a:t>Each “follower” node listens to the node with the (smaller) next lower sequence number to prevent a herding effect when the leader goes away (creates a linked list of nodes).</a:t>
            </a:r>
          </a:p>
          <a:p>
            <a:pPr marL="457200" lvl="1" indent="0">
              <a:buNone/>
            </a:pPr>
            <a:r>
              <a:rPr lang="en-US"/>
              <a:t>When a leader dies, follower finds a smaller node or become the leader if it has the lowest sequence number.</a:t>
            </a:r>
            <a:endParaRPr lang="nl-NL"/>
          </a:p>
        </p:txBody>
      </p:sp>
      <p:pic>
        <p:nvPicPr>
          <p:cNvPr id="4" name="Picture 3">
            <a:extLst>
              <a:ext uri="{FF2B5EF4-FFF2-40B4-BE49-F238E27FC236}">
                <a16:creationId xmlns:a16="http://schemas.microsoft.com/office/drawing/2014/main" id="{2D189634-D139-41D2-8198-D46C193E7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Tree>
    <p:extLst>
      <p:ext uri="{BB962C8B-B14F-4D97-AF65-F5344CB8AC3E}">
        <p14:creationId xmlns:p14="http://schemas.microsoft.com/office/powerpoint/2010/main" val="26702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D478-B513-42B2-BAC6-7B5B38568E10}"/>
              </a:ext>
            </a:extLst>
          </p:cNvPr>
          <p:cNvSpPr>
            <a:spLocks noGrp="1"/>
          </p:cNvSpPr>
          <p:nvPr>
            <p:ph type="title"/>
          </p:nvPr>
        </p:nvSpPr>
        <p:spPr/>
        <p:txBody>
          <a:bodyPr/>
          <a:lstStyle/>
          <a:p>
            <a:r>
              <a:rPr lang="en-US"/>
              <a:t>Kafka object type relations</a:t>
            </a:r>
            <a:endParaRPr lang="nl-NL"/>
          </a:p>
        </p:txBody>
      </p:sp>
      <p:pic>
        <p:nvPicPr>
          <p:cNvPr id="4" name="Picture 3">
            <a:extLst>
              <a:ext uri="{FF2B5EF4-FFF2-40B4-BE49-F238E27FC236}">
                <a16:creationId xmlns:a16="http://schemas.microsoft.com/office/drawing/2014/main" id="{2D189634-D139-41D2-8198-D46C193E7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pic>
        <p:nvPicPr>
          <p:cNvPr id="6" name="Picture 5">
            <a:extLst>
              <a:ext uri="{FF2B5EF4-FFF2-40B4-BE49-F238E27FC236}">
                <a16:creationId xmlns:a16="http://schemas.microsoft.com/office/drawing/2014/main" id="{89ADD5C6-5E28-439F-8CC9-600783972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666" y="1350018"/>
            <a:ext cx="6666667" cy="5142857"/>
          </a:xfrm>
          <a:prstGeom prst="rect">
            <a:avLst/>
          </a:prstGeom>
        </p:spPr>
      </p:pic>
    </p:spTree>
    <p:extLst>
      <p:ext uri="{BB962C8B-B14F-4D97-AF65-F5344CB8AC3E}">
        <p14:creationId xmlns:p14="http://schemas.microsoft.com/office/powerpoint/2010/main" val="250896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00C7-F574-4494-B8D3-590C8E8AEF85}"/>
              </a:ext>
            </a:extLst>
          </p:cNvPr>
          <p:cNvSpPr>
            <a:spLocks noGrp="1"/>
          </p:cNvSpPr>
          <p:nvPr>
            <p:ph type="title"/>
          </p:nvPr>
        </p:nvSpPr>
        <p:spPr/>
        <p:txBody>
          <a:bodyPr/>
          <a:lstStyle/>
          <a:p>
            <a:r>
              <a:rPr lang="nl-NL"/>
              <a:t>Contents</a:t>
            </a:r>
          </a:p>
        </p:txBody>
      </p:sp>
      <p:sp>
        <p:nvSpPr>
          <p:cNvPr id="3" name="Content Placeholder 2">
            <a:extLst>
              <a:ext uri="{FF2B5EF4-FFF2-40B4-BE49-F238E27FC236}">
                <a16:creationId xmlns:a16="http://schemas.microsoft.com/office/drawing/2014/main" id="{C91B4D5C-21F9-452A-A4AA-6D9BDFE3281F}"/>
              </a:ext>
            </a:extLst>
          </p:cNvPr>
          <p:cNvSpPr>
            <a:spLocks noGrp="1"/>
          </p:cNvSpPr>
          <p:nvPr>
            <p:ph idx="1"/>
          </p:nvPr>
        </p:nvSpPr>
        <p:spPr/>
        <p:txBody>
          <a:bodyPr>
            <a:normAutofit lnSpcReduction="10000"/>
          </a:bodyPr>
          <a:lstStyle/>
          <a:p>
            <a:r>
              <a:rPr lang="nl-NL"/>
              <a:t>Kafka introduction:</a:t>
            </a:r>
          </a:p>
          <a:p>
            <a:pPr lvl="1"/>
            <a:r>
              <a:rPr lang="en-US"/>
              <a:t>History</a:t>
            </a:r>
          </a:p>
          <a:p>
            <a:pPr lvl="1"/>
            <a:r>
              <a:rPr lang="en-US"/>
              <a:t>Use Cases</a:t>
            </a:r>
          </a:p>
          <a:p>
            <a:pPr lvl="1"/>
            <a:r>
              <a:rPr lang="en-US"/>
              <a:t>Kafka in perspective</a:t>
            </a:r>
          </a:p>
          <a:p>
            <a:pPr lvl="1"/>
            <a:endParaRPr lang="en-US"/>
          </a:p>
          <a:p>
            <a:r>
              <a:rPr lang="nl-NL"/>
              <a:t>Architecture: the relevant patterns</a:t>
            </a:r>
          </a:p>
          <a:p>
            <a:endParaRPr lang="nl-NL"/>
          </a:p>
          <a:p>
            <a:r>
              <a:rPr lang="en-US"/>
              <a:t>Kafka in practice:</a:t>
            </a:r>
          </a:p>
          <a:p>
            <a:pPr lvl="1"/>
            <a:r>
              <a:rPr lang="en-US"/>
              <a:t>Code review</a:t>
            </a:r>
          </a:p>
          <a:p>
            <a:pPr lvl="1"/>
            <a:r>
              <a:rPr lang="en-US"/>
              <a:t>Demo</a:t>
            </a:r>
          </a:p>
          <a:p>
            <a:pPr lvl="1"/>
            <a:r>
              <a:rPr lang="en-US"/>
              <a:t>DIY Kafka</a:t>
            </a:r>
          </a:p>
          <a:p>
            <a:endParaRPr lang="nl-NL"/>
          </a:p>
        </p:txBody>
      </p:sp>
      <p:pic>
        <p:nvPicPr>
          <p:cNvPr id="4" name="Picture 3">
            <a:extLst>
              <a:ext uri="{FF2B5EF4-FFF2-40B4-BE49-F238E27FC236}">
                <a16:creationId xmlns:a16="http://schemas.microsoft.com/office/drawing/2014/main" id="{101F9ADE-27B3-4E91-880C-61A0A714B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Tree>
    <p:extLst>
      <p:ext uri="{BB962C8B-B14F-4D97-AF65-F5344CB8AC3E}">
        <p14:creationId xmlns:p14="http://schemas.microsoft.com/office/powerpoint/2010/main" val="230473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1056-0877-45D2-8EF7-3F5D504EEFE1}"/>
              </a:ext>
            </a:extLst>
          </p:cNvPr>
          <p:cNvSpPr>
            <a:spLocks noGrp="1"/>
          </p:cNvSpPr>
          <p:nvPr>
            <p:ph type="title"/>
          </p:nvPr>
        </p:nvSpPr>
        <p:spPr>
          <a:xfrm>
            <a:off x="838200" y="3338512"/>
            <a:ext cx="10515600" cy="1325563"/>
          </a:xfrm>
        </p:spPr>
        <p:txBody>
          <a:bodyPr/>
          <a:lstStyle/>
          <a:p>
            <a:r>
              <a:rPr lang="en-US"/>
              <a:t>Kafka in practice</a:t>
            </a:r>
            <a:endParaRPr lang="nl-NL"/>
          </a:p>
        </p:txBody>
      </p:sp>
      <p:pic>
        <p:nvPicPr>
          <p:cNvPr id="4" name="Picture 3">
            <a:extLst>
              <a:ext uri="{FF2B5EF4-FFF2-40B4-BE49-F238E27FC236}">
                <a16:creationId xmlns:a16="http://schemas.microsoft.com/office/drawing/2014/main" id="{41E28C45-78C9-4F96-8684-5C3807833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
        <p:nvSpPr>
          <p:cNvPr id="5" name="Content Placeholder 2">
            <a:extLst>
              <a:ext uri="{FF2B5EF4-FFF2-40B4-BE49-F238E27FC236}">
                <a16:creationId xmlns:a16="http://schemas.microsoft.com/office/drawing/2014/main" id="{C2817ECB-3037-403C-A469-BF0732921185}"/>
              </a:ext>
            </a:extLst>
          </p:cNvPr>
          <p:cNvSpPr txBox="1">
            <a:spLocks/>
          </p:cNvSpPr>
          <p:nvPr/>
        </p:nvSpPr>
        <p:spPr>
          <a:xfrm>
            <a:off x="838200" y="4664075"/>
            <a:ext cx="10515600" cy="1512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Code review</a:t>
            </a:r>
          </a:p>
          <a:p>
            <a:r>
              <a:rPr lang="en-US"/>
              <a:t>Demo</a:t>
            </a:r>
          </a:p>
          <a:p>
            <a:r>
              <a:rPr lang="en-US"/>
              <a:t>DIY Kafka</a:t>
            </a:r>
          </a:p>
        </p:txBody>
      </p:sp>
    </p:spTree>
    <p:extLst>
      <p:ext uri="{BB962C8B-B14F-4D97-AF65-F5344CB8AC3E}">
        <p14:creationId xmlns:p14="http://schemas.microsoft.com/office/powerpoint/2010/main" val="3411919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0FB8-BE0A-43F1-86FA-AEA10BBB151F}"/>
              </a:ext>
            </a:extLst>
          </p:cNvPr>
          <p:cNvSpPr>
            <a:spLocks noGrp="1"/>
          </p:cNvSpPr>
          <p:nvPr>
            <p:ph type="title"/>
          </p:nvPr>
        </p:nvSpPr>
        <p:spPr/>
        <p:txBody>
          <a:bodyPr/>
          <a:lstStyle/>
          <a:p>
            <a:r>
              <a:rPr lang="nl-NL"/>
              <a:t>Demo</a:t>
            </a:r>
          </a:p>
        </p:txBody>
      </p:sp>
      <p:sp>
        <p:nvSpPr>
          <p:cNvPr id="3" name="Content Placeholder 2">
            <a:extLst>
              <a:ext uri="{FF2B5EF4-FFF2-40B4-BE49-F238E27FC236}">
                <a16:creationId xmlns:a16="http://schemas.microsoft.com/office/drawing/2014/main" id="{D30AC257-057D-43F9-8541-6068BC1D86B7}"/>
              </a:ext>
            </a:extLst>
          </p:cNvPr>
          <p:cNvSpPr>
            <a:spLocks noGrp="1"/>
          </p:cNvSpPr>
          <p:nvPr>
            <p:ph idx="1"/>
          </p:nvPr>
        </p:nvSpPr>
        <p:spPr/>
        <p:txBody>
          <a:bodyPr>
            <a:normAutofit fontScale="92500" lnSpcReduction="20000"/>
          </a:bodyPr>
          <a:lstStyle/>
          <a:p>
            <a:pPr marL="0" indent="0">
              <a:buNone/>
            </a:pPr>
            <a:r>
              <a:rPr lang="en-US"/>
              <a:t>Scenarion subscription</a:t>
            </a:r>
          </a:p>
          <a:p>
            <a:pPr marL="0" indent="0">
              <a:buNone/>
            </a:pPr>
            <a:endParaRPr lang="en-US"/>
          </a:p>
          <a:p>
            <a:r>
              <a:rPr lang="en-US"/>
              <a:t>Kafka Package</a:t>
            </a:r>
          </a:p>
          <a:p>
            <a:endParaRPr lang="en-US"/>
          </a:p>
          <a:p>
            <a:r>
              <a:rPr lang="en-US"/>
              <a:t>Publishers and Consumers</a:t>
            </a:r>
          </a:p>
          <a:p>
            <a:pPr lvl="1"/>
            <a:r>
              <a:rPr lang="en-US"/>
              <a:t>Hosted Service</a:t>
            </a:r>
          </a:p>
          <a:p>
            <a:endParaRPr lang="en-US"/>
          </a:p>
          <a:p>
            <a:r>
              <a:rPr lang="en-US"/>
              <a:t>Demo</a:t>
            </a:r>
          </a:p>
          <a:p>
            <a:endParaRPr lang="en-US"/>
          </a:p>
          <a:p>
            <a:r>
              <a:rPr lang="en-US"/>
              <a:t>DIY Expansion </a:t>
            </a:r>
          </a:p>
          <a:p>
            <a:pPr lvl="1"/>
            <a:r>
              <a:rPr lang="en-US">
                <a:hlinkClick r:id="rId2"/>
              </a:rPr>
              <a:t>https://github.com/LarsMudde/kafka-wet</a:t>
            </a:r>
            <a:endParaRPr lang="en-US"/>
          </a:p>
          <a:p>
            <a:pPr lvl="1"/>
            <a:endParaRPr lang="en-US"/>
          </a:p>
          <a:p>
            <a:pPr lvl="2"/>
            <a:endParaRPr lang="en-US"/>
          </a:p>
          <a:p>
            <a:endParaRPr lang="nl-NL"/>
          </a:p>
        </p:txBody>
      </p:sp>
      <p:pic>
        <p:nvPicPr>
          <p:cNvPr id="4" name="Picture 3">
            <a:extLst>
              <a:ext uri="{FF2B5EF4-FFF2-40B4-BE49-F238E27FC236}">
                <a16:creationId xmlns:a16="http://schemas.microsoft.com/office/drawing/2014/main" id="{677B1588-26E5-4C34-86B7-3E84391C1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Tree>
    <p:extLst>
      <p:ext uri="{BB962C8B-B14F-4D97-AF65-F5344CB8AC3E}">
        <p14:creationId xmlns:p14="http://schemas.microsoft.com/office/powerpoint/2010/main" val="2187646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673326C-B93D-43F9-86A9-303863D6F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218" y="2450592"/>
            <a:ext cx="5794992" cy="688427"/>
          </a:xfrm>
          <a:prstGeom prst="rect">
            <a:avLst/>
          </a:prstGeom>
        </p:spPr>
      </p:pic>
      <p:sp>
        <p:nvSpPr>
          <p:cNvPr id="3" name="Rectangle 2">
            <a:extLst>
              <a:ext uri="{FF2B5EF4-FFF2-40B4-BE49-F238E27FC236}">
                <a16:creationId xmlns:a16="http://schemas.microsoft.com/office/drawing/2014/main" id="{ADC91480-9B06-48EB-948F-B4A6873C0064}"/>
              </a:ext>
            </a:extLst>
          </p:cNvPr>
          <p:cNvSpPr/>
          <p:nvPr/>
        </p:nvSpPr>
        <p:spPr>
          <a:xfrm>
            <a:off x="2571484" y="3593515"/>
            <a:ext cx="6844461" cy="646331"/>
          </a:xfrm>
          <a:prstGeom prst="rect">
            <a:avLst/>
          </a:prstGeom>
        </p:spPr>
        <p:txBody>
          <a:bodyPr wrap="square">
            <a:spAutoFit/>
          </a:bodyPr>
          <a:lstStyle/>
          <a:p>
            <a:r>
              <a:rPr lang="nl-NL"/>
              <a:t>Follow us on LinkedIn: https://www.linkedin.com/feed/hashtag/wednesdayeveningtraining</a:t>
            </a:r>
          </a:p>
        </p:txBody>
      </p:sp>
    </p:spTree>
    <p:extLst>
      <p:ext uri="{BB962C8B-B14F-4D97-AF65-F5344CB8AC3E}">
        <p14:creationId xmlns:p14="http://schemas.microsoft.com/office/powerpoint/2010/main" val="1054176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D2D407-2F0A-4D4C-A27C-B56FCA2002D8}"/>
              </a:ext>
            </a:extLst>
          </p:cNvPr>
          <p:cNvPicPr>
            <a:picLocks noChangeAspect="1"/>
          </p:cNvPicPr>
          <p:nvPr/>
        </p:nvPicPr>
        <p:blipFill>
          <a:blip r:embed="rId2"/>
          <a:stretch>
            <a:fillRect/>
          </a:stretch>
        </p:blipFill>
        <p:spPr>
          <a:xfrm>
            <a:off x="0" y="0"/>
            <a:ext cx="12192000" cy="6858000"/>
          </a:xfrm>
          <a:prstGeom prst="rect">
            <a:avLst/>
          </a:prstGeom>
        </p:spPr>
      </p:pic>
      <p:sp>
        <p:nvSpPr>
          <p:cNvPr id="3" name="Speech Bubble: Oval 2">
            <a:extLst>
              <a:ext uri="{FF2B5EF4-FFF2-40B4-BE49-F238E27FC236}">
                <a16:creationId xmlns:a16="http://schemas.microsoft.com/office/drawing/2014/main" id="{04FBEE45-CE23-4200-B4C0-1E9420E8EDB5}"/>
              </a:ext>
            </a:extLst>
          </p:cNvPr>
          <p:cNvSpPr/>
          <p:nvPr/>
        </p:nvSpPr>
        <p:spPr>
          <a:xfrm>
            <a:off x="3194137" y="212942"/>
            <a:ext cx="7816241" cy="864296"/>
          </a:xfrm>
          <a:prstGeom prst="wedgeEllipseCallout">
            <a:avLst>
              <a:gd name="adj1" fmla="val -52564"/>
              <a:gd name="adj2" fmla="val 34296"/>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4000">
                <a:solidFill>
                  <a:schemeClr val="tx1"/>
                </a:solidFill>
                <a:latin typeface="MV Boli" panose="02000500030200090000" pitchFamily="2" charset="0"/>
                <a:cs typeface="MV Boli" panose="02000500030200090000" pitchFamily="2" charset="0"/>
              </a:rPr>
              <a:t>find us on internet</a:t>
            </a:r>
          </a:p>
        </p:txBody>
      </p:sp>
    </p:spTree>
    <p:extLst>
      <p:ext uri="{BB962C8B-B14F-4D97-AF65-F5344CB8AC3E}">
        <p14:creationId xmlns:p14="http://schemas.microsoft.com/office/powerpoint/2010/main" val="87446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1056-0877-45D2-8EF7-3F5D504EEFE1}"/>
              </a:ext>
            </a:extLst>
          </p:cNvPr>
          <p:cNvSpPr>
            <a:spLocks noGrp="1"/>
          </p:cNvSpPr>
          <p:nvPr>
            <p:ph type="title"/>
          </p:nvPr>
        </p:nvSpPr>
        <p:spPr>
          <a:xfrm>
            <a:off x="838200" y="3338512"/>
            <a:ext cx="10515600" cy="1325563"/>
          </a:xfrm>
        </p:spPr>
        <p:txBody>
          <a:bodyPr/>
          <a:lstStyle/>
          <a:p>
            <a:r>
              <a:rPr lang="en-US"/>
              <a:t>Kafka introduction</a:t>
            </a:r>
            <a:endParaRPr lang="nl-NL"/>
          </a:p>
        </p:txBody>
      </p:sp>
      <p:sp>
        <p:nvSpPr>
          <p:cNvPr id="3" name="Content Placeholder 2">
            <a:extLst>
              <a:ext uri="{FF2B5EF4-FFF2-40B4-BE49-F238E27FC236}">
                <a16:creationId xmlns:a16="http://schemas.microsoft.com/office/drawing/2014/main" id="{EB113670-C5CD-4C6C-AE02-7FE38E150B4E}"/>
              </a:ext>
            </a:extLst>
          </p:cNvPr>
          <p:cNvSpPr>
            <a:spLocks noGrp="1"/>
          </p:cNvSpPr>
          <p:nvPr>
            <p:ph idx="1"/>
          </p:nvPr>
        </p:nvSpPr>
        <p:spPr>
          <a:xfrm>
            <a:off x="838200" y="4664075"/>
            <a:ext cx="10515600" cy="1512888"/>
          </a:xfrm>
        </p:spPr>
        <p:txBody>
          <a:bodyPr/>
          <a:lstStyle/>
          <a:p>
            <a:r>
              <a:rPr lang="en-US"/>
              <a:t>History</a:t>
            </a:r>
          </a:p>
          <a:p>
            <a:r>
              <a:rPr lang="en-US"/>
              <a:t>Use cases</a:t>
            </a:r>
          </a:p>
          <a:p>
            <a:r>
              <a:rPr lang="en-US"/>
              <a:t>Kafka in perspective</a:t>
            </a:r>
          </a:p>
          <a:p>
            <a:endParaRPr lang="nl-NL"/>
          </a:p>
        </p:txBody>
      </p:sp>
      <p:pic>
        <p:nvPicPr>
          <p:cNvPr id="4" name="Picture 3">
            <a:extLst>
              <a:ext uri="{FF2B5EF4-FFF2-40B4-BE49-F238E27FC236}">
                <a16:creationId xmlns:a16="http://schemas.microsoft.com/office/drawing/2014/main" id="{41E28C45-78C9-4F96-8684-5C3807833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Tree>
    <p:extLst>
      <p:ext uri="{BB962C8B-B14F-4D97-AF65-F5344CB8AC3E}">
        <p14:creationId xmlns:p14="http://schemas.microsoft.com/office/powerpoint/2010/main" val="3234407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1056-0877-45D2-8EF7-3F5D504EEFE1}"/>
              </a:ext>
            </a:extLst>
          </p:cNvPr>
          <p:cNvSpPr>
            <a:spLocks noGrp="1"/>
          </p:cNvSpPr>
          <p:nvPr>
            <p:ph type="title"/>
          </p:nvPr>
        </p:nvSpPr>
        <p:spPr/>
        <p:txBody>
          <a:bodyPr/>
          <a:lstStyle/>
          <a:p>
            <a:r>
              <a:rPr lang="en-US"/>
              <a:t>History</a:t>
            </a:r>
            <a:endParaRPr lang="nl-NL"/>
          </a:p>
        </p:txBody>
      </p:sp>
      <p:sp>
        <p:nvSpPr>
          <p:cNvPr id="3" name="Content Placeholder 2">
            <a:extLst>
              <a:ext uri="{FF2B5EF4-FFF2-40B4-BE49-F238E27FC236}">
                <a16:creationId xmlns:a16="http://schemas.microsoft.com/office/drawing/2014/main" id="{EB113670-C5CD-4C6C-AE02-7FE38E150B4E}"/>
              </a:ext>
            </a:extLst>
          </p:cNvPr>
          <p:cNvSpPr>
            <a:spLocks noGrp="1"/>
          </p:cNvSpPr>
          <p:nvPr>
            <p:ph idx="1"/>
          </p:nvPr>
        </p:nvSpPr>
        <p:spPr/>
        <p:txBody>
          <a:bodyPr>
            <a:normAutofit/>
          </a:bodyPr>
          <a:lstStyle/>
          <a:p>
            <a:r>
              <a:rPr lang="en-US"/>
              <a:t>LinkedIn</a:t>
            </a:r>
          </a:p>
          <a:p>
            <a:pPr lvl="1"/>
            <a:r>
              <a:rPr lang="en-US"/>
              <a:t>Written in Scala &amp; Java</a:t>
            </a:r>
          </a:p>
          <a:p>
            <a:pPr lvl="1"/>
            <a:r>
              <a:rPr lang="en-US"/>
              <a:t>High troughput, low-latency platform for handling real-time data feeds</a:t>
            </a:r>
          </a:p>
          <a:p>
            <a:pPr lvl="1"/>
            <a:r>
              <a:rPr lang="en-US"/>
              <a:t>“Massively scalable pub/sub message queue designed as a distributed transaction log.”</a:t>
            </a:r>
          </a:p>
          <a:p>
            <a:endParaRPr lang="en-US"/>
          </a:p>
          <a:p>
            <a:r>
              <a:rPr lang="en-US"/>
              <a:t>Apache Incubator (2011)</a:t>
            </a:r>
            <a:br>
              <a:rPr lang="en-US"/>
            </a:br>
            <a:endParaRPr lang="en-US"/>
          </a:p>
          <a:p>
            <a:r>
              <a:rPr lang="en-US"/>
              <a:t>Confluent (2014)</a:t>
            </a:r>
          </a:p>
          <a:p>
            <a:endParaRPr lang="en-US"/>
          </a:p>
          <a:p>
            <a:endParaRPr lang="nl-NL"/>
          </a:p>
        </p:txBody>
      </p:sp>
      <p:pic>
        <p:nvPicPr>
          <p:cNvPr id="4" name="Picture 3">
            <a:extLst>
              <a:ext uri="{FF2B5EF4-FFF2-40B4-BE49-F238E27FC236}">
                <a16:creationId xmlns:a16="http://schemas.microsoft.com/office/drawing/2014/main" id="{41E28C45-78C9-4F96-8684-5C3807833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pic>
        <p:nvPicPr>
          <p:cNvPr id="5" name="Afbeelding 2" descr="Afbeelding met muur, persoon, man, stropdas&#10;&#10;Automatisch gegenereerde beschrijving">
            <a:extLst>
              <a:ext uri="{FF2B5EF4-FFF2-40B4-BE49-F238E27FC236}">
                <a16:creationId xmlns:a16="http://schemas.microsoft.com/office/drawing/2014/main" id="{5DD835CA-E392-4BC0-AB28-C00B25E66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4718" y="3949700"/>
            <a:ext cx="1771096" cy="2362200"/>
          </a:xfrm>
          <a:prstGeom prst="rect">
            <a:avLst/>
          </a:prstGeom>
        </p:spPr>
      </p:pic>
      <p:sp>
        <p:nvSpPr>
          <p:cNvPr id="6" name="Tekstvak 5">
            <a:extLst>
              <a:ext uri="{FF2B5EF4-FFF2-40B4-BE49-F238E27FC236}">
                <a16:creationId xmlns:a16="http://schemas.microsoft.com/office/drawing/2014/main" id="{3EC8F4FF-8F2A-4CC4-8764-B65FD2C52F47}"/>
              </a:ext>
            </a:extLst>
          </p:cNvPr>
          <p:cNvSpPr txBox="1"/>
          <p:nvPr/>
        </p:nvSpPr>
        <p:spPr>
          <a:xfrm>
            <a:off x="10098518" y="6328376"/>
            <a:ext cx="1771096" cy="415498"/>
          </a:xfrm>
          <a:prstGeom prst="rect">
            <a:avLst/>
          </a:prstGeom>
          <a:noFill/>
        </p:spPr>
        <p:txBody>
          <a:bodyPr wrap="square" rtlCol="0">
            <a:spAutoFit/>
          </a:bodyPr>
          <a:lstStyle/>
          <a:p>
            <a:r>
              <a:rPr lang="en-US" sz="1200" dirty="0"/>
              <a:t>Franz Kafka (1923)</a:t>
            </a:r>
            <a:br>
              <a:rPr lang="en-US" sz="1400" dirty="0"/>
            </a:br>
            <a:r>
              <a:rPr lang="en-US" sz="900" dirty="0"/>
              <a:t>Source: Wikipedia</a:t>
            </a:r>
            <a:endParaRPr lang="en-US" sz="1400" dirty="0"/>
          </a:p>
        </p:txBody>
      </p:sp>
    </p:spTree>
    <p:extLst>
      <p:ext uri="{BB962C8B-B14F-4D97-AF65-F5344CB8AC3E}">
        <p14:creationId xmlns:p14="http://schemas.microsoft.com/office/powerpoint/2010/main" val="25422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1056-0877-45D2-8EF7-3F5D504EEFE1}"/>
              </a:ext>
            </a:extLst>
          </p:cNvPr>
          <p:cNvSpPr>
            <a:spLocks noGrp="1"/>
          </p:cNvSpPr>
          <p:nvPr>
            <p:ph type="title"/>
          </p:nvPr>
        </p:nvSpPr>
        <p:spPr/>
        <p:txBody>
          <a:bodyPr/>
          <a:lstStyle/>
          <a:p>
            <a:r>
              <a:rPr lang="en-US"/>
              <a:t>Use Cases</a:t>
            </a:r>
            <a:endParaRPr lang="nl-NL"/>
          </a:p>
        </p:txBody>
      </p:sp>
      <p:sp>
        <p:nvSpPr>
          <p:cNvPr id="3" name="Content Placeholder 2">
            <a:extLst>
              <a:ext uri="{FF2B5EF4-FFF2-40B4-BE49-F238E27FC236}">
                <a16:creationId xmlns:a16="http://schemas.microsoft.com/office/drawing/2014/main" id="{EB113670-C5CD-4C6C-AE02-7FE38E150B4E}"/>
              </a:ext>
            </a:extLst>
          </p:cNvPr>
          <p:cNvSpPr>
            <a:spLocks noGrp="1"/>
          </p:cNvSpPr>
          <p:nvPr>
            <p:ph idx="1"/>
          </p:nvPr>
        </p:nvSpPr>
        <p:spPr/>
        <p:txBody>
          <a:bodyPr>
            <a:normAutofit fontScale="70000" lnSpcReduction="20000"/>
          </a:bodyPr>
          <a:lstStyle/>
          <a:p>
            <a:r>
              <a:rPr lang="en-US"/>
              <a:t>Messaging</a:t>
            </a:r>
          </a:p>
          <a:p>
            <a:endParaRPr lang="en-US"/>
          </a:p>
          <a:p>
            <a:r>
              <a:rPr lang="en-US"/>
              <a:t>Event Sourcing</a:t>
            </a:r>
          </a:p>
          <a:p>
            <a:endParaRPr lang="en-US"/>
          </a:p>
          <a:p>
            <a:r>
              <a:rPr lang="en-US"/>
              <a:t>Stream processing</a:t>
            </a:r>
          </a:p>
          <a:p>
            <a:endParaRPr lang="en-US"/>
          </a:p>
          <a:p>
            <a:r>
              <a:rPr lang="en-US"/>
              <a:t>Companies that use Kafka:</a:t>
            </a:r>
          </a:p>
          <a:p>
            <a:pPr lvl="1"/>
            <a:r>
              <a:rPr lang="en-US"/>
              <a:t>Linkedin (activity stream)</a:t>
            </a:r>
          </a:p>
          <a:p>
            <a:pPr lvl="1"/>
            <a:r>
              <a:rPr lang="en-US"/>
              <a:t>Netflix (event-processing)</a:t>
            </a:r>
          </a:p>
          <a:p>
            <a:pPr lvl="1"/>
            <a:r>
              <a:rPr lang="en-US"/>
              <a:t>Spotify (log delivery)</a:t>
            </a:r>
          </a:p>
          <a:p>
            <a:pPr lvl="1"/>
            <a:r>
              <a:rPr lang="en-US"/>
              <a:t>Uber</a:t>
            </a:r>
          </a:p>
          <a:p>
            <a:pPr lvl="1"/>
            <a:r>
              <a:rPr lang="en-US"/>
              <a:t>PayPal</a:t>
            </a:r>
          </a:p>
          <a:p>
            <a:pPr lvl="1"/>
            <a:r>
              <a:rPr lang="en-US"/>
              <a:t>AirBNB</a:t>
            </a:r>
          </a:p>
          <a:p>
            <a:pPr lvl="1"/>
            <a:r>
              <a:rPr lang="en-US"/>
              <a:t>Coursera</a:t>
            </a:r>
          </a:p>
          <a:p>
            <a:pPr lvl="1"/>
            <a:r>
              <a:rPr lang="en-US"/>
              <a:t>CloudFlare</a:t>
            </a:r>
          </a:p>
          <a:p>
            <a:endParaRPr lang="nl-NL"/>
          </a:p>
        </p:txBody>
      </p:sp>
      <p:pic>
        <p:nvPicPr>
          <p:cNvPr id="4" name="Picture 3">
            <a:extLst>
              <a:ext uri="{FF2B5EF4-FFF2-40B4-BE49-F238E27FC236}">
                <a16:creationId xmlns:a16="http://schemas.microsoft.com/office/drawing/2014/main" id="{41E28C45-78C9-4F96-8684-5C3807833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Tree>
    <p:extLst>
      <p:ext uri="{BB962C8B-B14F-4D97-AF65-F5344CB8AC3E}">
        <p14:creationId xmlns:p14="http://schemas.microsoft.com/office/powerpoint/2010/main" val="346748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1056-0877-45D2-8EF7-3F5D504EEFE1}"/>
              </a:ext>
            </a:extLst>
          </p:cNvPr>
          <p:cNvSpPr>
            <a:spLocks noGrp="1"/>
          </p:cNvSpPr>
          <p:nvPr>
            <p:ph type="title"/>
          </p:nvPr>
        </p:nvSpPr>
        <p:spPr/>
        <p:txBody>
          <a:bodyPr/>
          <a:lstStyle/>
          <a:p>
            <a:r>
              <a:rPr lang="en-US"/>
              <a:t>Kafka in perspective</a:t>
            </a:r>
            <a:endParaRPr lang="nl-NL"/>
          </a:p>
        </p:txBody>
      </p:sp>
      <p:pic>
        <p:nvPicPr>
          <p:cNvPr id="4" name="Picture 3">
            <a:extLst>
              <a:ext uri="{FF2B5EF4-FFF2-40B4-BE49-F238E27FC236}">
                <a16:creationId xmlns:a16="http://schemas.microsoft.com/office/drawing/2014/main" id="{41E28C45-78C9-4F96-8684-5C3807833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grpSp>
        <p:nvGrpSpPr>
          <p:cNvPr id="5" name="Group 4">
            <a:extLst>
              <a:ext uri="{FF2B5EF4-FFF2-40B4-BE49-F238E27FC236}">
                <a16:creationId xmlns:a16="http://schemas.microsoft.com/office/drawing/2014/main" id="{7F5A9DAE-0F3D-4AF0-A145-289B8871FA45}"/>
              </a:ext>
            </a:extLst>
          </p:cNvPr>
          <p:cNvGrpSpPr/>
          <p:nvPr/>
        </p:nvGrpSpPr>
        <p:grpSpPr>
          <a:xfrm>
            <a:off x="1162806" y="1690688"/>
            <a:ext cx="9866387" cy="4947880"/>
            <a:chOff x="1167830" y="1529120"/>
            <a:chExt cx="9866387" cy="4947880"/>
          </a:xfrm>
        </p:grpSpPr>
        <p:sp>
          <p:nvSpPr>
            <p:cNvPr id="6" name="Rectangle 5">
              <a:extLst>
                <a:ext uri="{FF2B5EF4-FFF2-40B4-BE49-F238E27FC236}">
                  <a16:creationId xmlns:a16="http://schemas.microsoft.com/office/drawing/2014/main" id="{020FF21B-74FB-44BC-960B-AA7A97D0D284}"/>
                </a:ext>
              </a:extLst>
            </p:cNvPr>
            <p:cNvSpPr/>
            <p:nvPr/>
          </p:nvSpPr>
          <p:spPr>
            <a:xfrm>
              <a:off x="1167830" y="2465299"/>
              <a:ext cx="2964210" cy="4011701"/>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Rectangle 6">
              <a:extLst>
                <a:ext uri="{FF2B5EF4-FFF2-40B4-BE49-F238E27FC236}">
                  <a16:creationId xmlns:a16="http://schemas.microsoft.com/office/drawing/2014/main" id="{1D64C912-FA3C-4A00-8CF1-92F3A77D47E6}"/>
                </a:ext>
              </a:extLst>
            </p:cNvPr>
            <p:cNvSpPr/>
            <p:nvPr/>
          </p:nvSpPr>
          <p:spPr>
            <a:xfrm>
              <a:off x="4655840"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ctangle 7">
              <a:extLst>
                <a:ext uri="{FF2B5EF4-FFF2-40B4-BE49-F238E27FC236}">
                  <a16:creationId xmlns:a16="http://schemas.microsoft.com/office/drawing/2014/main" id="{D2D6DD90-2AD7-4CCF-81F8-58C4C4AE2824}"/>
                </a:ext>
              </a:extLst>
            </p:cNvPr>
            <p:cNvSpPr/>
            <p:nvPr/>
          </p:nvSpPr>
          <p:spPr>
            <a:xfrm>
              <a:off x="8070007"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32A53C0E-00BC-4DCB-8A63-5CA2B8CDFFBF}"/>
                </a:ext>
              </a:extLst>
            </p:cNvPr>
            <p:cNvSpPr/>
            <p:nvPr/>
          </p:nvSpPr>
          <p:spPr>
            <a:xfrm>
              <a:off x="851376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Oval 20">
              <a:extLst>
                <a:ext uri="{FF2B5EF4-FFF2-40B4-BE49-F238E27FC236}">
                  <a16:creationId xmlns:a16="http://schemas.microsoft.com/office/drawing/2014/main" id="{A2FF1DA7-BB12-446F-BF36-9489587B7BB3}"/>
                </a:ext>
              </a:extLst>
            </p:cNvPr>
            <p:cNvSpPr/>
            <p:nvPr/>
          </p:nvSpPr>
          <p:spPr>
            <a:xfrm>
              <a:off x="5087888"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Oval 20">
              <a:extLst>
                <a:ext uri="{FF2B5EF4-FFF2-40B4-BE49-F238E27FC236}">
                  <a16:creationId xmlns:a16="http://schemas.microsoft.com/office/drawing/2014/main" id="{44F08B6F-6070-46CE-A0AB-BE8D33818F38}"/>
                </a:ext>
              </a:extLst>
            </p:cNvPr>
            <p:cNvSpPr/>
            <p:nvPr/>
          </p:nvSpPr>
          <p:spPr>
            <a:xfrm>
              <a:off x="1703512"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cxnSp>
          <p:nvCxnSpPr>
            <p:cNvPr id="12" name="Conector reto 49">
              <a:extLst>
                <a:ext uri="{FF2B5EF4-FFF2-40B4-BE49-F238E27FC236}">
                  <a16:creationId xmlns:a16="http://schemas.microsoft.com/office/drawing/2014/main" id="{60026623-BAF6-4231-B585-1192E230505F}"/>
                </a:ext>
              </a:extLst>
            </p:cNvPr>
            <p:cNvCxnSpPr>
              <a:cxnSpLocks/>
            </p:cNvCxnSpPr>
            <p:nvPr/>
          </p:nvCxnSpPr>
          <p:spPr>
            <a:xfrm>
              <a:off x="1946733" y="3657600"/>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3" name="Conector reto 49">
              <a:extLst>
                <a:ext uri="{FF2B5EF4-FFF2-40B4-BE49-F238E27FC236}">
                  <a16:creationId xmlns:a16="http://schemas.microsoft.com/office/drawing/2014/main" id="{7EE4E410-42A7-4EE1-97D6-C8778C782B7F}"/>
                </a:ext>
              </a:extLst>
            </p:cNvPr>
            <p:cNvCxnSpPr>
              <a:cxnSpLocks/>
            </p:cNvCxnSpPr>
            <p:nvPr/>
          </p:nvCxnSpPr>
          <p:spPr>
            <a:xfrm>
              <a:off x="5403117" y="3657600"/>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4" name="Conector reto 49">
              <a:extLst>
                <a:ext uri="{FF2B5EF4-FFF2-40B4-BE49-F238E27FC236}">
                  <a16:creationId xmlns:a16="http://schemas.microsoft.com/office/drawing/2014/main" id="{F6070DBF-FC6F-4A00-833F-C2ED927146B4}"/>
                </a:ext>
              </a:extLst>
            </p:cNvPr>
            <p:cNvCxnSpPr>
              <a:cxnSpLocks/>
            </p:cNvCxnSpPr>
            <p:nvPr/>
          </p:nvCxnSpPr>
          <p:spPr>
            <a:xfrm>
              <a:off x="8846131" y="3657600"/>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A30F2820-577D-46EF-A8A2-D77436D9725B}"/>
                </a:ext>
              </a:extLst>
            </p:cNvPr>
            <p:cNvSpPr txBox="1">
              <a:spLocks/>
            </p:cNvSpPr>
            <p:nvPr/>
          </p:nvSpPr>
          <p:spPr>
            <a:xfrm>
              <a:off x="1919412" y="224867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3200" b="1" dirty="0">
                  <a:solidFill>
                    <a:schemeClr val="bg1"/>
                  </a:solidFill>
                  <a:latin typeface="+mj-lt"/>
                </a:rPr>
                <a:t>Kafka</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6" name="Text Placeholder 3">
              <a:extLst>
                <a:ext uri="{FF2B5EF4-FFF2-40B4-BE49-F238E27FC236}">
                  <a16:creationId xmlns:a16="http://schemas.microsoft.com/office/drawing/2014/main" id="{4F8FD0D1-85A2-4954-B8F7-16AC5BF17435}"/>
                </a:ext>
              </a:extLst>
            </p:cNvPr>
            <p:cNvSpPr txBox="1">
              <a:spLocks/>
            </p:cNvSpPr>
            <p:nvPr/>
          </p:nvSpPr>
          <p:spPr>
            <a:xfrm>
              <a:off x="5298569" y="2249200"/>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3200" b="1" dirty="0">
                  <a:solidFill>
                    <a:schemeClr val="bg1"/>
                  </a:solidFill>
                  <a:latin typeface="+mj-lt"/>
                </a:rPr>
                <a:t>Active</a:t>
              </a:r>
              <a:br>
                <a:rPr lang="pt-PT" sz="3200" b="1" dirty="0">
                  <a:solidFill>
                    <a:schemeClr val="bg1"/>
                  </a:solidFill>
                  <a:latin typeface="+mj-lt"/>
                </a:rPr>
              </a:br>
              <a:r>
                <a:rPr lang="pt-PT" sz="3200" b="1" dirty="0">
                  <a:solidFill>
                    <a:schemeClr val="bg1"/>
                  </a:solidFill>
                  <a:latin typeface="+mj-lt"/>
                </a:rPr>
                <a:t>MQ</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7" name="Text Placeholder 4">
              <a:extLst>
                <a:ext uri="{FF2B5EF4-FFF2-40B4-BE49-F238E27FC236}">
                  <a16:creationId xmlns:a16="http://schemas.microsoft.com/office/drawing/2014/main" id="{B1D73CE3-A18E-4A0A-A82B-9D79AB72C7C6}"/>
                </a:ext>
              </a:extLst>
            </p:cNvPr>
            <p:cNvSpPr txBox="1">
              <a:spLocks/>
            </p:cNvSpPr>
            <p:nvPr/>
          </p:nvSpPr>
          <p:spPr>
            <a:xfrm>
              <a:off x="8664890" y="2222059"/>
              <a:ext cx="177409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Rabbit</a:t>
              </a:r>
              <a:br>
                <a:rPr kumimoji="0" lang="pt-PT" sz="3200" b="1" i="0" u="none" strike="noStrike" kern="1200" cap="none" spc="0" normalizeH="0" baseline="0" noProof="0" dirty="0">
                  <a:ln>
                    <a:noFill/>
                  </a:ln>
                  <a:solidFill>
                    <a:schemeClr val="bg1"/>
                  </a:solidFill>
                  <a:effectLst/>
                  <a:uLnTx/>
                  <a:uFillTx/>
                  <a:latin typeface="+mj-lt"/>
                  <a:ea typeface="+mn-ea"/>
                  <a:cs typeface="+mn-cs"/>
                </a:rPr>
              </a:br>
              <a:r>
                <a:rPr kumimoji="0" lang="pt-PT" sz="3200" b="1" i="0" u="none" strike="noStrike" kern="1200" cap="none" spc="0" normalizeH="0" baseline="0" noProof="0" dirty="0">
                  <a:ln>
                    <a:noFill/>
                  </a:ln>
                  <a:solidFill>
                    <a:schemeClr val="bg1"/>
                  </a:solidFill>
                  <a:effectLst/>
                  <a:uLnTx/>
                  <a:uFillTx/>
                  <a:latin typeface="+mj-lt"/>
                  <a:ea typeface="+mn-ea"/>
                  <a:cs typeface="+mn-cs"/>
                </a:rPr>
                <a:t>MQ</a:t>
              </a:r>
            </a:p>
          </p:txBody>
        </p:sp>
        <p:sp>
          <p:nvSpPr>
            <p:cNvPr id="18" name="Text Placeholder 8">
              <a:extLst>
                <a:ext uri="{FF2B5EF4-FFF2-40B4-BE49-F238E27FC236}">
                  <a16:creationId xmlns:a16="http://schemas.microsoft.com/office/drawing/2014/main" id="{D0268DE8-749C-4C12-B53C-9DB05C613C24}"/>
                </a:ext>
              </a:extLst>
            </p:cNvPr>
            <p:cNvSpPr txBox="1">
              <a:spLocks/>
            </p:cNvSpPr>
            <p:nvPr/>
          </p:nvSpPr>
          <p:spPr>
            <a:xfrm>
              <a:off x="8183511" y="3870746"/>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General-purpose message broker</a:t>
              </a:r>
            </a:p>
            <a:p>
              <a:pPr marL="173038" lvl="0" indent="-173038">
                <a:lnSpc>
                  <a:spcPct val="90000"/>
                </a:lnSpc>
                <a:spcBef>
                  <a:spcPts val="1000"/>
                </a:spcBef>
                <a:buClr>
                  <a:srgbClr val="0070AD"/>
                </a:buClr>
                <a:buFont typeface="Arial" panose="020B0604020202020204" pitchFamily="34" charset="0"/>
                <a:buChar char="•"/>
                <a:defRPr/>
              </a:pPr>
              <a:r>
                <a:rPr lang="en-US" sz="1400" dirty="0"/>
                <a:t>Supports multiple protocols</a:t>
              </a:r>
            </a:p>
            <a:p>
              <a:pPr marL="173038" lvl="0" indent="-173038">
                <a:lnSpc>
                  <a:spcPct val="90000"/>
                </a:lnSpc>
                <a:spcBef>
                  <a:spcPts val="1000"/>
                </a:spcBef>
                <a:buClr>
                  <a:srgbClr val="0070AD"/>
                </a:buClr>
                <a:buFont typeface="Arial" panose="020B0604020202020204" pitchFamily="34" charset="0"/>
                <a:buChar char="•"/>
                <a:defRPr/>
              </a:pPr>
              <a:r>
                <a:rPr lang="en-US" sz="1400" dirty="0"/>
                <a:t>Leading implementation of AMQP</a:t>
              </a:r>
            </a:p>
            <a:p>
              <a:pPr marL="173038" lvl="0" indent="-173038">
                <a:lnSpc>
                  <a:spcPct val="90000"/>
                </a:lnSpc>
                <a:spcBef>
                  <a:spcPts val="1000"/>
                </a:spcBef>
                <a:buClr>
                  <a:srgbClr val="0070AD"/>
                </a:buClr>
                <a:buFont typeface="Arial" panose="020B0604020202020204" pitchFamily="34" charset="0"/>
                <a:buChar char="•"/>
                <a:defRPr/>
              </a:pPr>
              <a:r>
                <a:rPr lang="en-US" sz="1400" dirty="0"/>
                <a:t>Broker architecture</a:t>
              </a:r>
            </a:p>
            <a:p>
              <a:pPr marL="173038" lvl="0" indent="-173038">
                <a:lnSpc>
                  <a:spcPct val="90000"/>
                </a:lnSpc>
                <a:spcBef>
                  <a:spcPts val="1000"/>
                </a:spcBef>
                <a:buClr>
                  <a:srgbClr val="0070AD"/>
                </a:buClr>
                <a:buFont typeface="Arial" panose="020B0604020202020204" pitchFamily="34" charset="0"/>
                <a:buChar char="•"/>
                <a:defRPr/>
              </a:pPr>
              <a:r>
                <a:rPr lang="en-US" sz="1400" dirty="0"/>
                <a:t>Push based</a:t>
              </a:r>
            </a:p>
            <a:p>
              <a:pPr marL="173038" lvl="0" indent="-173038">
                <a:lnSpc>
                  <a:spcPct val="90000"/>
                </a:lnSpc>
                <a:spcBef>
                  <a:spcPts val="1000"/>
                </a:spcBef>
                <a:buClr>
                  <a:srgbClr val="0070AD"/>
                </a:buClr>
                <a:buFont typeface="Arial" panose="020B0604020202020204" pitchFamily="34" charset="0"/>
                <a:buChar char="•"/>
                <a:defRPr/>
              </a:pPr>
              <a:endParaRPr lang="en-US" sz="1400" dirty="0"/>
            </a:p>
          </p:txBody>
        </p:sp>
        <p:sp>
          <p:nvSpPr>
            <p:cNvPr id="19" name="Text Placeholder 9">
              <a:extLst>
                <a:ext uri="{FF2B5EF4-FFF2-40B4-BE49-F238E27FC236}">
                  <a16:creationId xmlns:a16="http://schemas.microsoft.com/office/drawing/2014/main" id="{F2CDBA62-2CB4-43A9-AFCF-07C9A0C29142}"/>
                </a:ext>
              </a:extLst>
            </p:cNvPr>
            <p:cNvSpPr txBox="1">
              <a:spLocks/>
            </p:cNvSpPr>
            <p:nvPr/>
          </p:nvSpPr>
          <p:spPr>
            <a:xfrm>
              <a:off x="4732598" y="3870747"/>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General-purpose message broker</a:t>
              </a:r>
            </a:p>
            <a:p>
              <a:pPr marL="173038" lvl="0" indent="-173038">
                <a:lnSpc>
                  <a:spcPct val="90000"/>
                </a:lnSpc>
                <a:spcBef>
                  <a:spcPts val="1000"/>
                </a:spcBef>
                <a:buClr>
                  <a:srgbClr val="0070AD"/>
                </a:buClr>
                <a:buFont typeface="Arial" panose="020B0604020202020204" pitchFamily="34" charset="0"/>
                <a:buChar char="•"/>
                <a:defRPr/>
              </a:pPr>
              <a:r>
                <a:rPr lang="en-US" sz="1400" dirty="0"/>
                <a:t>Supports multiple protocols</a:t>
              </a:r>
            </a:p>
            <a:p>
              <a:pPr marL="173038" lvl="0" indent="-173038">
                <a:lnSpc>
                  <a:spcPct val="90000"/>
                </a:lnSpc>
                <a:spcBef>
                  <a:spcPts val="1000"/>
                </a:spcBef>
                <a:buClr>
                  <a:srgbClr val="0070AD"/>
                </a:buClr>
                <a:buFont typeface="Arial" panose="020B0604020202020204" pitchFamily="34" charset="0"/>
                <a:buChar char="•"/>
                <a:defRPr/>
              </a:pPr>
              <a:r>
                <a:rPr lang="en-US" sz="1400" dirty="0"/>
                <a:t>Supports both broker and P2P topologies</a:t>
              </a:r>
            </a:p>
            <a:p>
              <a:pPr marL="173038" indent="-173038">
                <a:lnSpc>
                  <a:spcPct val="90000"/>
                </a:lnSpc>
                <a:spcBef>
                  <a:spcPts val="1000"/>
                </a:spcBef>
                <a:buClr>
                  <a:srgbClr val="0070AD"/>
                </a:buClr>
                <a:buFont typeface="Arial" panose="020B0604020202020204" pitchFamily="34" charset="0"/>
                <a:buChar char="•"/>
                <a:defRPr/>
              </a:pPr>
              <a:r>
                <a:rPr lang="en-US" sz="1400" dirty="0"/>
                <a:t>Push based</a:t>
              </a:r>
            </a:p>
          </p:txBody>
        </p:sp>
        <p:sp>
          <p:nvSpPr>
            <p:cNvPr id="20" name="Text Placeholder 10">
              <a:extLst>
                <a:ext uri="{FF2B5EF4-FFF2-40B4-BE49-F238E27FC236}">
                  <a16:creationId xmlns:a16="http://schemas.microsoft.com/office/drawing/2014/main" id="{86AE17DE-ADED-4E5E-AE5F-146167D4C0CC}"/>
                </a:ext>
              </a:extLst>
            </p:cNvPr>
            <p:cNvSpPr txBox="1">
              <a:spLocks/>
            </p:cNvSpPr>
            <p:nvPr/>
          </p:nvSpPr>
          <p:spPr>
            <a:xfrm>
              <a:off x="1301254" y="3870748"/>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Horizontal Scaling</a:t>
              </a:r>
            </a:p>
            <a:p>
              <a:pPr marL="173038" lvl="0" indent="-173038">
                <a:lnSpc>
                  <a:spcPct val="90000"/>
                </a:lnSpc>
                <a:spcBef>
                  <a:spcPts val="1000"/>
                </a:spcBef>
                <a:buClr>
                  <a:srgbClr val="0070AD"/>
                </a:buClr>
                <a:buFont typeface="Arial" panose="020B0604020202020204" pitchFamily="34" charset="0"/>
                <a:buChar char="•"/>
                <a:defRPr/>
              </a:pPr>
              <a:r>
                <a:rPr lang="en-US" sz="1400" dirty="0"/>
                <a:t>Distributed streaming platform</a:t>
              </a:r>
            </a:p>
            <a:p>
              <a:pPr marL="173038" lvl="0" indent="-173038">
                <a:lnSpc>
                  <a:spcPct val="90000"/>
                </a:lnSpc>
                <a:spcBef>
                  <a:spcPts val="1000"/>
                </a:spcBef>
                <a:buClr>
                  <a:srgbClr val="0070AD"/>
                </a:buClr>
                <a:buFont typeface="Arial" panose="020B0604020202020204" pitchFamily="34" charset="0"/>
                <a:buChar char="•"/>
                <a:defRPr/>
              </a:pPr>
              <a:r>
                <a:rPr lang="en-US" sz="1400" dirty="0"/>
                <a:t>Process and re-process</a:t>
              </a:r>
            </a:p>
            <a:p>
              <a:pPr marL="173038" lvl="0" indent="-173038">
                <a:lnSpc>
                  <a:spcPct val="90000"/>
                </a:lnSpc>
                <a:spcBef>
                  <a:spcPts val="1000"/>
                </a:spcBef>
                <a:buClr>
                  <a:srgbClr val="0070AD"/>
                </a:buClr>
                <a:buFont typeface="Arial" panose="020B0604020202020204" pitchFamily="34" charset="0"/>
                <a:buChar char="•"/>
                <a:defRPr/>
              </a:pPr>
              <a:r>
                <a:rPr lang="en-US" sz="1400" dirty="0"/>
                <a:t>High </a:t>
              </a:r>
              <a:r>
                <a:rPr lang="en-US" sz="1400" dirty="0" err="1"/>
                <a:t>troughput</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a:t>Big data, small messages</a:t>
              </a:r>
            </a:p>
            <a:p>
              <a:pPr marL="173038" lvl="0" indent="-173038">
                <a:lnSpc>
                  <a:spcPct val="90000"/>
                </a:lnSpc>
                <a:spcBef>
                  <a:spcPts val="1000"/>
                </a:spcBef>
                <a:buClr>
                  <a:srgbClr val="0070AD"/>
                </a:buClr>
                <a:buFont typeface="Arial" panose="020B0604020202020204" pitchFamily="34" charset="0"/>
                <a:buChar char="•"/>
                <a:defRPr/>
              </a:pPr>
              <a:r>
                <a:rPr lang="en-US" sz="1400" dirty="0"/>
                <a:t>Most efficient storage format</a:t>
              </a:r>
            </a:p>
            <a:p>
              <a:pPr marL="173038" lvl="0" indent="-173038">
                <a:lnSpc>
                  <a:spcPct val="90000"/>
                </a:lnSpc>
                <a:spcBef>
                  <a:spcPts val="1000"/>
                </a:spcBef>
                <a:buClr>
                  <a:srgbClr val="0070AD"/>
                </a:buClr>
                <a:buFont typeface="Arial" panose="020B0604020202020204" pitchFamily="34" charset="0"/>
                <a:buChar char="•"/>
                <a:defRPr/>
              </a:pPr>
              <a:r>
                <a:rPr lang="en-US" sz="1400" dirty="0"/>
                <a:t>Pull based</a:t>
              </a:r>
            </a:p>
          </p:txBody>
        </p:sp>
      </p:grpSp>
    </p:spTree>
    <p:extLst>
      <p:ext uri="{BB962C8B-B14F-4D97-AF65-F5344CB8AC3E}">
        <p14:creationId xmlns:p14="http://schemas.microsoft.com/office/powerpoint/2010/main" val="375421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1056-0877-45D2-8EF7-3F5D504EEFE1}"/>
              </a:ext>
            </a:extLst>
          </p:cNvPr>
          <p:cNvSpPr>
            <a:spLocks noGrp="1"/>
          </p:cNvSpPr>
          <p:nvPr>
            <p:ph type="title"/>
          </p:nvPr>
        </p:nvSpPr>
        <p:spPr>
          <a:xfrm>
            <a:off x="838200" y="3338512"/>
            <a:ext cx="10515600" cy="1325563"/>
          </a:xfrm>
        </p:spPr>
        <p:txBody>
          <a:bodyPr/>
          <a:lstStyle/>
          <a:p>
            <a:r>
              <a:rPr lang="en-US"/>
              <a:t>Architecture</a:t>
            </a:r>
            <a:endParaRPr lang="nl-NL"/>
          </a:p>
        </p:txBody>
      </p:sp>
      <p:pic>
        <p:nvPicPr>
          <p:cNvPr id="4" name="Picture 3">
            <a:extLst>
              <a:ext uri="{FF2B5EF4-FFF2-40B4-BE49-F238E27FC236}">
                <a16:creationId xmlns:a16="http://schemas.microsoft.com/office/drawing/2014/main" id="{41E28C45-78C9-4F96-8684-5C3807833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
        <p:nvSpPr>
          <p:cNvPr id="5" name="Content Placeholder 2">
            <a:extLst>
              <a:ext uri="{FF2B5EF4-FFF2-40B4-BE49-F238E27FC236}">
                <a16:creationId xmlns:a16="http://schemas.microsoft.com/office/drawing/2014/main" id="{C2817ECB-3037-403C-A469-BF0732921185}"/>
              </a:ext>
            </a:extLst>
          </p:cNvPr>
          <p:cNvSpPr txBox="1">
            <a:spLocks/>
          </p:cNvSpPr>
          <p:nvPr/>
        </p:nvSpPr>
        <p:spPr>
          <a:xfrm>
            <a:off x="838200" y="4664075"/>
            <a:ext cx="10515600" cy="1512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Relevant patterns</a:t>
            </a:r>
          </a:p>
          <a:p>
            <a:endParaRPr lang="nl-NL"/>
          </a:p>
        </p:txBody>
      </p:sp>
    </p:spTree>
    <p:extLst>
      <p:ext uri="{BB962C8B-B14F-4D97-AF65-F5344CB8AC3E}">
        <p14:creationId xmlns:p14="http://schemas.microsoft.com/office/powerpoint/2010/main" val="152602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14D1-2D56-4A8C-858C-7674C99E7B80}"/>
              </a:ext>
            </a:extLst>
          </p:cNvPr>
          <p:cNvSpPr>
            <a:spLocks noGrp="1"/>
          </p:cNvSpPr>
          <p:nvPr>
            <p:ph type="title"/>
          </p:nvPr>
        </p:nvSpPr>
        <p:spPr/>
        <p:txBody>
          <a:bodyPr/>
          <a:lstStyle/>
          <a:p>
            <a:r>
              <a:rPr lang="nl-NL"/>
              <a:t>Kafka: relevant architecture terms &amp; patterns</a:t>
            </a:r>
          </a:p>
        </p:txBody>
      </p:sp>
      <p:sp>
        <p:nvSpPr>
          <p:cNvPr id="3" name="Content Placeholder 2">
            <a:extLst>
              <a:ext uri="{FF2B5EF4-FFF2-40B4-BE49-F238E27FC236}">
                <a16:creationId xmlns:a16="http://schemas.microsoft.com/office/drawing/2014/main" id="{920385B5-8FF4-45A0-8430-B3118F26B5CE}"/>
              </a:ext>
            </a:extLst>
          </p:cNvPr>
          <p:cNvSpPr>
            <a:spLocks noGrp="1"/>
          </p:cNvSpPr>
          <p:nvPr>
            <p:ph idx="1"/>
          </p:nvPr>
        </p:nvSpPr>
        <p:spPr>
          <a:xfrm>
            <a:off x="838200" y="1825625"/>
            <a:ext cx="10515600" cy="4351338"/>
          </a:xfrm>
        </p:spPr>
        <p:txBody>
          <a:bodyPr>
            <a:normAutofit/>
          </a:bodyPr>
          <a:lstStyle/>
          <a:p>
            <a:pPr marL="0" indent="0">
              <a:buNone/>
            </a:pPr>
            <a:r>
              <a:rPr lang="en-US"/>
              <a:t>Context is a distributed (microservices?) architecture. What does that mean?</a:t>
            </a:r>
          </a:p>
          <a:p>
            <a:pPr marL="0" indent="0">
              <a:buNone/>
            </a:pPr>
            <a:endParaRPr lang="en-US"/>
          </a:p>
          <a:p>
            <a:r>
              <a:rPr lang="en-US"/>
              <a:t>Everything is asynchronous</a:t>
            </a:r>
          </a:p>
          <a:p>
            <a:r>
              <a:rPr lang="nl-NL"/>
              <a:t>Dynamic ecosystem of services</a:t>
            </a:r>
          </a:p>
          <a:p>
            <a:r>
              <a:rPr lang="nl-NL"/>
              <a:t>Weak consistency: Eventually consistent</a:t>
            </a:r>
          </a:p>
          <a:p>
            <a:r>
              <a:rPr lang="en-US"/>
              <a:t>Replication (with Leader election)</a:t>
            </a:r>
          </a:p>
          <a:p>
            <a:endParaRPr lang="nl-NL"/>
          </a:p>
          <a:p>
            <a:pPr marL="0" indent="0">
              <a:buNone/>
            </a:pPr>
            <a:endParaRPr lang="nl-NL"/>
          </a:p>
        </p:txBody>
      </p:sp>
      <p:pic>
        <p:nvPicPr>
          <p:cNvPr id="4" name="Picture 3">
            <a:extLst>
              <a:ext uri="{FF2B5EF4-FFF2-40B4-BE49-F238E27FC236}">
                <a16:creationId xmlns:a16="http://schemas.microsoft.com/office/drawing/2014/main" id="{7A6E5AF2-C422-4325-B41C-785493860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Tree>
    <p:extLst>
      <p:ext uri="{BB962C8B-B14F-4D97-AF65-F5344CB8AC3E}">
        <p14:creationId xmlns:p14="http://schemas.microsoft.com/office/powerpoint/2010/main" val="328193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ECF98-50D0-4778-BD5F-91CE7C2C6F56}"/>
              </a:ext>
            </a:extLst>
          </p:cNvPr>
          <p:cNvSpPr>
            <a:spLocks noGrp="1"/>
          </p:cNvSpPr>
          <p:nvPr>
            <p:ph type="title"/>
          </p:nvPr>
        </p:nvSpPr>
        <p:spPr/>
        <p:txBody>
          <a:bodyPr/>
          <a:lstStyle/>
          <a:p>
            <a:r>
              <a:rPr lang="nl-NL"/>
              <a:t>Eventually consistent?</a:t>
            </a:r>
          </a:p>
        </p:txBody>
      </p:sp>
      <p:sp>
        <p:nvSpPr>
          <p:cNvPr id="3" name="Content Placeholder 2">
            <a:extLst>
              <a:ext uri="{FF2B5EF4-FFF2-40B4-BE49-F238E27FC236}">
                <a16:creationId xmlns:a16="http://schemas.microsoft.com/office/drawing/2014/main" id="{F3522466-7D4C-4029-B7E2-9FF8A01460DB}"/>
              </a:ext>
            </a:extLst>
          </p:cNvPr>
          <p:cNvSpPr>
            <a:spLocks noGrp="1"/>
          </p:cNvSpPr>
          <p:nvPr>
            <p:ph idx="1"/>
          </p:nvPr>
        </p:nvSpPr>
        <p:spPr/>
        <p:txBody>
          <a:bodyPr>
            <a:normAutofit/>
          </a:bodyPr>
          <a:lstStyle/>
          <a:p>
            <a:r>
              <a:rPr lang="nl-NL"/>
              <a:t>S</a:t>
            </a:r>
            <a:r>
              <a:rPr lang="en-US"/>
              <a:t>pecific form of weak consistency</a:t>
            </a:r>
          </a:p>
          <a:p>
            <a:r>
              <a:rPr lang="en-US"/>
              <a:t>Storage system guarantees that if no new updates are made to the object, eventually all accesses will return the last updated value</a:t>
            </a:r>
          </a:p>
          <a:p>
            <a:r>
              <a:rPr lang="en-US"/>
              <a:t>If no failures occur, the maximum size of the inconsistency window can be determined based on factors such as communication delays, the load on the system, and the number of replicas involved in the replication scheme.</a:t>
            </a:r>
          </a:p>
          <a:p>
            <a:r>
              <a:rPr lang="en-US"/>
              <a:t>Example: DNS (Domain Name System)</a:t>
            </a:r>
            <a:endParaRPr lang="nl-NL"/>
          </a:p>
        </p:txBody>
      </p:sp>
      <p:pic>
        <p:nvPicPr>
          <p:cNvPr id="4" name="Picture 3">
            <a:extLst>
              <a:ext uri="{FF2B5EF4-FFF2-40B4-BE49-F238E27FC236}">
                <a16:creationId xmlns:a16="http://schemas.microsoft.com/office/drawing/2014/main" id="{F4D4E9A4-6C8B-4C06-BE92-9A06952D1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977" y="114301"/>
            <a:ext cx="4832837" cy="574126"/>
          </a:xfrm>
          <a:prstGeom prst="rect">
            <a:avLst/>
          </a:prstGeom>
        </p:spPr>
      </p:pic>
    </p:spTree>
    <p:extLst>
      <p:ext uri="{BB962C8B-B14F-4D97-AF65-F5344CB8AC3E}">
        <p14:creationId xmlns:p14="http://schemas.microsoft.com/office/powerpoint/2010/main" val="2987072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2946</TotalTime>
  <Words>1163</Words>
  <Application>Microsoft Office PowerPoint</Application>
  <PresentationFormat>Breedbeeld</PresentationFormat>
  <Paragraphs>163</Paragraphs>
  <Slides>23</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23</vt:i4>
      </vt:variant>
    </vt:vector>
  </HeadingPairs>
  <TitlesOfParts>
    <vt:vector size="28" baseType="lpstr">
      <vt:lpstr>Arial</vt:lpstr>
      <vt:lpstr>Calibri</vt:lpstr>
      <vt:lpstr>Calibri Light</vt:lpstr>
      <vt:lpstr>MV Boli</vt:lpstr>
      <vt:lpstr>Office Theme</vt:lpstr>
      <vt:lpstr>An introduction to</vt:lpstr>
      <vt:lpstr>Contents</vt:lpstr>
      <vt:lpstr>Kafka introduction</vt:lpstr>
      <vt:lpstr>History</vt:lpstr>
      <vt:lpstr>Use Cases</vt:lpstr>
      <vt:lpstr>Kafka in perspective</vt:lpstr>
      <vt:lpstr>Architecture</vt:lpstr>
      <vt:lpstr>Kafka: relevant architecture terms &amp; patterns</vt:lpstr>
      <vt:lpstr>Eventually consistent?</vt:lpstr>
      <vt:lpstr>(Very) high level Kafka architecture</vt:lpstr>
      <vt:lpstr>Kafka architecture: relevant terms &amp; patterns</vt:lpstr>
      <vt:lpstr>Event sourcing…</vt:lpstr>
      <vt:lpstr>What’s in an Event?</vt:lpstr>
      <vt:lpstr>Event sourcing: some challenges…</vt:lpstr>
      <vt:lpstr>CQRS (Command Query Responsibility Segregation)</vt:lpstr>
      <vt:lpstr>Pub-Sub vs Push-Pull vs Request-Reply</vt:lpstr>
      <vt:lpstr>Replication (with Leader election)</vt:lpstr>
      <vt:lpstr>Replication (with Leader election)</vt:lpstr>
      <vt:lpstr>Kafka object type relations</vt:lpstr>
      <vt:lpstr>Kafka in practice</vt:lpstr>
      <vt:lpstr>Demo</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dc:title>
  <dc:creator>Hans van Rijs</dc:creator>
  <cp:lastModifiedBy>Lars Mudde</cp:lastModifiedBy>
  <cp:revision>137</cp:revision>
  <dcterms:created xsi:type="dcterms:W3CDTF">2018-09-27T11:02:11Z</dcterms:created>
  <dcterms:modified xsi:type="dcterms:W3CDTF">2019-09-10T17:46:43Z</dcterms:modified>
</cp:coreProperties>
</file>