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43"/>
  </p:normalViewPr>
  <p:slideViewPr>
    <p:cSldViewPr snapToGrid="0" snapToObjects="1">
      <p:cViewPr varScale="1">
        <p:scale>
          <a:sx n="90" d="100"/>
          <a:sy n="90" d="100"/>
        </p:scale>
        <p:origin x="6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AA82EA-D62E-7C48-964B-8CC46249638D}" type="doc">
      <dgm:prSet loTypeId="urn:microsoft.com/office/officeart/2009/3/layout/DescendingProcess" loCatId="" qsTypeId="urn:microsoft.com/office/officeart/2005/8/quickstyle/simple4" qsCatId="simple" csTypeId="urn:microsoft.com/office/officeart/2005/8/colors/accent1_2" csCatId="accent1" phldr="1"/>
      <dgm:spPr/>
      <dgm:t>
        <a:bodyPr/>
        <a:lstStyle/>
        <a:p>
          <a:endParaRPr lang="en-US"/>
        </a:p>
      </dgm:t>
    </dgm:pt>
    <dgm:pt modelId="{27170AF9-694D-8A4D-AB21-19CC70945F1F}">
      <dgm:prSet phldrT="[Text]"/>
      <dgm:spPr/>
      <dgm:t>
        <a:bodyPr/>
        <a:lstStyle/>
        <a:p>
          <a:r>
            <a:rPr lang="en-US" dirty="0" smtClean="0"/>
            <a:t>1. Scraping Wikipedia for the neighbourhoods in Singapore</a:t>
          </a:r>
          <a:endParaRPr lang="en-US" dirty="0"/>
        </a:p>
      </dgm:t>
    </dgm:pt>
    <dgm:pt modelId="{40E7914A-3B66-A743-8E29-1C0D6B6BF630}" type="parTrans" cxnId="{AC4629A2-935D-1046-AC67-A95E5CC468DD}">
      <dgm:prSet/>
      <dgm:spPr/>
      <dgm:t>
        <a:bodyPr/>
        <a:lstStyle/>
        <a:p>
          <a:endParaRPr lang="en-US"/>
        </a:p>
      </dgm:t>
    </dgm:pt>
    <dgm:pt modelId="{B4E5BA13-84E4-4748-AF8E-9F0339A3C68A}" type="sibTrans" cxnId="{AC4629A2-935D-1046-AC67-A95E5CC468DD}">
      <dgm:prSet/>
      <dgm:spPr/>
      <dgm:t>
        <a:bodyPr/>
        <a:lstStyle/>
        <a:p>
          <a:endParaRPr lang="en-US"/>
        </a:p>
      </dgm:t>
    </dgm:pt>
    <dgm:pt modelId="{3270237C-63C1-144B-9715-65B2F03F44FB}">
      <dgm:prSet phldrT="[Text]"/>
      <dgm:spPr/>
      <dgm:t>
        <a:bodyPr/>
        <a:lstStyle/>
        <a:p>
          <a:r>
            <a:rPr lang="en-US" dirty="0" smtClean="0"/>
            <a:t>2. Geocoding to get coordinates for each neighbourhood</a:t>
          </a:r>
          <a:endParaRPr lang="en-US" dirty="0"/>
        </a:p>
      </dgm:t>
    </dgm:pt>
    <dgm:pt modelId="{ED3B78D9-2851-CA4E-BD50-BE852A502043}" type="parTrans" cxnId="{FDFB3152-AF55-754A-9464-2278C0799AFD}">
      <dgm:prSet/>
      <dgm:spPr/>
      <dgm:t>
        <a:bodyPr/>
        <a:lstStyle/>
        <a:p>
          <a:endParaRPr lang="en-US"/>
        </a:p>
      </dgm:t>
    </dgm:pt>
    <dgm:pt modelId="{05512CEE-FEB0-1245-A0E7-488819DBAA10}" type="sibTrans" cxnId="{FDFB3152-AF55-754A-9464-2278C0799AFD}">
      <dgm:prSet/>
      <dgm:spPr/>
      <dgm:t>
        <a:bodyPr/>
        <a:lstStyle/>
        <a:p>
          <a:endParaRPr lang="en-US"/>
        </a:p>
      </dgm:t>
    </dgm:pt>
    <dgm:pt modelId="{CE0498F7-D4DB-E646-96D8-D40559994476}">
      <dgm:prSet phldrT="[Text]"/>
      <dgm:spPr/>
      <dgm:t>
        <a:bodyPr/>
        <a:lstStyle/>
        <a:p>
          <a:r>
            <a:rPr lang="en-US" dirty="0" smtClean="0"/>
            <a:t>3. Foursquare API to retrieve venues within a 2.5km radius of each neighbourhood</a:t>
          </a:r>
          <a:endParaRPr lang="en-US" dirty="0"/>
        </a:p>
      </dgm:t>
    </dgm:pt>
    <dgm:pt modelId="{9E8A6BD7-221A-E041-80FB-8815391DDD73}" type="parTrans" cxnId="{5D846EDF-BF2A-2B47-81B0-6068FF3C2EA2}">
      <dgm:prSet/>
      <dgm:spPr/>
      <dgm:t>
        <a:bodyPr/>
        <a:lstStyle/>
        <a:p>
          <a:endParaRPr lang="en-US"/>
        </a:p>
      </dgm:t>
    </dgm:pt>
    <dgm:pt modelId="{D9CD548E-4253-834B-84C6-60679426DE64}" type="sibTrans" cxnId="{5D846EDF-BF2A-2B47-81B0-6068FF3C2EA2}">
      <dgm:prSet/>
      <dgm:spPr/>
      <dgm:t>
        <a:bodyPr/>
        <a:lstStyle/>
        <a:p>
          <a:endParaRPr lang="en-US"/>
        </a:p>
      </dgm:t>
    </dgm:pt>
    <dgm:pt modelId="{24DF79BD-0E59-9345-9D60-8420D7B95E03}">
      <dgm:prSet phldrT="[Text]"/>
      <dgm:spPr/>
      <dgm:t>
        <a:bodyPr/>
        <a:lstStyle/>
        <a:p>
          <a:r>
            <a:rPr lang="en-US" dirty="0" smtClean="0"/>
            <a:t>100 most popular and recommended venues in each neighbourhood</a:t>
          </a:r>
          <a:endParaRPr lang="en-US" dirty="0"/>
        </a:p>
      </dgm:t>
    </dgm:pt>
    <dgm:pt modelId="{E01F16A1-9555-184B-8126-41CF4B3B5AA9}" type="parTrans" cxnId="{59E2DB5A-C258-994C-848B-62A41A416220}">
      <dgm:prSet/>
      <dgm:spPr/>
      <dgm:t>
        <a:bodyPr/>
        <a:lstStyle/>
        <a:p>
          <a:endParaRPr lang="en-US"/>
        </a:p>
      </dgm:t>
    </dgm:pt>
    <dgm:pt modelId="{DE3FE990-3749-BC4A-AD29-537AF46918AF}" type="sibTrans" cxnId="{59E2DB5A-C258-994C-848B-62A41A416220}">
      <dgm:prSet/>
      <dgm:spPr/>
      <dgm:t>
        <a:bodyPr/>
        <a:lstStyle/>
        <a:p>
          <a:endParaRPr lang="en-US"/>
        </a:p>
      </dgm:t>
    </dgm:pt>
    <dgm:pt modelId="{8AA9DDF0-4376-FB47-BE75-F2A56C06611D}" type="pres">
      <dgm:prSet presAssocID="{91AA82EA-D62E-7C48-964B-8CC46249638D}" presName="Name0" presStyleCnt="0">
        <dgm:presLayoutVars>
          <dgm:chMax val="7"/>
          <dgm:chPref val="5"/>
        </dgm:presLayoutVars>
      </dgm:prSet>
      <dgm:spPr/>
    </dgm:pt>
    <dgm:pt modelId="{CD5CE55D-F021-F640-9590-C27DEEC425DE}" type="pres">
      <dgm:prSet presAssocID="{91AA82EA-D62E-7C48-964B-8CC46249638D}" presName="arrowNode" presStyleLbl="node1" presStyleIdx="0" presStyleCnt="1"/>
      <dgm:spPr/>
    </dgm:pt>
    <dgm:pt modelId="{9F69438B-EA83-3049-92D0-3DF913F7FB80}" type="pres">
      <dgm:prSet presAssocID="{27170AF9-694D-8A4D-AB21-19CC70945F1F}" presName="txNode1" presStyleLbl="revTx" presStyleIdx="0" presStyleCnt="4">
        <dgm:presLayoutVars>
          <dgm:bulletEnabled val="1"/>
        </dgm:presLayoutVars>
      </dgm:prSet>
      <dgm:spPr/>
      <dgm:t>
        <a:bodyPr/>
        <a:lstStyle/>
        <a:p>
          <a:endParaRPr lang="en-US"/>
        </a:p>
      </dgm:t>
    </dgm:pt>
    <dgm:pt modelId="{570AC80B-A254-C34E-B4D6-90054E456089}" type="pres">
      <dgm:prSet presAssocID="{3270237C-63C1-144B-9715-65B2F03F44FB}" presName="txNode2" presStyleLbl="revTx" presStyleIdx="1" presStyleCnt="4">
        <dgm:presLayoutVars>
          <dgm:bulletEnabled val="1"/>
        </dgm:presLayoutVars>
      </dgm:prSet>
      <dgm:spPr/>
      <dgm:t>
        <a:bodyPr/>
        <a:lstStyle/>
        <a:p>
          <a:endParaRPr lang="en-US"/>
        </a:p>
      </dgm:t>
    </dgm:pt>
    <dgm:pt modelId="{14B36D44-853E-5642-B7C4-58F93C57458D}" type="pres">
      <dgm:prSet presAssocID="{05512CEE-FEB0-1245-A0E7-488819DBAA10}" presName="dotNode2" presStyleCnt="0"/>
      <dgm:spPr/>
    </dgm:pt>
    <dgm:pt modelId="{E80B136F-EA9D-A041-91DB-FA2503D8E270}" type="pres">
      <dgm:prSet presAssocID="{05512CEE-FEB0-1245-A0E7-488819DBAA10}" presName="dotRepeatNode" presStyleLbl="fgShp" presStyleIdx="0" presStyleCnt="2"/>
      <dgm:spPr/>
    </dgm:pt>
    <dgm:pt modelId="{FAC75268-2862-2940-9B51-E2BA4158D80F}" type="pres">
      <dgm:prSet presAssocID="{CE0498F7-D4DB-E646-96D8-D40559994476}" presName="txNode3" presStyleLbl="revTx" presStyleIdx="2" presStyleCnt="4">
        <dgm:presLayoutVars>
          <dgm:bulletEnabled val="1"/>
        </dgm:presLayoutVars>
      </dgm:prSet>
      <dgm:spPr/>
      <dgm:t>
        <a:bodyPr/>
        <a:lstStyle/>
        <a:p>
          <a:endParaRPr lang="en-US"/>
        </a:p>
      </dgm:t>
    </dgm:pt>
    <dgm:pt modelId="{12F1C01A-5C81-814D-92C4-DCCF2AFFDD65}" type="pres">
      <dgm:prSet presAssocID="{D9CD548E-4253-834B-84C6-60679426DE64}" presName="dotNode3" presStyleCnt="0"/>
      <dgm:spPr/>
    </dgm:pt>
    <dgm:pt modelId="{96040096-413B-E847-BC50-5BB0B3F0EFBE}" type="pres">
      <dgm:prSet presAssocID="{D9CD548E-4253-834B-84C6-60679426DE64}" presName="dotRepeatNode" presStyleLbl="fgShp" presStyleIdx="1" presStyleCnt="2"/>
      <dgm:spPr/>
    </dgm:pt>
    <dgm:pt modelId="{AAF83D9B-2B70-C548-B6D0-BDB01BEA6812}" type="pres">
      <dgm:prSet presAssocID="{24DF79BD-0E59-9345-9D60-8420D7B95E03}" presName="txNode4" presStyleLbl="revTx" presStyleIdx="3" presStyleCnt="4">
        <dgm:presLayoutVars>
          <dgm:bulletEnabled val="1"/>
        </dgm:presLayoutVars>
      </dgm:prSet>
      <dgm:spPr/>
      <dgm:t>
        <a:bodyPr/>
        <a:lstStyle/>
        <a:p>
          <a:endParaRPr lang="en-US"/>
        </a:p>
      </dgm:t>
    </dgm:pt>
  </dgm:ptLst>
  <dgm:cxnLst>
    <dgm:cxn modelId="{00BBC02D-FE90-1849-85AD-85AB6AA4B389}" type="presOf" srcId="{05512CEE-FEB0-1245-A0E7-488819DBAA10}" destId="{E80B136F-EA9D-A041-91DB-FA2503D8E270}" srcOrd="0" destOrd="0" presId="urn:microsoft.com/office/officeart/2009/3/layout/DescendingProcess"/>
    <dgm:cxn modelId="{FDFB3152-AF55-754A-9464-2278C0799AFD}" srcId="{91AA82EA-D62E-7C48-964B-8CC46249638D}" destId="{3270237C-63C1-144B-9715-65B2F03F44FB}" srcOrd="1" destOrd="0" parTransId="{ED3B78D9-2851-CA4E-BD50-BE852A502043}" sibTransId="{05512CEE-FEB0-1245-A0E7-488819DBAA10}"/>
    <dgm:cxn modelId="{84970D66-1A8F-9A4A-AC12-F659F2F407E3}" type="presOf" srcId="{3270237C-63C1-144B-9715-65B2F03F44FB}" destId="{570AC80B-A254-C34E-B4D6-90054E456089}" srcOrd="0" destOrd="0" presId="urn:microsoft.com/office/officeart/2009/3/layout/DescendingProcess"/>
    <dgm:cxn modelId="{0C29230D-FD0A-8F4F-BCD6-F42282A344A0}" type="presOf" srcId="{24DF79BD-0E59-9345-9D60-8420D7B95E03}" destId="{AAF83D9B-2B70-C548-B6D0-BDB01BEA6812}" srcOrd="0" destOrd="0" presId="urn:microsoft.com/office/officeart/2009/3/layout/DescendingProcess"/>
    <dgm:cxn modelId="{7F31AACC-41BF-7C4C-B471-4C1A0978BDAF}" type="presOf" srcId="{CE0498F7-D4DB-E646-96D8-D40559994476}" destId="{FAC75268-2862-2940-9B51-E2BA4158D80F}" srcOrd="0" destOrd="0" presId="urn:microsoft.com/office/officeart/2009/3/layout/DescendingProcess"/>
    <dgm:cxn modelId="{59E2DB5A-C258-994C-848B-62A41A416220}" srcId="{91AA82EA-D62E-7C48-964B-8CC46249638D}" destId="{24DF79BD-0E59-9345-9D60-8420D7B95E03}" srcOrd="3" destOrd="0" parTransId="{E01F16A1-9555-184B-8126-41CF4B3B5AA9}" sibTransId="{DE3FE990-3749-BC4A-AD29-537AF46918AF}"/>
    <dgm:cxn modelId="{1B88492D-1C5C-0044-B1D9-5D7DA61BF203}" type="presOf" srcId="{91AA82EA-D62E-7C48-964B-8CC46249638D}" destId="{8AA9DDF0-4376-FB47-BE75-F2A56C06611D}" srcOrd="0" destOrd="0" presId="urn:microsoft.com/office/officeart/2009/3/layout/DescendingProcess"/>
    <dgm:cxn modelId="{AC4629A2-935D-1046-AC67-A95E5CC468DD}" srcId="{91AA82EA-D62E-7C48-964B-8CC46249638D}" destId="{27170AF9-694D-8A4D-AB21-19CC70945F1F}" srcOrd="0" destOrd="0" parTransId="{40E7914A-3B66-A743-8E29-1C0D6B6BF630}" sibTransId="{B4E5BA13-84E4-4748-AF8E-9F0339A3C68A}"/>
    <dgm:cxn modelId="{216878C6-326C-2949-9BA6-E33470C6D192}" type="presOf" srcId="{27170AF9-694D-8A4D-AB21-19CC70945F1F}" destId="{9F69438B-EA83-3049-92D0-3DF913F7FB80}" srcOrd="0" destOrd="0" presId="urn:microsoft.com/office/officeart/2009/3/layout/DescendingProcess"/>
    <dgm:cxn modelId="{5D846EDF-BF2A-2B47-81B0-6068FF3C2EA2}" srcId="{91AA82EA-D62E-7C48-964B-8CC46249638D}" destId="{CE0498F7-D4DB-E646-96D8-D40559994476}" srcOrd="2" destOrd="0" parTransId="{9E8A6BD7-221A-E041-80FB-8815391DDD73}" sibTransId="{D9CD548E-4253-834B-84C6-60679426DE64}"/>
    <dgm:cxn modelId="{BCFD0F07-7297-BE4F-BB56-9699B74DCF12}" type="presOf" srcId="{D9CD548E-4253-834B-84C6-60679426DE64}" destId="{96040096-413B-E847-BC50-5BB0B3F0EFBE}" srcOrd="0" destOrd="0" presId="urn:microsoft.com/office/officeart/2009/3/layout/DescendingProcess"/>
    <dgm:cxn modelId="{E6A931B9-1FD9-7F44-8EC9-B94F03626E47}" type="presParOf" srcId="{8AA9DDF0-4376-FB47-BE75-F2A56C06611D}" destId="{CD5CE55D-F021-F640-9590-C27DEEC425DE}" srcOrd="0" destOrd="0" presId="urn:microsoft.com/office/officeart/2009/3/layout/DescendingProcess"/>
    <dgm:cxn modelId="{2E942FFA-4870-7541-BE3D-1DFD335E80F0}" type="presParOf" srcId="{8AA9DDF0-4376-FB47-BE75-F2A56C06611D}" destId="{9F69438B-EA83-3049-92D0-3DF913F7FB80}" srcOrd="1" destOrd="0" presId="urn:microsoft.com/office/officeart/2009/3/layout/DescendingProcess"/>
    <dgm:cxn modelId="{81F04204-84FA-5B44-9B48-B53873A18EF3}" type="presParOf" srcId="{8AA9DDF0-4376-FB47-BE75-F2A56C06611D}" destId="{570AC80B-A254-C34E-B4D6-90054E456089}" srcOrd="2" destOrd="0" presId="urn:microsoft.com/office/officeart/2009/3/layout/DescendingProcess"/>
    <dgm:cxn modelId="{6A1C0AB0-7546-214B-AA09-793F3C41D22A}" type="presParOf" srcId="{8AA9DDF0-4376-FB47-BE75-F2A56C06611D}" destId="{14B36D44-853E-5642-B7C4-58F93C57458D}" srcOrd="3" destOrd="0" presId="urn:microsoft.com/office/officeart/2009/3/layout/DescendingProcess"/>
    <dgm:cxn modelId="{E31B7990-49F4-3540-8913-09C489A9C9EF}" type="presParOf" srcId="{14B36D44-853E-5642-B7C4-58F93C57458D}" destId="{E80B136F-EA9D-A041-91DB-FA2503D8E270}" srcOrd="0" destOrd="0" presId="urn:microsoft.com/office/officeart/2009/3/layout/DescendingProcess"/>
    <dgm:cxn modelId="{494E8BDF-686F-474B-8846-CAA63038153A}" type="presParOf" srcId="{8AA9DDF0-4376-FB47-BE75-F2A56C06611D}" destId="{FAC75268-2862-2940-9B51-E2BA4158D80F}" srcOrd="4" destOrd="0" presId="urn:microsoft.com/office/officeart/2009/3/layout/DescendingProcess"/>
    <dgm:cxn modelId="{7B14B414-A106-3F4A-981B-A85047328488}" type="presParOf" srcId="{8AA9DDF0-4376-FB47-BE75-F2A56C06611D}" destId="{12F1C01A-5C81-814D-92C4-DCCF2AFFDD65}" srcOrd="5" destOrd="0" presId="urn:microsoft.com/office/officeart/2009/3/layout/DescendingProcess"/>
    <dgm:cxn modelId="{EC277CE7-1C64-3942-B221-E507710313E8}" type="presParOf" srcId="{12F1C01A-5C81-814D-92C4-DCCF2AFFDD65}" destId="{96040096-413B-E847-BC50-5BB0B3F0EFBE}" srcOrd="0" destOrd="0" presId="urn:microsoft.com/office/officeart/2009/3/layout/DescendingProcess"/>
    <dgm:cxn modelId="{670C9ECA-56B6-ED49-8261-9EB493494FAE}" type="presParOf" srcId="{8AA9DDF0-4376-FB47-BE75-F2A56C06611D}" destId="{AAF83D9B-2B70-C548-B6D0-BDB01BEA6812}" srcOrd="6"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CE55D-F021-F640-9590-C27DEEC425DE}">
      <dsp:nvSpPr>
        <dsp:cNvPr id="0" name=""/>
        <dsp:cNvSpPr/>
      </dsp:nvSpPr>
      <dsp:spPr>
        <a:xfrm rot="4396374">
          <a:off x="828715" y="904105"/>
          <a:ext cx="3922152" cy="2735212"/>
        </a:xfrm>
        <a:prstGeom prst="swooshArrow">
          <a:avLst>
            <a:gd name="adj1" fmla="val 16310"/>
            <a:gd name="adj2" fmla="val 313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80B136F-EA9D-A041-91DB-FA2503D8E270}">
      <dsp:nvSpPr>
        <dsp:cNvPr id="0" name=""/>
        <dsp:cNvSpPr/>
      </dsp:nvSpPr>
      <dsp:spPr>
        <a:xfrm>
          <a:off x="2465391" y="1383018"/>
          <a:ext cx="99046" cy="99046"/>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dsp:style>
    </dsp:sp>
    <dsp:sp modelId="{96040096-413B-E847-BC50-5BB0B3F0EFBE}">
      <dsp:nvSpPr>
        <dsp:cNvPr id="0" name=""/>
        <dsp:cNvSpPr/>
      </dsp:nvSpPr>
      <dsp:spPr>
        <a:xfrm>
          <a:off x="3328005" y="2224006"/>
          <a:ext cx="99046" cy="99046"/>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dsp:style>
    </dsp:sp>
    <dsp:sp modelId="{9F69438B-EA83-3049-92D0-3DF913F7FB80}">
      <dsp:nvSpPr>
        <dsp:cNvPr id="0" name=""/>
        <dsp:cNvSpPr/>
      </dsp:nvSpPr>
      <dsp:spPr>
        <a:xfrm>
          <a:off x="565785" y="0"/>
          <a:ext cx="1849173" cy="726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b" anchorCtr="0">
          <a:noAutofit/>
        </a:bodyPr>
        <a:lstStyle/>
        <a:p>
          <a:pPr lvl="0" algn="ctr" defTabSz="577850">
            <a:lnSpc>
              <a:spcPct val="90000"/>
            </a:lnSpc>
            <a:spcBef>
              <a:spcPct val="0"/>
            </a:spcBef>
            <a:spcAft>
              <a:spcPct val="35000"/>
            </a:spcAft>
          </a:pPr>
          <a:r>
            <a:rPr lang="en-US" sz="1300" kern="1200" dirty="0" smtClean="0"/>
            <a:t>1. Scraping Wikipedia for the neighbourhoods in Singapore</a:t>
          </a:r>
          <a:endParaRPr lang="en-US" sz="1300" kern="1200" dirty="0"/>
        </a:p>
      </dsp:txBody>
      <dsp:txXfrm>
        <a:off x="565785" y="0"/>
        <a:ext cx="1849173" cy="726947"/>
      </dsp:txXfrm>
    </dsp:sp>
    <dsp:sp modelId="{570AC80B-A254-C34E-B4D6-90054E456089}">
      <dsp:nvSpPr>
        <dsp:cNvPr id="0" name=""/>
        <dsp:cNvSpPr/>
      </dsp:nvSpPr>
      <dsp:spPr>
        <a:xfrm>
          <a:off x="3014691" y="1069067"/>
          <a:ext cx="2548860" cy="726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en-US" sz="1300" kern="1200" dirty="0" smtClean="0"/>
            <a:t>2. Geocoding to get coordinates for each neighbourhood</a:t>
          </a:r>
          <a:endParaRPr lang="en-US" sz="1300" kern="1200" dirty="0"/>
        </a:p>
      </dsp:txBody>
      <dsp:txXfrm>
        <a:off x="3014691" y="1069067"/>
        <a:ext cx="2548860" cy="726947"/>
      </dsp:txXfrm>
    </dsp:sp>
    <dsp:sp modelId="{FAC75268-2862-2940-9B51-E2BA4158D80F}">
      <dsp:nvSpPr>
        <dsp:cNvPr id="0" name=""/>
        <dsp:cNvSpPr/>
      </dsp:nvSpPr>
      <dsp:spPr>
        <a:xfrm>
          <a:off x="565785" y="1910055"/>
          <a:ext cx="2498883" cy="726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r" defTabSz="577850">
            <a:lnSpc>
              <a:spcPct val="90000"/>
            </a:lnSpc>
            <a:spcBef>
              <a:spcPct val="0"/>
            </a:spcBef>
            <a:spcAft>
              <a:spcPct val="35000"/>
            </a:spcAft>
          </a:pPr>
          <a:r>
            <a:rPr lang="en-US" sz="1300" kern="1200" dirty="0" smtClean="0"/>
            <a:t>3. Foursquare API to retrieve venues within a 2.5km radius of each neighbourhood</a:t>
          </a:r>
          <a:endParaRPr lang="en-US" sz="1300" kern="1200" dirty="0"/>
        </a:p>
      </dsp:txBody>
      <dsp:txXfrm>
        <a:off x="565785" y="1910055"/>
        <a:ext cx="2498883" cy="726947"/>
      </dsp:txXfrm>
    </dsp:sp>
    <dsp:sp modelId="{AAF83D9B-2B70-C548-B6D0-BDB01BEA6812}">
      <dsp:nvSpPr>
        <dsp:cNvPr id="0" name=""/>
        <dsp:cNvSpPr/>
      </dsp:nvSpPr>
      <dsp:spPr>
        <a:xfrm>
          <a:off x="3064668" y="3816476"/>
          <a:ext cx="2498883" cy="726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t" anchorCtr="0">
          <a:noAutofit/>
        </a:bodyPr>
        <a:lstStyle/>
        <a:p>
          <a:pPr lvl="0" algn="ctr" defTabSz="577850">
            <a:lnSpc>
              <a:spcPct val="90000"/>
            </a:lnSpc>
            <a:spcBef>
              <a:spcPct val="0"/>
            </a:spcBef>
            <a:spcAft>
              <a:spcPct val="35000"/>
            </a:spcAft>
          </a:pPr>
          <a:r>
            <a:rPr lang="en-US" sz="1300" kern="1200" dirty="0" smtClean="0"/>
            <a:t>100 most popular and recommended venues in each neighbourhood</a:t>
          </a:r>
          <a:endParaRPr lang="en-US" sz="1300" kern="1200" dirty="0"/>
        </a:p>
      </dsp:txBody>
      <dsp:txXfrm>
        <a:off x="3064668" y="3816476"/>
        <a:ext cx="2498883" cy="726947"/>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DD8C-CC9D-CF4C-84D6-12705FFB8A6F}" type="datetimeFigureOut">
              <a:rPr lang="en-US" smtClean="0"/>
              <a:t>12/30/20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93F49-76CF-FF4F-A5A5-DA7B42739DD2}" type="slidenum">
              <a:rPr lang="en-US" smtClean="0"/>
              <a:t>‹#›</a:t>
            </a:fld>
            <a:endParaRPr lang="en-US"/>
          </a:p>
        </p:txBody>
      </p:sp>
    </p:spTree>
    <p:extLst>
      <p:ext uri="{BB962C8B-B14F-4D97-AF65-F5344CB8AC3E}">
        <p14:creationId xmlns:p14="http://schemas.microsoft.com/office/powerpoint/2010/main" val="203284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12/30/20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12/30/20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657834"/>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Venue Location Analysis of </a:t>
            </a:r>
            <a:r>
              <a:rPr lang="en-US" dirty="0"/>
              <a:t>S</a:t>
            </a:r>
            <a:r>
              <a:rPr lang="en-US" dirty="0" smtClean="0"/>
              <a:t>ingapore </a:t>
            </a:r>
            <a:endParaRPr lang="en-US" dirty="0"/>
          </a:p>
        </p:txBody>
      </p:sp>
      <p:sp>
        <p:nvSpPr>
          <p:cNvPr id="3" name="Subtitle 2"/>
          <p:cNvSpPr>
            <a:spLocks noGrp="1"/>
          </p:cNvSpPr>
          <p:nvPr>
            <p:ph type="subTitle" idx="1"/>
          </p:nvPr>
        </p:nvSpPr>
        <p:spPr/>
        <p:txBody>
          <a:bodyPr/>
          <a:lstStyle/>
          <a:p>
            <a:r>
              <a:rPr lang="en-US" dirty="0" smtClean="0"/>
              <a:t>By Lars Mueller </a:t>
            </a:r>
            <a:endParaRPr lang="en-US" dirty="0"/>
          </a:p>
        </p:txBody>
      </p:sp>
    </p:spTree>
    <p:extLst>
      <p:ext uri="{BB962C8B-B14F-4D97-AF65-F5344CB8AC3E}">
        <p14:creationId xmlns:p14="http://schemas.microsoft.com/office/powerpoint/2010/main" val="1400049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Folium Grouping Map to Supplement Clustering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566" y="2163290"/>
            <a:ext cx="6987370" cy="4494685"/>
          </a:xfrm>
          <a:effectLst>
            <a:softEdge rad="31750"/>
          </a:effectLst>
        </p:spPr>
      </p:pic>
    </p:spTree>
    <p:extLst>
      <p:ext uri="{BB962C8B-B14F-4D97-AF65-F5344CB8AC3E}">
        <p14:creationId xmlns:p14="http://schemas.microsoft.com/office/powerpoint/2010/main" val="154436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 this project, the required data was extracted from the internet and the Foursquare API. The data was then wrangled and formatted into Pandas data frames. The processed data was clustered using two unsupervised machine learning algorithms to give further insights into where certain venues are situated across Singapore. The data was visualised using several tools throughout the project to provide a better understanding of the data. </a:t>
            </a:r>
          </a:p>
          <a:p>
            <a:pPr marL="0" indent="0">
              <a:buNone/>
            </a:pPr>
            <a:endParaRPr lang="en-US" dirty="0"/>
          </a:p>
          <a:p>
            <a:pPr marL="0" indent="0">
              <a:buNone/>
            </a:pPr>
            <a:r>
              <a:rPr lang="en-US" dirty="0"/>
              <a:t>It can be concluded that there are neighbourhoods which are better than others for visiting as many of the specified venue categories as possible to write a travel blog.</a:t>
            </a:r>
          </a:p>
          <a:p>
            <a:endParaRPr lang="en-US" dirty="0"/>
          </a:p>
        </p:txBody>
      </p:sp>
    </p:spTree>
    <p:extLst>
      <p:ext uri="{BB962C8B-B14F-4D97-AF65-F5344CB8AC3E}">
        <p14:creationId xmlns:p14="http://schemas.microsoft.com/office/powerpoint/2010/main" val="79824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60275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What does the venue distribution in Singapore look like? </a:t>
            </a:r>
          </a:p>
          <a:p>
            <a:pPr marL="457200" indent="-457200">
              <a:buFont typeface="+mj-lt"/>
              <a:buAutoNum type="arabicPeriod"/>
            </a:pPr>
            <a:endParaRPr lang="en-US" dirty="0"/>
          </a:p>
          <a:p>
            <a:pPr marL="457200" indent="-457200">
              <a:buFont typeface="+mj-lt"/>
              <a:buAutoNum type="arabicPeriod"/>
            </a:pPr>
            <a:r>
              <a:rPr lang="en-US" dirty="0" smtClean="0"/>
              <a:t>Which areas have the most coffee shops, Japanese restaurants, parks, bubble tea shops, and scenic lookouts? </a:t>
            </a:r>
          </a:p>
          <a:p>
            <a:pPr marL="457200" indent="-457200">
              <a:buFont typeface="+mj-lt"/>
              <a:buAutoNum type="arabicPeriod"/>
            </a:pPr>
            <a:endParaRPr lang="en-US" dirty="0"/>
          </a:p>
          <a:p>
            <a:pPr marL="457200" indent="-457200">
              <a:buFont typeface="+mj-lt"/>
              <a:buAutoNum type="arabicPeriod"/>
            </a:pPr>
            <a:r>
              <a:rPr lang="en-US" dirty="0" smtClean="0"/>
              <a:t>Can this be confirmed through clustering? </a:t>
            </a:r>
            <a:endParaRPr lang="en-US" dirty="0"/>
          </a:p>
        </p:txBody>
      </p:sp>
    </p:spTree>
    <p:extLst>
      <p:ext uri="{BB962C8B-B14F-4D97-AF65-F5344CB8AC3E}">
        <p14:creationId xmlns:p14="http://schemas.microsoft.com/office/powerpoint/2010/main" val="118836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2879002"/>
              </p:ext>
            </p:extLst>
          </p:nvPr>
        </p:nvGraphicFramePr>
        <p:xfrm>
          <a:off x="-300038" y="2197754"/>
          <a:ext cx="6129338" cy="4543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p:nvPr/>
        </p:nvPicPr>
        <p:blipFill>
          <a:blip r:embed="rId7"/>
          <a:stretch>
            <a:fillRect/>
          </a:stretch>
        </p:blipFill>
        <p:spPr>
          <a:xfrm>
            <a:off x="5829300" y="2260188"/>
            <a:ext cx="2403475" cy="1324610"/>
          </a:xfrm>
          <a:prstGeom prst="rect">
            <a:avLst/>
          </a:prstGeom>
          <a:effectLst>
            <a:softEdge rad="12700"/>
          </a:effectLst>
        </p:spPr>
      </p:pic>
      <p:pic>
        <p:nvPicPr>
          <p:cNvPr id="6" name="Picture 5"/>
          <p:cNvPicPr/>
          <p:nvPr/>
        </p:nvPicPr>
        <p:blipFill>
          <a:blip r:embed="rId8"/>
          <a:stretch>
            <a:fillRect/>
          </a:stretch>
        </p:blipFill>
        <p:spPr>
          <a:xfrm>
            <a:off x="5829300" y="3785571"/>
            <a:ext cx="3578225" cy="1367790"/>
          </a:xfrm>
          <a:prstGeom prst="rect">
            <a:avLst/>
          </a:prstGeom>
          <a:effectLst>
            <a:softEdge rad="12700"/>
          </a:effectLst>
        </p:spPr>
      </p:pic>
      <p:pic>
        <p:nvPicPr>
          <p:cNvPr id="7" name="Picture 6"/>
          <p:cNvPicPr/>
          <p:nvPr/>
        </p:nvPicPr>
        <p:blipFill>
          <a:blip r:embed="rId9"/>
          <a:stretch>
            <a:fillRect/>
          </a:stretch>
        </p:blipFill>
        <p:spPr>
          <a:xfrm>
            <a:off x="5829300" y="5288598"/>
            <a:ext cx="6006465" cy="1155065"/>
          </a:xfrm>
          <a:prstGeom prst="rect">
            <a:avLst/>
          </a:prstGeom>
          <a:effectLst>
            <a:softEdge rad="12700"/>
          </a:effectLst>
        </p:spPr>
      </p:pic>
      <p:sp>
        <p:nvSpPr>
          <p:cNvPr id="8" name="TextBox 7"/>
          <p:cNvSpPr txBox="1"/>
          <p:nvPr/>
        </p:nvSpPr>
        <p:spPr>
          <a:xfrm>
            <a:off x="5363292" y="2260188"/>
            <a:ext cx="466008" cy="369332"/>
          </a:xfrm>
          <a:prstGeom prst="rect">
            <a:avLst/>
          </a:prstGeom>
          <a:noFill/>
        </p:spPr>
        <p:txBody>
          <a:bodyPr wrap="square" rtlCol="0">
            <a:spAutoFit/>
          </a:bodyPr>
          <a:lstStyle/>
          <a:p>
            <a:r>
              <a:rPr lang="en-US" dirty="0" smtClean="0"/>
              <a:t>1.</a:t>
            </a:r>
            <a:endParaRPr lang="en-US" dirty="0"/>
          </a:p>
        </p:txBody>
      </p:sp>
      <p:sp>
        <p:nvSpPr>
          <p:cNvPr id="9" name="TextBox 8"/>
          <p:cNvSpPr txBox="1"/>
          <p:nvPr/>
        </p:nvSpPr>
        <p:spPr>
          <a:xfrm>
            <a:off x="5343525" y="3774393"/>
            <a:ext cx="466008" cy="369332"/>
          </a:xfrm>
          <a:prstGeom prst="rect">
            <a:avLst/>
          </a:prstGeom>
          <a:noFill/>
        </p:spPr>
        <p:txBody>
          <a:bodyPr wrap="square" rtlCol="0">
            <a:spAutoFit/>
          </a:bodyPr>
          <a:lstStyle/>
          <a:p>
            <a:r>
              <a:rPr lang="en-US" dirty="0"/>
              <a:t>2</a:t>
            </a:r>
            <a:r>
              <a:rPr lang="en-US" dirty="0" smtClean="0"/>
              <a:t>.</a:t>
            </a:r>
            <a:endParaRPr lang="en-US" dirty="0"/>
          </a:p>
        </p:txBody>
      </p:sp>
      <p:sp>
        <p:nvSpPr>
          <p:cNvPr id="10" name="TextBox 9"/>
          <p:cNvSpPr txBox="1"/>
          <p:nvPr/>
        </p:nvSpPr>
        <p:spPr>
          <a:xfrm>
            <a:off x="5363292" y="5267292"/>
            <a:ext cx="466008" cy="369332"/>
          </a:xfrm>
          <a:prstGeom prst="rect">
            <a:avLst/>
          </a:prstGeom>
          <a:noFill/>
        </p:spPr>
        <p:txBody>
          <a:bodyPr wrap="square" rtlCol="0">
            <a:spAutoFit/>
          </a:bodyPr>
          <a:lstStyle/>
          <a:p>
            <a:r>
              <a:rPr lang="en-US" dirty="0"/>
              <a:t>3</a:t>
            </a:r>
            <a:r>
              <a:rPr lang="en-US" dirty="0" smtClean="0"/>
              <a:t>.</a:t>
            </a:r>
            <a:endParaRPr lang="en-US" dirty="0"/>
          </a:p>
        </p:txBody>
      </p:sp>
    </p:spTree>
    <p:extLst>
      <p:ext uri="{BB962C8B-B14F-4D97-AF65-F5344CB8AC3E}">
        <p14:creationId xmlns:p14="http://schemas.microsoft.com/office/powerpoint/2010/main" val="195076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Retrieve required data using the previously shown data sources</a:t>
            </a:r>
          </a:p>
          <a:p>
            <a:pPr marL="457200" indent="-457200">
              <a:buFont typeface="+mj-lt"/>
              <a:buAutoNum type="arabicPeriod"/>
            </a:pPr>
            <a:r>
              <a:rPr lang="en-US" dirty="0" smtClean="0"/>
              <a:t>Get most common venues in each neighbourhood </a:t>
            </a:r>
          </a:p>
          <a:p>
            <a:pPr marL="914400" lvl="1" indent="-457200">
              <a:buFont typeface="+mj-lt"/>
              <a:buAutoNum type="arabicPeriod"/>
            </a:pPr>
            <a:r>
              <a:rPr lang="en-US" dirty="0" smtClean="0"/>
              <a:t>For all venue categories </a:t>
            </a:r>
          </a:p>
          <a:p>
            <a:pPr marL="914400" lvl="1" indent="-457200">
              <a:buFont typeface="+mj-lt"/>
              <a:buAutoNum type="arabicPeriod"/>
            </a:pPr>
            <a:r>
              <a:rPr lang="en-US" dirty="0" smtClean="0"/>
              <a:t>For specified venue categories</a:t>
            </a:r>
          </a:p>
          <a:p>
            <a:pPr marL="457200" indent="-457200">
              <a:buFont typeface="+mj-lt"/>
              <a:buAutoNum type="arabicPeriod"/>
            </a:pPr>
            <a:r>
              <a:rPr lang="en-US" dirty="0" smtClean="0"/>
              <a:t>Perform K-Means and DBSCAN clustering </a:t>
            </a:r>
          </a:p>
          <a:p>
            <a:pPr marL="457200" indent="-457200">
              <a:buFont typeface="+mj-lt"/>
              <a:buAutoNum type="arabicPeriod"/>
            </a:pPr>
            <a:r>
              <a:rPr lang="en-US" dirty="0" smtClean="0"/>
              <a:t>Visualise clusters using Folium </a:t>
            </a:r>
          </a:p>
          <a:p>
            <a:pPr marL="457200" indent="-457200">
              <a:buFont typeface="+mj-lt"/>
              <a:buAutoNum type="arabicPeriod"/>
            </a:pPr>
            <a:r>
              <a:rPr lang="en-US" dirty="0" smtClean="0"/>
              <a:t>Create and visualise groupings of venues using Folium to supplement clustering results</a:t>
            </a:r>
          </a:p>
        </p:txBody>
      </p:sp>
    </p:spTree>
    <p:extLst>
      <p:ext uri="{BB962C8B-B14F-4D97-AF65-F5344CB8AC3E}">
        <p14:creationId xmlns:p14="http://schemas.microsoft.com/office/powerpoint/2010/main" val="38980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Most Common Venue Categories by Neighbourhood</a:t>
            </a:r>
            <a:endParaRPr lang="en-US" dirty="0"/>
          </a:p>
        </p:txBody>
      </p:sp>
      <p:pic>
        <p:nvPicPr>
          <p:cNvPr id="6" name="Content Placeholder 5"/>
          <p:cNvPicPr>
            <a:picLocks noGrp="1" noChangeAspect="1"/>
          </p:cNvPicPr>
          <p:nvPr>
            <p:ph idx="1"/>
          </p:nvPr>
        </p:nvPicPr>
        <p:blipFill>
          <a:blip r:embed="rId2"/>
          <a:stretch>
            <a:fillRect/>
          </a:stretch>
        </p:blipFill>
        <p:spPr>
          <a:xfrm>
            <a:off x="845070" y="2336800"/>
            <a:ext cx="10254680" cy="3974353"/>
          </a:xfrm>
          <a:prstGeom prst="rect">
            <a:avLst/>
          </a:prstGeom>
          <a:effectLst>
            <a:softEdge rad="12700"/>
          </a:effectLst>
        </p:spPr>
      </p:pic>
    </p:spTree>
    <p:extLst>
      <p:ext uri="{BB962C8B-B14F-4D97-AF65-F5344CB8AC3E}">
        <p14:creationId xmlns:p14="http://schemas.microsoft.com/office/powerpoint/2010/main" val="81994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vs DBSCAN Cluster 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409" y="2299260"/>
            <a:ext cx="6025683" cy="4198475"/>
          </a:xfrm>
          <a:effectLst>
            <a:softEdge rad="12700"/>
          </a:effectLst>
        </p:spPr>
      </p:pic>
    </p:spTree>
    <p:extLst>
      <p:ext uri="{BB962C8B-B14F-4D97-AF65-F5344CB8AC3E}">
        <p14:creationId xmlns:p14="http://schemas.microsoft.com/office/powerpoint/2010/main" val="209194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vs DBSCAN Cluster 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372" y="2617695"/>
            <a:ext cx="8795757" cy="3460376"/>
          </a:xfrm>
          <a:effectLst>
            <a:softEdge rad="12700"/>
          </a:effectLst>
        </p:spPr>
      </p:pic>
    </p:spTree>
    <p:extLst>
      <p:ext uri="{BB962C8B-B14F-4D97-AF65-F5344CB8AC3E}">
        <p14:creationId xmlns:p14="http://schemas.microsoft.com/office/powerpoint/2010/main" val="179600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vs DBSCAN Cluster 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774" y="2283011"/>
            <a:ext cx="6088953" cy="4261223"/>
          </a:xfrm>
          <a:effectLst>
            <a:softEdge rad="12700"/>
          </a:effectLst>
        </p:spPr>
      </p:pic>
    </p:spTree>
    <p:extLst>
      <p:ext uri="{BB962C8B-B14F-4D97-AF65-F5344CB8AC3E}">
        <p14:creationId xmlns:p14="http://schemas.microsoft.com/office/powerpoint/2010/main" val="183141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Map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069292"/>
            <a:ext cx="7154073" cy="4614576"/>
          </a:xfrm>
          <a:effectLst>
            <a:softEdge rad="31750"/>
          </a:effectLst>
        </p:spPr>
      </p:pic>
      <p:sp>
        <p:nvSpPr>
          <p:cNvPr id="5" name="TextBox 4"/>
          <p:cNvSpPr txBox="1"/>
          <p:nvPr/>
        </p:nvSpPr>
        <p:spPr>
          <a:xfrm>
            <a:off x="8258175" y="3360917"/>
            <a:ext cx="3571875" cy="2031325"/>
          </a:xfrm>
          <a:prstGeom prst="rect">
            <a:avLst/>
          </a:prstGeom>
          <a:noFill/>
        </p:spPr>
        <p:txBody>
          <a:bodyPr wrap="square" rtlCol="0">
            <a:spAutoFit/>
          </a:bodyPr>
          <a:lstStyle/>
          <a:p>
            <a:pPr lvl="0"/>
            <a:r>
              <a:rPr lang="en-SG" dirty="0"/>
              <a:t>Red: Predominantly </a:t>
            </a:r>
            <a:r>
              <a:rPr lang="en-SG" dirty="0" smtClean="0"/>
              <a:t>Parks</a:t>
            </a:r>
          </a:p>
          <a:p>
            <a:pPr lvl="0"/>
            <a:endParaRPr lang="en-US" dirty="0"/>
          </a:p>
          <a:p>
            <a:pPr lvl="0"/>
            <a:r>
              <a:rPr lang="en-SG" dirty="0"/>
              <a:t>Purple: Predominantly Japanese </a:t>
            </a:r>
            <a:r>
              <a:rPr lang="en-SG" dirty="0" smtClean="0"/>
              <a:t>Restaurants</a:t>
            </a:r>
          </a:p>
          <a:p>
            <a:pPr lvl="0"/>
            <a:endParaRPr lang="en-US" dirty="0"/>
          </a:p>
          <a:p>
            <a:pPr lvl="0"/>
            <a:r>
              <a:rPr lang="en-SG" dirty="0"/>
              <a:t>Green: Predominantly Coffee Shops</a:t>
            </a:r>
            <a:endParaRPr lang="en-US" dirty="0"/>
          </a:p>
        </p:txBody>
      </p:sp>
    </p:spTree>
    <p:extLst>
      <p:ext uri="{BB962C8B-B14F-4D97-AF65-F5344CB8AC3E}">
        <p14:creationId xmlns:p14="http://schemas.microsoft.com/office/powerpoint/2010/main" val="7989515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81</TotalTime>
  <Words>294</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Trebuchet MS</vt:lpstr>
      <vt:lpstr>Arial</vt:lpstr>
      <vt:lpstr>Berlin</vt:lpstr>
      <vt:lpstr>Venue Location Analysis of Singapore </vt:lpstr>
      <vt:lpstr>Problem Statement</vt:lpstr>
      <vt:lpstr>Data Sources</vt:lpstr>
      <vt:lpstr>Methodology</vt:lpstr>
      <vt:lpstr>10 Most Common Venue Categories by Neighbourhood</vt:lpstr>
      <vt:lpstr>K-Means vs DBSCAN Cluster 0</vt:lpstr>
      <vt:lpstr>K-Means vs DBSCAN Cluster 1</vt:lpstr>
      <vt:lpstr>K-Means vs DBSCAN Cluster 2</vt:lpstr>
      <vt:lpstr>Cluster Map </vt:lpstr>
      <vt:lpstr>Interactive Folium Grouping Map to Supplement Clustering</vt:lpstr>
      <vt:lpstr>Conclusion</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 Müller</dc:creator>
  <cp:lastModifiedBy>Lars Müller</cp:lastModifiedBy>
  <cp:revision>9</cp:revision>
  <dcterms:created xsi:type="dcterms:W3CDTF">2020-12-30T12:53:31Z</dcterms:created>
  <dcterms:modified xsi:type="dcterms:W3CDTF">2020-12-30T14:15:10Z</dcterms:modified>
</cp:coreProperties>
</file>