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57" r:id="rId3"/>
    <p:sldId id="258" r:id="rId4"/>
    <p:sldId id="259" r:id="rId5"/>
    <p:sldId id="261"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E79"/>
    <a:srgbClr val="F5C5C4"/>
    <a:srgbClr val="DE1400"/>
    <a:srgbClr val="F7D2A3"/>
    <a:srgbClr val="FF9150"/>
    <a:srgbClr val="FF2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83286"/>
  </p:normalViewPr>
  <p:slideViewPr>
    <p:cSldViewPr snapToGrid="0">
      <p:cViewPr varScale="1">
        <p:scale>
          <a:sx n="100" d="100"/>
          <a:sy n="100" d="100"/>
        </p:scale>
        <p:origin x="124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7BC243-463F-4F42-AD26-AB947A3A3B57}" type="datetimeFigureOut">
              <a:rPr lang="en-US" smtClean="0"/>
              <a:t>11/9/22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60E8CB-6BBC-634D-955C-9E645AB2F1E9}" type="slidenum">
              <a:rPr lang="en-US" smtClean="0"/>
              <a:t>‹#›</a:t>
            </a:fld>
            <a:endParaRPr lang="en-US"/>
          </a:p>
        </p:txBody>
      </p:sp>
    </p:spTree>
    <p:extLst>
      <p:ext uri="{BB962C8B-B14F-4D97-AF65-F5344CB8AC3E}">
        <p14:creationId xmlns:p14="http://schemas.microsoft.com/office/powerpoint/2010/main" val="10055591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Source scripts need only be sourced in the main app. Whilst modules may require these scripts to be sourced in order to run independently, they do not need to be sourced in the module file that is added to the main app. Sourcing all the external scripts in the main app will suffice. The same applies to libraries.</a:t>
            </a:r>
          </a:p>
        </p:txBody>
      </p:sp>
      <p:sp>
        <p:nvSpPr>
          <p:cNvPr id="4" name="Slide Number Placeholder 3"/>
          <p:cNvSpPr>
            <a:spLocks noGrp="1"/>
          </p:cNvSpPr>
          <p:nvPr>
            <p:ph type="sldNum" sz="quarter" idx="5"/>
          </p:nvPr>
        </p:nvSpPr>
        <p:spPr/>
        <p:txBody>
          <a:bodyPr/>
          <a:lstStyle/>
          <a:p>
            <a:fld id="{7760E8CB-6BBC-634D-955C-9E645AB2F1E9}" type="slidenum">
              <a:rPr lang="en-US" smtClean="0"/>
              <a:t>1</a:t>
            </a:fld>
            <a:endParaRPr lang="en-US"/>
          </a:p>
        </p:txBody>
      </p:sp>
    </p:spTree>
    <p:extLst>
      <p:ext uri="{BB962C8B-B14F-4D97-AF65-F5344CB8AC3E}">
        <p14:creationId xmlns:p14="http://schemas.microsoft.com/office/powerpoint/2010/main" val="3956188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References: https://</a:t>
            </a:r>
            <a:r>
              <a:rPr lang="en-US" dirty="0" err="1"/>
              <a:t>shiny.rstudio.com</a:t>
            </a:r>
            <a:r>
              <a:rPr lang="en-US" dirty="0"/>
              <a:t>/articles/</a:t>
            </a:r>
            <a:r>
              <a:rPr lang="en-US" dirty="0" err="1"/>
              <a:t>modules.html</a:t>
            </a:r>
            <a:endParaRPr lang="en-US" dirty="0"/>
          </a:p>
          <a:p>
            <a:r>
              <a:rPr lang="en-US" dirty="0"/>
              <a:t>Basic Example with no nesting and no need for input external to the module to be passed in</a:t>
            </a:r>
          </a:p>
          <a:p>
            <a:r>
              <a:rPr lang="en-US" dirty="0"/>
              <a:t>Namespace </a:t>
            </a:r>
            <a:r>
              <a:rPr lang="en-GB" b="0" i="0" u="none" strike="noStrike" dirty="0">
                <a:effectLst/>
                <a:latin typeface="b612 mono"/>
              </a:rPr>
              <a:t>helps organize IDs in the UI</a:t>
            </a:r>
            <a:endParaRPr lang="en-US" b="0" i="0" u="none" strike="noStrike" dirty="0">
              <a:effectLst/>
              <a:latin typeface="b612 mono"/>
            </a:endParaRPr>
          </a:p>
          <a:p>
            <a:r>
              <a:rPr lang="en-US" dirty="0"/>
              <a:t>https://</a:t>
            </a:r>
            <a:r>
              <a:rPr lang="en-US" dirty="0" err="1"/>
              <a:t>www.martinfrigaard.io</a:t>
            </a:r>
            <a:r>
              <a:rPr lang="en-US" dirty="0"/>
              <a:t>/post/shiny-namespaces/</a:t>
            </a:r>
            <a:endParaRPr lang="en-US" b="0" i="0" u="none" strike="noStrike" dirty="0">
              <a:effectLst/>
              <a:latin typeface="b612 mono"/>
            </a:endParaRPr>
          </a:p>
          <a:p>
            <a:r>
              <a:rPr lang="en-US" b="0" i="0" u="none" strike="noStrike" dirty="0">
                <a:effectLst/>
                <a:latin typeface="b612 mono"/>
              </a:rPr>
              <a:t>If using </a:t>
            </a:r>
            <a:r>
              <a:rPr lang="en-US" b="0" i="0" u="none" strike="noStrike" dirty="0" err="1">
                <a:effectLst/>
                <a:latin typeface="b612 mono"/>
              </a:rPr>
              <a:t>css</a:t>
            </a:r>
            <a:r>
              <a:rPr lang="en-US" b="0" i="0" u="none" strike="noStrike" dirty="0">
                <a:effectLst/>
                <a:latin typeface="b612 mono"/>
              </a:rPr>
              <a:t> tag then you would refer to this tag and the module it exists in</a:t>
            </a:r>
            <a:endParaRPr lang="en-US" dirty="0"/>
          </a:p>
        </p:txBody>
      </p:sp>
      <p:sp>
        <p:nvSpPr>
          <p:cNvPr id="4" name="Slide Number Placeholder 3"/>
          <p:cNvSpPr>
            <a:spLocks noGrp="1"/>
          </p:cNvSpPr>
          <p:nvPr>
            <p:ph type="sldNum" sz="quarter" idx="5"/>
          </p:nvPr>
        </p:nvSpPr>
        <p:spPr/>
        <p:txBody>
          <a:bodyPr/>
          <a:lstStyle/>
          <a:p>
            <a:fld id="{7760E8CB-6BBC-634D-955C-9E645AB2F1E9}" type="slidenum">
              <a:rPr lang="en-US" smtClean="0"/>
              <a:t>2</a:t>
            </a:fld>
            <a:endParaRPr lang="en-US"/>
          </a:p>
        </p:txBody>
      </p:sp>
    </p:spTree>
    <p:extLst>
      <p:ext uri="{BB962C8B-B14F-4D97-AF65-F5344CB8AC3E}">
        <p14:creationId xmlns:p14="http://schemas.microsoft.com/office/powerpoint/2010/main" val="1249188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unlikely we will reuse modules in this app noting that if we do then likely other variables will be fed into the </a:t>
            </a:r>
            <a:r>
              <a:rPr lang="en-US" dirty="0" err="1"/>
              <a:t>moduleServerUI</a:t>
            </a:r>
            <a:r>
              <a:rPr lang="en-US" dirty="0"/>
              <a:t> to distinguish between the difference instances and their uses. For example each instance may use a different dataset in which case a dataset input argument would be fed into the </a:t>
            </a:r>
            <a:r>
              <a:rPr lang="en-US" dirty="0" err="1"/>
              <a:t>moduleDemoServer</a:t>
            </a:r>
            <a:r>
              <a:rPr lang="en-US" dirty="0"/>
              <a:t>.</a:t>
            </a:r>
          </a:p>
        </p:txBody>
      </p:sp>
      <p:sp>
        <p:nvSpPr>
          <p:cNvPr id="4" name="Slide Number Placeholder 3"/>
          <p:cNvSpPr>
            <a:spLocks noGrp="1"/>
          </p:cNvSpPr>
          <p:nvPr>
            <p:ph type="sldNum" sz="quarter" idx="5"/>
          </p:nvPr>
        </p:nvSpPr>
        <p:spPr/>
        <p:txBody>
          <a:bodyPr/>
          <a:lstStyle/>
          <a:p>
            <a:fld id="{7760E8CB-6BBC-634D-955C-9E645AB2F1E9}" type="slidenum">
              <a:rPr lang="en-US" smtClean="0"/>
              <a:t>3</a:t>
            </a:fld>
            <a:endParaRPr lang="en-US"/>
          </a:p>
        </p:txBody>
      </p:sp>
    </p:spTree>
    <p:extLst>
      <p:ext uri="{BB962C8B-B14F-4D97-AF65-F5344CB8AC3E}">
        <p14:creationId xmlns:p14="http://schemas.microsoft.com/office/powerpoint/2010/main" val="14775071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760E8CB-6BBC-634D-955C-9E645AB2F1E9}" type="slidenum">
              <a:rPr lang="en-US" smtClean="0"/>
              <a:t>4</a:t>
            </a:fld>
            <a:endParaRPr lang="en-US"/>
          </a:p>
        </p:txBody>
      </p:sp>
    </p:spTree>
    <p:extLst>
      <p:ext uri="{BB962C8B-B14F-4D97-AF65-F5344CB8AC3E}">
        <p14:creationId xmlns:p14="http://schemas.microsoft.com/office/powerpoint/2010/main" val="7741811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760E8CB-6BBC-634D-955C-9E645AB2F1E9}" type="slidenum">
              <a:rPr lang="en-US" smtClean="0"/>
              <a:t>5</a:t>
            </a:fld>
            <a:endParaRPr lang="en-US"/>
          </a:p>
        </p:txBody>
      </p:sp>
    </p:spTree>
    <p:extLst>
      <p:ext uri="{BB962C8B-B14F-4D97-AF65-F5344CB8AC3E}">
        <p14:creationId xmlns:p14="http://schemas.microsoft.com/office/powerpoint/2010/main" val="23195152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C62C-9344-F296-A396-DF2BC4526BF6}"/>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F6D26289-6202-482C-1FB7-CAC484E2A0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20737373-0B24-FC94-E48A-9E62A1659555}"/>
              </a:ext>
            </a:extLst>
          </p:cNvPr>
          <p:cNvSpPr>
            <a:spLocks noGrp="1"/>
          </p:cNvSpPr>
          <p:nvPr>
            <p:ph type="dt" sz="half" idx="10"/>
          </p:nvPr>
        </p:nvSpPr>
        <p:spPr/>
        <p:txBody>
          <a:bodyPr/>
          <a:lstStyle/>
          <a:p>
            <a:fld id="{FF5D30FB-034D-5246-8EB2-7100765C6A1C}" type="datetimeFigureOut">
              <a:rPr lang="en-US" smtClean="0"/>
              <a:t>11/9/22</a:t>
            </a:fld>
            <a:endParaRPr lang="en-US"/>
          </a:p>
        </p:txBody>
      </p:sp>
      <p:sp>
        <p:nvSpPr>
          <p:cNvPr id="5" name="Footer Placeholder 4">
            <a:extLst>
              <a:ext uri="{FF2B5EF4-FFF2-40B4-BE49-F238E27FC236}">
                <a16:creationId xmlns:a16="http://schemas.microsoft.com/office/drawing/2014/main" id="{3034E647-15B6-F132-25EA-B57BD67991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34AE7E-E2F5-AC22-C1FE-3F0E50AD745C}"/>
              </a:ext>
            </a:extLst>
          </p:cNvPr>
          <p:cNvSpPr>
            <a:spLocks noGrp="1"/>
          </p:cNvSpPr>
          <p:nvPr>
            <p:ph type="sldNum" sz="quarter" idx="12"/>
          </p:nvPr>
        </p:nvSpPr>
        <p:spPr/>
        <p:txBody>
          <a:bodyPr/>
          <a:lstStyle/>
          <a:p>
            <a:fld id="{E8DEC12C-A415-F343-916A-D5A9194CCF56}" type="slidenum">
              <a:rPr lang="en-US" smtClean="0"/>
              <a:t>‹#›</a:t>
            </a:fld>
            <a:endParaRPr lang="en-US"/>
          </a:p>
        </p:txBody>
      </p:sp>
    </p:spTree>
    <p:extLst>
      <p:ext uri="{BB962C8B-B14F-4D97-AF65-F5344CB8AC3E}">
        <p14:creationId xmlns:p14="http://schemas.microsoft.com/office/powerpoint/2010/main" val="2910145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6D3A7-8AAC-9F2D-09F9-F94673569F3E}"/>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D37AE65-CA97-3E2A-2D04-33C96F19216C}"/>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03C90CB-BBBF-3063-AD77-D64163553915}"/>
              </a:ext>
            </a:extLst>
          </p:cNvPr>
          <p:cNvSpPr>
            <a:spLocks noGrp="1"/>
          </p:cNvSpPr>
          <p:nvPr>
            <p:ph type="dt" sz="half" idx="10"/>
          </p:nvPr>
        </p:nvSpPr>
        <p:spPr/>
        <p:txBody>
          <a:bodyPr/>
          <a:lstStyle/>
          <a:p>
            <a:fld id="{FF5D30FB-034D-5246-8EB2-7100765C6A1C}" type="datetimeFigureOut">
              <a:rPr lang="en-US" smtClean="0"/>
              <a:t>11/9/22</a:t>
            </a:fld>
            <a:endParaRPr lang="en-US"/>
          </a:p>
        </p:txBody>
      </p:sp>
      <p:sp>
        <p:nvSpPr>
          <p:cNvPr id="5" name="Footer Placeholder 4">
            <a:extLst>
              <a:ext uri="{FF2B5EF4-FFF2-40B4-BE49-F238E27FC236}">
                <a16:creationId xmlns:a16="http://schemas.microsoft.com/office/drawing/2014/main" id="{8BA01E07-098D-9142-4E88-A59701F492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13D2FC-0914-BE2F-A19F-E10A62782004}"/>
              </a:ext>
            </a:extLst>
          </p:cNvPr>
          <p:cNvSpPr>
            <a:spLocks noGrp="1"/>
          </p:cNvSpPr>
          <p:nvPr>
            <p:ph type="sldNum" sz="quarter" idx="12"/>
          </p:nvPr>
        </p:nvSpPr>
        <p:spPr/>
        <p:txBody>
          <a:bodyPr/>
          <a:lstStyle/>
          <a:p>
            <a:fld id="{E8DEC12C-A415-F343-916A-D5A9194CCF56}" type="slidenum">
              <a:rPr lang="en-US" smtClean="0"/>
              <a:t>‹#›</a:t>
            </a:fld>
            <a:endParaRPr lang="en-US"/>
          </a:p>
        </p:txBody>
      </p:sp>
    </p:spTree>
    <p:extLst>
      <p:ext uri="{BB962C8B-B14F-4D97-AF65-F5344CB8AC3E}">
        <p14:creationId xmlns:p14="http://schemas.microsoft.com/office/powerpoint/2010/main" val="270721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C55F7E-98FE-C50F-DFDD-8F27ADB6EB8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D60742E-838B-0A0F-7DB9-E201247D3EA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20F1D8F-74CA-A511-AD0B-CB68AEFD0EC3}"/>
              </a:ext>
            </a:extLst>
          </p:cNvPr>
          <p:cNvSpPr>
            <a:spLocks noGrp="1"/>
          </p:cNvSpPr>
          <p:nvPr>
            <p:ph type="dt" sz="half" idx="10"/>
          </p:nvPr>
        </p:nvSpPr>
        <p:spPr/>
        <p:txBody>
          <a:bodyPr/>
          <a:lstStyle/>
          <a:p>
            <a:fld id="{FF5D30FB-034D-5246-8EB2-7100765C6A1C}" type="datetimeFigureOut">
              <a:rPr lang="en-US" smtClean="0"/>
              <a:t>11/9/22</a:t>
            </a:fld>
            <a:endParaRPr lang="en-US"/>
          </a:p>
        </p:txBody>
      </p:sp>
      <p:sp>
        <p:nvSpPr>
          <p:cNvPr id="5" name="Footer Placeholder 4">
            <a:extLst>
              <a:ext uri="{FF2B5EF4-FFF2-40B4-BE49-F238E27FC236}">
                <a16:creationId xmlns:a16="http://schemas.microsoft.com/office/drawing/2014/main" id="{ACA8B377-023A-FEDD-A1EA-BC892EBAA5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446933-B51D-128F-0508-794A3DE392F8}"/>
              </a:ext>
            </a:extLst>
          </p:cNvPr>
          <p:cNvSpPr>
            <a:spLocks noGrp="1"/>
          </p:cNvSpPr>
          <p:nvPr>
            <p:ph type="sldNum" sz="quarter" idx="12"/>
          </p:nvPr>
        </p:nvSpPr>
        <p:spPr/>
        <p:txBody>
          <a:bodyPr/>
          <a:lstStyle/>
          <a:p>
            <a:fld id="{E8DEC12C-A415-F343-916A-D5A9194CCF56}" type="slidenum">
              <a:rPr lang="en-US" smtClean="0"/>
              <a:t>‹#›</a:t>
            </a:fld>
            <a:endParaRPr lang="en-US"/>
          </a:p>
        </p:txBody>
      </p:sp>
    </p:spTree>
    <p:extLst>
      <p:ext uri="{BB962C8B-B14F-4D97-AF65-F5344CB8AC3E}">
        <p14:creationId xmlns:p14="http://schemas.microsoft.com/office/powerpoint/2010/main" val="1798890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3B5CC-C23B-6859-B0AF-912354B427A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0F3C856-549C-D02C-82E4-C1E6AE0CDC0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45B66AB-34E1-054A-5A27-D23BE19D4308}"/>
              </a:ext>
            </a:extLst>
          </p:cNvPr>
          <p:cNvSpPr>
            <a:spLocks noGrp="1"/>
          </p:cNvSpPr>
          <p:nvPr>
            <p:ph type="dt" sz="half" idx="10"/>
          </p:nvPr>
        </p:nvSpPr>
        <p:spPr/>
        <p:txBody>
          <a:bodyPr/>
          <a:lstStyle/>
          <a:p>
            <a:fld id="{FF5D30FB-034D-5246-8EB2-7100765C6A1C}" type="datetimeFigureOut">
              <a:rPr lang="en-US" smtClean="0"/>
              <a:t>11/9/22</a:t>
            </a:fld>
            <a:endParaRPr lang="en-US"/>
          </a:p>
        </p:txBody>
      </p:sp>
      <p:sp>
        <p:nvSpPr>
          <p:cNvPr id="5" name="Footer Placeholder 4">
            <a:extLst>
              <a:ext uri="{FF2B5EF4-FFF2-40B4-BE49-F238E27FC236}">
                <a16:creationId xmlns:a16="http://schemas.microsoft.com/office/drawing/2014/main" id="{CE543ACC-CBC3-9EE1-2810-7C1649E48C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CEF3F6-8E1A-0D40-B9DF-C1962A0626B8}"/>
              </a:ext>
            </a:extLst>
          </p:cNvPr>
          <p:cNvSpPr>
            <a:spLocks noGrp="1"/>
          </p:cNvSpPr>
          <p:nvPr>
            <p:ph type="sldNum" sz="quarter" idx="12"/>
          </p:nvPr>
        </p:nvSpPr>
        <p:spPr/>
        <p:txBody>
          <a:bodyPr/>
          <a:lstStyle/>
          <a:p>
            <a:fld id="{E8DEC12C-A415-F343-916A-D5A9194CCF56}" type="slidenum">
              <a:rPr lang="en-US" smtClean="0"/>
              <a:t>‹#›</a:t>
            </a:fld>
            <a:endParaRPr lang="en-US"/>
          </a:p>
        </p:txBody>
      </p:sp>
    </p:spTree>
    <p:extLst>
      <p:ext uri="{BB962C8B-B14F-4D97-AF65-F5344CB8AC3E}">
        <p14:creationId xmlns:p14="http://schemas.microsoft.com/office/powerpoint/2010/main" val="3172566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39019-4771-6521-0E9F-A22D503EC35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968AC54C-2569-1444-7FAA-45838F9294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07405FD3-88F3-81F3-E582-3947B0A13B02}"/>
              </a:ext>
            </a:extLst>
          </p:cNvPr>
          <p:cNvSpPr>
            <a:spLocks noGrp="1"/>
          </p:cNvSpPr>
          <p:nvPr>
            <p:ph type="dt" sz="half" idx="10"/>
          </p:nvPr>
        </p:nvSpPr>
        <p:spPr/>
        <p:txBody>
          <a:bodyPr/>
          <a:lstStyle/>
          <a:p>
            <a:fld id="{FF5D30FB-034D-5246-8EB2-7100765C6A1C}" type="datetimeFigureOut">
              <a:rPr lang="en-US" smtClean="0"/>
              <a:t>11/9/22</a:t>
            </a:fld>
            <a:endParaRPr lang="en-US"/>
          </a:p>
        </p:txBody>
      </p:sp>
      <p:sp>
        <p:nvSpPr>
          <p:cNvPr id="5" name="Footer Placeholder 4">
            <a:extLst>
              <a:ext uri="{FF2B5EF4-FFF2-40B4-BE49-F238E27FC236}">
                <a16:creationId xmlns:a16="http://schemas.microsoft.com/office/drawing/2014/main" id="{0C285C7A-1A82-C2E9-A6DC-A0D405AE1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BBC8B1-F65A-EB09-5E3A-68C4AB94E980}"/>
              </a:ext>
            </a:extLst>
          </p:cNvPr>
          <p:cNvSpPr>
            <a:spLocks noGrp="1"/>
          </p:cNvSpPr>
          <p:nvPr>
            <p:ph type="sldNum" sz="quarter" idx="12"/>
          </p:nvPr>
        </p:nvSpPr>
        <p:spPr/>
        <p:txBody>
          <a:bodyPr/>
          <a:lstStyle/>
          <a:p>
            <a:fld id="{E8DEC12C-A415-F343-916A-D5A9194CCF56}" type="slidenum">
              <a:rPr lang="en-US" smtClean="0"/>
              <a:t>‹#›</a:t>
            </a:fld>
            <a:endParaRPr lang="en-US"/>
          </a:p>
        </p:txBody>
      </p:sp>
    </p:spTree>
    <p:extLst>
      <p:ext uri="{BB962C8B-B14F-4D97-AF65-F5344CB8AC3E}">
        <p14:creationId xmlns:p14="http://schemas.microsoft.com/office/powerpoint/2010/main" val="4148526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697FF-5136-875B-1A7E-6AAD0263A37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9C5E21D-7DF8-414B-D02F-619506A2B73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7A4917D9-A3CF-64D2-4551-4677AA7D4B7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934FEA38-74A9-680D-12CA-6BC58FDC9222}"/>
              </a:ext>
            </a:extLst>
          </p:cNvPr>
          <p:cNvSpPr>
            <a:spLocks noGrp="1"/>
          </p:cNvSpPr>
          <p:nvPr>
            <p:ph type="dt" sz="half" idx="10"/>
          </p:nvPr>
        </p:nvSpPr>
        <p:spPr/>
        <p:txBody>
          <a:bodyPr/>
          <a:lstStyle/>
          <a:p>
            <a:fld id="{FF5D30FB-034D-5246-8EB2-7100765C6A1C}" type="datetimeFigureOut">
              <a:rPr lang="en-US" smtClean="0"/>
              <a:t>11/9/22</a:t>
            </a:fld>
            <a:endParaRPr lang="en-US"/>
          </a:p>
        </p:txBody>
      </p:sp>
      <p:sp>
        <p:nvSpPr>
          <p:cNvPr id="6" name="Footer Placeholder 5">
            <a:extLst>
              <a:ext uri="{FF2B5EF4-FFF2-40B4-BE49-F238E27FC236}">
                <a16:creationId xmlns:a16="http://schemas.microsoft.com/office/drawing/2014/main" id="{DC4200DD-B7A3-8B35-5274-B9A8F98EE6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DA6FE2-11F6-0D5B-FAC8-A8BF55D0E6CD}"/>
              </a:ext>
            </a:extLst>
          </p:cNvPr>
          <p:cNvSpPr>
            <a:spLocks noGrp="1"/>
          </p:cNvSpPr>
          <p:nvPr>
            <p:ph type="sldNum" sz="quarter" idx="12"/>
          </p:nvPr>
        </p:nvSpPr>
        <p:spPr/>
        <p:txBody>
          <a:bodyPr/>
          <a:lstStyle/>
          <a:p>
            <a:fld id="{E8DEC12C-A415-F343-916A-D5A9194CCF56}" type="slidenum">
              <a:rPr lang="en-US" smtClean="0"/>
              <a:t>‹#›</a:t>
            </a:fld>
            <a:endParaRPr lang="en-US"/>
          </a:p>
        </p:txBody>
      </p:sp>
    </p:spTree>
    <p:extLst>
      <p:ext uri="{BB962C8B-B14F-4D97-AF65-F5344CB8AC3E}">
        <p14:creationId xmlns:p14="http://schemas.microsoft.com/office/powerpoint/2010/main" val="548846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0757C-EE23-79DD-38F3-F5C5E0E6FE2C}"/>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B92DD1B-AB93-3475-9CA2-DBB88EA33F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65A329C4-45EB-EE7C-F84C-332E5D455B6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85CB3B5C-F436-B7CC-3932-AA216F605B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6227A66-DFE7-7169-3024-99A76FAABFE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CB6C7AA-6A0A-00C8-5EDB-3C928641CA8D}"/>
              </a:ext>
            </a:extLst>
          </p:cNvPr>
          <p:cNvSpPr>
            <a:spLocks noGrp="1"/>
          </p:cNvSpPr>
          <p:nvPr>
            <p:ph type="dt" sz="half" idx="10"/>
          </p:nvPr>
        </p:nvSpPr>
        <p:spPr/>
        <p:txBody>
          <a:bodyPr/>
          <a:lstStyle/>
          <a:p>
            <a:fld id="{FF5D30FB-034D-5246-8EB2-7100765C6A1C}" type="datetimeFigureOut">
              <a:rPr lang="en-US" smtClean="0"/>
              <a:t>11/9/22</a:t>
            </a:fld>
            <a:endParaRPr lang="en-US"/>
          </a:p>
        </p:txBody>
      </p:sp>
      <p:sp>
        <p:nvSpPr>
          <p:cNvPr id="8" name="Footer Placeholder 7">
            <a:extLst>
              <a:ext uri="{FF2B5EF4-FFF2-40B4-BE49-F238E27FC236}">
                <a16:creationId xmlns:a16="http://schemas.microsoft.com/office/drawing/2014/main" id="{247DBC02-D3D7-5BE0-293B-A4229E8B467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EE70B1A-58B1-3174-002E-A802632FE3CB}"/>
              </a:ext>
            </a:extLst>
          </p:cNvPr>
          <p:cNvSpPr>
            <a:spLocks noGrp="1"/>
          </p:cNvSpPr>
          <p:nvPr>
            <p:ph type="sldNum" sz="quarter" idx="12"/>
          </p:nvPr>
        </p:nvSpPr>
        <p:spPr/>
        <p:txBody>
          <a:bodyPr/>
          <a:lstStyle/>
          <a:p>
            <a:fld id="{E8DEC12C-A415-F343-916A-D5A9194CCF56}" type="slidenum">
              <a:rPr lang="en-US" smtClean="0"/>
              <a:t>‹#›</a:t>
            </a:fld>
            <a:endParaRPr lang="en-US"/>
          </a:p>
        </p:txBody>
      </p:sp>
    </p:spTree>
    <p:extLst>
      <p:ext uri="{BB962C8B-B14F-4D97-AF65-F5344CB8AC3E}">
        <p14:creationId xmlns:p14="http://schemas.microsoft.com/office/powerpoint/2010/main" val="3914376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E414F-C7D8-5071-A117-C46B4E717E9E}"/>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EAE8886-2C5E-89A5-68E7-DEE826E0F84F}"/>
              </a:ext>
            </a:extLst>
          </p:cNvPr>
          <p:cNvSpPr>
            <a:spLocks noGrp="1"/>
          </p:cNvSpPr>
          <p:nvPr>
            <p:ph type="dt" sz="half" idx="10"/>
          </p:nvPr>
        </p:nvSpPr>
        <p:spPr/>
        <p:txBody>
          <a:bodyPr/>
          <a:lstStyle/>
          <a:p>
            <a:fld id="{FF5D30FB-034D-5246-8EB2-7100765C6A1C}" type="datetimeFigureOut">
              <a:rPr lang="en-US" smtClean="0"/>
              <a:t>11/9/22</a:t>
            </a:fld>
            <a:endParaRPr lang="en-US"/>
          </a:p>
        </p:txBody>
      </p:sp>
      <p:sp>
        <p:nvSpPr>
          <p:cNvPr id="4" name="Footer Placeholder 3">
            <a:extLst>
              <a:ext uri="{FF2B5EF4-FFF2-40B4-BE49-F238E27FC236}">
                <a16:creationId xmlns:a16="http://schemas.microsoft.com/office/drawing/2014/main" id="{544EF505-E4F8-449E-B51D-A19C83448B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072276-CF88-348C-874B-15A8CA81EADC}"/>
              </a:ext>
            </a:extLst>
          </p:cNvPr>
          <p:cNvSpPr>
            <a:spLocks noGrp="1"/>
          </p:cNvSpPr>
          <p:nvPr>
            <p:ph type="sldNum" sz="quarter" idx="12"/>
          </p:nvPr>
        </p:nvSpPr>
        <p:spPr/>
        <p:txBody>
          <a:bodyPr/>
          <a:lstStyle/>
          <a:p>
            <a:fld id="{E8DEC12C-A415-F343-916A-D5A9194CCF56}" type="slidenum">
              <a:rPr lang="en-US" smtClean="0"/>
              <a:t>‹#›</a:t>
            </a:fld>
            <a:endParaRPr lang="en-US"/>
          </a:p>
        </p:txBody>
      </p:sp>
    </p:spTree>
    <p:extLst>
      <p:ext uri="{BB962C8B-B14F-4D97-AF65-F5344CB8AC3E}">
        <p14:creationId xmlns:p14="http://schemas.microsoft.com/office/powerpoint/2010/main" val="4162909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50116-E97E-AC0B-51F8-F0351B3CADF6}"/>
              </a:ext>
            </a:extLst>
          </p:cNvPr>
          <p:cNvSpPr>
            <a:spLocks noGrp="1"/>
          </p:cNvSpPr>
          <p:nvPr>
            <p:ph type="dt" sz="half" idx="10"/>
          </p:nvPr>
        </p:nvSpPr>
        <p:spPr/>
        <p:txBody>
          <a:bodyPr/>
          <a:lstStyle/>
          <a:p>
            <a:fld id="{FF5D30FB-034D-5246-8EB2-7100765C6A1C}" type="datetimeFigureOut">
              <a:rPr lang="en-US" smtClean="0"/>
              <a:t>11/9/22</a:t>
            </a:fld>
            <a:endParaRPr lang="en-US"/>
          </a:p>
        </p:txBody>
      </p:sp>
      <p:sp>
        <p:nvSpPr>
          <p:cNvPr id="3" name="Footer Placeholder 2">
            <a:extLst>
              <a:ext uri="{FF2B5EF4-FFF2-40B4-BE49-F238E27FC236}">
                <a16:creationId xmlns:a16="http://schemas.microsoft.com/office/drawing/2014/main" id="{0E7C5E33-A17E-E360-452F-291AC52AACC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EDDD32B-1958-21BF-64B1-F567E1D4DC2D}"/>
              </a:ext>
            </a:extLst>
          </p:cNvPr>
          <p:cNvSpPr>
            <a:spLocks noGrp="1"/>
          </p:cNvSpPr>
          <p:nvPr>
            <p:ph type="sldNum" sz="quarter" idx="12"/>
          </p:nvPr>
        </p:nvSpPr>
        <p:spPr/>
        <p:txBody>
          <a:bodyPr/>
          <a:lstStyle/>
          <a:p>
            <a:fld id="{E8DEC12C-A415-F343-916A-D5A9194CCF56}" type="slidenum">
              <a:rPr lang="en-US" smtClean="0"/>
              <a:t>‹#›</a:t>
            </a:fld>
            <a:endParaRPr lang="en-US"/>
          </a:p>
        </p:txBody>
      </p:sp>
    </p:spTree>
    <p:extLst>
      <p:ext uri="{BB962C8B-B14F-4D97-AF65-F5344CB8AC3E}">
        <p14:creationId xmlns:p14="http://schemas.microsoft.com/office/powerpoint/2010/main" val="2214139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194FC-C3A5-DCEC-975D-3E83F8E8D27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A4FF6CA1-2CD3-9531-5C7B-BBFACBBD72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F2EB2B7E-4522-3263-BF25-F8010346F2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576D160-A1E3-1611-0CE9-69129DFFCE76}"/>
              </a:ext>
            </a:extLst>
          </p:cNvPr>
          <p:cNvSpPr>
            <a:spLocks noGrp="1"/>
          </p:cNvSpPr>
          <p:nvPr>
            <p:ph type="dt" sz="half" idx="10"/>
          </p:nvPr>
        </p:nvSpPr>
        <p:spPr/>
        <p:txBody>
          <a:bodyPr/>
          <a:lstStyle/>
          <a:p>
            <a:fld id="{FF5D30FB-034D-5246-8EB2-7100765C6A1C}" type="datetimeFigureOut">
              <a:rPr lang="en-US" smtClean="0"/>
              <a:t>11/9/22</a:t>
            </a:fld>
            <a:endParaRPr lang="en-US"/>
          </a:p>
        </p:txBody>
      </p:sp>
      <p:sp>
        <p:nvSpPr>
          <p:cNvPr id="6" name="Footer Placeholder 5">
            <a:extLst>
              <a:ext uri="{FF2B5EF4-FFF2-40B4-BE49-F238E27FC236}">
                <a16:creationId xmlns:a16="http://schemas.microsoft.com/office/drawing/2014/main" id="{4D1FF45D-7EB5-62C2-0823-ACCC5C5540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30A3E5-DB7A-D47E-BA22-EB16FA786C29}"/>
              </a:ext>
            </a:extLst>
          </p:cNvPr>
          <p:cNvSpPr>
            <a:spLocks noGrp="1"/>
          </p:cNvSpPr>
          <p:nvPr>
            <p:ph type="sldNum" sz="quarter" idx="12"/>
          </p:nvPr>
        </p:nvSpPr>
        <p:spPr/>
        <p:txBody>
          <a:bodyPr/>
          <a:lstStyle/>
          <a:p>
            <a:fld id="{E8DEC12C-A415-F343-916A-D5A9194CCF56}" type="slidenum">
              <a:rPr lang="en-US" smtClean="0"/>
              <a:t>‹#›</a:t>
            </a:fld>
            <a:endParaRPr lang="en-US"/>
          </a:p>
        </p:txBody>
      </p:sp>
    </p:spTree>
    <p:extLst>
      <p:ext uri="{BB962C8B-B14F-4D97-AF65-F5344CB8AC3E}">
        <p14:creationId xmlns:p14="http://schemas.microsoft.com/office/powerpoint/2010/main" val="4144680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34D0A-1215-71F3-73DB-56D4E31932E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41B5FC1A-0880-1B7E-5E77-F1D9785752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328A179-D12E-A16E-8742-B4ABCF79A0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A731744-8B31-F7BA-12BD-AB233F741D0C}"/>
              </a:ext>
            </a:extLst>
          </p:cNvPr>
          <p:cNvSpPr>
            <a:spLocks noGrp="1"/>
          </p:cNvSpPr>
          <p:nvPr>
            <p:ph type="dt" sz="half" idx="10"/>
          </p:nvPr>
        </p:nvSpPr>
        <p:spPr/>
        <p:txBody>
          <a:bodyPr/>
          <a:lstStyle/>
          <a:p>
            <a:fld id="{FF5D30FB-034D-5246-8EB2-7100765C6A1C}" type="datetimeFigureOut">
              <a:rPr lang="en-US" smtClean="0"/>
              <a:t>11/9/22</a:t>
            </a:fld>
            <a:endParaRPr lang="en-US"/>
          </a:p>
        </p:txBody>
      </p:sp>
      <p:sp>
        <p:nvSpPr>
          <p:cNvPr id="6" name="Footer Placeholder 5">
            <a:extLst>
              <a:ext uri="{FF2B5EF4-FFF2-40B4-BE49-F238E27FC236}">
                <a16:creationId xmlns:a16="http://schemas.microsoft.com/office/drawing/2014/main" id="{3AD0014F-75E6-BD4C-47E0-430084E2FA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9EA43E-ACA4-DB3A-E9ED-8486EC975B6C}"/>
              </a:ext>
            </a:extLst>
          </p:cNvPr>
          <p:cNvSpPr>
            <a:spLocks noGrp="1"/>
          </p:cNvSpPr>
          <p:nvPr>
            <p:ph type="sldNum" sz="quarter" idx="12"/>
          </p:nvPr>
        </p:nvSpPr>
        <p:spPr/>
        <p:txBody>
          <a:bodyPr/>
          <a:lstStyle/>
          <a:p>
            <a:fld id="{E8DEC12C-A415-F343-916A-D5A9194CCF56}" type="slidenum">
              <a:rPr lang="en-US" smtClean="0"/>
              <a:t>‹#›</a:t>
            </a:fld>
            <a:endParaRPr lang="en-US"/>
          </a:p>
        </p:txBody>
      </p:sp>
    </p:spTree>
    <p:extLst>
      <p:ext uri="{BB962C8B-B14F-4D97-AF65-F5344CB8AC3E}">
        <p14:creationId xmlns:p14="http://schemas.microsoft.com/office/powerpoint/2010/main" val="1671503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482C5D-1439-276E-D6A3-A1C0533296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BF5D3B6-BB8C-17EF-66C9-E4EA151FF1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9BBA3B5-DB12-1E44-1C58-DD2ABC306D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5D30FB-034D-5246-8EB2-7100765C6A1C}" type="datetimeFigureOut">
              <a:rPr lang="en-US" smtClean="0"/>
              <a:t>11/9/22</a:t>
            </a:fld>
            <a:endParaRPr lang="en-US"/>
          </a:p>
        </p:txBody>
      </p:sp>
      <p:sp>
        <p:nvSpPr>
          <p:cNvPr id="5" name="Footer Placeholder 4">
            <a:extLst>
              <a:ext uri="{FF2B5EF4-FFF2-40B4-BE49-F238E27FC236}">
                <a16:creationId xmlns:a16="http://schemas.microsoft.com/office/drawing/2014/main" id="{DA2B2EBC-AE7E-3726-F1EE-7AFCACE2E1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46B6C8E-E223-B016-CF5D-FCD5F1DC84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DEC12C-A415-F343-916A-D5A9194CCF56}" type="slidenum">
              <a:rPr lang="en-US" smtClean="0"/>
              <a:t>‹#›</a:t>
            </a:fld>
            <a:endParaRPr lang="en-US"/>
          </a:p>
        </p:txBody>
      </p:sp>
    </p:spTree>
    <p:extLst>
      <p:ext uri="{BB962C8B-B14F-4D97-AF65-F5344CB8AC3E}">
        <p14:creationId xmlns:p14="http://schemas.microsoft.com/office/powerpoint/2010/main" val="9716049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1ACB00E9-612B-F482-80A5-C71D26C5425C}"/>
              </a:ext>
            </a:extLst>
          </p:cNvPr>
          <p:cNvSpPr/>
          <p:nvPr/>
        </p:nvSpPr>
        <p:spPr>
          <a:xfrm>
            <a:off x="2821350" y="145459"/>
            <a:ext cx="9210720" cy="6519074"/>
          </a:xfrm>
          <a:prstGeom prst="roundRect">
            <a:avLst/>
          </a:prstGeom>
          <a:solidFill>
            <a:srgbClr val="F5C5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5612610-07CC-18DD-D45C-F0E6B6A0CCB0}"/>
              </a:ext>
            </a:extLst>
          </p:cNvPr>
          <p:cNvSpPr txBox="1"/>
          <p:nvPr/>
        </p:nvSpPr>
        <p:spPr>
          <a:xfrm>
            <a:off x="4140818" y="233623"/>
            <a:ext cx="2598235" cy="369332"/>
          </a:xfrm>
          <a:prstGeom prst="rect">
            <a:avLst/>
          </a:prstGeom>
          <a:noFill/>
        </p:spPr>
        <p:txBody>
          <a:bodyPr wrap="square" rtlCol="0">
            <a:spAutoFit/>
          </a:bodyPr>
          <a:lstStyle/>
          <a:p>
            <a:r>
              <a:rPr lang="en-US" dirty="0">
                <a:solidFill>
                  <a:srgbClr val="C00000"/>
                </a:solidFill>
              </a:rPr>
              <a:t>Main App (</a:t>
            </a:r>
            <a:r>
              <a:rPr lang="en-US" dirty="0" err="1">
                <a:solidFill>
                  <a:srgbClr val="C00000"/>
                </a:solidFill>
              </a:rPr>
              <a:t>app.R</a:t>
            </a:r>
            <a:r>
              <a:rPr lang="en-US" dirty="0">
                <a:solidFill>
                  <a:srgbClr val="C00000"/>
                </a:solidFill>
              </a:rPr>
              <a:t>)</a:t>
            </a:r>
          </a:p>
        </p:txBody>
      </p:sp>
      <p:grpSp>
        <p:nvGrpSpPr>
          <p:cNvPr id="26" name="Group 25">
            <a:extLst>
              <a:ext uri="{FF2B5EF4-FFF2-40B4-BE49-F238E27FC236}">
                <a16:creationId xmlns:a16="http://schemas.microsoft.com/office/drawing/2014/main" id="{A923645A-559F-68EC-885D-FE1AE2262703}"/>
              </a:ext>
            </a:extLst>
          </p:cNvPr>
          <p:cNvGrpSpPr/>
          <p:nvPr/>
        </p:nvGrpSpPr>
        <p:grpSpPr>
          <a:xfrm>
            <a:off x="167306" y="602955"/>
            <a:ext cx="2211778" cy="4852326"/>
            <a:chOff x="172009" y="775129"/>
            <a:chExt cx="2211778" cy="4852326"/>
          </a:xfrm>
        </p:grpSpPr>
        <p:sp>
          <p:nvSpPr>
            <p:cNvPr id="11" name="Rounded Rectangle 10">
              <a:extLst>
                <a:ext uri="{FF2B5EF4-FFF2-40B4-BE49-F238E27FC236}">
                  <a16:creationId xmlns:a16="http://schemas.microsoft.com/office/drawing/2014/main" id="{F6C6AB79-BD89-0A2F-EAE1-40E9CCCEDBB9}"/>
                </a:ext>
              </a:extLst>
            </p:cNvPr>
            <p:cNvSpPr/>
            <p:nvPr/>
          </p:nvSpPr>
          <p:spPr>
            <a:xfrm>
              <a:off x="172009" y="775129"/>
              <a:ext cx="2211778" cy="4852326"/>
            </a:xfrm>
            <a:prstGeom prst="roundRect">
              <a:avLst/>
            </a:prstGeom>
            <a:solidFill>
              <a:srgbClr val="F7D2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5E66B628-20C1-AD66-F597-C1C7D3FC60D9}"/>
                </a:ext>
              </a:extLst>
            </p:cNvPr>
            <p:cNvGrpSpPr/>
            <p:nvPr/>
          </p:nvGrpSpPr>
          <p:grpSpPr>
            <a:xfrm>
              <a:off x="433846" y="1453958"/>
              <a:ext cx="1616927" cy="3950084"/>
              <a:chOff x="390293" y="984684"/>
              <a:chExt cx="1616927" cy="3950084"/>
            </a:xfrm>
          </p:grpSpPr>
          <p:sp>
            <p:nvSpPr>
              <p:cNvPr id="15" name="Rounded Rectangle 14">
                <a:extLst>
                  <a:ext uri="{FF2B5EF4-FFF2-40B4-BE49-F238E27FC236}">
                    <a16:creationId xmlns:a16="http://schemas.microsoft.com/office/drawing/2014/main" id="{DDB134D3-C36D-B5C5-3AB1-7F78CEBC7102}"/>
                  </a:ext>
                </a:extLst>
              </p:cNvPr>
              <p:cNvSpPr/>
              <p:nvPr/>
            </p:nvSpPr>
            <p:spPr>
              <a:xfrm>
                <a:off x="390293" y="984684"/>
                <a:ext cx="1616927" cy="767402"/>
              </a:xfrm>
              <a:prstGeom prst="roundRect">
                <a:avLst/>
              </a:prstGeom>
              <a:solidFill>
                <a:srgbClr val="FF9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FD7B3945-4869-C67E-C173-EA15A4B0C27C}"/>
                  </a:ext>
                </a:extLst>
              </p:cNvPr>
              <p:cNvSpPr txBox="1"/>
              <p:nvPr/>
            </p:nvSpPr>
            <p:spPr>
              <a:xfrm>
                <a:off x="656870" y="1175783"/>
                <a:ext cx="1083771" cy="369332"/>
              </a:xfrm>
              <a:prstGeom prst="rect">
                <a:avLst/>
              </a:prstGeom>
              <a:noFill/>
            </p:spPr>
            <p:txBody>
              <a:bodyPr wrap="square" rtlCol="0">
                <a:spAutoFit/>
              </a:bodyPr>
              <a:lstStyle/>
              <a:p>
                <a:pPr algn="ctr"/>
                <a:r>
                  <a:rPr lang="en-US" dirty="0" err="1">
                    <a:solidFill>
                      <a:schemeClr val="bg1"/>
                    </a:solidFill>
                  </a:rPr>
                  <a:t>data.R</a:t>
                </a:r>
                <a:endParaRPr lang="en-US" dirty="0">
                  <a:solidFill>
                    <a:schemeClr val="bg1"/>
                  </a:solidFill>
                </a:endParaRPr>
              </a:p>
            </p:txBody>
          </p:sp>
          <p:sp>
            <p:nvSpPr>
              <p:cNvPr id="17" name="Rounded Rectangle 16">
                <a:extLst>
                  <a:ext uri="{FF2B5EF4-FFF2-40B4-BE49-F238E27FC236}">
                    <a16:creationId xmlns:a16="http://schemas.microsoft.com/office/drawing/2014/main" id="{F5000FFB-CA3A-C507-D465-AE42EAC4EEED}"/>
                  </a:ext>
                </a:extLst>
              </p:cNvPr>
              <p:cNvSpPr/>
              <p:nvPr/>
            </p:nvSpPr>
            <p:spPr>
              <a:xfrm>
                <a:off x="390293" y="2045578"/>
                <a:ext cx="1616927" cy="767402"/>
              </a:xfrm>
              <a:prstGeom prst="roundRect">
                <a:avLst/>
              </a:prstGeom>
              <a:solidFill>
                <a:srgbClr val="FF9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36521321-7355-2FDB-891E-A89D1E15407B}"/>
                  </a:ext>
                </a:extLst>
              </p:cNvPr>
              <p:cNvSpPr txBox="1"/>
              <p:nvPr/>
            </p:nvSpPr>
            <p:spPr>
              <a:xfrm>
                <a:off x="656868" y="2244613"/>
                <a:ext cx="1083771" cy="369332"/>
              </a:xfrm>
              <a:prstGeom prst="rect">
                <a:avLst/>
              </a:prstGeom>
              <a:noFill/>
            </p:spPr>
            <p:txBody>
              <a:bodyPr wrap="square" rtlCol="0">
                <a:spAutoFit/>
              </a:bodyPr>
              <a:lstStyle/>
              <a:p>
                <a:pPr algn="ctr"/>
                <a:r>
                  <a:rPr lang="en-US" dirty="0" err="1">
                    <a:solidFill>
                      <a:schemeClr val="bg1"/>
                    </a:solidFill>
                  </a:rPr>
                  <a:t>inputs.R</a:t>
                </a:r>
                <a:endParaRPr lang="en-US" dirty="0">
                  <a:solidFill>
                    <a:schemeClr val="bg1"/>
                  </a:solidFill>
                </a:endParaRPr>
              </a:p>
            </p:txBody>
          </p:sp>
          <p:sp>
            <p:nvSpPr>
              <p:cNvPr id="19" name="Rounded Rectangle 18">
                <a:extLst>
                  <a:ext uri="{FF2B5EF4-FFF2-40B4-BE49-F238E27FC236}">
                    <a16:creationId xmlns:a16="http://schemas.microsoft.com/office/drawing/2014/main" id="{8110419D-28ED-D800-A1AB-DC30E0B38357}"/>
                  </a:ext>
                </a:extLst>
              </p:cNvPr>
              <p:cNvSpPr/>
              <p:nvPr/>
            </p:nvSpPr>
            <p:spPr>
              <a:xfrm>
                <a:off x="390293" y="3106472"/>
                <a:ext cx="1616927" cy="767402"/>
              </a:xfrm>
              <a:prstGeom prst="roundRect">
                <a:avLst/>
              </a:prstGeom>
              <a:solidFill>
                <a:srgbClr val="FF9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EEFF9D1A-D877-7105-A4BC-B083C698B53D}"/>
                  </a:ext>
                </a:extLst>
              </p:cNvPr>
              <p:cNvSpPr txBox="1"/>
              <p:nvPr/>
            </p:nvSpPr>
            <p:spPr>
              <a:xfrm>
                <a:off x="490386" y="3167602"/>
                <a:ext cx="1416733" cy="646331"/>
              </a:xfrm>
              <a:prstGeom prst="rect">
                <a:avLst/>
              </a:prstGeom>
              <a:noFill/>
            </p:spPr>
            <p:txBody>
              <a:bodyPr wrap="square" rtlCol="0">
                <a:spAutoFit/>
              </a:bodyPr>
              <a:lstStyle/>
              <a:p>
                <a:pPr algn="ctr"/>
                <a:r>
                  <a:rPr lang="en-US" dirty="0">
                    <a:solidFill>
                      <a:schemeClr val="bg1"/>
                    </a:solidFill>
                  </a:rPr>
                  <a:t>common_</a:t>
                </a:r>
              </a:p>
              <a:p>
                <a:pPr algn="ctr"/>
                <a:r>
                  <a:rPr lang="en-US" dirty="0" err="1">
                    <a:solidFill>
                      <a:schemeClr val="bg1"/>
                    </a:solidFill>
                  </a:rPr>
                  <a:t>functions.R</a:t>
                </a:r>
                <a:endParaRPr lang="en-US" dirty="0">
                  <a:solidFill>
                    <a:schemeClr val="bg1"/>
                  </a:solidFill>
                </a:endParaRPr>
              </a:p>
            </p:txBody>
          </p:sp>
          <p:sp>
            <p:nvSpPr>
              <p:cNvPr id="21" name="Rounded Rectangle 20">
                <a:extLst>
                  <a:ext uri="{FF2B5EF4-FFF2-40B4-BE49-F238E27FC236}">
                    <a16:creationId xmlns:a16="http://schemas.microsoft.com/office/drawing/2014/main" id="{547E7B67-2244-9ACF-AF19-38B1AFFB257C}"/>
                  </a:ext>
                </a:extLst>
              </p:cNvPr>
              <p:cNvSpPr/>
              <p:nvPr/>
            </p:nvSpPr>
            <p:spPr>
              <a:xfrm>
                <a:off x="390293" y="4167366"/>
                <a:ext cx="1616927" cy="767402"/>
              </a:xfrm>
              <a:prstGeom prst="roundRect">
                <a:avLst/>
              </a:prstGeom>
              <a:solidFill>
                <a:srgbClr val="FF9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F20E2AD3-C19A-E8BF-DC8B-E1A4FAF4BF92}"/>
                  </a:ext>
                </a:extLst>
              </p:cNvPr>
              <p:cNvSpPr txBox="1"/>
              <p:nvPr/>
            </p:nvSpPr>
            <p:spPr>
              <a:xfrm>
                <a:off x="590487" y="4227901"/>
                <a:ext cx="1216535" cy="646331"/>
              </a:xfrm>
              <a:prstGeom prst="rect">
                <a:avLst/>
              </a:prstGeom>
              <a:noFill/>
            </p:spPr>
            <p:txBody>
              <a:bodyPr wrap="square" rtlCol="0">
                <a:spAutoFit/>
              </a:bodyPr>
              <a:lstStyle/>
              <a:p>
                <a:pPr algn="ctr"/>
                <a:r>
                  <a:rPr lang="en-US" dirty="0">
                    <a:solidFill>
                      <a:schemeClr val="bg1"/>
                    </a:solidFill>
                  </a:rPr>
                  <a:t>design_</a:t>
                </a:r>
              </a:p>
              <a:p>
                <a:pPr algn="ctr"/>
                <a:r>
                  <a:rPr lang="en-US" dirty="0" err="1">
                    <a:solidFill>
                      <a:schemeClr val="bg1"/>
                    </a:solidFill>
                  </a:rPr>
                  <a:t>kit.R</a:t>
                </a:r>
                <a:endParaRPr lang="en-US" dirty="0">
                  <a:solidFill>
                    <a:schemeClr val="bg1"/>
                  </a:solidFill>
                </a:endParaRPr>
              </a:p>
            </p:txBody>
          </p:sp>
        </p:grpSp>
        <p:sp>
          <p:nvSpPr>
            <p:cNvPr id="28" name="TextBox 27">
              <a:extLst>
                <a:ext uri="{FF2B5EF4-FFF2-40B4-BE49-F238E27FC236}">
                  <a16:creationId xmlns:a16="http://schemas.microsoft.com/office/drawing/2014/main" id="{41776C22-E5A8-A32D-CCE4-E466586E0D08}"/>
                </a:ext>
              </a:extLst>
            </p:cNvPr>
            <p:cNvSpPr txBox="1"/>
            <p:nvPr/>
          </p:nvSpPr>
          <p:spPr>
            <a:xfrm>
              <a:off x="408881" y="827224"/>
              <a:ext cx="1775520" cy="369332"/>
            </a:xfrm>
            <a:prstGeom prst="rect">
              <a:avLst/>
            </a:prstGeom>
            <a:noFill/>
          </p:spPr>
          <p:txBody>
            <a:bodyPr wrap="square" rtlCol="0">
              <a:spAutoFit/>
            </a:bodyPr>
            <a:lstStyle/>
            <a:p>
              <a:r>
                <a:rPr lang="en-US" dirty="0">
                  <a:solidFill>
                    <a:srgbClr val="FF9150"/>
                  </a:solidFill>
                </a:rPr>
                <a:t>External Scripts</a:t>
              </a:r>
            </a:p>
          </p:txBody>
        </p:sp>
      </p:grpSp>
      <p:cxnSp>
        <p:nvCxnSpPr>
          <p:cNvPr id="49" name="Straight Arrow Connector 48">
            <a:extLst>
              <a:ext uri="{FF2B5EF4-FFF2-40B4-BE49-F238E27FC236}">
                <a16:creationId xmlns:a16="http://schemas.microsoft.com/office/drawing/2014/main" id="{EDA18C19-BB39-737E-1078-4680760A4B09}"/>
              </a:ext>
            </a:extLst>
          </p:cNvPr>
          <p:cNvCxnSpPr>
            <a:cxnSpLocks/>
          </p:cNvCxnSpPr>
          <p:nvPr/>
        </p:nvCxnSpPr>
        <p:spPr>
          <a:xfrm>
            <a:off x="466213" y="1024382"/>
            <a:ext cx="3674605" cy="0"/>
          </a:xfrm>
          <a:prstGeom prst="straightConnector1">
            <a:avLst/>
          </a:prstGeom>
          <a:ln w="28575">
            <a:solidFill>
              <a:srgbClr val="FF9150"/>
            </a:solidFill>
            <a:tailEnd type="triangle"/>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16900F95-DDE5-F65E-33BE-5AC89A4B7F52}"/>
              </a:ext>
            </a:extLst>
          </p:cNvPr>
          <p:cNvGrpSpPr/>
          <p:nvPr/>
        </p:nvGrpSpPr>
        <p:grpSpPr>
          <a:xfrm>
            <a:off x="3381606" y="1346218"/>
            <a:ext cx="8027262" cy="5226458"/>
            <a:chOff x="3413079" y="653642"/>
            <a:chExt cx="8027262" cy="5226458"/>
          </a:xfrm>
        </p:grpSpPr>
        <p:sp>
          <p:nvSpPr>
            <p:cNvPr id="4" name="Rounded Rectangle 3">
              <a:extLst>
                <a:ext uri="{FF2B5EF4-FFF2-40B4-BE49-F238E27FC236}">
                  <a16:creationId xmlns:a16="http://schemas.microsoft.com/office/drawing/2014/main" id="{CFD71940-7FEB-396C-655C-86EF253D825E}"/>
                </a:ext>
              </a:extLst>
            </p:cNvPr>
            <p:cNvSpPr/>
            <p:nvPr/>
          </p:nvSpPr>
          <p:spPr>
            <a:xfrm>
              <a:off x="3413079" y="653642"/>
              <a:ext cx="8027262" cy="5226458"/>
            </a:xfrm>
            <a:prstGeom prst="roundRect">
              <a:avLst/>
            </a:prstGeom>
            <a:solidFill>
              <a:srgbClr val="FF7E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37E80B47-7E99-D401-6F58-3925E1249686}"/>
                </a:ext>
              </a:extLst>
            </p:cNvPr>
            <p:cNvSpPr/>
            <p:nvPr/>
          </p:nvSpPr>
          <p:spPr>
            <a:xfrm>
              <a:off x="4144536" y="1360449"/>
              <a:ext cx="6637764" cy="669073"/>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5C9EEDE-B2B2-7831-C54A-19C5D2B7BEA7}"/>
                </a:ext>
              </a:extLst>
            </p:cNvPr>
            <p:cNvSpPr txBox="1"/>
            <p:nvPr/>
          </p:nvSpPr>
          <p:spPr>
            <a:xfrm>
              <a:off x="4256048" y="1409960"/>
              <a:ext cx="3478373" cy="369332"/>
            </a:xfrm>
            <a:prstGeom prst="rect">
              <a:avLst/>
            </a:prstGeom>
            <a:noFill/>
          </p:spPr>
          <p:txBody>
            <a:bodyPr wrap="square" rtlCol="0">
              <a:spAutoFit/>
            </a:bodyPr>
            <a:lstStyle/>
            <a:p>
              <a:r>
                <a:rPr lang="en-US" dirty="0">
                  <a:solidFill>
                    <a:schemeClr val="bg1"/>
                  </a:solidFill>
                </a:rPr>
                <a:t>Tab 1 Global Input Variables</a:t>
              </a:r>
            </a:p>
          </p:txBody>
        </p:sp>
        <p:sp>
          <p:nvSpPr>
            <p:cNvPr id="8" name="Rounded Rectangle 7">
              <a:extLst>
                <a:ext uri="{FF2B5EF4-FFF2-40B4-BE49-F238E27FC236}">
                  <a16:creationId xmlns:a16="http://schemas.microsoft.com/office/drawing/2014/main" id="{C37ADE09-1787-6785-8E2C-D65683FDF46E}"/>
                </a:ext>
              </a:extLst>
            </p:cNvPr>
            <p:cNvSpPr/>
            <p:nvPr/>
          </p:nvSpPr>
          <p:spPr>
            <a:xfrm>
              <a:off x="4144535" y="2352908"/>
              <a:ext cx="2858430" cy="1393902"/>
            </a:xfrm>
            <a:prstGeom prst="roundRect">
              <a:avLst/>
            </a:prstGeom>
            <a:solidFill>
              <a:srgbClr val="FF2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447B304A-47B5-A3FE-33BC-8EAF2F7D4EBE}"/>
                </a:ext>
              </a:extLst>
            </p:cNvPr>
            <p:cNvSpPr/>
            <p:nvPr/>
          </p:nvSpPr>
          <p:spPr>
            <a:xfrm>
              <a:off x="4140818" y="4103649"/>
              <a:ext cx="2858430" cy="1393902"/>
            </a:xfrm>
            <a:prstGeom prst="roundRect">
              <a:avLst/>
            </a:prstGeom>
            <a:solidFill>
              <a:srgbClr val="FF2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a:extLst>
                <a:ext uri="{FF2B5EF4-FFF2-40B4-BE49-F238E27FC236}">
                  <a16:creationId xmlns:a16="http://schemas.microsoft.com/office/drawing/2014/main" id="{E98D7E90-33F3-C443-3BFA-7794C3CCD768}"/>
                </a:ext>
              </a:extLst>
            </p:cNvPr>
            <p:cNvSpPr/>
            <p:nvPr/>
          </p:nvSpPr>
          <p:spPr>
            <a:xfrm>
              <a:off x="7426710" y="2352907"/>
              <a:ext cx="3355588" cy="3144643"/>
            </a:xfrm>
            <a:prstGeom prst="roundRect">
              <a:avLst/>
            </a:prstGeom>
            <a:solidFill>
              <a:srgbClr val="FF2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30DBFA55-4E03-11CA-CF70-6AAF015219A1}"/>
                </a:ext>
              </a:extLst>
            </p:cNvPr>
            <p:cNvSpPr txBox="1"/>
            <p:nvPr/>
          </p:nvSpPr>
          <p:spPr>
            <a:xfrm>
              <a:off x="4256047" y="2499280"/>
              <a:ext cx="2598235" cy="369332"/>
            </a:xfrm>
            <a:prstGeom prst="rect">
              <a:avLst/>
            </a:prstGeom>
            <a:noFill/>
          </p:spPr>
          <p:txBody>
            <a:bodyPr wrap="square" rtlCol="0">
              <a:spAutoFit/>
            </a:bodyPr>
            <a:lstStyle/>
            <a:p>
              <a:r>
                <a:rPr lang="en-US" dirty="0">
                  <a:solidFill>
                    <a:schemeClr val="bg1"/>
                  </a:solidFill>
                </a:rPr>
                <a:t>Module 1 (Inner Module)</a:t>
              </a:r>
            </a:p>
          </p:txBody>
        </p:sp>
        <p:sp>
          <p:nvSpPr>
            <p:cNvPr id="13" name="TextBox 12">
              <a:extLst>
                <a:ext uri="{FF2B5EF4-FFF2-40B4-BE49-F238E27FC236}">
                  <a16:creationId xmlns:a16="http://schemas.microsoft.com/office/drawing/2014/main" id="{3A597969-B1D8-7662-2F07-B3A9D2416E3A}"/>
                </a:ext>
              </a:extLst>
            </p:cNvPr>
            <p:cNvSpPr txBox="1"/>
            <p:nvPr/>
          </p:nvSpPr>
          <p:spPr>
            <a:xfrm>
              <a:off x="4256046" y="4246304"/>
              <a:ext cx="2598235" cy="369332"/>
            </a:xfrm>
            <a:prstGeom prst="rect">
              <a:avLst/>
            </a:prstGeom>
            <a:noFill/>
          </p:spPr>
          <p:txBody>
            <a:bodyPr wrap="square" rtlCol="0">
              <a:spAutoFit/>
            </a:bodyPr>
            <a:lstStyle/>
            <a:p>
              <a:r>
                <a:rPr lang="en-US" dirty="0">
                  <a:solidFill>
                    <a:schemeClr val="bg1"/>
                  </a:solidFill>
                </a:rPr>
                <a:t>Module 2 (Inner Module)</a:t>
              </a:r>
            </a:p>
          </p:txBody>
        </p:sp>
        <p:sp>
          <p:nvSpPr>
            <p:cNvPr id="14" name="TextBox 13">
              <a:extLst>
                <a:ext uri="{FF2B5EF4-FFF2-40B4-BE49-F238E27FC236}">
                  <a16:creationId xmlns:a16="http://schemas.microsoft.com/office/drawing/2014/main" id="{F5BED687-C2D5-4C46-B218-EFABD309BBEF}"/>
                </a:ext>
              </a:extLst>
            </p:cNvPr>
            <p:cNvSpPr txBox="1"/>
            <p:nvPr/>
          </p:nvSpPr>
          <p:spPr>
            <a:xfrm>
              <a:off x="7734421" y="2499280"/>
              <a:ext cx="2598235" cy="369332"/>
            </a:xfrm>
            <a:prstGeom prst="rect">
              <a:avLst/>
            </a:prstGeom>
            <a:noFill/>
          </p:spPr>
          <p:txBody>
            <a:bodyPr wrap="square" rtlCol="0">
              <a:spAutoFit/>
            </a:bodyPr>
            <a:lstStyle/>
            <a:p>
              <a:r>
                <a:rPr lang="en-US" dirty="0">
                  <a:solidFill>
                    <a:schemeClr val="bg1"/>
                  </a:solidFill>
                </a:rPr>
                <a:t>Module 3 (Inner Module)</a:t>
              </a:r>
            </a:p>
          </p:txBody>
        </p:sp>
        <p:cxnSp>
          <p:nvCxnSpPr>
            <p:cNvPr id="36" name="Straight Arrow Connector 35">
              <a:extLst>
                <a:ext uri="{FF2B5EF4-FFF2-40B4-BE49-F238E27FC236}">
                  <a16:creationId xmlns:a16="http://schemas.microsoft.com/office/drawing/2014/main" id="{D2F89F85-0181-E804-8D66-6D964A0005FF}"/>
                </a:ext>
              </a:extLst>
            </p:cNvPr>
            <p:cNvCxnSpPr/>
            <p:nvPr/>
          </p:nvCxnSpPr>
          <p:spPr>
            <a:xfrm>
              <a:off x="5185317" y="2029521"/>
              <a:ext cx="0" cy="323385"/>
            </a:xfrm>
            <a:prstGeom prst="straightConnector1">
              <a:avLst/>
            </a:prstGeom>
            <a:ln w="1270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4ECD6E10-8A4F-59E5-E0D7-17A756E3933C}"/>
                </a:ext>
              </a:extLst>
            </p:cNvPr>
            <p:cNvCxnSpPr/>
            <p:nvPr/>
          </p:nvCxnSpPr>
          <p:spPr>
            <a:xfrm>
              <a:off x="8671932" y="2029521"/>
              <a:ext cx="0" cy="323385"/>
            </a:xfrm>
            <a:prstGeom prst="straightConnector1">
              <a:avLst/>
            </a:prstGeom>
            <a:ln w="1270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38">
              <a:extLst>
                <a:ext uri="{FF2B5EF4-FFF2-40B4-BE49-F238E27FC236}">
                  <a16:creationId xmlns:a16="http://schemas.microsoft.com/office/drawing/2014/main" id="{286E8A43-39BE-CFAF-C525-56CC5C1CCA57}"/>
                </a:ext>
              </a:extLst>
            </p:cNvPr>
            <p:cNvCxnSpPr>
              <a:cxnSpLocks/>
            </p:cNvCxnSpPr>
            <p:nvPr/>
          </p:nvCxnSpPr>
          <p:spPr>
            <a:xfrm rot="5400000">
              <a:off x="5767039" y="2655843"/>
              <a:ext cx="2074128" cy="821485"/>
            </a:xfrm>
            <a:prstGeom prst="bentConnector3">
              <a:avLst>
                <a:gd name="adj1" fmla="val 86559"/>
              </a:avLst>
            </a:prstGeom>
            <a:ln w="1270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565596FA-32A7-5C80-B3BB-8191A2EC1EF0}"/>
                </a:ext>
              </a:extLst>
            </p:cNvPr>
            <p:cNvSpPr txBox="1"/>
            <p:nvPr/>
          </p:nvSpPr>
          <p:spPr>
            <a:xfrm>
              <a:off x="4120467" y="775128"/>
              <a:ext cx="2598235" cy="369332"/>
            </a:xfrm>
            <a:prstGeom prst="rect">
              <a:avLst/>
            </a:prstGeom>
            <a:noFill/>
          </p:spPr>
          <p:txBody>
            <a:bodyPr wrap="square" rtlCol="0">
              <a:spAutoFit/>
            </a:bodyPr>
            <a:lstStyle/>
            <a:p>
              <a:r>
                <a:rPr lang="en-US" dirty="0">
                  <a:solidFill>
                    <a:schemeClr val="bg1"/>
                  </a:solidFill>
                </a:rPr>
                <a:t>Tab 1 (Outer Module)</a:t>
              </a:r>
            </a:p>
          </p:txBody>
        </p:sp>
      </p:grpSp>
      <p:sp>
        <p:nvSpPr>
          <p:cNvPr id="29" name="TextBox 28">
            <a:extLst>
              <a:ext uri="{FF2B5EF4-FFF2-40B4-BE49-F238E27FC236}">
                <a16:creationId xmlns:a16="http://schemas.microsoft.com/office/drawing/2014/main" id="{77D93DD7-B937-AFA6-52E6-6E0E5F16219C}"/>
              </a:ext>
            </a:extLst>
          </p:cNvPr>
          <p:cNvSpPr txBox="1"/>
          <p:nvPr/>
        </p:nvSpPr>
        <p:spPr>
          <a:xfrm>
            <a:off x="4152494" y="667873"/>
            <a:ext cx="6526252" cy="369332"/>
          </a:xfrm>
          <a:prstGeom prst="rect">
            <a:avLst/>
          </a:prstGeom>
          <a:noFill/>
        </p:spPr>
        <p:txBody>
          <a:bodyPr wrap="square" rtlCol="0">
            <a:spAutoFit/>
          </a:bodyPr>
          <a:lstStyle/>
          <a:p>
            <a:r>
              <a:rPr lang="en-US" dirty="0">
                <a:solidFill>
                  <a:srgbClr val="DE1400"/>
                </a:solidFill>
              </a:rPr>
              <a:t>Setup, design, navigation bar, footer</a:t>
            </a:r>
          </a:p>
        </p:txBody>
      </p:sp>
    </p:spTree>
    <p:extLst>
      <p:ext uri="{BB962C8B-B14F-4D97-AF65-F5344CB8AC3E}">
        <p14:creationId xmlns:p14="http://schemas.microsoft.com/office/powerpoint/2010/main" val="3256864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BD53A6E-4389-E126-13E6-A0ADACEE40F4}"/>
              </a:ext>
            </a:extLst>
          </p:cNvPr>
          <p:cNvSpPr txBox="1"/>
          <p:nvPr/>
        </p:nvSpPr>
        <p:spPr>
          <a:xfrm>
            <a:off x="381000" y="444500"/>
            <a:ext cx="4889500" cy="369332"/>
          </a:xfrm>
          <a:prstGeom prst="rect">
            <a:avLst/>
          </a:prstGeom>
          <a:noFill/>
        </p:spPr>
        <p:txBody>
          <a:bodyPr wrap="square" rtlCol="0">
            <a:spAutoFit/>
          </a:bodyPr>
          <a:lstStyle/>
          <a:p>
            <a:r>
              <a:rPr lang="en-US" b="1" dirty="0">
                <a:solidFill>
                  <a:srgbClr val="C00000"/>
                </a:solidFill>
              </a:rPr>
              <a:t>Writing Modules</a:t>
            </a:r>
          </a:p>
        </p:txBody>
      </p:sp>
      <p:sp>
        <p:nvSpPr>
          <p:cNvPr id="7" name="Rounded Rectangle 6">
            <a:extLst>
              <a:ext uri="{FF2B5EF4-FFF2-40B4-BE49-F238E27FC236}">
                <a16:creationId xmlns:a16="http://schemas.microsoft.com/office/drawing/2014/main" id="{F47E7ED0-CC89-2A48-0769-A43A317A8E55}"/>
              </a:ext>
            </a:extLst>
          </p:cNvPr>
          <p:cNvSpPr/>
          <p:nvPr/>
        </p:nvSpPr>
        <p:spPr>
          <a:xfrm>
            <a:off x="381000" y="1041400"/>
            <a:ext cx="5143500" cy="5397500"/>
          </a:xfrm>
          <a:prstGeom prst="roundRect">
            <a:avLst/>
          </a:prstGeom>
          <a:solidFill>
            <a:srgbClr val="FF2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6A4F38D-3C03-89F3-F044-B6E1D84B57E9}"/>
              </a:ext>
            </a:extLst>
          </p:cNvPr>
          <p:cNvSpPr txBox="1"/>
          <p:nvPr/>
        </p:nvSpPr>
        <p:spPr>
          <a:xfrm>
            <a:off x="787400" y="743089"/>
            <a:ext cx="4140200" cy="5632311"/>
          </a:xfrm>
          <a:prstGeom prst="rect">
            <a:avLst/>
          </a:prstGeom>
          <a:noFill/>
        </p:spPr>
        <p:txBody>
          <a:bodyPr wrap="square" rtlCol="0">
            <a:spAutoFit/>
          </a:bodyPr>
          <a:lstStyle/>
          <a:p>
            <a:endParaRPr lang="en-US" dirty="0">
              <a:solidFill>
                <a:schemeClr val="bg1"/>
              </a:solidFill>
            </a:endParaRPr>
          </a:p>
          <a:p>
            <a:endParaRPr lang="en-US" dirty="0">
              <a:solidFill>
                <a:schemeClr val="bg1"/>
              </a:solidFill>
            </a:endParaRPr>
          </a:p>
          <a:p>
            <a:r>
              <a:rPr lang="en-US" dirty="0">
                <a:solidFill>
                  <a:schemeClr val="bg1"/>
                </a:solidFill>
              </a:rPr>
              <a:t>module1.R</a:t>
            </a:r>
          </a:p>
          <a:p>
            <a:endParaRPr lang="en-US" dirty="0">
              <a:solidFill>
                <a:schemeClr val="bg1"/>
              </a:solidFill>
            </a:endParaRPr>
          </a:p>
          <a:p>
            <a:r>
              <a:rPr lang="en-US" dirty="0" err="1">
                <a:solidFill>
                  <a:schemeClr val="bg1"/>
                </a:solidFill>
              </a:rPr>
              <a:t>moduleDemoUI</a:t>
            </a:r>
            <a:r>
              <a:rPr lang="en-US" dirty="0">
                <a:solidFill>
                  <a:schemeClr val="bg1"/>
                </a:solidFill>
              </a:rPr>
              <a:t> &lt;- function(id){</a:t>
            </a:r>
          </a:p>
          <a:p>
            <a:r>
              <a:rPr lang="en-US" dirty="0">
                <a:solidFill>
                  <a:schemeClr val="bg1"/>
                </a:solidFill>
              </a:rPr>
              <a:t>  ns &lt;- NS(id)</a:t>
            </a:r>
          </a:p>
          <a:p>
            <a:r>
              <a:rPr lang="en-US" dirty="0">
                <a:solidFill>
                  <a:schemeClr val="bg1"/>
                </a:solidFill>
              </a:rPr>
              <a:t>  </a:t>
            </a:r>
            <a:r>
              <a:rPr lang="en-US" dirty="0" err="1">
                <a:solidFill>
                  <a:schemeClr val="bg1"/>
                </a:solidFill>
              </a:rPr>
              <a:t>tagList</a:t>
            </a:r>
            <a:r>
              <a:rPr lang="en-US" dirty="0">
                <a:solidFill>
                  <a:schemeClr val="bg1"/>
                </a:solidFill>
              </a:rPr>
              <a:t>(</a:t>
            </a:r>
          </a:p>
          <a:p>
            <a:r>
              <a:rPr lang="en-US" dirty="0">
                <a:solidFill>
                  <a:schemeClr val="bg1"/>
                </a:solidFill>
              </a:rPr>
              <a:t>    # UI elements here</a:t>
            </a:r>
          </a:p>
          <a:p>
            <a:r>
              <a:rPr lang="en-US" dirty="0">
                <a:solidFill>
                  <a:schemeClr val="bg1"/>
                </a:solidFill>
              </a:rPr>
              <a:t>  )</a:t>
            </a:r>
          </a:p>
          <a:p>
            <a:r>
              <a:rPr lang="en-US" dirty="0">
                <a:solidFill>
                  <a:schemeClr val="bg1"/>
                </a:solidFill>
              </a:rPr>
              <a:t>}</a:t>
            </a:r>
          </a:p>
          <a:p>
            <a:endParaRPr lang="en-US" dirty="0">
              <a:solidFill>
                <a:schemeClr val="bg1"/>
              </a:solidFill>
            </a:endParaRPr>
          </a:p>
          <a:p>
            <a:endParaRPr lang="en-US" dirty="0">
              <a:solidFill>
                <a:schemeClr val="bg1"/>
              </a:solidFill>
            </a:endParaRPr>
          </a:p>
          <a:p>
            <a:r>
              <a:rPr lang="en-US" dirty="0" err="1">
                <a:solidFill>
                  <a:schemeClr val="bg1"/>
                </a:solidFill>
              </a:rPr>
              <a:t>moduleDemoServer</a:t>
            </a:r>
            <a:r>
              <a:rPr lang="en-US" dirty="0">
                <a:solidFill>
                  <a:schemeClr val="bg1"/>
                </a:solidFill>
              </a:rPr>
              <a:t>&lt;- function(id){</a:t>
            </a:r>
          </a:p>
          <a:p>
            <a:r>
              <a:rPr lang="en-US" dirty="0">
                <a:solidFill>
                  <a:schemeClr val="bg1"/>
                </a:solidFill>
              </a:rPr>
              <a:t>  </a:t>
            </a:r>
            <a:r>
              <a:rPr lang="en-US" dirty="0" err="1">
                <a:solidFill>
                  <a:schemeClr val="bg1"/>
                </a:solidFill>
              </a:rPr>
              <a:t>moduleServer</a:t>
            </a:r>
            <a:r>
              <a:rPr lang="en-US" dirty="0">
                <a:solidFill>
                  <a:schemeClr val="bg1"/>
                </a:solidFill>
              </a:rPr>
              <a:t>(</a:t>
            </a:r>
          </a:p>
          <a:p>
            <a:r>
              <a:rPr lang="en-US" dirty="0">
                <a:solidFill>
                  <a:schemeClr val="bg1"/>
                </a:solidFill>
              </a:rPr>
              <a:t>    id,</a:t>
            </a:r>
          </a:p>
          <a:p>
            <a:r>
              <a:rPr lang="en-US" dirty="0">
                <a:solidFill>
                  <a:schemeClr val="bg1"/>
                </a:solidFill>
              </a:rPr>
              <a:t>    function(input, output, session){</a:t>
            </a:r>
          </a:p>
          <a:p>
            <a:r>
              <a:rPr lang="en-US" dirty="0">
                <a:solidFill>
                  <a:schemeClr val="bg1"/>
                </a:solidFill>
              </a:rPr>
              <a:t>      # logic here</a:t>
            </a:r>
          </a:p>
          <a:p>
            <a:r>
              <a:rPr lang="en-US" dirty="0">
                <a:solidFill>
                  <a:schemeClr val="bg1"/>
                </a:solidFill>
              </a:rPr>
              <a:t>    }</a:t>
            </a:r>
          </a:p>
          <a:p>
            <a:r>
              <a:rPr lang="en-US" dirty="0">
                <a:solidFill>
                  <a:schemeClr val="bg1"/>
                </a:solidFill>
              </a:rPr>
              <a:t>  )</a:t>
            </a:r>
          </a:p>
          <a:p>
            <a:r>
              <a:rPr lang="en-US" dirty="0">
                <a:solidFill>
                  <a:schemeClr val="bg1"/>
                </a:solidFill>
              </a:rPr>
              <a:t>}</a:t>
            </a:r>
          </a:p>
        </p:txBody>
      </p:sp>
      <p:sp>
        <p:nvSpPr>
          <p:cNvPr id="8" name="TextBox 7">
            <a:extLst>
              <a:ext uri="{FF2B5EF4-FFF2-40B4-BE49-F238E27FC236}">
                <a16:creationId xmlns:a16="http://schemas.microsoft.com/office/drawing/2014/main" id="{FF9E81C9-4BCF-6C45-EABC-5E324137EBD6}"/>
              </a:ext>
            </a:extLst>
          </p:cNvPr>
          <p:cNvSpPr txBox="1"/>
          <p:nvPr/>
        </p:nvSpPr>
        <p:spPr>
          <a:xfrm>
            <a:off x="6438900" y="1582340"/>
            <a:ext cx="4737100" cy="3693319"/>
          </a:xfrm>
          <a:prstGeom prst="rect">
            <a:avLst/>
          </a:prstGeom>
          <a:noFill/>
        </p:spPr>
        <p:txBody>
          <a:bodyPr wrap="square" rtlCol="0">
            <a:spAutoFit/>
          </a:bodyPr>
          <a:lstStyle/>
          <a:p>
            <a:r>
              <a:rPr lang="en-US" dirty="0"/>
              <a:t>Once you have written your modularized shiny app you can pipe the code into the two functions shown here.</a:t>
            </a:r>
          </a:p>
          <a:p>
            <a:endParaRPr lang="en-US" dirty="0"/>
          </a:p>
          <a:p>
            <a:pPr marL="285750" indent="-285750">
              <a:buFont typeface="Arial" panose="020B0604020202020204" pitchFamily="34" charset="0"/>
              <a:buChar char="•"/>
            </a:pPr>
            <a:r>
              <a:rPr lang="en-US" dirty="0"/>
              <a:t>NS is the namespace function and your UI module should always start with this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GB" b="0" i="0" u="none" strike="noStrike" dirty="0">
                <a:solidFill>
                  <a:srgbClr val="333333"/>
                </a:solidFill>
                <a:effectLst/>
                <a:latin typeface="Lato" panose="020F0502020204030204" pitchFamily="34" charset="0"/>
              </a:rPr>
              <a:t>All input and output IDs that appear in the function body </a:t>
            </a:r>
            <a:r>
              <a:rPr lang="en-GB" b="1" i="0" u="none" strike="noStrike" dirty="0">
                <a:solidFill>
                  <a:srgbClr val="333333"/>
                </a:solidFill>
                <a:effectLst/>
                <a:latin typeface="Lato" panose="020F0502020204030204" pitchFamily="34" charset="0"/>
              </a:rPr>
              <a:t>needs to be wrapped in a call to </a:t>
            </a:r>
            <a:r>
              <a:rPr lang="en-GB" b="1" dirty="0"/>
              <a:t>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GB" dirty="0">
                <a:solidFill>
                  <a:srgbClr val="333333"/>
                </a:solidFill>
                <a:latin typeface="Lato" panose="020F0502020204030204" pitchFamily="34" charset="0"/>
              </a:rPr>
              <a:t>The results are wrapped in </a:t>
            </a:r>
            <a:r>
              <a:rPr lang="en-GB" dirty="0" err="1">
                <a:solidFill>
                  <a:srgbClr val="333333"/>
                </a:solidFill>
                <a:latin typeface="Lato" panose="020F0502020204030204" pitchFamily="34" charset="0"/>
              </a:rPr>
              <a:t>tagList</a:t>
            </a:r>
            <a:r>
              <a:rPr lang="en-GB" dirty="0">
                <a:solidFill>
                  <a:srgbClr val="333333"/>
                </a:solidFill>
                <a:latin typeface="Lato" panose="020F0502020204030204" pitchFamily="34" charset="0"/>
              </a:rPr>
              <a:t> instead of </a:t>
            </a:r>
            <a:r>
              <a:rPr lang="en-GB" dirty="0" err="1">
                <a:solidFill>
                  <a:srgbClr val="333333"/>
                </a:solidFill>
                <a:latin typeface="Lato" panose="020F0502020204030204" pitchFamily="34" charset="0"/>
              </a:rPr>
              <a:t>fluidPage</a:t>
            </a:r>
            <a:r>
              <a:rPr lang="en-GB" dirty="0">
                <a:solidFill>
                  <a:srgbClr val="333333"/>
                </a:solidFill>
                <a:latin typeface="Lato" panose="020F0502020204030204" pitchFamily="34" charset="0"/>
              </a:rPr>
              <a:t> for example</a:t>
            </a:r>
            <a:endParaRPr lang="en-US" dirty="0">
              <a:solidFill>
                <a:srgbClr val="333333"/>
              </a:solidFill>
              <a:latin typeface="Lato" panose="020F0502020204030204" pitchFamily="34" charset="0"/>
            </a:endParaRPr>
          </a:p>
        </p:txBody>
      </p:sp>
    </p:spTree>
    <p:extLst>
      <p:ext uri="{BB962C8B-B14F-4D97-AF65-F5344CB8AC3E}">
        <p14:creationId xmlns:p14="http://schemas.microsoft.com/office/powerpoint/2010/main" val="4105438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BD53A6E-4389-E126-13E6-A0ADACEE40F4}"/>
              </a:ext>
            </a:extLst>
          </p:cNvPr>
          <p:cNvSpPr txBox="1"/>
          <p:nvPr/>
        </p:nvSpPr>
        <p:spPr>
          <a:xfrm>
            <a:off x="381000" y="444500"/>
            <a:ext cx="4889500" cy="369332"/>
          </a:xfrm>
          <a:prstGeom prst="rect">
            <a:avLst/>
          </a:prstGeom>
          <a:noFill/>
        </p:spPr>
        <p:txBody>
          <a:bodyPr wrap="square" rtlCol="0">
            <a:spAutoFit/>
          </a:bodyPr>
          <a:lstStyle/>
          <a:p>
            <a:r>
              <a:rPr lang="en-US" b="1" dirty="0">
                <a:solidFill>
                  <a:srgbClr val="C00000"/>
                </a:solidFill>
              </a:rPr>
              <a:t>Using Modules</a:t>
            </a:r>
          </a:p>
        </p:txBody>
      </p:sp>
      <p:sp>
        <p:nvSpPr>
          <p:cNvPr id="7" name="Rounded Rectangle 6">
            <a:extLst>
              <a:ext uri="{FF2B5EF4-FFF2-40B4-BE49-F238E27FC236}">
                <a16:creationId xmlns:a16="http://schemas.microsoft.com/office/drawing/2014/main" id="{F47E7ED0-CC89-2A48-0769-A43A317A8E55}"/>
              </a:ext>
            </a:extLst>
          </p:cNvPr>
          <p:cNvSpPr/>
          <p:nvPr/>
        </p:nvSpPr>
        <p:spPr>
          <a:xfrm>
            <a:off x="381000" y="1041400"/>
            <a:ext cx="5118100" cy="5397500"/>
          </a:xfrm>
          <a:prstGeom prst="roundRect">
            <a:avLst/>
          </a:prstGeom>
          <a:solidFill>
            <a:srgbClr val="F5C5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7E79"/>
              </a:solidFill>
            </a:endParaRPr>
          </a:p>
        </p:txBody>
      </p:sp>
      <p:sp>
        <p:nvSpPr>
          <p:cNvPr id="3" name="TextBox 2">
            <a:extLst>
              <a:ext uri="{FF2B5EF4-FFF2-40B4-BE49-F238E27FC236}">
                <a16:creationId xmlns:a16="http://schemas.microsoft.com/office/drawing/2014/main" id="{F1C8E7C8-E639-EB54-29EF-78412D6A5AA3}"/>
              </a:ext>
            </a:extLst>
          </p:cNvPr>
          <p:cNvSpPr txBox="1"/>
          <p:nvPr/>
        </p:nvSpPr>
        <p:spPr>
          <a:xfrm>
            <a:off x="635000" y="1366788"/>
            <a:ext cx="4635500" cy="5078313"/>
          </a:xfrm>
          <a:prstGeom prst="rect">
            <a:avLst/>
          </a:prstGeom>
          <a:noFill/>
        </p:spPr>
        <p:txBody>
          <a:bodyPr wrap="square">
            <a:spAutoFit/>
          </a:bodyPr>
          <a:lstStyle/>
          <a:p>
            <a:r>
              <a:rPr lang="en-US" dirty="0">
                <a:solidFill>
                  <a:schemeClr val="bg1"/>
                </a:solidFill>
              </a:rPr>
              <a:t>(</a:t>
            </a:r>
            <a:r>
              <a:rPr lang="en-US" dirty="0" err="1">
                <a:solidFill>
                  <a:schemeClr val="bg1"/>
                </a:solidFill>
              </a:rPr>
              <a:t>app.R</a:t>
            </a:r>
            <a:r>
              <a:rPr lang="en-US" dirty="0">
                <a:solidFill>
                  <a:schemeClr val="bg1"/>
                </a:solidFill>
              </a:rPr>
              <a:t>)</a:t>
            </a:r>
          </a:p>
          <a:p>
            <a:endParaRPr lang="en-US" dirty="0">
              <a:solidFill>
                <a:schemeClr val="bg1"/>
              </a:solidFill>
            </a:endParaRPr>
          </a:p>
          <a:p>
            <a:r>
              <a:rPr lang="en-US" dirty="0">
                <a:solidFill>
                  <a:schemeClr val="bg1"/>
                </a:solidFill>
              </a:rPr>
              <a:t>source('module1.R')</a:t>
            </a:r>
          </a:p>
          <a:p>
            <a:endParaRPr lang="en-US" dirty="0">
              <a:solidFill>
                <a:schemeClr val="bg1"/>
              </a:solidFill>
            </a:endParaRPr>
          </a:p>
          <a:p>
            <a:r>
              <a:rPr lang="en-US" dirty="0" err="1">
                <a:solidFill>
                  <a:schemeClr val="bg1"/>
                </a:solidFill>
              </a:rPr>
              <a:t>ui</a:t>
            </a:r>
            <a:r>
              <a:rPr lang="en-US" dirty="0">
                <a:solidFill>
                  <a:schemeClr val="bg1"/>
                </a:solidFill>
              </a:rPr>
              <a:t> = </a:t>
            </a:r>
            <a:r>
              <a:rPr lang="en-US" dirty="0" err="1">
                <a:solidFill>
                  <a:schemeClr val="bg1"/>
                </a:solidFill>
              </a:rPr>
              <a:t>fluidPage</a:t>
            </a:r>
            <a:r>
              <a:rPr lang="en-US" dirty="0">
                <a:solidFill>
                  <a:schemeClr val="bg1"/>
                </a:solidFill>
              </a:rPr>
              <a:t>(</a:t>
            </a:r>
          </a:p>
          <a:p>
            <a:endParaRPr lang="en-US" dirty="0">
              <a:solidFill>
                <a:schemeClr val="bg1"/>
              </a:solidFill>
            </a:endParaRPr>
          </a:p>
          <a:p>
            <a:r>
              <a:rPr lang="en-US" dirty="0">
                <a:solidFill>
                  <a:schemeClr val="bg1"/>
                </a:solidFill>
              </a:rPr>
              <a:t>  </a:t>
            </a:r>
            <a:r>
              <a:rPr lang="en-US" dirty="0" err="1">
                <a:solidFill>
                  <a:schemeClr val="bg1"/>
                </a:solidFill>
              </a:rPr>
              <a:t>moduleDemoUI</a:t>
            </a:r>
            <a:r>
              <a:rPr lang="en-US" dirty="0">
                <a:solidFill>
                  <a:schemeClr val="bg1"/>
                </a:solidFill>
              </a:rPr>
              <a:t>(id = "</a:t>
            </a:r>
            <a:r>
              <a:rPr lang="en-US" dirty="0" err="1">
                <a:solidFill>
                  <a:schemeClr val="bg1"/>
                </a:solidFill>
              </a:rPr>
              <a:t>data_coverage_module</a:t>
            </a:r>
            <a:r>
              <a:rPr lang="en-US" dirty="0">
                <a:solidFill>
                  <a:schemeClr val="bg1"/>
                </a:solidFill>
              </a:rPr>
              <a:t>")</a:t>
            </a:r>
          </a:p>
          <a:p>
            <a:endParaRPr lang="en-US" dirty="0">
              <a:solidFill>
                <a:schemeClr val="bg1"/>
              </a:solidFill>
            </a:endParaRPr>
          </a:p>
          <a:p>
            <a:r>
              <a:rPr lang="en-US" dirty="0">
                <a:solidFill>
                  <a:schemeClr val="bg1"/>
                </a:solidFill>
              </a:rPr>
              <a:t>  )</a:t>
            </a:r>
          </a:p>
          <a:p>
            <a:endParaRPr lang="en-US" dirty="0">
              <a:solidFill>
                <a:schemeClr val="bg1"/>
              </a:solidFill>
            </a:endParaRPr>
          </a:p>
          <a:p>
            <a:endParaRPr lang="en-US" dirty="0">
              <a:solidFill>
                <a:schemeClr val="bg1"/>
              </a:solidFill>
            </a:endParaRPr>
          </a:p>
          <a:p>
            <a:r>
              <a:rPr lang="en-US" dirty="0">
                <a:solidFill>
                  <a:schemeClr val="bg1"/>
                </a:solidFill>
              </a:rPr>
              <a:t>server = function(input, output, session) {</a:t>
            </a:r>
          </a:p>
          <a:p>
            <a:endParaRPr lang="en-US" dirty="0">
              <a:solidFill>
                <a:schemeClr val="bg1"/>
              </a:solidFill>
            </a:endParaRPr>
          </a:p>
          <a:p>
            <a:r>
              <a:rPr lang="en-US" dirty="0">
                <a:solidFill>
                  <a:schemeClr val="bg1"/>
                </a:solidFill>
              </a:rPr>
              <a:t>  </a:t>
            </a:r>
            <a:r>
              <a:rPr lang="en-US" dirty="0" err="1">
                <a:solidFill>
                  <a:schemeClr val="bg1"/>
                </a:solidFill>
              </a:rPr>
              <a:t>moduleDemoServer</a:t>
            </a:r>
            <a:r>
              <a:rPr lang="en-US" dirty="0">
                <a:solidFill>
                  <a:schemeClr val="bg1"/>
                </a:solidFill>
              </a:rPr>
              <a:t>(id = "</a:t>
            </a:r>
            <a:r>
              <a:rPr lang="en-US" dirty="0" err="1">
                <a:solidFill>
                  <a:schemeClr val="bg1"/>
                </a:solidFill>
              </a:rPr>
              <a:t>data_coverage_module</a:t>
            </a:r>
            <a:r>
              <a:rPr lang="en-US" dirty="0">
                <a:solidFill>
                  <a:schemeClr val="bg1"/>
                </a:solidFill>
              </a:rPr>
              <a:t>")</a:t>
            </a:r>
          </a:p>
          <a:p>
            <a:endParaRPr lang="en-US" dirty="0">
              <a:solidFill>
                <a:schemeClr val="bg1"/>
              </a:solidFill>
            </a:endParaRPr>
          </a:p>
          <a:p>
            <a:r>
              <a:rPr lang="en-US" dirty="0">
                <a:solidFill>
                  <a:schemeClr val="bg1"/>
                </a:solidFill>
              </a:rPr>
              <a:t>  }</a:t>
            </a:r>
          </a:p>
        </p:txBody>
      </p:sp>
      <p:sp>
        <p:nvSpPr>
          <p:cNvPr id="2" name="TextBox 1">
            <a:extLst>
              <a:ext uri="{FF2B5EF4-FFF2-40B4-BE49-F238E27FC236}">
                <a16:creationId xmlns:a16="http://schemas.microsoft.com/office/drawing/2014/main" id="{BBBA70C5-7F35-6120-CF92-C0712FA540AC}"/>
              </a:ext>
            </a:extLst>
          </p:cNvPr>
          <p:cNvSpPr txBox="1"/>
          <p:nvPr/>
        </p:nvSpPr>
        <p:spPr>
          <a:xfrm>
            <a:off x="6489700" y="1228288"/>
            <a:ext cx="5219700" cy="5632311"/>
          </a:xfrm>
          <a:prstGeom prst="rect">
            <a:avLst/>
          </a:prstGeom>
          <a:noFill/>
        </p:spPr>
        <p:txBody>
          <a:bodyPr wrap="square" rtlCol="0">
            <a:spAutoFit/>
          </a:bodyPr>
          <a:lstStyle/>
          <a:p>
            <a:endParaRPr lang="en-GB" dirty="0">
              <a:solidFill>
                <a:srgbClr val="2B2B2B"/>
              </a:solidFill>
            </a:endParaRPr>
          </a:p>
          <a:p>
            <a:r>
              <a:rPr lang="en-GB" b="0" i="0" u="none" strike="noStrike" dirty="0">
                <a:solidFill>
                  <a:srgbClr val="2B2B2B"/>
                </a:solidFill>
                <a:effectLst/>
              </a:rPr>
              <a:t>To make the module server aware of the namespace, you need to pass in the ID of the module UI you want that server module to work with.</a:t>
            </a:r>
          </a:p>
          <a:p>
            <a:endParaRPr lang="en-GB" dirty="0"/>
          </a:p>
          <a:p>
            <a:r>
              <a:rPr lang="en-GB" dirty="0"/>
              <a:t>Modules can be reused in the main app: </a:t>
            </a:r>
            <a:r>
              <a:rPr lang="en-GB" b="0" i="0" u="none" strike="noStrike" dirty="0">
                <a:effectLst/>
              </a:rPr>
              <a:t>simply give each instance its own ID. E.g. </a:t>
            </a:r>
          </a:p>
          <a:p>
            <a:endParaRPr lang="en-GB" dirty="0"/>
          </a:p>
          <a:p>
            <a:r>
              <a:rPr lang="en-US" dirty="0" err="1"/>
              <a:t>moduleDemoUI</a:t>
            </a:r>
            <a:r>
              <a:rPr lang="en-US" dirty="0"/>
              <a:t>(id = "data_coverage_module1")</a:t>
            </a:r>
          </a:p>
          <a:p>
            <a:r>
              <a:rPr lang="en-US" dirty="0" err="1"/>
              <a:t>moduleDemoUI</a:t>
            </a:r>
            <a:r>
              <a:rPr lang="en-US" dirty="0"/>
              <a:t>(id = "data_coverage_module2")</a:t>
            </a:r>
          </a:p>
          <a:p>
            <a:endParaRPr lang="en-US" dirty="0"/>
          </a:p>
          <a:p>
            <a:r>
              <a:rPr lang="en-US" dirty="0" err="1"/>
              <a:t>moduleDemoServer</a:t>
            </a:r>
            <a:r>
              <a:rPr lang="en-US" dirty="0"/>
              <a:t>(id = "data_coverage_module1")</a:t>
            </a:r>
          </a:p>
          <a:p>
            <a:r>
              <a:rPr lang="en-US" dirty="0" err="1"/>
              <a:t>moduleDemoServer</a:t>
            </a:r>
            <a:r>
              <a:rPr lang="en-US" dirty="0"/>
              <a:t>(id = "data_coverage_module2")</a:t>
            </a:r>
          </a:p>
          <a:p>
            <a:endParaRPr lang="en-US" dirty="0"/>
          </a:p>
          <a:p>
            <a:r>
              <a:rPr lang="en-US" dirty="0"/>
              <a:t>Remember to source your module script (unless in the R folder)!</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281896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BD53A6E-4389-E126-13E6-A0ADACEE40F4}"/>
              </a:ext>
            </a:extLst>
          </p:cNvPr>
          <p:cNvSpPr txBox="1"/>
          <p:nvPr/>
        </p:nvSpPr>
        <p:spPr>
          <a:xfrm>
            <a:off x="381000" y="444500"/>
            <a:ext cx="6096000" cy="369332"/>
          </a:xfrm>
          <a:prstGeom prst="rect">
            <a:avLst/>
          </a:prstGeom>
          <a:noFill/>
        </p:spPr>
        <p:txBody>
          <a:bodyPr wrap="square" rtlCol="0">
            <a:spAutoFit/>
          </a:bodyPr>
          <a:lstStyle/>
          <a:p>
            <a:r>
              <a:rPr lang="en-US" b="1" dirty="0">
                <a:solidFill>
                  <a:srgbClr val="C00000"/>
                </a:solidFill>
              </a:rPr>
              <a:t>Global Input – passing (external) input into your module</a:t>
            </a:r>
          </a:p>
        </p:txBody>
      </p:sp>
      <p:sp>
        <p:nvSpPr>
          <p:cNvPr id="7" name="Rounded Rectangle 6">
            <a:extLst>
              <a:ext uri="{FF2B5EF4-FFF2-40B4-BE49-F238E27FC236}">
                <a16:creationId xmlns:a16="http://schemas.microsoft.com/office/drawing/2014/main" id="{F47E7ED0-CC89-2A48-0769-A43A317A8E55}"/>
              </a:ext>
            </a:extLst>
          </p:cNvPr>
          <p:cNvSpPr/>
          <p:nvPr/>
        </p:nvSpPr>
        <p:spPr>
          <a:xfrm>
            <a:off x="381000" y="1241258"/>
            <a:ext cx="5626100" cy="144780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extBox 1">
            <a:extLst>
              <a:ext uri="{FF2B5EF4-FFF2-40B4-BE49-F238E27FC236}">
                <a16:creationId xmlns:a16="http://schemas.microsoft.com/office/drawing/2014/main" id="{7437A0CD-55CC-1A6F-1EF8-4A93B210A561}"/>
              </a:ext>
            </a:extLst>
          </p:cNvPr>
          <p:cNvSpPr txBox="1"/>
          <p:nvPr/>
        </p:nvSpPr>
        <p:spPr>
          <a:xfrm>
            <a:off x="6238875" y="469306"/>
            <a:ext cx="5219700" cy="2862322"/>
          </a:xfrm>
          <a:prstGeom prst="rect">
            <a:avLst/>
          </a:prstGeom>
          <a:noFill/>
        </p:spPr>
        <p:txBody>
          <a:bodyPr wrap="square" rtlCol="0">
            <a:spAutoFit/>
          </a:bodyPr>
          <a:lstStyle/>
          <a:p>
            <a:r>
              <a:rPr lang="en-GB" b="1" dirty="0">
                <a:solidFill>
                  <a:srgbClr val="C00000"/>
                </a:solidFill>
              </a:rPr>
              <a:t>Example: you have a module that exists in your main app and wish to use an input that is defined in the main app (referred to as a global variable)</a:t>
            </a:r>
          </a:p>
          <a:p>
            <a:endParaRPr lang="en-GB" dirty="0">
              <a:solidFill>
                <a:srgbClr val="2B2B2B"/>
              </a:solidFill>
            </a:endParaRPr>
          </a:p>
          <a:p>
            <a:r>
              <a:rPr lang="en-GB" dirty="0">
                <a:solidFill>
                  <a:srgbClr val="2B2B2B"/>
                </a:solidFill>
              </a:rPr>
              <a:t>The global input should be passed (as a reactive) to the server in the main app.</a:t>
            </a:r>
          </a:p>
          <a:p>
            <a:endParaRPr lang="en-US" dirty="0"/>
          </a:p>
          <a:p>
            <a:endParaRPr lang="en-US" dirty="0"/>
          </a:p>
          <a:p>
            <a:endParaRPr lang="en-US" dirty="0"/>
          </a:p>
          <a:p>
            <a:endParaRPr lang="en-US" dirty="0"/>
          </a:p>
        </p:txBody>
      </p:sp>
      <p:sp>
        <p:nvSpPr>
          <p:cNvPr id="3" name="TextBox 2">
            <a:extLst>
              <a:ext uri="{FF2B5EF4-FFF2-40B4-BE49-F238E27FC236}">
                <a16:creationId xmlns:a16="http://schemas.microsoft.com/office/drawing/2014/main" id="{102D577D-354B-F2F3-17E8-EF19A2EE86F6}"/>
              </a:ext>
            </a:extLst>
          </p:cNvPr>
          <p:cNvSpPr txBox="1"/>
          <p:nvPr/>
        </p:nvSpPr>
        <p:spPr>
          <a:xfrm>
            <a:off x="6238875" y="2495104"/>
            <a:ext cx="4965700" cy="2585323"/>
          </a:xfrm>
          <a:prstGeom prst="rect">
            <a:avLst/>
          </a:prstGeom>
          <a:noFill/>
        </p:spPr>
        <p:txBody>
          <a:bodyPr wrap="square" rtlCol="0">
            <a:spAutoFit/>
          </a:bodyPr>
          <a:lstStyle/>
          <a:p>
            <a:endParaRPr lang="en-GB" dirty="0">
              <a:solidFill>
                <a:srgbClr val="2B2B2B"/>
              </a:solidFill>
            </a:endParaRPr>
          </a:p>
          <a:p>
            <a:r>
              <a:rPr lang="en-GB" dirty="0">
                <a:solidFill>
                  <a:srgbClr val="2B2B2B"/>
                </a:solidFill>
              </a:rPr>
              <a:t>For you to use these global variables you need to pass these as arguments into your module server.</a:t>
            </a:r>
          </a:p>
          <a:p>
            <a:endParaRPr lang="en-GB" dirty="0">
              <a:solidFill>
                <a:srgbClr val="2B2B2B"/>
              </a:solidFill>
            </a:endParaRPr>
          </a:p>
          <a:p>
            <a:r>
              <a:rPr lang="en-GB" b="1" dirty="0">
                <a:solidFill>
                  <a:srgbClr val="2B2B2B"/>
                </a:solidFill>
              </a:rPr>
              <a:t>To use this global input in your logic section call </a:t>
            </a:r>
            <a:r>
              <a:rPr lang="en-GB" b="1" dirty="0" err="1">
                <a:solidFill>
                  <a:srgbClr val="2B2B2B"/>
                </a:solidFill>
              </a:rPr>
              <a:t>dataset_summary</a:t>
            </a:r>
            <a:r>
              <a:rPr lang="en-GB" b="1" dirty="0">
                <a:solidFill>
                  <a:srgbClr val="2B2B2B"/>
                </a:solidFill>
              </a:rPr>
              <a:t>() – noting that you are calling a reactive and not calling the input in the usual way e.g. </a:t>
            </a:r>
            <a:r>
              <a:rPr lang="en-GB" b="1" dirty="0" err="1">
                <a:solidFill>
                  <a:srgbClr val="2B2B2B"/>
                </a:solidFill>
              </a:rPr>
              <a:t>input$global_summary</a:t>
            </a:r>
            <a:endParaRPr lang="en-US" b="1" dirty="0"/>
          </a:p>
          <a:p>
            <a:endParaRPr lang="en-US" dirty="0"/>
          </a:p>
        </p:txBody>
      </p:sp>
      <p:sp>
        <p:nvSpPr>
          <p:cNvPr id="5" name="TextBox 4">
            <a:extLst>
              <a:ext uri="{FF2B5EF4-FFF2-40B4-BE49-F238E27FC236}">
                <a16:creationId xmlns:a16="http://schemas.microsoft.com/office/drawing/2014/main" id="{D7528CEA-6E16-2F8B-94A0-74D84E9C5DC4}"/>
              </a:ext>
            </a:extLst>
          </p:cNvPr>
          <p:cNvSpPr txBox="1"/>
          <p:nvPr/>
        </p:nvSpPr>
        <p:spPr>
          <a:xfrm>
            <a:off x="838200" y="1707883"/>
            <a:ext cx="3784600" cy="646331"/>
          </a:xfrm>
          <a:prstGeom prst="rect">
            <a:avLst/>
          </a:prstGeom>
          <a:noFill/>
        </p:spPr>
        <p:txBody>
          <a:bodyPr wrap="square" rtlCol="0">
            <a:spAutoFit/>
          </a:bodyPr>
          <a:lstStyle/>
          <a:p>
            <a:pPr algn="ctr"/>
            <a:r>
              <a:rPr lang="en-US" dirty="0" err="1">
                <a:solidFill>
                  <a:schemeClr val="bg1"/>
                </a:solidFill>
              </a:rPr>
              <a:t>global_dataset_summary</a:t>
            </a:r>
            <a:r>
              <a:rPr lang="en-US" dirty="0">
                <a:solidFill>
                  <a:schemeClr val="bg1"/>
                </a:solidFill>
              </a:rPr>
              <a:t> &lt;- reactive(</a:t>
            </a:r>
            <a:r>
              <a:rPr lang="en-US" dirty="0" err="1">
                <a:solidFill>
                  <a:schemeClr val="bg1"/>
                </a:solidFill>
              </a:rPr>
              <a:t>input$dataset_summary</a:t>
            </a:r>
            <a:r>
              <a:rPr lang="en-US" dirty="0">
                <a:solidFill>
                  <a:schemeClr val="bg1"/>
                </a:solidFill>
              </a:rPr>
              <a:t>)</a:t>
            </a:r>
          </a:p>
        </p:txBody>
      </p:sp>
      <p:sp>
        <p:nvSpPr>
          <p:cNvPr id="8" name="TextBox 7">
            <a:extLst>
              <a:ext uri="{FF2B5EF4-FFF2-40B4-BE49-F238E27FC236}">
                <a16:creationId xmlns:a16="http://schemas.microsoft.com/office/drawing/2014/main" id="{ADA7A310-8FC4-16B6-F41B-BC9368EE46A5}"/>
              </a:ext>
            </a:extLst>
          </p:cNvPr>
          <p:cNvSpPr txBox="1"/>
          <p:nvPr/>
        </p:nvSpPr>
        <p:spPr>
          <a:xfrm>
            <a:off x="596900" y="1250636"/>
            <a:ext cx="4635500" cy="369332"/>
          </a:xfrm>
          <a:prstGeom prst="rect">
            <a:avLst/>
          </a:prstGeom>
          <a:noFill/>
        </p:spPr>
        <p:txBody>
          <a:bodyPr wrap="square">
            <a:spAutoFit/>
          </a:bodyPr>
          <a:lstStyle/>
          <a:p>
            <a:r>
              <a:rPr lang="en-US" dirty="0">
                <a:solidFill>
                  <a:schemeClr val="bg1"/>
                </a:solidFill>
              </a:rPr>
              <a:t>(Global Input that exists in </a:t>
            </a:r>
            <a:r>
              <a:rPr lang="en-US" dirty="0" err="1">
                <a:solidFill>
                  <a:schemeClr val="bg1"/>
                </a:solidFill>
              </a:rPr>
              <a:t>app.R</a:t>
            </a:r>
            <a:r>
              <a:rPr lang="en-US" dirty="0">
                <a:solidFill>
                  <a:schemeClr val="bg1"/>
                </a:solidFill>
              </a:rPr>
              <a:t> server)</a:t>
            </a:r>
          </a:p>
        </p:txBody>
      </p:sp>
      <p:sp>
        <p:nvSpPr>
          <p:cNvPr id="9" name="Rounded Rectangle 8">
            <a:extLst>
              <a:ext uri="{FF2B5EF4-FFF2-40B4-BE49-F238E27FC236}">
                <a16:creationId xmlns:a16="http://schemas.microsoft.com/office/drawing/2014/main" id="{473904C0-D68B-2568-FE57-BC222EC74194}"/>
              </a:ext>
            </a:extLst>
          </p:cNvPr>
          <p:cNvSpPr/>
          <p:nvPr/>
        </p:nvSpPr>
        <p:spPr>
          <a:xfrm>
            <a:off x="381000" y="2824380"/>
            <a:ext cx="5626100" cy="2423300"/>
          </a:xfrm>
          <a:prstGeom prst="roundRect">
            <a:avLst/>
          </a:prstGeom>
          <a:solidFill>
            <a:srgbClr val="FF2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51CBCCB-7141-67F1-C272-AF669F9BC71C}"/>
              </a:ext>
            </a:extLst>
          </p:cNvPr>
          <p:cNvSpPr txBox="1"/>
          <p:nvPr/>
        </p:nvSpPr>
        <p:spPr>
          <a:xfrm>
            <a:off x="596900" y="2908549"/>
            <a:ext cx="5626100" cy="2308324"/>
          </a:xfrm>
          <a:prstGeom prst="rect">
            <a:avLst/>
          </a:prstGeom>
          <a:noFill/>
        </p:spPr>
        <p:txBody>
          <a:bodyPr wrap="square" rtlCol="0">
            <a:spAutoFit/>
          </a:bodyPr>
          <a:lstStyle/>
          <a:p>
            <a:r>
              <a:rPr lang="en-US" dirty="0">
                <a:solidFill>
                  <a:schemeClr val="bg1"/>
                </a:solidFill>
              </a:rPr>
              <a:t>(module1.R)</a:t>
            </a:r>
          </a:p>
          <a:p>
            <a:endParaRPr lang="en-US" dirty="0">
              <a:solidFill>
                <a:schemeClr val="bg1"/>
              </a:solidFill>
            </a:endParaRPr>
          </a:p>
          <a:p>
            <a:r>
              <a:rPr lang="en-US" dirty="0" err="1">
                <a:solidFill>
                  <a:schemeClr val="bg1"/>
                </a:solidFill>
              </a:rPr>
              <a:t>moduleDemoServer</a:t>
            </a:r>
            <a:r>
              <a:rPr lang="en-US" dirty="0">
                <a:solidFill>
                  <a:schemeClr val="bg1"/>
                </a:solidFill>
              </a:rPr>
              <a:t>&lt;- function(id, </a:t>
            </a:r>
            <a:r>
              <a:rPr lang="en-US" dirty="0" err="1">
                <a:solidFill>
                  <a:schemeClr val="bg1"/>
                </a:solidFill>
              </a:rPr>
              <a:t>dataset_summary</a:t>
            </a:r>
            <a:r>
              <a:rPr lang="en-US" dirty="0">
                <a:solidFill>
                  <a:schemeClr val="bg1"/>
                </a:solidFill>
              </a:rPr>
              <a:t>){</a:t>
            </a:r>
          </a:p>
          <a:p>
            <a:r>
              <a:rPr lang="en-US" dirty="0">
                <a:solidFill>
                  <a:schemeClr val="bg1"/>
                </a:solidFill>
              </a:rPr>
              <a:t>  </a:t>
            </a:r>
            <a:r>
              <a:rPr lang="en-US" dirty="0" err="1">
                <a:solidFill>
                  <a:schemeClr val="bg1"/>
                </a:solidFill>
              </a:rPr>
              <a:t>moduleServer</a:t>
            </a:r>
            <a:r>
              <a:rPr lang="en-US" dirty="0">
                <a:solidFill>
                  <a:schemeClr val="bg1"/>
                </a:solidFill>
              </a:rPr>
              <a:t>(</a:t>
            </a:r>
          </a:p>
          <a:p>
            <a:r>
              <a:rPr lang="en-US" dirty="0">
                <a:solidFill>
                  <a:schemeClr val="bg1"/>
                </a:solidFill>
              </a:rPr>
              <a:t>    id,</a:t>
            </a:r>
          </a:p>
          <a:p>
            <a:r>
              <a:rPr lang="en-US" dirty="0">
                <a:solidFill>
                  <a:schemeClr val="bg1"/>
                </a:solidFill>
              </a:rPr>
              <a:t>    function(input, output, session){</a:t>
            </a:r>
          </a:p>
          <a:p>
            <a:r>
              <a:rPr lang="en-US" dirty="0">
                <a:solidFill>
                  <a:schemeClr val="bg1"/>
                </a:solidFill>
              </a:rPr>
              <a:t>      # logic here</a:t>
            </a:r>
          </a:p>
          <a:p>
            <a:r>
              <a:rPr lang="en-US" dirty="0">
                <a:solidFill>
                  <a:schemeClr val="bg1"/>
                </a:solidFill>
              </a:rPr>
              <a:t>    }</a:t>
            </a:r>
          </a:p>
        </p:txBody>
      </p:sp>
      <p:sp>
        <p:nvSpPr>
          <p:cNvPr id="11" name="Rounded Rectangle 10">
            <a:extLst>
              <a:ext uri="{FF2B5EF4-FFF2-40B4-BE49-F238E27FC236}">
                <a16:creationId xmlns:a16="http://schemas.microsoft.com/office/drawing/2014/main" id="{8FCCC83D-4B11-7205-AA74-73C9DE0919E6}"/>
              </a:ext>
            </a:extLst>
          </p:cNvPr>
          <p:cNvSpPr/>
          <p:nvPr/>
        </p:nvSpPr>
        <p:spPr>
          <a:xfrm>
            <a:off x="381000" y="5436364"/>
            <a:ext cx="5626100" cy="1231136"/>
          </a:xfrm>
          <a:prstGeom prst="roundRect">
            <a:avLst/>
          </a:prstGeom>
          <a:solidFill>
            <a:srgbClr val="F5C5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7E79"/>
              </a:solidFill>
            </a:endParaRPr>
          </a:p>
        </p:txBody>
      </p:sp>
      <p:sp>
        <p:nvSpPr>
          <p:cNvPr id="13" name="TextBox 12">
            <a:extLst>
              <a:ext uri="{FF2B5EF4-FFF2-40B4-BE49-F238E27FC236}">
                <a16:creationId xmlns:a16="http://schemas.microsoft.com/office/drawing/2014/main" id="{CB7B6733-4DEE-6918-217C-A09AC4339578}"/>
              </a:ext>
            </a:extLst>
          </p:cNvPr>
          <p:cNvSpPr txBox="1"/>
          <p:nvPr/>
        </p:nvSpPr>
        <p:spPr>
          <a:xfrm>
            <a:off x="546100" y="5467171"/>
            <a:ext cx="6096000" cy="1200329"/>
          </a:xfrm>
          <a:prstGeom prst="rect">
            <a:avLst/>
          </a:prstGeom>
          <a:noFill/>
        </p:spPr>
        <p:txBody>
          <a:bodyPr wrap="square">
            <a:spAutoFit/>
          </a:bodyPr>
          <a:lstStyle/>
          <a:p>
            <a:r>
              <a:rPr lang="en-US" dirty="0">
                <a:solidFill>
                  <a:schemeClr val="bg1"/>
                </a:solidFill>
              </a:rPr>
              <a:t>(</a:t>
            </a:r>
            <a:r>
              <a:rPr lang="en-US" dirty="0" err="1">
                <a:solidFill>
                  <a:schemeClr val="bg1"/>
                </a:solidFill>
              </a:rPr>
              <a:t>app.R</a:t>
            </a:r>
            <a:r>
              <a:rPr lang="en-US" dirty="0">
                <a:solidFill>
                  <a:schemeClr val="bg1"/>
                </a:solidFill>
              </a:rPr>
              <a:t> Server)</a:t>
            </a:r>
          </a:p>
          <a:p>
            <a:endParaRPr lang="en-US" dirty="0">
              <a:solidFill>
                <a:schemeClr val="bg1"/>
              </a:solidFill>
            </a:endParaRPr>
          </a:p>
          <a:p>
            <a:r>
              <a:rPr lang="en-US" dirty="0" err="1">
                <a:solidFill>
                  <a:schemeClr val="bg1"/>
                </a:solidFill>
              </a:rPr>
              <a:t>moduleDemoServer</a:t>
            </a:r>
            <a:r>
              <a:rPr lang="en-US" dirty="0">
                <a:solidFill>
                  <a:schemeClr val="bg1"/>
                </a:solidFill>
              </a:rPr>
              <a:t>(id = "</a:t>
            </a:r>
            <a:r>
              <a:rPr lang="en-US" dirty="0" err="1">
                <a:solidFill>
                  <a:schemeClr val="bg1"/>
                </a:solidFill>
              </a:rPr>
              <a:t>data_coverage_module</a:t>
            </a:r>
            <a:r>
              <a:rPr lang="en-US" dirty="0">
                <a:solidFill>
                  <a:schemeClr val="bg1"/>
                </a:solidFill>
              </a:rPr>
              <a:t>”,</a:t>
            </a:r>
          </a:p>
          <a:p>
            <a:r>
              <a:rPr lang="en-US" dirty="0" err="1">
                <a:solidFill>
                  <a:schemeClr val="bg1"/>
                </a:solidFill>
              </a:rPr>
              <a:t>dataset_summary</a:t>
            </a:r>
            <a:r>
              <a:rPr lang="en-US" dirty="0">
                <a:solidFill>
                  <a:schemeClr val="bg1"/>
                </a:solidFill>
              </a:rPr>
              <a:t>=</a:t>
            </a:r>
            <a:r>
              <a:rPr lang="en-US" dirty="0" err="1">
                <a:solidFill>
                  <a:schemeClr val="bg1"/>
                </a:solidFill>
              </a:rPr>
              <a:t>global_dataset_summary</a:t>
            </a:r>
            <a:r>
              <a:rPr lang="en-US" dirty="0">
                <a:solidFill>
                  <a:schemeClr val="bg1"/>
                </a:solidFill>
              </a:rPr>
              <a:t>)</a:t>
            </a:r>
          </a:p>
        </p:txBody>
      </p:sp>
      <p:sp>
        <p:nvSpPr>
          <p:cNvPr id="14" name="TextBox 13">
            <a:extLst>
              <a:ext uri="{FF2B5EF4-FFF2-40B4-BE49-F238E27FC236}">
                <a16:creationId xmlns:a16="http://schemas.microsoft.com/office/drawing/2014/main" id="{C3504550-54D5-9AC8-BB68-244AB7ECAD96}"/>
              </a:ext>
            </a:extLst>
          </p:cNvPr>
          <p:cNvSpPr txBox="1"/>
          <p:nvPr/>
        </p:nvSpPr>
        <p:spPr>
          <a:xfrm>
            <a:off x="6223000" y="5411883"/>
            <a:ext cx="4965700" cy="1477328"/>
          </a:xfrm>
          <a:prstGeom prst="rect">
            <a:avLst/>
          </a:prstGeom>
          <a:noFill/>
        </p:spPr>
        <p:txBody>
          <a:bodyPr wrap="square" rtlCol="0">
            <a:spAutoFit/>
          </a:bodyPr>
          <a:lstStyle/>
          <a:p>
            <a:endParaRPr lang="en-GB" dirty="0">
              <a:solidFill>
                <a:srgbClr val="2B2B2B"/>
              </a:solidFill>
            </a:endParaRPr>
          </a:p>
          <a:p>
            <a:r>
              <a:rPr lang="en-GB" dirty="0">
                <a:solidFill>
                  <a:srgbClr val="2B2B2B"/>
                </a:solidFill>
              </a:rPr>
              <a:t>For you to use these global variables you need to pass these as arguments into your module server in the main app.</a:t>
            </a:r>
            <a:endParaRPr lang="en-US" dirty="0"/>
          </a:p>
          <a:p>
            <a:endParaRPr lang="en-US" dirty="0"/>
          </a:p>
        </p:txBody>
      </p:sp>
    </p:spTree>
    <p:extLst>
      <p:ext uri="{BB962C8B-B14F-4D97-AF65-F5344CB8AC3E}">
        <p14:creationId xmlns:p14="http://schemas.microsoft.com/office/powerpoint/2010/main" val="1027512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BD53A6E-4389-E126-13E6-A0ADACEE40F4}"/>
              </a:ext>
            </a:extLst>
          </p:cNvPr>
          <p:cNvSpPr txBox="1"/>
          <p:nvPr/>
        </p:nvSpPr>
        <p:spPr>
          <a:xfrm>
            <a:off x="381000" y="444500"/>
            <a:ext cx="4889500" cy="369332"/>
          </a:xfrm>
          <a:prstGeom prst="rect">
            <a:avLst/>
          </a:prstGeom>
          <a:noFill/>
        </p:spPr>
        <p:txBody>
          <a:bodyPr wrap="square" rtlCol="0">
            <a:spAutoFit/>
          </a:bodyPr>
          <a:lstStyle/>
          <a:p>
            <a:r>
              <a:rPr lang="en-US" b="1" dirty="0">
                <a:solidFill>
                  <a:srgbClr val="C00000"/>
                </a:solidFill>
              </a:rPr>
              <a:t>Nesting Modules</a:t>
            </a:r>
          </a:p>
        </p:txBody>
      </p:sp>
      <p:sp>
        <p:nvSpPr>
          <p:cNvPr id="7" name="Rounded Rectangle 6">
            <a:extLst>
              <a:ext uri="{FF2B5EF4-FFF2-40B4-BE49-F238E27FC236}">
                <a16:creationId xmlns:a16="http://schemas.microsoft.com/office/drawing/2014/main" id="{F47E7ED0-CC89-2A48-0769-A43A317A8E55}"/>
              </a:ext>
            </a:extLst>
          </p:cNvPr>
          <p:cNvSpPr/>
          <p:nvPr/>
        </p:nvSpPr>
        <p:spPr>
          <a:xfrm>
            <a:off x="381000" y="965200"/>
            <a:ext cx="6921500" cy="5544721"/>
          </a:xfrm>
          <a:prstGeom prst="roundRect">
            <a:avLst/>
          </a:prstGeom>
          <a:solidFill>
            <a:srgbClr val="FF7E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bg1"/>
                </a:solidFill>
              </a:rPr>
              <a:t>outerModuleUI</a:t>
            </a:r>
            <a:r>
              <a:rPr lang="en-US" dirty="0">
                <a:solidFill>
                  <a:schemeClr val="bg1"/>
                </a:solidFill>
              </a:rPr>
              <a:t> &lt;- function(id){</a:t>
            </a:r>
          </a:p>
          <a:p>
            <a:r>
              <a:rPr lang="en-US" dirty="0">
                <a:solidFill>
                  <a:schemeClr val="bg1"/>
                </a:solidFill>
              </a:rPr>
              <a:t>  ns &lt;- NS(id)</a:t>
            </a:r>
          </a:p>
          <a:p>
            <a:r>
              <a:rPr lang="en-US" dirty="0">
                <a:solidFill>
                  <a:schemeClr val="bg1"/>
                </a:solidFill>
              </a:rPr>
              <a:t>  </a:t>
            </a:r>
            <a:r>
              <a:rPr lang="en-US" dirty="0" err="1">
                <a:solidFill>
                  <a:schemeClr val="bg1"/>
                </a:solidFill>
              </a:rPr>
              <a:t>tagList</a:t>
            </a:r>
            <a:r>
              <a:rPr lang="en-US" dirty="0">
                <a:solidFill>
                  <a:schemeClr val="bg1"/>
                </a:solidFill>
              </a:rPr>
              <a:t>(</a:t>
            </a:r>
          </a:p>
          <a:p>
            <a:r>
              <a:rPr lang="en-US" dirty="0">
                <a:solidFill>
                  <a:schemeClr val="bg1"/>
                </a:solidFill>
              </a:rPr>
              <a:t>               </a:t>
            </a:r>
            <a:r>
              <a:rPr lang="en-US" dirty="0" err="1">
                <a:solidFill>
                  <a:schemeClr val="bg1"/>
                </a:solidFill>
              </a:rPr>
              <a:t>selectInput</a:t>
            </a:r>
            <a:r>
              <a:rPr lang="en-US" dirty="0">
                <a:solidFill>
                  <a:schemeClr val="bg1"/>
                </a:solidFill>
              </a:rPr>
              <a:t>(</a:t>
            </a:r>
            <a:r>
              <a:rPr lang="en-US" dirty="0" err="1">
                <a:solidFill>
                  <a:schemeClr val="bg1"/>
                </a:solidFill>
              </a:rPr>
              <a:t>inputId</a:t>
            </a:r>
            <a:r>
              <a:rPr lang="en-US" dirty="0">
                <a:solidFill>
                  <a:schemeClr val="bg1"/>
                </a:solidFill>
              </a:rPr>
              <a:t> = ns("</a:t>
            </a:r>
            <a:r>
              <a:rPr lang="en-US" dirty="0" err="1">
                <a:solidFill>
                  <a:schemeClr val="bg1"/>
                </a:solidFill>
              </a:rPr>
              <a:t>example_input_a</a:t>
            </a:r>
            <a:r>
              <a:rPr lang="en-US" dirty="0">
                <a:solidFill>
                  <a:schemeClr val="bg1"/>
                </a:solidFill>
              </a:rPr>
              <a:t>"))</a:t>
            </a:r>
          </a:p>
          <a:p>
            <a:r>
              <a:rPr lang="en-US" dirty="0">
                <a:solidFill>
                  <a:schemeClr val="bg1"/>
                </a:solidFill>
              </a:rPr>
              <a:t>               </a:t>
            </a:r>
            <a:r>
              <a:rPr lang="en-US" dirty="0" err="1">
                <a:solidFill>
                  <a:schemeClr val="bg1"/>
                </a:solidFill>
              </a:rPr>
              <a:t>innerModuleUI</a:t>
            </a:r>
            <a:r>
              <a:rPr lang="en-US" dirty="0">
                <a:solidFill>
                  <a:schemeClr val="bg1"/>
                </a:solidFill>
              </a:rPr>
              <a:t>(id = ns("example") ))</a:t>
            </a:r>
          </a:p>
          <a:p>
            <a:r>
              <a:rPr lang="en-US" dirty="0">
                <a:solidFill>
                  <a:schemeClr val="bg1"/>
                </a:solidFill>
              </a:rPr>
              <a:t>}</a:t>
            </a:r>
          </a:p>
          <a:p>
            <a:endParaRPr lang="en-US" dirty="0">
              <a:solidFill>
                <a:schemeClr val="bg1"/>
              </a:solidFill>
            </a:endParaRPr>
          </a:p>
          <a:p>
            <a:endParaRPr lang="en-US" dirty="0">
              <a:solidFill>
                <a:schemeClr val="bg1"/>
              </a:solidFill>
            </a:endParaRPr>
          </a:p>
          <a:p>
            <a:r>
              <a:rPr lang="en-US" dirty="0" err="1">
                <a:solidFill>
                  <a:schemeClr val="bg1"/>
                </a:solidFill>
              </a:rPr>
              <a:t>outerModuleServer</a:t>
            </a:r>
            <a:r>
              <a:rPr lang="en-US" dirty="0">
                <a:solidFill>
                  <a:schemeClr val="bg1"/>
                </a:solidFill>
              </a:rPr>
              <a:t>&lt;- function(id){</a:t>
            </a:r>
          </a:p>
          <a:p>
            <a:r>
              <a:rPr lang="en-US" dirty="0">
                <a:solidFill>
                  <a:schemeClr val="bg1"/>
                </a:solidFill>
              </a:rPr>
              <a:t>  </a:t>
            </a:r>
            <a:r>
              <a:rPr lang="en-US" dirty="0" err="1">
                <a:solidFill>
                  <a:schemeClr val="bg1"/>
                </a:solidFill>
              </a:rPr>
              <a:t>moduleServer</a:t>
            </a:r>
            <a:r>
              <a:rPr lang="en-US" dirty="0">
                <a:solidFill>
                  <a:schemeClr val="bg1"/>
                </a:solidFill>
              </a:rPr>
              <a:t>(</a:t>
            </a:r>
          </a:p>
          <a:p>
            <a:r>
              <a:rPr lang="en-US" dirty="0">
                <a:solidFill>
                  <a:schemeClr val="bg1"/>
                </a:solidFill>
              </a:rPr>
              <a:t>    id,</a:t>
            </a:r>
          </a:p>
          <a:p>
            <a:r>
              <a:rPr lang="en-US" dirty="0">
                <a:solidFill>
                  <a:schemeClr val="bg1"/>
                </a:solidFill>
              </a:rPr>
              <a:t>    function(input, output, session){</a:t>
            </a:r>
          </a:p>
          <a:p>
            <a:r>
              <a:rPr lang="en-US" dirty="0">
                <a:solidFill>
                  <a:schemeClr val="bg1"/>
                </a:solidFill>
              </a:rPr>
              <a:t>                   </a:t>
            </a:r>
            <a:r>
              <a:rPr lang="en-US" dirty="0" err="1">
                <a:solidFill>
                  <a:schemeClr val="bg1"/>
                </a:solidFill>
              </a:rPr>
              <a:t>global_outer_input</a:t>
            </a:r>
            <a:r>
              <a:rPr lang="en-US" dirty="0">
                <a:solidFill>
                  <a:schemeClr val="bg1"/>
                </a:solidFill>
              </a:rPr>
              <a:t> &lt;- reactive(</a:t>
            </a:r>
            <a:r>
              <a:rPr lang="en-US" dirty="0" err="1">
                <a:solidFill>
                  <a:schemeClr val="bg1"/>
                </a:solidFill>
              </a:rPr>
              <a:t>input$example_input_a</a:t>
            </a:r>
            <a:r>
              <a:rPr lang="en-US" dirty="0">
                <a:solidFill>
                  <a:schemeClr val="bg1"/>
                </a:solidFill>
              </a:rPr>
              <a:t>)</a:t>
            </a:r>
          </a:p>
          <a:p>
            <a:endParaRPr lang="en-US" dirty="0">
              <a:solidFill>
                <a:schemeClr val="bg1"/>
              </a:solidFill>
            </a:endParaRPr>
          </a:p>
          <a:p>
            <a:r>
              <a:rPr lang="en-US" dirty="0">
                <a:solidFill>
                  <a:schemeClr val="bg1"/>
                </a:solidFill>
              </a:rPr>
              <a:t>                   </a:t>
            </a:r>
            <a:r>
              <a:rPr lang="en-US" dirty="0" err="1">
                <a:solidFill>
                  <a:schemeClr val="bg1"/>
                </a:solidFill>
              </a:rPr>
              <a:t>innerModuleServer</a:t>
            </a:r>
            <a:r>
              <a:rPr lang="en-US" dirty="0">
                <a:solidFill>
                  <a:schemeClr val="bg1"/>
                </a:solidFill>
              </a:rPr>
              <a:t>(id = "example",</a:t>
            </a:r>
          </a:p>
          <a:p>
            <a:r>
              <a:rPr lang="en-US" dirty="0">
                <a:solidFill>
                  <a:schemeClr val="bg1"/>
                </a:solidFill>
              </a:rPr>
              <a:t>                         </a:t>
            </a:r>
            <a:r>
              <a:rPr lang="en-US" dirty="0" err="1">
                <a:solidFill>
                  <a:schemeClr val="bg1"/>
                </a:solidFill>
              </a:rPr>
              <a:t>outer_input</a:t>
            </a:r>
            <a:r>
              <a:rPr lang="en-US" dirty="0">
                <a:solidFill>
                  <a:schemeClr val="bg1"/>
                </a:solidFill>
              </a:rPr>
              <a:t>=</a:t>
            </a:r>
            <a:r>
              <a:rPr lang="en-US" dirty="0" err="1">
                <a:solidFill>
                  <a:schemeClr val="bg1"/>
                </a:solidFill>
              </a:rPr>
              <a:t>global_outer_input</a:t>
            </a:r>
            <a:r>
              <a:rPr lang="en-US" dirty="0">
                <a:solidFill>
                  <a:schemeClr val="bg1"/>
                </a:solidFill>
              </a:rPr>
              <a:t>)</a:t>
            </a:r>
          </a:p>
          <a:p>
            <a:r>
              <a:rPr lang="en-US" dirty="0">
                <a:solidFill>
                  <a:schemeClr val="bg1"/>
                </a:solidFill>
              </a:rPr>
              <a:t>}</a:t>
            </a:r>
          </a:p>
          <a:p>
            <a:r>
              <a:rPr lang="en-US" dirty="0">
                <a:solidFill>
                  <a:schemeClr val="bg1"/>
                </a:solidFill>
              </a:rPr>
              <a:t>  )</a:t>
            </a:r>
          </a:p>
          <a:p>
            <a:r>
              <a:rPr lang="en-US" dirty="0">
                <a:solidFill>
                  <a:schemeClr val="bg1"/>
                </a:solidFill>
              </a:rPr>
              <a:t>} </a:t>
            </a:r>
          </a:p>
        </p:txBody>
      </p:sp>
      <p:sp>
        <p:nvSpPr>
          <p:cNvPr id="5" name="TextBox 4">
            <a:extLst>
              <a:ext uri="{FF2B5EF4-FFF2-40B4-BE49-F238E27FC236}">
                <a16:creationId xmlns:a16="http://schemas.microsoft.com/office/drawing/2014/main" id="{A6A4F38D-3C03-89F3-F044-B6E1D84B57E9}"/>
              </a:ext>
            </a:extLst>
          </p:cNvPr>
          <p:cNvSpPr txBox="1"/>
          <p:nvPr/>
        </p:nvSpPr>
        <p:spPr>
          <a:xfrm>
            <a:off x="787400" y="743089"/>
            <a:ext cx="4140200" cy="646331"/>
          </a:xfrm>
          <a:prstGeom prst="rect">
            <a:avLst/>
          </a:prstGeom>
          <a:noFill/>
        </p:spPr>
        <p:txBody>
          <a:bodyPr wrap="square" rtlCol="0">
            <a:spAutoFit/>
          </a:bodyPr>
          <a:lstStyle/>
          <a:p>
            <a:endParaRPr lang="en-US" dirty="0">
              <a:solidFill>
                <a:schemeClr val="bg1"/>
              </a:solidFill>
            </a:endParaRPr>
          </a:p>
          <a:p>
            <a:endParaRPr lang="en-US" dirty="0">
              <a:solidFill>
                <a:schemeClr val="bg1"/>
              </a:solidFill>
            </a:endParaRPr>
          </a:p>
        </p:txBody>
      </p:sp>
      <p:sp>
        <p:nvSpPr>
          <p:cNvPr id="8" name="TextBox 7">
            <a:extLst>
              <a:ext uri="{FF2B5EF4-FFF2-40B4-BE49-F238E27FC236}">
                <a16:creationId xmlns:a16="http://schemas.microsoft.com/office/drawing/2014/main" id="{FF9E81C9-4BCF-6C45-EABC-5E324137EBD6}"/>
              </a:ext>
            </a:extLst>
          </p:cNvPr>
          <p:cNvSpPr txBox="1"/>
          <p:nvPr/>
        </p:nvSpPr>
        <p:spPr>
          <a:xfrm>
            <a:off x="7454900" y="1389420"/>
            <a:ext cx="4737100" cy="4247317"/>
          </a:xfrm>
          <a:prstGeom prst="rect">
            <a:avLst/>
          </a:prstGeom>
          <a:noFill/>
        </p:spPr>
        <p:txBody>
          <a:bodyPr wrap="square" rtlCol="0">
            <a:spAutoFit/>
          </a:bodyPr>
          <a:lstStyle/>
          <a:p>
            <a:r>
              <a:rPr lang="en-GB" dirty="0"/>
              <a:t>It is easy to nest modules within other modules.</a:t>
            </a:r>
          </a:p>
          <a:p>
            <a:endParaRPr lang="en-GB" dirty="0"/>
          </a:p>
          <a:p>
            <a:r>
              <a:rPr lang="en-GB" dirty="0"/>
              <a:t>When the outer module’s UI function calls the inner module’s UI function, ensure that the id is wrapped in ns() e.g. </a:t>
            </a:r>
            <a:r>
              <a:rPr lang="en-US" dirty="0" err="1"/>
              <a:t>innerModuleUI</a:t>
            </a:r>
            <a:r>
              <a:rPr lang="en-US" dirty="0"/>
              <a:t>(id = ns("example") )).</a:t>
            </a:r>
          </a:p>
          <a:p>
            <a:endParaRPr lang="en-GB" dirty="0"/>
          </a:p>
          <a:p>
            <a:endParaRPr lang="en-GB" dirty="0"/>
          </a:p>
          <a:p>
            <a:r>
              <a:rPr lang="en-GB" dirty="0"/>
              <a:t>Any global input variables that exist in the outer module can be passed to the inner modules as described in the previous example. Here, to access </a:t>
            </a:r>
            <a:r>
              <a:rPr lang="en-GB" dirty="0" err="1"/>
              <a:t>example_input_a</a:t>
            </a:r>
            <a:r>
              <a:rPr lang="en-GB" dirty="0"/>
              <a:t> inside of </a:t>
            </a:r>
            <a:r>
              <a:rPr lang="en-GB" dirty="0" err="1"/>
              <a:t>innerModuleServer</a:t>
            </a:r>
            <a:r>
              <a:rPr lang="en-GB" dirty="0"/>
              <a:t> you would use </a:t>
            </a:r>
            <a:r>
              <a:rPr lang="en-GB" dirty="0" err="1"/>
              <a:t>example_input_a</a:t>
            </a:r>
            <a:r>
              <a:rPr lang="en-GB" dirty="0"/>
              <a:t>().</a:t>
            </a:r>
          </a:p>
          <a:p>
            <a:endParaRPr lang="en-GB" dirty="0"/>
          </a:p>
        </p:txBody>
      </p:sp>
    </p:spTree>
    <p:extLst>
      <p:ext uri="{BB962C8B-B14F-4D97-AF65-F5344CB8AC3E}">
        <p14:creationId xmlns:p14="http://schemas.microsoft.com/office/powerpoint/2010/main" val="235455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93241D4-7963-235F-057F-6414464A6727}"/>
              </a:ext>
            </a:extLst>
          </p:cNvPr>
          <p:cNvSpPr txBox="1"/>
          <p:nvPr/>
        </p:nvSpPr>
        <p:spPr>
          <a:xfrm>
            <a:off x="381000" y="444500"/>
            <a:ext cx="4889500" cy="369332"/>
          </a:xfrm>
          <a:prstGeom prst="rect">
            <a:avLst/>
          </a:prstGeom>
          <a:noFill/>
        </p:spPr>
        <p:txBody>
          <a:bodyPr wrap="square" rtlCol="0">
            <a:spAutoFit/>
          </a:bodyPr>
          <a:lstStyle/>
          <a:p>
            <a:r>
              <a:rPr lang="en-US" b="1" dirty="0">
                <a:solidFill>
                  <a:srgbClr val="C00000"/>
                </a:solidFill>
              </a:rPr>
              <a:t>Naming Conventions</a:t>
            </a:r>
          </a:p>
        </p:txBody>
      </p:sp>
      <p:sp>
        <p:nvSpPr>
          <p:cNvPr id="5" name="TextBox 4">
            <a:extLst>
              <a:ext uri="{FF2B5EF4-FFF2-40B4-BE49-F238E27FC236}">
                <a16:creationId xmlns:a16="http://schemas.microsoft.com/office/drawing/2014/main" id="{EFA94A6A-DFAA-642B-5B41-F5D89C00EDF3}"/>
              </a:ext>
            </a:extLst>
          </p:cNvPr>
          <p:cNvSpPr txBox="1"/>
          <p:nvPr/>
        </p:nvSpPr>
        <p:spPr>
          <a:xfrm>
            <a:off x="381000" y="840264"/>
            <a:ext cx="11290300" cy="7386638"/>
          </a:xfrm>
          <a:prstGeom prst="rect">
            <a:avLst/>
          </a:prstGeom>
          <a:noFill/>
        </p:spPr>
        <p:txBody>
          <a:bodyPr wrap="square" rtlCol="0">
            <a:spAutoFit/>
          </a:bodyPr>
          <a:lstStyle/>
          <a:p>
            <a:r>
              <a:rPr lang="en-US" sz="1600" b="1" dirty="0"/>
              <a:t>Module (Inner) Components</a:t>
            </a:r>
          </a:p>
          <a:p>
            <a:endParaRPr lang="en-US" sz="1600" b="1" dirty="0"/>
          </a:p>
          <a:p>
            <a:r>
              <a:rPr lang="en-US" sz="1600" dirty="0"/>
              <a:t>Modules should be saved as independent R scripts and sourced in the main </a:t>
            </a:r>
            <a:r>
              <a:rPr lang="en-US" sz="1600" dirty="0" err="1"/>
              <a:t>app.R</a:t>
            </a:r>
            <a:r>
              <a:rPr lang="en-US" sz="1600" dirty="0"/>
              <a:t>. The naming convention for these module scripts should be </a:t>
            </a:r>
            <a:r>
              <a:rPr lang="en-US" sz="1600" dirty="0" err="1"/>
              <a:t>module_navbartab_section</a:t>
            </a:r>
            <a:r>
              <a:rPr lang="en-US" sz="1600" dirty="0"/>
              <a:t> e.g. for the module with reference to the Data Coverage section under the Summary tab, </a:t>
            </a:r>
            <a:r>
              <a:rPr lang="en-US" sz="1600" dirty="0" err="1"/>
              <a:t>module_summary_data_coverage</a:t>
            </a:r>
            <a:r>
              <a:rPr lang="en-US" sz="1600" dirty="0"/>
              <a:t>.</a:t>
            </a:r>
          </a:p>
          <a:p>
            <a:endParaRPr lang="en-US" sz="1600" dirty="0"/>
          </a:p>
          <a:p>
            <a:r>
              <a:rPr lang="en-US" sz="1600" dirty="0"/>
              <a:t>UI and Server Functions:</a:t>
            </a:r>
          </a:p>
          <a:p>
            <a:r>
              <a:rPr lang="en-US" sz="1600" dirty="0"/>
              <a:t>Using the above example:</a:t>
            </a:r>
          </a:p>
          <a:p>
            <a:pPr algn="l">
              <a:buFont typeface="Arial" panose="020B0604020202020204" pitchFamily="34" charset="0"/>
              <a:buChar char="•"/>
            </a:pPr>
            <a:r>
              <a:rPr lang="en-GB" sz="1600" dirty="0">
                <a:solidFill>
                  <a:srgbClr val="212529"/>
                </a:solidFill>
              </a:rPr>
              <a:t> If the module UI contains input and output: name the module UI such as </a:t>
            </a:r>
            <a:r>
              <a:rPr lang="en-GB" sz="1600" b="0" i="0" u="none" strike="noStrike" dirty="0" err="1">
                <a:solidFill>
                  <a:srgbClr val="212529"/>
                </a:solidFill>
                <a:effectLst/>
              </a:rPr>
              <a:t>dataCoverageUI</a:t>
            </a:r>
            <a:r>
              <a:rPr lang="en-GB" sz="1600" b="0" i="0" u="none" strike="noStrike" dirty="0">
                <a:solidFill>
                  <a:srgbClr val="212529"/>
                </a:solidFill>
                <a:effectLst/>
              </a:rPr>
              <a:t>() </a:t>
            </a:r>
          </a:p>
          <a:p>
            <a:pPr algn="l">
              <a:buFont typeface="Arial" panose="020B0604020202020204" pitchFamily="34" charset="0"/>
              <a:buChar char="•"/>
            </a:pPr>
            <a:r>
              <a:rPr lang="en-GB" sz="1600" dirty="0">
                <a:solidFill>
                  <a:srgbClr val="212529"/>
                </a:solidFill>
              </a:rPr>
              <a:t> </a:t>
            </a:r>
            <a:r>
              <a:rPr lang="en-GB" sz="1600" b="0" i="0" u="none" strike="noStrike" dirty="0">
                <a:solidFill>
                  <a:srgbClr val="212529"/>
                </a:solidFill>
                <a:effectLst/>
              </a:rPr>
              <a:t>If the module is primarily for input or output then use </a:t>
            </a:r>
            <a:r>
              <a:rPr lang="en-GB" sz="1600" b="0" i="0" u="none" strike="noStrike" dirty="0" err="1">
                <a:solidFill>
                  <a:srgbClr val="212529"/>
                </a:solidFill>
                <a:effectLst/>
              </a:rPr>
              <a:t>dataCoverageInput</a:t>
            </a:r>
            <a:r>
              <a:rPr lang="en-GB" sz="1600" b="0" i="0" u="none" strike="noStrike" dirty="0">
                <a:solidFill>
                  <a:srgbClr val="212529"/>
                </a:solidFill>
                <a:effectLst/>
              </a:rPr>
              <a:t>() or </a:t>
            </a:r>
            <a:r>
              <a:rPr lang="en-GB" sz="1600" b="0" i="0" u="none" strike="noStrike" dirty="0" err="1">
                <a:solidFill>
                  <a:srgbClr val="212529"/>
                </a:solidFill>
                <a:effectLst/>
              </a:rPr>
              <a:t>dataCoverageOuput</a:t>
            </a:r>
            <a:r>
              <a:rPr lang="en-GB" sz="1600" b="0" i="0" u="none" strike="noStrike" dirty="0">
                <a:solidFill>
                  <a:srgbClr val="212529"/>
                </a:solidFill>
                <a:effectLst/>
              </a:rPr>
              <a:t>() instead</a:t>
            </a:r>
          </a:p>
          <a:p>
            <a:pPr algn="l">
              <a:buFont typeface="Arial" panose="020B0604020202020204" pitchFamily="34" charset="0"/>
              <a:buChar char="•"/>
            </a:pPr>
            <a:r>
              <a:rPr lang="en-GB" sz="1600" b="0" i="0" u="none" strike="noStrike" dirty="0">
                <a:solidFill>
                  <a:srgbClr val="212529"/>
                </a:solidFill>
                <a:effectLst/>
              </a:rPr>
              <a:t> </a:t>
            </a:r>
            <a:r>
              <a:rPr lang="en-GB" sz="1600" b="0" i="0" u="none" strike="noStrike" dirty="0" err="1">
                <a:solidFill>
                  <a:srgbClr val="212529"/>
                </a:solidFill>
                <a:effectLst/>
              </a:rPr>
              <a:t>dataCoverageServer</a:t>
            </a:r>
            <a:r>
              <a:rPr lang="en-GB" sz="1600" b="0" i="0" u="none" strike="noStrike" dirty="0">
                <a:solidFill>
                  <a:srgbClr val="212529"/>
                </a:solidFill>
                <a:effectLst/>
              </a:rPr>
              <a:t>() is the module server</a:t>
            </a:r>
          </a:p>
          <a:p>
            <a:pPr algn="l"/>
            <a:endParaRPr lang="en-GB" sz="1600" dirty="0">
              <a:solidFill>
                <a:srgbClr val="212529"/>
              </a:solidFill>
            </a:endParaRPr>
          </a:p>
          <a:p>
            <a:pPr algn="l"/>
            <a:r>
              <a:rPr lang="en-GB" sz="1600" b="1" dirty="0">
                <a:solidFill>
                  <a:srgbClr val="212529"/>
                </a:solidFill>
              </a:rPr>
              <a:t>Module (Outer) Components</a:t>
            </a:r>
          </a:p>
          <a:p>
            <a:pPr algn="l"/>
            <a:endParaRPr lang="en-GB" sz="1600" b="1" dirty="0">
              <a:solidFill>
                <a:srgbClr val="212529"/>
              </a:solidFill>
            </a:endParaRPr>
          </a:p>
          <a:p>
            <a:r>
              <a:rPr lang="en-US" sz="1600" dirty="0"/>
              <a:t>Modules should be saved as independent R scripts and sourced in the main </a:t>
            </a:r>
            <a:r>
              <a:rPr lang="en-US" sz="1600" dirty="0" err="1"/>
              <a:t>app.R</a:t>
            </a:r>
            <a:r>
              <a:rPr lang="en-US" sz="1600" dirty="0"/>
              <a:t>. The naming convention for these module scripts should be </a:t>
            </a:r>
            <a:r>
              <a:rPr lang="en-US" sz="1600" dirty="0" err="1"/>
              <a:t>module_navbartab</a:t>
            </a:r>
            <a:r>
              <a:rPr lang="en-US" sz="1600" dirty="0"/>
              <a:t> e.g. for the outer module used for the Summary tab, </a:t>
            </a:r>
            <a:r>
              <a:rPr lang="en-US" sz="1600" dirty="0" err="1"/>
              <a:t>module_summary</a:t>
            </a:r>
            <a:r>
              <a:rPr lang="en-US" sz="1600" dirty="0"/>
              <a:t>.</a:t>
            </a:r>
          </a:p>
          <a:p>
            <a:endParaRPr lang="en-US" sz="1600" dirty="0"/>
          </a:p>
          <a:p>
            <a:r>
              <a:rPr lang="en-US" sz="1600" dirty="0"/>
              <a:t>Using the above example:</a:t>
            </a:r>
          </a:p>
          <a:p>
            <a:pPr algn="l"/>
            <a:r>
              <a:rPr lang="en-GB" sz="1600" dirty="0">
                <a:solidFill>
                  <a:srgbClr val="212529"/>
                </a:solidFill>
              </a:rPr>
              <a:t>The module functions should be named </a:t>
            </a:r>
            <a:r>
              <a:rPr lang="en-GB" sz="1600" dirty="0" err="1">
                <a:solidFill>
                  <a:srgbClr val="212529"/>
                </a:solidFill>
              </a:rPr>
              <a:t>summaryUI</a:t>
            </a:r>
            <a:r>
              <a:rPr lang="en-GB" sz="1600" dirty="0">
                <a:solidFill>
                  <a:srgbClr val="212529"/>
                </a:solidFill>
              </a:rPr>
              <a:t>() and </a:t>
            </a:r>
            <a:r>
              <a:rPr lang="en-GB" sz="1600" dirty="0" err="1">
                <a:solidFill>
                  <a:srgbClr val="212529"/>
                </a:solidFill>
              </a:rPr>
              <a:t>summaryServer</a:t>
            </a:r>
            <a:r>
              <a:rPr lang="en-GB" sz="1600" dirty="0">
                <a:solidFill>
                  <a:srgbClr val="212529"/>
                </a:solidFill>
              </a:rPr>
              <a:t>()</a:t>
            </a:r>
            <a:endParaRPr lang="en-GB" sz="1600" b="0" i="0" u="none" strike="noStrike" dirty="0">
              <a:solidFill>
                <a:srgbClr val="212529"/>
              </a:solidFill>
              <a:effectLst/>
            </a:endParaRPr>
          </a:p>
          <a:p>
            <a:pPr algn="l"/>
            <a:endParaRPr lang="en-GB" sz="1600" dirty="0">
              <a:solidFill>
                <a:srgbClr val="212529"/>
              </a:solidFill>
            </a:endParaRPr>
          </a:p>
          <a:p>
            <a:pPr algn="l"/>
            <a:r>
              <a:rPr lang="en-GB" sz="1600" b="1" dirty="0">
                <a:solidFill>
                  <a:srgbClr val="212529"/>
                </a:solidFill>
              </a:rPr>
              <a:t>Module IDs</a:t>
            </a:r>
          </a:p>
          <a:p>
            <a:pPr algn="l"/>
            <a:endParaRPr lang="en-GB" sz="1600" b="1" dirty="0">
              <a:solidFill>
                <a:srgbClr val="212529"/>
              </a:solidFill>
            </a:endParaRPr>
          </a:p>
          <a:p>
            <a:pPr algn="l"/>
            <a:r>
              <a:rPr lang="en-GB" sz="1600" dirty="0">
                <a:solidFill>
                  <a:srgbClr val="212529"/>
                </a:solidFill>
              </a:rPr>
              <a:t>No need for a naming convention to be established for IDs to date. If reusing a module then try to keep the IDs between each instance similar.</a:t>
            </a:r>
          </a:p>
          <a:p>
            <a:pPr algn="l"/>
            <a:endParaRPr lang="en-GB" dirty="0">
              <a:solidFill>
                <a:srgbClr val="212529"/>
              </a:solidFill>
            </a:endParaRPr>
          </a:p>
          <a:p>
            <a:pPr algn="l"/>
            <a:endParaRPr lang="en-GB" dirty="0">
              <a:solidFill>
                <a:srgbClr val="212529"/>
              </a:solidFill>
            </a:endParaRPr>
          </a:p>
          <a:p>
            <a:pPr algn="l"/>
            <a:endParaRPr lang="en-GB" b="0" i="0" u="none" strike="noStrike" dirty="0">
              <a:solidFill>
                <a:srgbClr val="212529"/>
              </a:solidFill>
              <a:effectLst/>
              <a:latin typeface="-apple-system"/>
            </a:endParaRPr>
          </a:p>
          <a:p>
            <a:pPr algn="l"/>
            <a:endParaRPr lang="en-GB" b="0" i="0" u="none" strike="noStrike" dirty="0">
              <a:solidFill>
                <a:srgbClr val="212529"/>
              </a:solidFill>
              <a:effectLst/>
              <a:latin typeface="-apple-system"/>
            </a:endParaRPr>
          </a:p>
          <a:p>
            <a:endParaRPr lang="en-US" dirty="0"/>
          </a:p>
        </p:txBody>
      </p:sp>
    </p:spTree>
    <p:extLst>
      <p:ext uri="{BB962C8B-B14F-4D97-AF65-F5344CB8AC3E}">
        <p14:creationId xmlns:p14="http://schemas.microsoft.com/office/powerpoint/2010/main" val="3735355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3334</TotalTime>
  <Words>1191</Words>
  <Application>Microsoft Macintosh PowerPoint</Application>
  <PresentationFormat>Widescreen</PresentationFormat>
  <Paragraphs>161</Paragraphs>
  <Slides>6</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-apple-system</vt:lpstr>
      <vt:lpstr>Arial</vt:lpstr>
      <vt:lpstr>b612 mono</vt:lpstr>
      <vt:lpstr>Calibri</vt:lpstr>
      <vt:lpstr>Calibri Light</vt:lpstr>
      <vt:lpstr>Lato</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Fionna Chalmers</dc:creator>
  <cp:lastModifiedBy>Fionna Chalmers</cp:lastModifiedBy>
  <cp:revision>20</cp:revision>
  <dcterms:created xsi:type="dcterms:W3CDTF">2022-10-24T07:50:38Z</dcterms:created>
  <dcterms:modified xsi:type="dcterms:W3CDTF">2022-11-09T14:51:47Z</dcterms:modified>
</cp:coreProperties>
</file>