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1"/>
  </p:notesMasterIdLst>
  <p:sldIdLst>
    <p:sldId id="256" r:id="rId5"/>
    <p:sldId id="523" r:id="rId6"/>
    <p:sldId id="510" r:id="rId7"/>
    <p:sldId id="584" r:id="rId8"/>
    <p:sldId id="585" r:id="rId9"/>
    <p:sldId id="608" r:id="rId10"/>
    <p:sldId id="548" r:id="rId11"/>
    <p:sldId id="601" r:id="rId12"/>
    <p:sldId id="602" r:id="rId13"/>
    <p:sldId id="580" r:id="rId14"/>
    <p:sldId id="586" r:id="rId15"/>
    <p:sldId id="549" r:id="rId16"/>
    <p:sldId id="578" r:id="rId17"/>
    <p:sldId id="579" r:id="rId18"/>
    <p:sldId id="609" r:id="rId19"/>
    <p:sldId id="610" r:id="rId20"/>
    <p:sldId id="587" r:id="rId21"/>
    <p:sldId id="526" r:id="rId22"/>
    <p:sldId id="566" r:id="rId23"/>
    <p:sldId id="589" r:id="rId24"/>
    <p:sldId id="605" r:id="rId25"/>
    <p:sldId id="606" r:id="rId26"/>
    <p:sldId id="607" r:id="rId27"/>
    <p:sldId id="613" r:id="rId28"/>
    <p:sldId id="570" r:id="rId29"/>
    <p:sldId id="588" r:id="rId30"/>
    <p:sldId id="512" r:id="rId31"/>
    <p:sldId id="573" r:id="rId32"/>
    <p:sldId id="611" r:id="rId33"/>
    <p:sldId id="612" r:id="rId34"/>
    <p:sldId id="518" r:id="rId35"/>
    <p:sldId id="532" r:id="rId36"/>
    <p:sldId id="513" r:id="rId37"/>
    <p:sldId id="571" r:id="rId38"/>
    <p:sldId id="572" r:id="rId39"/>
    <p:sldId id="614" r:id="rId40"/>
    <p:sldId id="615" r:id="rId41"/>
    <p:sldId id="593" r:id="rId42"/>
    <p:sldId id="551" r:id="rId43"/>
    <p:sldId id="595" r:id="rId44"/>
    <p:sldId id="616" r:id="rId45"/>
    <p:sldId id="599" r:id="rId46"/>
    <p:sldId id="522" r:id="rId47"/>
    <p:sldId id="521" r:id="rId48"/>
    <p:sldId id="564" r:id="rId49"/>
    <p:sldId id="502" r:id="rId50"/>
  </p:sldIdLst>
  <p:sldSz cx="9144000" cy="6858000" type="screen4x3"/>
  <p:notesSz cx="6669088"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42E1B732-0B57-4202-BF1C-5DB7BF37A3C8}">
          <p14:sldIdLst>
            <p14:sldId id="256"/>
            <p14:sldId id="523"/>
            <p14:sldId id="510"/>
            <p14:sldId id="584"/>
            <p14:sldId id="585"/>
            <p14:sldId id="608"/>
            <p14:sldId id="548"/>
            <p14:sldId id="601"/>
            <p14:sldId id="602"/>
            <p14:sldId id="580"/>
            <p14:sldId id="586"/>
            <p14:sldId id="549"/>
            <p14:sldId id="578"/>
            <p14:sldId id="579"/>
            <p14:sldId id="609"/>
            <p14:sldId id="610"/>
            <p14:sldId id="587"/>
            <p14:sldId id="526"/>
            <p14:sldId id="566"/>
            <p14:sldId id="589"/>
            <p14:sldId id="605"/>
            <p14:sldId id="606"/>
            <p14:sldId id="607"/>
            <p14:sldId id="613"/>
            <p14:sldId id="570"/>
            <p14:sldId id="588"/>
            <p14:sldId id="512"/>
            <p14:sldId id="573"/>
            <p14:sldId id="611"/>
            <p14:sldId id="612"/>
            <p14:sldId id="518"/>
            <p14:sldId id="532"/>
            <p14:sldId id="513"/>
            <p14:sldId id="571"/>
            <p14:sldId id="572"/>
            <p14:sldId id="614"/>
            <p14:sldId id="615"/>
            <p14:sldId id="593"/>
            <p14:sldId id="551"/>
            <p14:sldId id="595"/>
            <p14:sldId id="616"/>
            <p14:sldId id="599"/>
            <p14:sldId id="522"/>
            <p14:sldId id="521"/>
            <p14:sldId id="564"/>
            <p14:sldId id="502"/>
          </p14:sldIdLst>
        </p14:section>
        <p14:section name="Naamloze sectie" id="{C7CF60F6-65A1-49C8-8A30-5A30BFF44A5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856"/>
    <a:srgbClr val="E500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221" autoAdjust="0"/>
  </p:normalViewPr>
  <p:slideViewPr>
    <p:cSldViewPr snapToGrid="0" snapToObjects="1" showGuides="1">
      <p:cViewPr varScale="1">
        <p:scale>
          <a:sx n="68" d="100"/>
          <a:sy n="68" d="100"/>
        </p:scale>
        <p:origin x="186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534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5348"/>
          </a:xfrm>
          <a:prstGeom prst="rect">
            <a:avLst/>
          </a:prstGeom>
        </p:spPr>
        <p:txBody>
          <a:bodyPr vert="horz" lIns="91440" tIns="45720" rIns="91440" bIns="45720" rtlCol="0"/>
          <a:lstStyle>
            <a:lvl1pPr algn="r">
              <a:defRPr sz="1200"/>
            </a:lvl1pPr>
          </a:lstStyle>
          <a:p>
            <a:fld id="{15816DF0-B2E3-8740-A995-0B348745C638}" type="datetimeFigureOut">
              <a:rPr lang="nl-NL" smtClean="0"/>
              <a:t>26-11-2024</a:t>
            </a:fld>
            <a:endParaRPr lang="nl-NL"/>
          </a:p>
        </p:txBody>
      </p:sp>
      <p:sp>
        <p:nvSpPr>
          <p:cNvPr id="4" name="Tijdelijke aanduiding voor dia-afbeelding 3"/>
          <p:cNvSpPr>
            <a:spLocks noGrp="1" noRot="1" noChangeAspect="1"/>
          </p:cNvSpPr>
          <p:nvPr>
            <p:ph type="sldImg" idx="2"/>
          </p:nvPr>
        </p:nvSpPr>
        <p:spPr>
          <a:xfrm>
            <a:off x="1114425" y="1233488"/>
            <a:ext cx="4440238" cy="3332162"/>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51219"/>
            <a:ext cx="5335270" cy="3887361"/>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9377317"/>
            <a:ext cx="2889938" cy="49534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377317"/>
            <a:ext cx="2889938" cy="495347"/>
          </a:xfrm>
          <a:prstGeom prst="rect">
            <a:avLst/>
          </a:prstGeom>
        </p:spPr>
        <p:txBody>
          <a:bodyPr vert="horz" lIns="91440" tIns="45720" rIns="91440" bIns="45720" rtlCol="0" anchor="b"/>
          <a:lstStyle>
            <a:lvl1pPr algn="r">
              <a:defRPr sz="1200"/>
            </a:lvl1pPr>
          </a:lstStyle>
          <a:p>
            <a:fld id="{DDD202B8-34A0-0B4D-BFB2-5539BF52953F}" type="slidenum">
              <a:rPr lang="nl-NL" smtClean="0"/>
              <a:t>‹nr.›</a:t>
            </a:fld>
            <a:endParaRPr lang="nl-NL"/>
          </a:p>
        </p:txBody>
      </p:sp>
    </p:spTree>
    <p:extLst>
      <p:ext uri="{BB962C8B-B14F-4D97-AF65-F5344CB8AC3E}">
        <p14:creationId xmlns:p14="http://schemas.microsoft.com/office/powerpoint/2010/main" val="83597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202B8-34A0-0B4D-BFB2-5539BF52953F}" type="slidenum">
              <a:rPr lang="nl-NL" smtClean="0"/>
              <a:t>1</a:t>
            </a:fld>
            <a:endParaRPr lang="nl-NL"/>
          </a:p>
        </p:txBody>
      </p:sp>
    </p:spTree>
    <p:extLst>
      <p:ext uri="{BB962C8B-B14F-4D97-AF65-F5344CB8AC3E}">
        <p14:creationId xmlns:p14="http://schemas.microsoft.com/office/powerpoint/2010/main" val="202273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3</a:t>
            </a:fld>
            <a:endParaRPr lang="en-US"/>
          </a:p>
        </p:txBody>
      </p:sp>
    </p:spTree>
    <p:extLst>
      <p:ext uri="{BB962C8B-B14F-4D97-AF65-F5344CB8AC3E}">
        <p14:creationId xmlns:p14="http://schemas.microsoft.com/office/powerpoint/2010/main" val="46662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DDD202B8-34A0-0B4D-BFB2-5539BF52953F}" type="slidenum">
              <a:rPr lang="nl-NL" smtClean="0"/>
              <a:t>19</a:t>
            </a:fld>
            <a:endParaRPr lang="nl-NL"/>
          </a:p>
        </p:txBody>
      </p:sp>
    </p:spTree>
    <p:extLst>
      <p:ext uri="{BB962C8B-B14F-4D97-AF65-F5344CB8AC3E}">
        <p14:creationId xmlns:p14="http://schemas.microsoft.com/office/powerpoint/2010/main" val="100749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27</a:t>
            </a:fld>
            <a:endParaRPr lang="en-US"/>
          </a:p>
        </p:txBody>
      </p:sp>
    </p:spTree>
    <p:extLst>
      <p:ext uri="{BB962C8B-B14F-4D97-AF65-F5344CB8AC3E}">
        <p14:creationId xmlns:p14="http://schemas.microsoft.com/office/powerpoint/2010/main" val="3434241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31</a:t>
            </a:fld>
            <a:endParaRPr lang="en-US"/>
          </a:p>
        </p:txBody>
      </p:sp>
    </p:spTree>
    <p:extLst>
      <p:ext uri="{BB962C8B-B14F-4D97-AF65-F5344CB8AC3E}">
        <p14:creationId xmlns:p14="http://schemas.microsoft.com/office/powerpoint/2010/main" val="99639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438542CC-6F26-A34B-8E15-4341DD4E0F8B}" type="slidenum">
              <a:rPr lang="en-US" smtClean="0"/>
              <a:t>33</a:t>
            </a:fld>
            <a:endParaRPr lang="en-US"/>
          </a:p>
        </p:txBody>
      </p:sp>
    </p:spTree>
    <p:extLst>
      <p:ext uri="{BB962C8B-B14F-4D97-AF65-F5344CB8AC3E}">
        <p14:creationId xmlns:p14="http://schemas.microsoft.com/office/powerpoint/2010/main" val="142119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438542CC-6F26-A34B-8E15-4341DD4E0F8B}" type="slidenum">
              <a:rPr lang="en-US" smtClean="0"/>
              <a:t>43</a:t>
            </a:fld>
            <a:endParaRPr lang="en-US"/>
          </a:p>
        </p:txBody>
      </p:sp>
    </p:spTree>
    <p:extLst>
      <p:ext uri="{BB962C8B-B14F-4D97-AF65-F5344CB8AC3E}">
        <p14:creationId xmlns:p14="http://schemas.microsoft.com/office/powerpoint/2010/main" val="409207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lvl="0"/>
            <a:r>
              <a:rPr lang="nl-NL" sz="1200" u="sng" kern="1200" dirty="0">
                <a:solidFill>
                  <a:schemeClr val="tx1"/>
                </a:solidFill>
                <a:effectLst/>
                <a:latin typeface="+mn-lt"/>
                <a:ea typeface="+mn-ea"/>
                <a:cs typeface="+mn-cs"/>
              </a:rPr>
              <a:t>Waarheidsgetrouw</a:t>
            </a:r>
            <a:r>
              <a:rPr lang="nl-NL" sz="1200" kern="1200" dirty="0">
                <a:solidFill>
                  <a:schemeClr val="tx1"/>
                </a:solidFill>
                <a:effectLst/>
                <a:latin typeface="+mn-lt"/>
                <a:ea typeface="+mn-ea"/>
                <a:cs typeface="+mn-cs"/>
              </a:rPr>
              <a:t>. Hiermee wordt bedoeld: in overeenstemming met waarnemingen van de betrokken docenten. Het gaat er dus om dat je recht doet aan jezelf (vergeet belangrijke dingen niet te melden, daarmee doe je jezelf te kort), maar ook dat je de zaken niet mooier maakt dan ze waren.</a:t>
            </a:r>
          </a:p>
          <a:p>
            <a:pPr lvl="0"/>
            <a:endParaRPr lang="en-US" sz="1200" kern="1200" dirty="0">
              <a:solidFill>
                <a:schemeClr val="tx1"/>
              </a:solidFill>
              <a:effectLst/>
              <a:latin typeface="+mn-lt"/>
              <a:ea typeface="+mn-ea"/>
              <a:cs typeface="+mn-cs"/>
            </a:endParaRPr>
          </a:p>
          <a:p>
            <a:pPr lvl="0"/>
            <a:r>
              <a:rPr lang="nl-NL" sz="1200" u="sng" kern="1200" dirty="0">
                <a:solidFill>
                  <a:schemeClr val="tx1"/>
                </a:solidFill>
                <a:effectLst/>
                <a:latin typeface="+mn-lt"/>
                <a:ea typeface="+mn-ea"/>
                <a:cs typeface="+mn-cs"/>
              </a:rPr>
              <a:t>Correct en onderbouwd</a:t>
            </a:r>
            <a:r>
              <a:rPr lang="nl-NL" sz="1200" kern="1200" dirty="0">
                <a:solidFill>
                  <a:schemeClr val="tx1"/>
                </a:solidFill>
                <a:effectLst/>
                <a:latin typeface="+mn-lt"/>
                <a:ea typeface="+mn-ea"/>
                <a:cs typeface="+mn-cs"/>
              </a:rPr>
              <a:t>. Hiermee wordt bedoeld: je maakt correcte verwijzingen naar relevante bronnen, je maakt voldoende relevante verwijzingen naar eigen materiaal (per competentie verwijzingen/links </a:t>
            </a:r>
            <a:r>
              <a:rPr lang="nl-NL" sz="1200" kern="1200">
                <a:solidFill>
                  <a:schemeClr val="tx1"/>
                </a:solidFill>
                <a:effectLst/>
                <a:latin typeface="+mn-lt"/>
                <a:ea typeface="+mn-ea"/>
                <a:cs typeface="+mn-cs"/>
              </a:rPr>
              <a:t>naar materiaal), </a:t>
            </a:r>
            <a:r>
              <a:rPr lang="nl-NL" sz="1200" kern="1200" dirty="0">
                <a:solidFill>
                  <a:schemeClr val="tx1"/>
                </a:solidFill>
                <a:effectLst/>
                <a:latin typeface="+mn-lt"/>
                <a:ea typeface="+mn-ea"/>
                <a:cs typeface="+mn-cs"/>
              </a:rPr>
              <a:t>én je tekst is inhoudelijk correct en logisch opgebouwd.</a:t>
            </a:r>
            <a:endParaRPr lang="en-US" sz="1200" kern="1200" dirty="0">
              <a:solidFill>
                <a:schemeClr val="tx1"/>
              </a:solidFill>
              <a:effectLst/>
              <a:latin typeface="+mn-lt"/>
              <a:ea typeface="+mn-ea"/>
              <a:cs typeface="+mn-cs"/>
            </a:endParaRPr>
          </a:p>
          <a:p>
            <a:endParaRPr lang="en-US"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44</a:t>
            </a:fld>
            <a:endParaRPr lang="en-US"/>
          </a:p>
        </p:txBody>
      </p:sp>
    </p:spTree>
    <p:extLst>
      <p:ext uri="{BB962C8B-B14F-4D97-AF65-F5344CB8AC3E}">
        <p14:creationId xmlns:p14="http://schemas.microsoft.com/office/powerpoint/2010/main" val="1257074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100"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t>46</a:t>
            </a:fld>
            <a:endParaRPr lang="en-US"/>
          </a:p>
        </p:txBody>
      </p:sp>
    </p:spTree>
    <p:extLst>
      <p:ext uri="{BB962C8B-B14F-4D97-AF65-F5344CB8AC3E}">
        <p14:creationId xmlns:p14="http://schemas.microsoft.com/office/powerpoint/2010/main" val="2960775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pic>
        <p:nvPicPr>
          <p:cNvPr id="21" name="Afbeelding 4">
            <a:extLst>
              <a:ext uri="{FF2B5EF4-FFF2-40B4-BE49-F238E27FC236}">
                <a16:creationId xmlns:a16="http://schemas.microsoft.com/office/drawing/2014/main" id="{3E43DDCB-339E-4C3A-9E9E-C22943510D3B}"/>
              </a:ext>
            </a:extLst>
          </p:cNvPr>
          <p:cNvPicPr>
            <a:picLocks noChangeAspect="1"/>
          </p:cNvPicPr>
          <p:nvPr/>
        </p:nvPicPr>
        <p:blipFill>
          <a:blip r:embed="rId2"/>
          <a:stretch>
            <a:fillRect/>
          </a:stretch>
        </p:blipFill>
        <p:spPr>
          <a:xfrm>
            <a:off x="4043907" y="1624877"/>
            <a:ext cx="3997787" cy="2545109"/>
          </a:xfrm>
          <a:prstGeom prst="rect">
            <a:avLst/>
          </a:prstGeom>
        </p:spPr>
      </p:pic>
      <p:sp>
        <p:nvSpPr>
          <p:cNvPr id="29" name="Tijdelijke aanduiding voor tekst 28">
            <a:extLst>
              <a:ext uri="{FF2B5EF4-FFF2-40B4-BE49-F238E27FC236}">
                <a16:creationId xmlns:a16="http://schemas.microsoft.com/office/drawing/2014/main" id="{FDED8E11-341A-45D2-85B1-F7C4DB53232E}"/>
              </a:ext>
            </a:extLst>
          </p:cNvPr>
          <p:cNvSpPr>
            <a:spLocks noGrp="1"/>
          </p:cNvSpPr>
          <p:nvPr>
            <p:ph type="body" sz="quarter" idx="11" hasCustomPrompt="1"/>
          </p:nvPr>
        </p:nvSpPr>
        <p:spPr>
          <a:xfrm>
            <a:off x="669926" y="5095875"/>
            <a:ext cx="7839075" cy="1009650"/>
          </a:xfrm>
        </p:spPr>
        <p:txBody>
          <a:bodyPr>
            <a:normAutofit/>
          </a:bodyPr>
          <a:lstStyle>
            <a:lvl1pPr marL="0" indent="0">
              <a:buNone/>
              <a:defRPr lang="en-GB" sz="2475" b="0" i="0" u="none" strike="noStrike" cap="none" spc="0" baseline="0" dirty="0">
                <a:ln>
                  <a:noFill/>
                </a:ln>
                <a:solidFill>
                  <a:srgbClr val="000000"/>
                </a:solidFill>
                <a:uFillTx/>
                <a:latin typeface="Avenir Next Condensed"/>
                <a:ea typeface="Avenir Next Condensed Medium"/>
                <a:cs typeface="Avenir Next Condensed Medium"/>
                <a:sym typeface="Avenir Next Condensed Medium"/>
              </a:defRPr>
            </a:lvl1pPr>
          </a:lstStyle>
          <a:p>
            <a:pPr lvl="0"/>
            <a:r>
              <a:rPr lang="nl-NL" dirty="0"/>
              <a:t>VOORBEELD VAN EEN ONDERTITEL</a:t>
            </a:r>
            <a:endParaRPr lang="en-GB" dirty="0"/>
          </a:p>
        </p:txBody>
      </p:sp>
      <p:sp>
        <p:nvSpPr>
          <p:cNvPr id="34" name="Tijdelijke aanduiding voor tekst 33">
            <a:extLst>
              <a:ext uri="{FF2B5EF4-FFF2-40B4-BE49-F238E27FC236}">
                <a16:creationId xmlns:a16="http://schemas.microsoft.com/office/drawing/2014/main" id="{D9C3A310-643B-4139-9F62-77D06674713C}"/>
              </a:ext>
            </a:extLst>
          </p:cNvPr>
          <p:cNvSpPr>
            <a:spLocks noGrp="1"/>
          </p:cNvSpPr>
          <p:nvPr>
            <p:ph type="body" sz="quarter" idx="12" hasCustomPrompt="1"/>
          </p:nvPr>
        </p:nvSpPr>
        <p:spPr>
          <a:xfrm>
            <a:off x="669925" y="1196299"/>
            <a:ext cx="7844102" cy="588915"/>
          </a:xfrm>
        </p:spPr>
        <p:txBody>
          <a:bodyPr anchor="b">
            <a:noAutofit/>
          </a:bodyPr>
          <a:lstStyle>
            <a:lvl1pPr marL="0" indent="0">
              <a:buNone/>
              <a:defRPr lang="nl-NL" sz="1846" b="0" kern="1200" baseline="0" dirty="0" smtClean="0">
                <a:solidFill>
                  <a:srgbClr val="E50856"/>
                </a:solidFill>
                <a:latin typeface="Avenir Next Condensed"/>
                <a:ea typeface="Avenir Next Condensed Demi Bold"/>
                <a:cs typeface="Avenir Next Condensed Demi Bold"/>
                <a:sym typeface="Avenir Next Condensed Demi Bold"/>
              </a:defRPr>
            </a:lvl1pPr>
          </a:lstStyle>
          <a:p>
            <a:pPr lvl="0"/>
            <a:r>
              <a:rPr lang="nl-NL" dirty="0"/>
              <a:t>NAAM OPLEIDING/FACULTEIT</a:t>
            </a:r>
          </a:p>
        </p:txBody>
      </p:sp>
      <p:sp>
        <p:nvSpPr>
          <p:cNvPr id="3" name="Tijdelijke aanduiding voor tekst 2">
            <a:extLst>
              <a:ext uri="{FF2B5EF4-FFF2-40B4-BE49-F238E27FC236}">
                <a16:creationId xmlns:a16="http://schemas.microsoft.com/office/drawing/2014/main" id="{D3983EC9-36B1-B744-A87D-1AA0BEB38BFB}"/>
              </a:ext>
            </a:extLst>
          </p:cNvPr>
          <p:cNvSpPr>
            <a:spLocks noGrp="1"/>
          </p:cNvSpPr>
          <p:nvPr>
            <p:ph type="body" sz="quarter" idx="13" hasCustomPrompt="1"/>
          </p:nvPr>
        </p:nvSpPr>
        <p:spPr>
          <a:xfrm>
            <a:off x="669925" y="1895907"/>
            <a:ext cx="7839075" cy="3089275"/>
          </a:xfrm>
        </p:spPr>
        <p:txBody>
          <a:bodyPr>
            <a:normAutofit/>
          </a:bodyPr>
          <a:lstStyle>
            <a:lvl1pPr marL="0" indent="0">
              <a:buNone/>
              <a:defRPr sz="6750" b="1">
                <a:latin typeface="Avenir Next Condensed" panose="020B0506020202020204" pitchFamily="34" charset="0"/>
              </a:defRPr>
            </a:lvl1pPr>
          </a:lstStyle>
          <a:p>
            <a:r>
              <a:rPr lang="nl-NL" dirty="0"/>
              <a:t>VOORBEELD VAN EEN TITEL_</a:t>
            </a:r>
          </a:p>
        </p:txBody>
      </p:sp>
      <p:sp>
        <p:nvSpPr>
          <p:cNvPr id="2" name="Tijdelijke aanduiding voor dianummer 1">
            <a:extLst>
              <a:ext uri="{FF2B5EF4-FFF2-40B4-BE49-F238E27FC236}">
                <a16:creationId xmlns:a16="http://schemas.microsoft.com/office/drawing/2014/main" id="{ABD83C3D-1083-8F40-A69B-0D12E4719EEA}"/>
              </a:ext>
            </a:extLst>
          </p:cNvPr>
          <p:cNvSpPr>
            <a:spLocks noGrp="1"/>
          </p:cNvSpPr>
          <p:nvPr>
            <p:ph type="sldNum" sz="quarter" idx="14"/>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358500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Tekst_">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CA991A77-E592-4927-BAD8-5D3406246AEB}"/>
              </a:ext>
            </a:extLst>
          </p:cNvPr>
          <p:cNvSpPr>
            <a:spLocks noGrp="1"/>
          </p:cNvSpPr>
          <p:nvPr>
            <p:ph type="body" sz="quarter" idx="10" hasCustomPrompt="1"/>
          </p:nvPr>
        </p:nvSpPr>
        <p:spPr>
          <a:xfrm>
            <a:off x="628650" y="1925638"/>
            <a:ext cx="788670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D13B7015-BB4D-A84E-84E4-520C33B85DF3}"/>
              </a:ext>
            </a:extLst>
          </p:cNvPr>
          <p:cNvSpPr>
            <a:spLocks noGrp="1"/>
          </p:cNvSpPr>
          <p:nvPr>
            <p:ph type="title" hasCustomPrompt="1"/>
          </p:nvPr>
        </p:nvSpPr>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01C6F054-E1A5-C849-AE53-67AE5346EFF2}"/>
              </a:ext>
            </a:extLst>
          </p:cNvPr>
          <p:cNvSpPr>
            <a:spLocks noGrp="1"/>
          </p:cNvSpPr>
          <p:nvPr>
            <p:ph type="sldNum" sz="quarter" idx="11"/>
          </p:nvPr>
        </p:nvSpPr>
        <p:spPr/>
        <p:txBody>
          <a:bodyPr/>
          <a:lstStyle/>
          <a:p>
            <a:fld id="{0D687F6D-ADF0-1C41-93CB-D99BA5E06410}" type="slidenum">
              <a:rPr lang="nl-NL" smtClean="0"/>
              <a:pPr/>
              <a:t>‹nr.›</a:t>
            </a:fld>
            <a:endParaRPr lang="nl-NL" dirty="0"/>
          </a:p>
        </p:txBody>
      </p:sp>
    </p:spTree>
    <p:extLst>
      <p:ext uri="{BB962C8B-B14F-4D97-AF65-F5344CB8AC3E}">
        <p14:creationId xmlns:p14="http://schemas.microsoft.com/office/powerpoint/2010/main" val="263155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Tekst">
    <p:spTree>
      <p:nvGrpSpPr>
        <p:cNvPr id="1" name=""/>
        <p:cNvGrpSpPr/>
        <p:nvPr/>
      </p:nvGrpSpPr>
      <p:grpSpPr>
        <a:xfrm>
          <a:off x="0" y="0"/>
          <a:ext cx="0" cy="0"/>
          <a:chOff x="0" y="0"/>
          <a:chExt cx="0" cy="0"/>
        </a:xfrm>
      </p:grpSpPr>
      <p:sp>
        <p:nvSpPr>
          <p:cNvPr id="6" name="Tijdelijke aanduiding voor tekst 4">
            <a:extLst>
              <a:ext uri="{FF2B5EF4-FFF2-40B4-BE49-F238E27FC236}">
                <a16:creationId xmlns:a16="http://schemas.microsoft.com/office/drawing/2014/main" id="{04E48767-DBA0-4144-B07A-E0457FACAB73}"/>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4" name="Titel 6">
            <a:extLst>
              <a:ext uri="{FF2B5EF4-FFF2-40B4-BE49-F238E27FC236}">
                <a16:creationId xmlns:a16="http://schemas.microsoft.com/office/drawing/2014/main" id="{24158585-8C9B-2444-8413-2968F1CB97F5}"/>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F39414CB-019A-BA40-AC8D-CFEB67C419E6}"/>
              </a:ext>
            </a:extLst>
          </p:cNvPr>
          <p:cNvSpPr>
            <a:spLocks noGrp="1"/>
          </p:cNvSpPr>
          <p:nvPr>
            <p:ph type="sldNum" sz="quarter" idx="11"/>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467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260C8E6A-14DF-4CBC-B795-FDA284EC4712}"/>
              </a:ext>
            </a:extLst>
          </p:cNvPr>
          <p:cNvSpPr>
            <a:spLocks noGrp="1"/>
          </p:cNvSpPr>
          <p:nvPr>
            <p:ph type="pic" sz="quarter" idx="11"/>
          </p:nvPr>
        </p:nvSpPr>
        <p:spPr>
          <a:xfrm>
            <a:off x="4914902" y="1917701"/>
            <a:ext cx="3600450" cy="4259263"/>
          </a:xfrm>
        </p:spPr>
        <p:txBody>
          <a:bodyPr>
            <a:normAutofit/>
          </a:bodyPr>
          <a:lstStyle>
            <a:lvl1pPr>
              <a:defRPr sz="1275">
                <a:latin typeface="Arial" panose="020B0604020202020204" pitchFamily="34" charset="0"/>
                <a:cs typeface="Arial" panose="020B0604020202020204" pitchFamily="34" charset="0"/>
              </a:defRPr>
            </a:lvl1pPr>
          </a:lstStyle>
          <a:p>
            <a:r>
              <a:rPr lang="en-US"/>
              <a:t>Click icon to add picture</a:t>
            </a:r>
            <a:endParaRPr lang="en-GB" dirty="0"/>
          </a:p>
        </p:txBody>
      </p:sp>
      <p:sp>
        <p:nvSpPr>
          <p:cNvPr id="5" name="Tijdelijke aanduiding voor tekst 4">
            <a:extLst>
              <a:ext uri="{FF2B5EF4-FFF2-40B4-BE49-F238E27FC236}">
                <a16:creationId xmlns:a16="http://schemas.microsoft.com/office/drawing/2014/main" id="{BF1329CB-FA5D-45B5-AA42-AC585215A184}"/>
              </a:ext>
            </a:extLst>
          </p:cNvPr>
          <p:cNvSpPr>
            <a:spLocks noGrp="1"/>
          </p:cNvSpPr>
          <p:nvPr>
            <p:ph type="body" sz="quarter" idx="10" hasCustomPrompt="1"/>
          </p:nvPr>
        </p:nvSpPr>
        <p:spPr>
          <a:xfrm>
            <a:off x="628650" y="1925638"/>
            <a:ext cx="3943350" cy="425926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7" name="Titel 6">
            <a:extLst>
              <a:ext uri="{FF2B5EF4-FFF2-40B4-BE49-F238E27FC236}">
                <a16:creationId xmlns:a16="http://schemas.microsoft.com/office/drawing/2014/main" id="{70688633-6D41-064D-B005-BBA9338D0D94}"/>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EF04EAE8-50B9-2846-BBF5-622AB1D327B5}"/>
              </a:ext>
            </a:extLst>
          </p:cNvPr>
          <p:cNvSpPr>
            <a:spLocks noGrp="1"/>
          </p:cNvSpPr>
          <p:nvPr>
            <p:ph type="sldNum" sz="quarter" idx="12"/>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33513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bbele Titel en Tekst">
    <p:spTree>
      <p:nvGrpSpPr>
        <p:cNvPr id="1" name=""/>
        <p:cNvGrpSpPr/>
        <p:nvPr/>
      </p:nvGrpSpPr>
      <p:grpSpPr>
        <a:xfrm>
          <a:off x="0" y="0"/>
          <a:ext cx="0" cy="0"/>
          <a:chOff x="0" y="0"/>
          <a:chExt cx="0" cy="0"/>
        </a:xfrm>
      </p:grpSpPr>
      <p:sp>
        <p:nvSpPr>
          <p:cNvPr id="9" name="Tijdelijke aanduiding voor tekst 4">
            <a:extLst>
              <a:ext uri="{FF2B5EF4-FFF2-40B4-BE49-F238E27FC236}">
                <a16:creationId xmlns:a16="http://schemas.microsoft.com/office/drawing/2014/main" id="{4B8653B3-70AE-4E3E-9A4D-3EAF4B4F4A9E}"/>
              </a:ext>
            </a:extLst>
          </p:cNvPr>
          <p:cNvSpPr>
            <a:spLocks noGrp="1"/>
          </p:cNvSpPr>
          <p:nvPr>
            <p:ph type="body" sz="quarter" idx="15" hasCustomPrompt="1"/>
          </p:nvPr>
        </p:nvSpPr>
        <p:spPr>
          <a:xfrm>
            <a:off x="491490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10" name="Tijdelijke aanduiding voor tekst 4">
            <a:extLst>
              <a:ext uri="{FF2B5EF4-FFF2-40B4-BE49-F238E27FC236}">
                <a16:creationId xmlns:a16="http://schemas.microsoft.com/office/drawing/2014/main" id="{60C7571E-BBB1-4DDF-9329-A0C028CAE8FB}"/>
              </a:ext>
            </a:extLst>
          </p:cNvPr>
          <p:cNvSpPr>
            <a:spLocks noGrp="1"/>
          </p:cNvSpPr>
          <p:nvPr>
            <p:ph type="body" sz="quarter" idx="16" hasCustomPrompt="1"/>
          </p:nvPr>
        </p:nvSpPr>
        <p:spPr>
          <a:xfrm>
            <a:off x="628650" y="1778434"/>
            <a:ext cx="3600450" cy="413103"/>
          </a:xfrm>
        </p:spPr>
        <p:txBody>
          <a:bodyPr anchor="ctr">
            <a:normAutofit/>
          </a:bodyPr>
          <a:lstStyle>
            <a:lvl1pPr marL="0" indent="0">
              <a:buNone/>
              <a:defRPr sz="1600" b="1"/>
            </a:lvl1pPr>
          </a:lstStyle>
          <a:p>
            <a:pPr lvl="0"/>
            <a:r>
              <a:rPr lang="nl-NL" dirty="0"/>
              <a:t>Klik om een tekst toe te voegen</a:t>
            </a:r>
            <a:endParaRPr lang="en-GB" dirty="0"/>
          </a:p>
        </p:txBody>
      </p:sp>
      <p:sp>
        <p:nvSpPr>
          <p:cNvPr id="7" name="Tijdelijke aanduiding voor tekst 4">
            <a:extLst>
              <a:ext uri="{FF2B5EF4-FFF2-40B4-BE49-F238E27FC236}">
                <a16:creationId xmlns:a16="http://schemas.microsoft.com/office/drawing/2014/main" id="{CE54818A-2359-4656-8BAE-BA7A617F3185}"/>
              </a:ext>
            </a:extLst>
          </p:cNvPr>
          <p:cNvSpPr>
            <a:spLocks noGrp="1"/>
          </p:cNvSpPr>
          <p:nvPr>
            <p:ph type="body" sz="quarter" idx="10" hasCustomPrompt="1"/>
          </p:nvPr>
        </p:nvSpPr>
        <p:spPr>
          <a:xfrm>
            <a:off x="62865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11" name="Tijdelijke aanduiding voor tekst 4">
            <a:extLst>
              <a:ext uri="{FF2B5EF4-FFF2-40B4-BE49-F238E27FC236}">
                <a16:creationId xmlns:a16="http://schemas.microsoft.com/office/drawing/2014/main" id="{750B259D-85C8-43A7-A164-0E5FF89B8B8E}"/>
              </a:ext>
            </a:extLst>
          </p:cNvPr>
          <p:cNvSpPr>
            <a:spLocks noGrp="1"/>
          </p:cNvSpPr>
          <p:nvPr>
            <p:ph type="body" sz="quarter" idx="17" hasCustomPrompt="1"/>
          </p:nvPr>
        </p:nvSpPr>
        <p:spPr>
          <a:xfrm>
            <a:off x="4914900" y="2279280"/>
            <a:ext cx="3600450" cy="3905622"/>
          </a:xfrm>
        </p:spPr>
        <p:txBody>
          <a:bodyPr>
            <a:normAutofit/>
          </a:bodyPr>
          <a:lstStyle>
            <a:lvl1pPr marL="0" indent="0">
              <a:spcBef>
                <a:spcPts val="750"/>
              </a:spcBef>
              <a:buFont typeface="Arial" panose="020B0604020202020204" pitchFamily="34" charset="0"/>
              <a:buNone/>
              <a:defRPr sz="2000"/>
            </a:lvl1pPr>
          </a:lstStyle>
          <a:p>
            <a:pPr lvl="0"/>
            <a:r>
              <a:rPr lang="nl-NL" dirty="0"/>
              <a:t>Voorbeeldtekst</a:t>
            </a:r>
          </a:p>
        </p:txBody>
      </p:sp>
      <p:sp>
        <p:nvSpPr>
          <p:cNvPr id="8" name="Titel 6">
            <a:extLst>
              <a:ext uri="{FF2B5EF4-FFF2-40B4-BE49-F238E27FC236}">
                <a16:creationId xmlns:a16="http://schemas.microsoft.com/office/drawing/2014/main" id="{AB6897B6-1B30-8840-AEF5-653E3015C372}"/>
              </a:ext>
            </a:extLst>
          </p:cNvPr>
          <p:cNvSpPr>
            <a:spLocks noGrp="1"/>
          </p:cNvSpPr>
          <p:nvPr>
            <p:ph type="title" hasCustomPrompt="1"/>
          </p:nvPr>
        </p:nvSpPr>
        <p:spPr>
          <a:xfrm>
            <a:off x="628650" y="365129"/>
            <a:ext cx="7886700" cy="1325563"/>
          </a:xfrm>
        </p:spPr>
        <p:txBody>
          <a:bodyPr anchor="b">
            <a:normAutofit/>
          </a:bodyPr>
          <a:lstStyle>
            <a:lvl1pPr>
              <a:defRPr sz="3200">
                <a:solidFill>
                  <a:srgbClr val="E50056"/>
                </a:solidFill>
              </a:defRPr>
            </a:lvl1pPr>
          </a:lstStyle>
          <a:p>
            <a:r>
              <a:rPr lang="nl-NL" dirty="0"/>
              <a:t>VOORBEELD VAN EEN ONDERWERP</a:t>
            </a:r>
          </a:p>
        </p:txBody>
      </p:sp>
      <p:sp>
        <p:nvSpPr>
          <p:cNvPr id="2" name="Tijdelijke aanduiding voor dianummer 1">
            <a:extLst>
              <a:ext uri="{FF2B5EF4-FFF2-40B4-BE49-F238E27FC236}">
                <a16:creationId xmlns:a16="http://schemas.microsoft.com/office/drawing/2014/main" id="{C09DDEEB-416B-2246-8946-A1807A5331BD}"/>
              </a:ext>
            </a:extLst>
          </p:cNvPr>
          <p:cNvSpPr>
            <a:spLocks noGrp="1"/>
          </p:cNvSpPr>
          <p:nvPr>
            <p:ph type="sldNum" sz="quarter" idx="18"/>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28130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13" name="Rechthoek">
            <a:extLst>
              <a:ext uri="{FF2B5EF4-FFF2-40B4-BE49-F238E27FC236}">
                <a16:creationId xmlns:a16="http://schemas.microsoft.com/office/drawing/2014/main" id="{2F35E840-7D0C-489A-B88C-9B5B6A358F43}"/>
              </a:ext>
            </a:extLst>
          </p:cNvPr>
          <p:cNvSpPr/>
          <p:nvPr/>
        </p:nvSpPr>
        <p:spPr>
          <a:xfrm>
            <a:off x="2362200" y="733425"/>
            <a:ext cx="4419600" cy="5391150"/>
          </a:xfrm>
          <a:prstGeom prst="rect">
            <a:avLst/>
          </a:prstGeom>
          <a:solidFill>
            <a:srgbClr val="000000"/>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2400"/>
          </a:p>
        </p:txBody>
      </p:sp>
      <p:pic>
        <p:nvPicPr>
          <p:cNvPr id="14" name="Afbeelding 2">
            <a:extLst>
              <a:ext uri="{FF2B5EF4-FFF2-40B4-BE49-F238E27FC236}">
                <a16:creationId xmlns:a16="http://schemas.microsoft.com/office/drawing/2014/main" id="{FFDA8079-95BD-45E3-8313-ABF6A59ED207}"/>
              </a:ext>
            </a:extLst>
          </p:cNvPr>
          <p:cNvPicPr>
            <a:picLocks noChangeAspect="1"/>
          </p:cNvPicPr>
          <p:nvPr/>
        </p:nvPicPr>
        <p:blipFill>
          <a:blip r:embed="rId2"/>
          <a:stretch>
            <a:fillRect/>
          </a:stretch>
        </p:blipFill>
        <p:spPr>
          <a:xfrm>
            <a:off x="2730162" y="601590"/>
            <a:ext cx="355939" cy="297299"/>
          </a:xfrm>
          <a:prstGeom prst="rect">
            <a:avLst/>
          </a:prstGeom>
        </p:spPr>
      </p:pic>
      <p:sp>
        <p:nvSpPr>
          <p:cNvPr id="20" name="Tijdelijke aanduiding voor tekst 19">
            <a:extLst>
              <a:ext uri="{FF2B5EF4-FFF2-40B4-BE49-F238E27FC236}">
                <a16:creationId xmlns:a16="http://schemas.microsoft.com/office/drawing/2014/main" id="{7E150451-5081-475D-A7BF-2CE6F5C377F5}"/>
              </a:ext>
            </a:extLst>
          </p:cNvPr>
          <p:cNvSpPr>
            <a:spLocks noGrp="1"/>
          </p:cNvSpPr>
          <p:nvPr>
            <p:ph type="body" sz="quarter" idx="11" hasCustomPrompt="1"/>
          </p:nvPr>
        </p:nvSpPr>
        <p:spPr>
          <a:xfrm>
            <a:off x="2730162" y="5429601"/>
            <a:ext cx="3683000" cy="493713"/>
          </a:xfrm>
        </p:spPr>
        <p:txBody>
          <a:bodyPr anchor="b"/>
          <a:lstStyle>
            <a:lvl1pPr marL="0" indent="0">
              <a:buNone/>
              <a:defRPr sz="1800">
                <a:solidFill>
                  <a:schemeClr val="bg1"/>
                </a:solidFill>
              </a:defRPr>
            </a:lvl1pPr>
          </a:lstStyle>
          <a:p>
            <a:pPr lvl="0"/>
            <a:r>
              <a:rPr lang="nl-NL" dirty="0"/>
              <a:t>NAAM</a:t>
            </a:r>
            <a:endParaRPr lang="en-GB" dirty="0"/>
          </a:p>
        </p:txBody>
      </p:sp>
      <p:sp>
        <p:nvSpPr>
          <p:cNvPr id="3" name="Tijdelijke aanduiding voor tekst 2">
            <a:extLst>
              <a:ext uri="{FF2B5EF4-FFF2-40B4-BE49-F238E27FC236}">
                <a16:creationId xmlns:a16="http://schemas.microsoft.com/office/drawing/2014/main" id="{B0DA6865-FA7E-094E-A575-DAADE998A20B}"/>
              </a:ext>
            </a:extLst>
          </p:cNvPr>
          <p:cNvSpPr>
            <a:spLocks noGrp="1"/>
          </p:cNvSpPr>
          <p:nvPr>
            <p:ph type="body" sz="quarter" idx="12" hasCustomPrompt="1"/>
          </p:nvPr>
        </p:nvSpPr>
        <p:spPr>
          <a:xfrm>
            <a:off x="2730162" y="1628775"/>
            <a:ext cx="3683000" cy="3600450"/>
          </a:xfrm>
        </p:spPr>
        <p:txBody>
          <a:bodyPr>
            <a:normAutofit/>
          </a:bodyPr>
          <a:lstStyle>
            <a:lvl1pPr marL="0" indent="0">
              <a:buNone/>
              <a:defRPr sz="2800" b="1">
                <a:solidFill>
                  <a:schemeClr val="bg1"/>
                </a:solidFill>
                <a:latin typeface="Avenir Next Condensed" panose="020B0506020202020204" pitchFamily="34" charset="0"/>
              </a:defRPr>
            </a:lvl1pPr>
          </a:lstStyle>
          <a:p>
            <a:r>
              <a:rPr lang="nl-NL" dirty="0"/>
              <a:t>‘QUOTE’</a:t>
            </a:r>
          </a:p>
        </p:txBody>
      </p:sp>
      <p:sp>
        <p:nvSpPr>
          <p:cNvPr id="2" name="Tijdelijke aanduiding voor dianummer 1">
            <a:extLst>
              <a:ext uri="{FF2B5EF4-FFF2-40B4-BE49-F238E27FC236}">
                <a16:creationId xmlns:a16="http://schemas.microsoft.com/office/drawing/2014/main" id="{C6CD40AA-A659-C746-BA8C-332F200424EF}"/>
              </a:ext>
            </a:extLst>
          </p:cNvPr>
          <p:cNvSpPr>
            <a:spLocks noGrp="1"/>
          </p:cNvSpPr>
          <p:nvPr>
            <p:ph type="sldNum" sz="quarter" idx="13"/>
          </p:nvPr>
        </p:nvSpPr>
        <p:spPr/>
        <p:txBody>
          <a:bodyPr/>
          <a:lstStyle/>
          <a:p>
            <a:fld id="{0D687F6D-ADF0-1C41-93CB-D99BA5E06410}" type="slidenum">
              <a:rPr lang="nl-NL" smtClean="0"/>
              <a:pPr/>
              <a:t>‹nr.›</a:t>
            </a:fld>
            <a:endParaRPr lang="nl-NL"/>
          </a:p>
        </p:txBody>
      </p:sp>
    </p:spTree>
    <p:extLst>
      <p:ext uri="{BB962C8B-B14F-4D97-AF65-F5344CB8AC3E}">
        <p14:creationId xmlns:p14="http://schemas.microsoft.com/office/powerpoint/2010/main" val="296755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2766703" y="10968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2766704" y="1660355"/>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226396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3A3EBCA-0741-49B3-99B8-29461987C2F0}" type="datetimeFigureOut">
              <a:rPr lang="nl-NL" smtClean="0"/>
              <a:t>26-11-2024</a:t>
            </a:fld>
            <a:endParaRPr lang="nl-NL"/>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nl-NL"/>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85CF13BD-0897-44D7-8ACC-D4F38D094886}" type="slidenum">
              <a:rPr lang="nl-NL" smtClean="0"/>
              <a:t>‹nr.›</a:t>
            </a:fld>
            <a:endParaRPr lang="nl-NL"/>
          </a:p>
        </p:txBody>
      </p:sp>
    </p:spTree>
    <p:extLst>
      <p:ext uri="{BB962C8B-B14F-4D97-AF65-F5344CB8AC3E}">
        <p14:creationId xmlns:p14="http://schemas.microsoft.com/office/powerpoint/2010/main" val="32882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6486190-F1D1-43BB-B712-AB7BE1C184AD}"/>
              </a:ext>
            </a:extLst>
          </p:cNvPr>
          <p:cNvSpPr>
            <a:spLocks noGrp="1"/>
          </p:cNvSpPr>
          <p:nvPr>
            <p:ph type="title"/>
          </p:nvPr>
        </p:nvSpPr>
        <p:spPr>
          <a:xfrm>
            <a:off x="628650" y="365129"/>
            <a:ext cx="7886700" cy="1325563"/>
          </a:xfrm>
          <a:prstGeom prst="rect">
            <a:avLst/>
          </a:prstGeom>
        </p:spPr>
        <p:txBody>
          <a:bodyPr vert="horz" lIns="91440" tIns="45720" rIns="91440" bIns="45720" rtlCol="0" anchor="b">
            <a:normAutofit/>
          </a:bodyPr>
          <a:lstStyle/>
          <a:p>
            <a:r>
              <a:rPr lang="nl-NL" dirty="0"/>
              <a:t>KLIK OM STIJL TE BEWERKEN</a:t>
            </a:r>
            <a:endParaRPr lang="en-GB" dirty="0"/>
          </a:p>
        </p:txBody>
      </p:sp>
      <p:sp>
        <p:nvSpPr>
          <p:cNvPr id="3" name="Tijdelijke aanduiding voor tekst 2">
            <a:extLst>
              <a:ext uri="{FF2B5EF4-FFF2-40B4-BE49-F238E27FC236}">
                <a16:creationId xmlns:a16="http://schemas.microsoft.com/office/drawing/2014/main" id="{6BC46703-C372-4CCF-BBDB-349EF159E7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GB" dirty="0"/>
          </a:p>
        </p:txBody>
      </p:sp>
      <p:pic>
        <p:nvPicPr>
          <p:cNvPr id="8" name="Afbeelding 7">
            <a:extLst>
              <a:ext uri="{FF2B5EF4-FFF2-40B4-BE49-F238E27FC236}">
                <a16:creationId xmlns:a16="http://schemas.microsoft.com/office/drawing/2014/main" id="{D2936B9B-9586-48DE-B845-C54BC129D8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49807" y="6227764"/>
            <a:ext cx="1359194" cy="588915"/>
          </a:xfrm>
          <a:prstGeom prst="rect">
            <a:avLst/>
          </a:prstGeom>
        </p:spPr>
      </p:pic>
      <p:sp>
        <p:nvSpPr>
          <p:cNvPr id="4" name="Tijdelijke aanduiding voor dianummer 3">
            <a:extLst>
              <a:ext uri="{FF2B5EF4-FFF2-40B4-BE49-F238E27FC236}">
                <a16:creationId xmlns:a16="http://schemas.microsoft.com/office/drawing/2014/main" id="{660F5766-4310-A54E-AEED-B54FD23699AC}"/>
              </a:ext>
            </a:extLst>
          </p:cNvPr>
          <p:cNvSpPr>
            <a:spLocks noGrp="1"/>
          </p:cNvSpPr>
          <p:nvPr>
            <p:ph type="sldNum" sz="quarter" idx="4"/>
          </p:nvPr>
        </p:nvSpPr>
        <p:spPr>
          <a:xfrm>
            <a:off x="628650" y="6339658"/>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0D687F6D-ADF0-1C41-93CB-D99BA5E06410}" type="slidenum">
              <a:rPr lang="nl-NL" smtClean="0"/>
              <a:pPr/>
              <a:t>‹nr.›</a:t>
            </a:fld>
            <a:endParaRPr lang="nl-NL"/>
          </a:p>
        </p:txBody>
      </p:sp>
    </p:spTree>
    <p:extLst>
      <p:ext uri="{BB962C8B-B14F-4D97-AF65-F5344CB8AC3E}">
        <p14:creationId xmlns:p14="http://schemas.microsoft.com/office/powerpoint/2010/main" val="1496374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70" r:id="rId8"/>
  </p:sldLayoutIdLst>
  <p:hf hdr="0" ftr="0" dt="0"/>
  <p:txStyles>
    <p:titleStyle>
      <a:lvl1pPr algn="l" defTabSz="514337" rtl="0" eaLnBrk="1" latinLnBrk="0" hangingPunct="1">
        <a:lnSpc>
          <a:spcPct val="90000"/>
        </a:lnSpc>
        <a:spcBef>
          <a:spcPct val="0"/>
        </a:spcBef>
        <a:buNone/>
        <a:defRPr lang="nl-NL" sz="3200" b="0" kern="1200" baseline="0" dirty="0">
          <a:solidFill>
            <a:srgbClr val="E50056"/>
          </a:solidFill>
          <a:latin typeface="Avenir Next Condensed" panose="020B0506020202020204" pitchFamily="34" charset="0"/>
          <a:ea typeface="+mj-ea"/>
          <a:cs typeface="Arial" panose="020B0604020202020204" pitchFamily="34" charset="0"/>
          <a:sym typeface="Avenir Next Condensed Demi Bold"/>
        </a:defRPr>
      </a:lvl1pPr>
    </p:titleStyle>
    <p:bodyStyle>
      <a:lvl1pPr marL="128585" indent="-128585" algn="l" defTabSz="514337" rtl="0" eaLnBrk="1" latinLnBrk="0" hangingPunct="1">
        <a:lnSpc>
          <a:spcPct val="80000"/>
        </a:lnSpc>
        <a:spcBef>
          <a:spcPts val="563"/>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385753" indent="-128585" algn="l" defTabSz="514337" rtl="0" eaLnBrk="1" latinLnBrk="0" hangingPunct="1">
        <a:lnSpc>
          <a:spcPct val="80000"/>
        </a:lnSpc>
        <a:spcBef>
          <a:spcPts val="281"/>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2pPr>
      <a:lvl3pPr marL="642921" indent="-128585" algn="l" defTabSz="514337" rtl="0" eaLnBrk="1" latinLnBrk="0" hangingPunct="1">
        <a:lnSpc>
          <a:spcPct val="80000"/>
        </a:lnSpc>
        <a:spcBef>
          <a:spcPts val="281"/>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900090"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1157259" indent="-128585" algn="l" defTabSz="514337" rtl="0" eaLnBrk="1" latinLnBrk="0" hangingPunct="1">
        <a:lnSpc>
          <a:spcPct val="80000"/>
        </a:lnSpc>
        <a:spcBef>
          <a:spcPts val="281"/>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5pPr>
      <a:lvl6pPr marL="1414427"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3"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9"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1"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9"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nfluenceasd.aimsites.nl/display/ASDCBA/Plan+van+Aanpa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nfluencewor.aimsites.nl/display/~KJ.Visscher@student.han.nl" TargetMode="External"/><Relationship Id="rId2" Type="http://schemas.openxmlformats.org/officeDocument/2006/relationships/hyperlink" Target="https://confluencewor.aimsites.nl/display/WORS1G1/Notulen%2C+2023-10-25%2C+Projectvoorbereiding#:~:text=informatie%20analyst%2C%20use,Ernesto" TargetMode="External"/><Relationship Id="rId1" Type="http://schemas.openxmlformats.org/officeDocument/2006/relationships/slideLayout" Target="../slideLayouts/slideLayout2.xml"/><Relationship Id="rId6" Type="http://schemas.openxmlformats.org/officeDocument/2006/relationships/hyperlink" Target="https://confluencewor.aimsites.nl/display/WORS1G1/Situatiebeschrijvingen+Max+Janssen" TargetMode="External"/><Relationship Id="rId5" Type="http://schemas.openxmlformats.org/officeDocument/2006/relationships/hyperlink" Target="https://confluencewor.aimsites.nl/display/~NCJ.Jacobs@student.han.nl" TargetMode="External"/><Relationship Id="rId4" Type="http://schemas.openxmlformats.org/officeDocument/2006/relationships/hyperlink" Target="https://confluencewor.aimsites.nl/display/WORS1G1/8.+Plan+van+aanpak%3A+Projectorganisatie+en+communicatie#:~:text=De%20informatieanalisten%20zijn,heen%20kan%20naviger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nfluenceasd.aimsites.nl/display/VDFZEH/Documenten+Style+Guid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nfluencewor.aimsites.nl/display/WORS1G1/3.+Plan+van+aanpak%3A+Doelstelling%2C+opdracht+en+op+te+leveren+resultaten+voor+het+bedrijf" TargetMode="External"/><Relationship Id="rId2" Type="http://schemas.openxmlformats.org/officeDocument/2006/relationships/hyperlink" Target="https://confluencewor.aimsites.nl/display/WORS1G1/Definition+of+Don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confluencewor.aimsites.nl/display/WORS1G1/Software+Architectural+Document#:~:text=Dit%20is%20het%20component%20dat%20de%20PS4%2Dcontroller" TargetMode="External"/><Relationship Id="rId3" Type="http://schemas.openxmlformats.org/officeDocument/2006/relationships/hyperlink" Target="https://confluencewor.aimsites.nl/display/WORS1G1/6.+Plan+van+aanpak%3A+Op+te+leveren+producten+en+kwaliteitseisen#:~:text=SAD-,Voldoet%20aan%C2%A0DoD%20voor%20documentatie.,alle%20gebruikte%20hardware%20(sensoren%2C%20actuatoren%2C%20SBC%27s%20of%20microcontrollers)%20met%20een%20toelichting.,-Het%20opstellen%20van" TargetMode="External"/><Relationship Id="rId7" Type="http://schemas.openxmlformats.org/officeDocument/2006/relationships/hyperlink" Target="https://confluencewor.aimsites.nl/display/WORS1G1/Software+Architectural+Document#:~:text=Dit%20is%20de%20component%20diagram%20over%20de%20HikVision%20camera%20met%20de%20HLD%20en%20LLD%20componenten%20in%20de%20werkelijkheid%20en%20simulatie." TargetMode="External"/><Relationship Id="rId2" Type="http://schemas.openxmlformats.org/officeDocument/2006/relationships/hyperlink" Target="https://confluencewor.aimsites.nl/display/WORS1G1/Software+Architectural+Document" TargetMode="External"/><Relationship Id="rId1" Type="http://schemas.openxmlformats.org/officeDocument/2006/relationships/slideLayout" Target="../slideLayouts/slideLayout2.xml"/><Relationship Id="rId6" Type="http://schemas.openxmlformats.org/officeDocument/2006/relationships/hyperlink" Target="https://confluencewor.aimsites.nl/display/WORS1G1/Software+Architectural+Document#:~:text=Op%20basis%20van%20dit%20component%20diagram%20en%20de%20scenario%20beschreven%20in%20het%20PvA%20(Link)%2C%20is%20het%20volgende%20component%20diagram%20gemaakt." TargetMode="External"/><Relationship Id="rId5" Type="http://schemas.openxmlformats.org/officeDocument/2006/relationships/hyperlink" Target="https://confluencewor.aimsites.nl/display/WORS1G1/Software+Architectural+Document#:~:text=Use%20cases%20defineren%20de%20functionele%20(zichtbare)%20mogelijkheden%20van%20de%20robot.%20De%20use%20cases%20staan%20uitgebreid%20beschreven%20als%20%22fully%2Ddressed%20usecases%22%20in%20het%20SRS." TargetMode="External"/><Relationship Id="rId10" Type="http://schemas.openxmlformats.org/officeDocument/2006/relationships/hyperlink" Target="https://confluencewor.aimsites.nl/display/WORS1G1/Software+Architectural+Document#:~:text=plan%20van%20aanpak.-,6.4.%20Deployment%20View,6.7.%20Decision%20Detail%20View,-7.%20Bronnen" TargetMode="External"/><Relationship Id="rId4" Type="http://schemas.openxmlformats.org/officeDocument/2006/relationships/hyperlink" Target="https://confluencewor.aimsites.nl/display/WORS1G1/Software+Architectural+Document#:~:text=Nr,log%20op%20commandline." TargetMode="External"/><Relationship Id="rId9" Type="http://schemas.openxmlformats.org/officeDocument/2006/relationships/hyperlink" Target="https://confluencewor.aimsites.nl/display/WORS1G1/Software+Architectural+Document#:~:text=Dit%20is%20de-,cource,-waar%20dit%20project" TargetMode="External"/></Relationships>
</file>

<file path=ppt/slides/_rels/slide24.xml.rels><?xml version="1.0" encoding="UTF-8" standalone="yes"?>
<Relationships xmlns="http://schemas.openxmlformats.org/package/2006/relationships"><Relationship Id="rId2" Type="http://schemas.openxmlformats.org/officeDocument/2006/relationships/hyperlink" Target="https://confluencewor.aimsites.nl/display/WORS1G1/Definition+of+Don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onfluenceasd.aimsites.nl/pages/viewpage.action?pageId=350653895" TargetMode="External"/><Relationship Id="rId2" Type="http://schemas.openxmlformats.org/officeDocument/2006/relationships/hyperlink" Target="https://confluenceasd.aimsites.nl/pages/viewpage.action?pageId=350653422" TargetMode="External"/><Relationship Id="rId1" Type="http://schemas.openxmlformats.org/officeDocument/2006/relationships/slideLayout" Target="../slideLayouts/slideLayout2.xml"/><Relationship Id="rId5" Type="http://schemas.openxmlformats.org/officeDocument/2006/relationships/hyperlink" Target="https://confluenceasd.aimsites.nl/pages/viewpage.action?pageId=350653596" TargetMode="External"/><Relationship Id="rId4" Type="http://schemas.openxmlformats.org/officeDocument/2006/relationships/hyperlink" Target="https://confluenceasd.aimsites.nl/display/VDFZEH/Persoonlijk+projectverslag+Luuk+ten+Haaf#PersoonlijkprojectverslagLuuktenHaaf-CAPTION-PM8H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_Factsheet"/><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confluenceasd.aimsites.nl/display/VDFZEH/Bijlagen+-+Teameffectiviteit+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onfluencewor.aimsites.nl/display/WORS1G1/Notulen%2C+2023-11-06%2C+Gesprek+met+Joost+over+nieuwe+doelstell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confluencewor.aimsites.nl/display/WORS1G1/STARRT-tabellen%3A+Mart+Rietdijk" TargetMode="External"/><Relationship Id="rId2" Type="http://schemas.openxmlformats.org/officeDocument/2006/relationships/hyperlink" Target="https://confluencewor.aimsites.nl/display/WORS1G1/Situatie+beschrijvinge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onfluencewor.aimsites.nl/display/WORS1G1/Test+rapport#Testrapport-Statischeobjecte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628D9144-D38B-C74D-8983-140B65FF5D9C}"/>
              </a:ext>
            </a:extLst>
          </p:cNvPr>
          <p:cNvSpPr>
            <a:spLocks noGrp="1"/>
          </p:cNvSpPr>
          <p:nvPr>
            <p:ph type="body" sz="quarter" idx="12"/>
          </p:nvPr>
        </p:nvSpPr>
        <p:spPr/>
        <p:txBody>
          <a:bodyPr/>
          <a:lstStyle/>
          <a:p>
            <a:r>
              <a:rPr lang="nl-NL" sz="2400" b="1" dirty="0"/>
              <a:t>AIM – ICT </a:t>
            </a:r>
          </a:p>
        </p:txBody>
      </p:sp>
      <p:sp>
        <p:nvSpPr>
          <p:cNvPr id="4" name="Tijdelijke aanduiding voor tekst 3">
            <a:extLst>
              <a:ext uri="{FF2B5EF4-FFF2-40B4-BE49-F238E27FC236}">
                <a16:creationId xmlns:a16="http://schemas.microsoft.com/office/drawing/2014/main" id="{7CBFDDB1-D316-B446-8C79-25205C2A9FD6}"/>
              </a:ext>
            </a:extLst>
          </p:cNvPr>
          <p:cNvSpPr>
            <a:spLocks noGrp="1"/>
          </p:cNvSpPr>
          <p:nvPr>
            <p:ph type="body" sz="quarter" idx="13"/>
          </p:nvPr>
        </p:nvSpPr>
        <p:spPr/>
        <p:txBody>
          <a:bodyPr>
            <a:normAutofit/>
          </a:bodyPr>
          <a:lstStyle/>
          <a:p>
            <a:r>
              <a:rPr lang="nl-NL" sz="6000" dirty="0"/>
              <a:t>Projectverslag TT</a:t>
            </a:r>
          </a:p>
          <a:p>
            <a:endParaRPr lang="nl-NL" sz="3600" dirty="0"/>
          </a:p>
          <a:p>
            <a:r>
              <a:rPr lang="nl-NL" sz="3600" dirty="0" err="1"/>
              <a:t>WoR</a:t>
            </a:r>
            <a:r>
              <a:rPr lang="nl-NL" sz="3600" dirty="0"/>
              <a:t> Project </a:t>
            </a:r>
          </a:p>
          <a:p>
            <a:r>
              <a:rPr lang="nl-NL" sz="3600" dirty="0"/>
              <a:t>S1	 2024 -2025 </a:t>
            </a:r>
          </a:p>
        </p:txBody>
      </p:sp>
      <p:sp>
        <p:nvSpPr>
          <p:cNvPr id="5" name="Tijdelijke aanduiding voor dianummer 4">
            <a:extLst>
              <a:ext uri="{FF2B5EF4-FFF2-40B4-BE49-F238E27FC236}">
                <a16:creationId xmlns:a16="http://schemas.microsoft.com/office/drawing/2014/main" id="{F5C92217-AFE3-9542-8B3A-83756D35F823}"/>
              </a:ext>
            </a:extLst>
          </p:cNvPr>
          <p:cNvSpPr>
            <a:spLocks noGrp="1"/>
          </p:cNvSpPr>
          <p:nvPr>
            <p:ph type="sldNum" sz="quarter" idx="14"/>
          </p:nvPr>
        </p:nvSpPr>
        <p:spPr/>
        <p:txBody>
          <a:bodyPr/>
          <a:lstStyle/>
          <a:p>
            <a:fld id="{0D687F6D-ADF0-1C41-93CB-D99BA5E06410}" type="slidenum">
              <a:rPr lang="nl-NL" smtClean="0"/>
              <a:pPr/>
              <a:t>1</a:t>
            </a:fld>
            <a:endParaRPr lang="nl-NL"/>
          </a:p>
        </p:txBody>
      </p:sp>
      <p:sp>
        <p:nvSpPr>
          <p:cNvPr id="7" name="Text Placeholder 6">
            <a:extLst>
              <a:ext uri="{FF2B5EF4-FFF2-40B4-BE49-F238E27FC236}">
                <a16:creationId xmlns:a16="http://schemas.microsoft.com/office/drawing/2014/main" id="{39CA3CD7-8F3E-49B1-8FFF-DB680AF358B1}"/>
              </a:ext>
            </a:extLst>
          </p:cNvPr>
          <p:cNvSpPr>
            <a:spLocks noGrp="1"/>
          </p:cNvSpPr>
          <p:nvPr>
            <p:ph type="body" sz="quarter" idx="11"/>
          </p:nvPr>
        </p:nvSpPr>
        <p:spPr/>
        <p:txBody>
          <a:bodyPr/>
          <a:lstStyle/>
          <a:p>
            <a:endParaRPr lang="nl-NL"/>
          </a:p>
        </p:txBody>
      </p:sp>
    </p:spTree>
    <p:extLst>
      <p:ext uri="{BB962C8B-B14F-4D97-AF65-F5344CB8AC3E}">
        <p14:creationId xmlns:p14="http://schemas.microsoft.com/office/powerpoint/2010/main" val="1661200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1CEFFC5-F669-4572-8150-B36C98BBC2D5}"/>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1A8FD6B7-F53D-4DCA-921F-D8446340F89C}"/>
              </a:ext>
            </a:extLst>
          </p:cNvPr>
          <p:cNvSpPr>
            <a:spLocks noGrp="1"/>
          </p:cNvSpPr>
          <p:nvPr>
            <p:ph type="title"/>
          </p:nvPr>
        </p:nvSpPr>
        <p:spPr/>
        <p:txBody>
          <a:bodyPr/>
          <a:lstStyle/>
          <a:p>
            <a:r>
              <a:rPr lang="nl-NL" dirty="0"/>
              <a:t>Voorbeeld 2</a:t>
            </a:r>
          </a:p>
        </p:txBody>
      </p:sp>
      <p:sp>
        <p:nvSpPr>
          <p:cNvPr id="4" name="Tijdelijke aanduiding voor dianummer 3">
            <a:extLst>
              <a:ext uri="{FF2B5EF4-FFF2-40B4-BE49-F238E27FC236}">
                <a16:creationId xmlns:a16="http://schemas.microsoft.com/office/drawing/2014/main" id="{E8751777-775A-4725-976B-FF00FCA0DE40}"/>
              </a:ext>
            </a:extLst>
          </p:cNvPr>
          <p:cNvSpPr>
            <a:spLocks noGrp="1"/>
          </p:cNvSpPr>
          <p:nvPr>
            <p:ph type="sldNum" sz="quarter" idx="11"/>
          </p:nvPr>
        </p:nvSpPr>
        <p:spPr/>
        <p:txBody>
          <a:bodyPr/>
          <a:lstStyle/>
          <a:p>
            <a:fld id="{0D687F6D-ADF0-1C41-93CB-D99BA5E06410}" type="slidenum">
              <a:rPr lang="nl-NL" smtClean="0"/>
              <a:pPr/>
              <a:t>10</a:t>
            </a:fld>
            <a:endParaRPr lang="nl-NL" dirty="0"/>
          </a:p>
        </p:txBody>
      </p:sp>
      <p:graphicFrame>
        <p:nvGraphicFramePr>
          <p:cNvPr id="5" name="Tabel 4">
            <a:extLst>
              <a:ext uri="{FF2B5EF4-FFF2-40B4-BE49-F238E27FC236}">
                <a16:creationId xmlns:a16="http://schemas.microsoft.com/office/drawing/2014/main" id="{44B7C81C-8C19-4A8D-BE18-61AD7D0DEEF7}"/>
              </a:ext>
            </a:extLst>
          </p:cNvPr>
          <p:cNvGraphicFramePr>
            <a:graphicFrameLocks noGrp="1"/>
          </p:cNvGraphicFramePr>
          <p:nvPr>
            <p:extLst>
              <p:ext uri="{D42A27DB-BD31-4B8C-83A1-F6EECF244321}">
                <p14:modId xmlns:p14="http://schemas.microsoft.com/office/powerpoint/2010/main" val="2869487042"/>
              </p:ext>
            </p:extLst>
          </p:nvPr>
        </p:nvGraphicFramePr>
        <p:xfrm>
          <a:off x="628650" y="2023110"/>
          <a:ext cx="7886702" cy="4161790"/>
        </p:xfrm>
        <a:graphic>
          <a:graphicData uri="http://schemas.openxmlformats.org/drawingml/2006/table">
            <a:tbl>
              <a:tblPr firstRow="1" firstCol="1" bandRow="1">
                <a:tableStyleId>{5C22544A-7EE6-4342-B048-85BDC9FD1C3A}</a:tableStyleId>
              </a:tblPr>
              <a:tblGrid>
                <a:gridCol w="1483568">
                  <a:extLst>
                    <a:ext uri="{9D8B030D-6E8A-4147-A177-3AD203B41FA5}">
                      <a16:colId xmlns:a16="http://schemas.microsoft.com/office/drawing/2014/main" val="1370083305"/>
                    </a:ext>
                  </a:extLst>
                </a:gridCol>
                <a:gridCol w="620195">
                  <a:extLst>
                    <a:ext uri="{9D8B030D-6E8A-4147-A177-3AD203B41FA5}">
                      <a16:colId xmlns:a16="http://schemas.microsoft.com/office/drawing/2014/main" val="1948458923"/>
                    </a:ext>
                  </a:extLst>
                </a:gridCol>
                <a:gridCol w="5782939">
                  <a:extLst>
                    <a:ext uri="{9D8B030D-6E8A-4147-A177-3AD203B41FA5}">
                      <a16:colId xmlns:a16="http://schemas.microsoft.com/office/drawing/2014/main" val="270697570"/>
                    </a:ext>
                  </a:extLst>
                </a:gridCol>
              </a:tblGrid>
              <a:tr h="586954">
                <a:tc>
                  <a:txBody>
                    <a:bodyPr/>
                    <a:lstStyle/>
                    <a:p>
                      <a:pPr>
                        <a:lnSpc>
                          <a:spcPct val="107000"/>
                        </a:lnSpc>
                        <a:spcAft>
                          <a:spcPts val="800"/>
                        </a:spcAft>
                      </a:pPr>
                      <a:r>
                        <a:rPr lang="nl-NL" sz="1100">
                          <a:effectLst/>
                        </a:rPr>
                        <a:t>Factor</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a:effectLst/>
                        </a:rPr>
                        <a:t>Oordeel</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100">
                          <a:effectLst/>
                        </a:rPr>
                        <a:t>Toelichting</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5680450"/>
                  </a:ext>
                </a:extLst>
              </a:tr>
              <a:tr h="2087534">
                <a:tc>
                  <a:txBody>
                    <a:bodyPr/>
                    <a:lstStyle/>
                    <a:p>
                      <a:pPr>
                        <a:lnSpc>
                          <a:spcPct val="107000"/>
                        </a:lnSpc>
                        <a:spcAft>
                          <a:spcPts val="800"/>
                        </a:spcAft>
                      </a:pPr>
                      <a:r>
                        <a:rPr lang="nl-NL" sz="1400">
                          <a:effectLst/>
                        </a:rPr>
                        <a:t>RUP-fases</a:t>
                      </a:r>
                      <a:endParaRPr lang="nl-N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400">
                          <a:effectLst/>
                        </a:rPr>
                        <a:t>4</a:t>
                      </a:r>
                      <a:endParaRPr lang="nl-N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400">
                          <a:effectLst/>
                        </a:rPr>
                        <a:t>De RUP-fases worden goed gehanteerd. Doordat we in de periode voorafgaand aan het project al bekend waren geworden met de casus was de inceptie-fase minder relevant dan bij andere projecten. Tot op heden zitten we nog in de elaboratie-fase. De acties die we ondernemen passen ook bij deze fase. De nadruk ligt duidelijk op het ontwikkelen van prototypes voor de meest uitdagende delen en het valideren van de architectuur als geheel.</a:t>
                      </a:r>
                      <a:endParaRPr lang="nl-N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422943"/>
                  </a:ext>
                </a:extLst>
              </a:tr>
              <a:tr h="1487302">
                <a:tc>
                  <a:txBody>
                    <a:bodyPr/>
                    <a:lstStyle/>
                    <a:p>
                      <a:pPr>
                        <a:lnSpc>
                          <a:spcPct val="107000"/>
                        </a:lnSpc>
                        <a:spcAft>
                          <a:spcPts val="800"/>
                        </a:spcAft>
                      </a:pPr>
                      <a:r>
                        <a:rPr lang="nl-NL" sz="1400">
                          <a:effectLst/>
                        </a:rPr>
                        <a:t>Sprints</a:t>
                      </a:r>
                      <a:endParaRPr lang="nl-N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400">
                          <a:effectLst/>
                        </a:rPr>
                        <a:t>4</a:t>
                      </a:r>
                      <a:endParaRPr lang="nl-NL"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nl-NL" sz="1400" dirty="0">
                          <a:effectLst/>
                        </a:rPr>
                        <a:t>Er is pas één sprint verstreken, maar deze had een duidelijk en meetbaar doel. Namelijk het uitvoeren van de onderzoeken en het ontwikkelen en integreren van de happy-</a:t>
                      </a:r>
                      <a:r>
                        <a:rPr lang="nl-NL" sz="1400" dirty="0" err="1">
                          <a:effectLst/>
                        </a:rPr>
                        <a:t>flows</a:t>
                      </a:r>
                      <a:r>
                        <a:rPr lang="nl-NL" sz="1400" dirty="0">
                          <a:effectLst/>
                        </a:rPr>
                        <a:t> van de meest fundamentele </a:t>
                      </a:r>
                      <a:r>
                        <a:rPr lang="nl-NL" sz="1400" dirty="0" err="1">
                          <a:effectLst/>
                        </a:rPr>
                        <a:t>usecases</a:t>
                      </a:r>
                      <a:r>
                        <a:rPr lang="nl-NL" sz="1400" dirty="0">
                          <a:effectLst/>
                        </a:rPr>
                        <a:t>. We hebben dit doel niet gehaald, maar dat neemt niet weg dat we de sprint op zich goed georganiseerd hadden. </a:t>
                      </a:r>
                      <a:endParaRPr lang="nl-NL"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100144"/>
                  </a:ext>
                </a:extLst>
              </a:tr>
            </a:tbl>
          </a:graphicData>
        </a:graphic>
      </p:graphicFrame>
    </p:spTree>
    <p:extLst>
      <p:ext uri="{BB962C8B-B14F-4D97-AF65-F5344CB8AC3E}">
        <p14:creationId xmlns:p14="http://schemas.microsoft.com/office/powerpoint/2010/main" val="148013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35DBB58-4F61-D03A-163E-B1FD5254E29C}"/>
              </a:ext>
            </a:extLst>
          </p:cNvPr>
          <p:cNvSpPr>
            <a:spLocks noGrp="1"/>
          </p:cNvSpPr>
          <p:nvPr>
            <p:ph type="body" sz="quarter" idx="10"/>
          </p:nvPr>
        </p:nvSpPr>
        <p:spPr/>
        <p:txBody>
          <a:bodyPr>
            <a:normAutofit fontScale="85000" lnSpcReduction="20000"/>
          </a:bodyPr>
          <a:lstStyle/>
          <a:p>
            <a:pPr algn="l"/>
            <a:r>
              <a:rPr lang="nl-NL" b="0" i="0" dirty="0">
                <a:solidFill>
                  <a:srgbClr val="172B4D"/>
                </a:solidFill>
                <a:effectLst/>
                <a:latin typeface="-apple-system"/>
              </a:rPr>
              <a:t>Voor dit project is er gekozen voor RUP op Maat als projectmethode. RUP op Maat maakt gebruik van fases om een project op te delen. In het </a:t>
            </a:r>
            <a:r>
              <a:rPr lang="nl-NL" b="0" i="0" dirty="0">
                <a:solidFill>
                  <a:srgbClr val="0052CC"/>
                </a:solidFill>
                <a:effectLst/>
                <a:latin typeface="-apple-system"/>
                <a:hlinkClick r:id="rId2"/>
              </a:rPr>
              <a:t>Plan van Aanpak</a:t>
            </a:r>
            <a:r>
              <a:rPr lang="nl-NL" b="0" i="0" dirty="0">
                <a:solidFill>
                  <a:srgbClr val="172B4D"/>
                </a:solidFill>
                <a:effectLst/>
                <a:latin typeface="-apple-system"/>
              </a:rPr>
              <a:t> dat is opgesteld voor dit project hebben wij een planning opgesteld aan de hand van deze fases en de door school opgestelde deadlines. In de planning die wij hebben opgesteld is hebben we week 5 onbeslist gehouden voor welke fase dit zal zijn. Nu dat we verder in het project zijn hebben we de keuze gemaakt om deze week te gebruiken voor de elaboratiefase. Door deze week later pas te beslissen hebben we een meer geïnformeerde beslissing kunnen maken wat er voor zorgt dat we effectiever te werk kunnen gaan.</a:t>
            </a:r>
            <a:br>
              <a:rPr lang="nl-NL" b="0" i="0" dirty="0">
                <a:solidFill>
                  <a:srgbClr val="172B4D"/>
                </a:solidFill>
                <a:effectLst/>
                <a:latin typeface="-apple-system"/>
              </a:rPr>
            </a:br>
            <a:br>
              <a:rPr lang="nl-NL" b="0" i="0" dirty="0">
                <a:solidFill>
                  <a:srgbClr val="172B4D"/>
                </a:solidFill>
                <a:effectLst/>
                <a:latin typeface="-apple-system"/>
              </a:rPr>
            </a:br>
            <a:endParaRPr lang="nl-NL" b="0" i="0" dirty="0">
              <a:solidFill>
                <a:srgbClr val="172B4D"/>
              </a:solidFill>
              <a:effectLst/>
              <a:latin typeface="-apple-system"/>
            </a:endParaRPr>
          </a:p>
          <a:p>
            <a:pPr algn="l"/>
            <a:r>
              <a:rPr lang="nl-NL" b="0" i="0" dirty="0">
                <a:solidFill>
                  <a:srgbClr val="172B4D"/>
                </a:solidFill>
                <a:effectLst/>
                <a:latin typeface="-apple-system"/>
              </a:rPr>
              <a:t>Ondanks dat de planning van de fases minimaal aangepast hoefde te worden is de algemene weekplanning wel een beetje veranderd. Dit gaat dan voornamelijk om de dagelijkse meetings van de kwaliteitsmanagers. Het werd al snel duidelijk dat dit te veel was en alleen maar tijd innam. In plaats van dagelijkse kwaliteitsmanager planningen is er gekozen voor een wekelijkse meeting om elkaar updates te geven. Verder is de weekplanning minimaal aangepast. Alleen in gevallen van vrije dagen zijn meetings verplaatst of gecanceld.</a:t>
            </a:r>
          </a:p>
          <a:p>
            <a:pPr algn="l"/>
            <a:r>
              <a:rPr lang="nl-NL" b="0" i="0" dirty="0">
                <a:solidFill>
                  <a:srgbClr val="172B4D"/>
                </a:solidFill>
                <a:effectLst/>
                <a:latin typeface="-apple-system"/>
              </a:rPr>
              <a:t>Tijdens </a:t>
            </a:r>
            <a:r>
              <a:rPr lang="nl-NL" b="0" i="0" dirty="0" err="1">
                <a:solidFill>
                  <a:srgbClr val="172B4D"/>
                </a:solidFill>
                <a:effectLst/>
                <a:latin typeface="-apple-system"/>
              </a:rPr>
              <a:t>inceptie</a:t>
            </a:r>
            <a:r>
              <a:rPr lang="nl-NL" b="0" i="0" dirty="0">
                <a:solidFill>
                  <a:srgbClr val="172B4D"/>
                </a:solidFill>
                <a:effectLst/>
                <a:latin typeface="-apple-system"/>
              </a:rPr>
              <a:t> fase is de focus voornamelijk gelegd op het opzetten van het project. We hebben dus onderzoek gedaan naar relevante onderwerpen zoals de peer-to-peer </a:t>
            </a:r>
            <a:r>
              <a:rPr lang="nl-NL" b="0" i="0" dirty="0" err="1">
                <a:solidFill>
                  <a:srgbClr val="172B4D"/>
                </a:solidFill>
                <a:effectLst/>
                <a:latin typeface="-apple-system"/>
              </a:rPr>
              <a:t>topologieën</a:t>
            </a:r>
            <a:r>
              <a:rPr lang="nl-NL" b="0" i="0" dirty="0">
                <a:solidFill>
                  <a:srgbClr val="172B4D"/>
                </a:solidFill>
                <a:effectLst/>
                <a:latin typeface="-apple-system"/>
              </a:rPr>
              <a:t>, </a:t>
            </a:r>
            <a:r>
              <a:rPr lang="nl-NL" b="0" i="0" dirty="0" err="1">
                <a:solidFill>
                  <a:srgbClr val="172B4D"/>
                </a:solidFill>
                <a:effectLst/>
                <a:latin typeface="-apple-system"/>
              </a:rPr>
              <a:t>rpc</a:t>
            </a:r>
            <a:r>
              <a:rPr lang="nl-NL" b="0" i="0" dirty="0">
                <a:solidFill>
                  <a:srgbClr val="172B4D"/>
                </a:solidFill>
                <a:effectLst/>
                <a:latin typeface="-apple-system"/>
              </a:rPr>
              <a:t> en de compiler. Daarnaast is er ook gewerkt aan documentatie. Qua documentatie is er voornamelijk gefocust op het SAD en is er een klein begin gemaakt aan het SRS en SDD. Achteraf gezien hadden we tijdens de elaboratie fase iets meer werk kunnen doen aan het SRS en SDD. Als dit namelijk tijdens de elaboratie fase gedaan zou zijn zou het makkelijker geweest zijn om bijvoorbeeld te integreren.</a:t>
            </a:r>
          </a:p>
          <a:p>
            <a:endParaRPr lang="nl-NL" dirty="0"/>
          </a:p>
        </p:txBody>
      </p:sp>
      <p:sp>
        <p:nvSpPr>
          <p:cNvPr id="3" name="Titel 2">
            <a:extLst>
              <a:ext uri="{FF2B5EF4-FFF2-40B4-BE49-F238E27FC236}">
                <a16:creationId xmlns:a16="http://schemas.microsoft.com/office/drawing/2014/main" id="{990BEED5-64D5-90F0-7ED7-39DDAD22758C}"/>
              </a:ext>
            </a:extLst>
          </p:cNvPr>
          <p:cNvSpPr>
            <a:spLocks noGrp="1"/>
          </p:cNvSpPr>
          <p:nvPr>
            <p:ph type="title"/>
          </p:nvPr>
        </p:nvSpPr>
        <p:spPr/>
        <p:txBody>
          <a:bodyPr/>
          <a:lstStyle/>
          <a:p>
            <a:r>
              <a:rPr lang="nl-NL" dirty="0"/>
              <a:t>Zo liever niet…..</a:t>
            </a:r>
          </a:p>
        </p:txBody>
      </p:sp>
      <p:sp>
        <p:nvSpPr>
          <p:cNvPr id="4" name="Tijdelijke aanduiding voor dianummer 3">
            <a:extLst>
              <a:ext uri="{FF2B5EF4-FFF2-40B4-BE49-F238E27FC236}">
                <a16:creationId xmlns:a16="http://schemas.microsoft.com/office/drawing/2014/main" id="{C5F1C739-A15B-8372-96EA-1AED88DE7F26}"/>
              </a:ext>
            </a:extLst>
          </p:cNvPr>
          <p:cNvSpPr>
            <a:spLocks noGrp="1"/>
          </p:cNvSpPr>
          <p:nvPr>
            <p:ph type="sldNum" sz="quarter" idx="11"/>
          </p:nvPr>
        </p:nvSpPr>
        <p:spPr/>
        <p:txBody>
          <a:bodyPr/>
          <a:lstStyle/>
          <a:p>
            <a:fld id="{0D687F6D-ADF0-1C41-93CB-D99BA5E06410}" type="slidenum">
              <a:rPr lang="nl-NL" smtClean="0"/>
              <a:pPr/>
              <a:t>11</a:t>
            </a:fld>
            <a:endParaRPr lang="nl-NL" dirty="0"/>
          </a:p>
        </p:txBody>
      </p:sp>
    </p:spTree>
    <p:extLst>
      <p:ext uri="{BB962C8B-B14F-4D97-AF65-F5344CB8AC3E}">
        <p14:creationId xmlns:p14="http://schemas.microsoft.com/office/powerpoint/2010/main" val="135529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A6652D3-79B0-4698-B4DE-2CA9111D052E}"/>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a:t>Geef aan welke rol je hebt en vergelijk theorie en praktijk</a:t>
            </a:r>
          </a:p>
          <a:p>
            <a:pPr marL="342900" indent="-342900">
              <a:buFont typeface="Arial" panose="020B0604020202020204" pitchFamily="34" charset="0"/>
              <a:buChar char="•"/>
            </a:pPr>
            <a:r>
              <a:rPr lang="nl-NL" dirty="0"/>
              <a:t>Welke eigenschappen helpen om de rol uit te voeren en welke eigenschappen moet je nog ontwikkelen&gt; Gebruik om dit te onderschrijven een situatiebeschrijving</a:t>
            </a:r>
          </a:p>
          <a:p>
            <a:pPr marL="342900" indent="-342900">
              <a:buFont typeface="Arial" panose="020B0604020202020204" pitchFamily="34" charset="0"/>
              <a:buChar char="•"/>
            </a:pPr>
            <a:r>
              <a:rPr lang="nl-NL" dirty="0"/>
              <a:t>Ligt de rol jou en waarom wel of waarom niet</a:t>
            </a:r>
          </a:p>
          <a:p>
            <a:pPr marL="342900" indent="-342900">
              <a:buFont typeface="Arial" panose="020B0604020202020204" pitchFamily="34" charset="0"/>
              <a:buChar char="•"/>
            </a:pPr>
            <a:r>
              <a:rPr lang="nl-NL" dirty="0"/>
              <a:t>Als het al kan: vergelijk deze rol met de rollen die je in </a:t>
            </a:r>
            <a:r>
              <a:rPr lang="nl-NL" dirty="0" err="1"/>
              <a:t>IoT</a:t>
            </a:r>
            <a:r>
              <a:rPr lang="nl-NL" dirty="0"/>
              <a:t> en of OSM hebt gehad en wat ligt je dan het beste en waarom</a:t>
            </a:r>
          </a:p>
          <a:p>
            <a:pPr marL="342900" indent="-342900">
              <a:buFont typeface="Arial" panose="020B0604020202020204" pitchFamily="34" charset="0"/>
              <a:buChar char="•"/>
            </a:pPr>
            <a:endParaRPr lang="nl-NL" dirty="0"/>
          </a:p>
        </p:txBody>
      </p:sp>
      <p:sp>
        <p:nvSpPr>
          <p:cNvPr id="3" name="Titel 2">
            <a:extLst>
              <a:ext uri="{FF2B5EF4-FFF2-40B4-BE49-F238E27FC236}">
                <a16:creationId xmlns:a16="http://schemas.microsoft.com/office/drawing/2014/main" id="{E53CA75A-8420-44FA-9B08-ECD7B3BC5670}"/>
              </a:ext>
            </a:extLst>
          </p:cNvPr>
          <p:cNvSpPr>
            <a:spLocks noGrp="1"/>
          </p:cNvSpPr>
          <p:nvPr>
            <p:ph type="title"/>
          </p:nvPr>
        </p:nvSpPr>
        <p:spPr/>
        <p:txBody>
          <a:bodyPr/>
          <a:lstStyle/>
          <a:p>
            <a:r>
              <a:rPr lang="nl-NL" dirty="0"/>
              <a:t>Je Rol</a:t>
            </a:r>
          </a:p>
        </p:txBody>
      </p:sp>
      <p:sp>
        <p:nvSpPr>
          <p:cNvPr id="4" name="Tijdelijke aanduiding voor dianummer 3">
            <a:extLst>
              <a:ext uri="{FF2B5EF4-FFF2-40B4-BE49-F238E27FC236}">
                <a16:creationId xmlns:a16="http://schemas.microsoft.com/office/drawing/2014/main" id="{8A814933-09FA-466E-9F65-5FDC3006B7EC}"/>
              </a:ext>
            </a:extLst>
          </p:cNvPr>
          <p:cNvSpPr>
            <a:spLocks noGrp="1"/>
          </p:cNvSpPr>
          <p:nvPr>
            <p:ph type="sldNum" sz="quarter" idx="11"/>
          </p:nvPr>
        </p:nvSpPr>
        <p:spPr/>
        <p:txBody>
          <a:bodyPr/>
          <a:lstStyle/>
          <a:p>
            <a:fld id="{0D687F6D-ADF0-1C41-93CB-D99BA5E06410}" type="slidenum">
              <a:rPr lang="nl-NL" smtClean="0"/>
              <a:pPr/>
              <a:t>12</a:t>
            </a:fld>
            <a:endParaRPr lang="nl-NL" dirty="0"/>
          </a:p>
        </p:txBody>
      </p:sp>
    </p:spTree>
    <p:extLst>
      <p:ext uri="{BB962C8B-B14F-4D97-AF65-F5344CB8AC3E}">
        <p14:creationId xmlns:p14="http://schemas.microsoft.com/office/powerpoint/2010/main" val="25444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3DE73E1-2B54-4112-8C6C-37019E1EEE3D}"/>
              </a:ext>
            </a:extLst>
          </p:cNvPr>
          <p:cNvSpPr>
            <a:spLocks noGrp="1"/>
          </p:cNvSpPr>
          <p:nvPr>
            <p:ph type="body" sz="quarter" idx="10"/>
          </p:nvPr>
        </p:nvSpPr>
        <p:spPr/>
        <p:txBody>
          <a:bodyPr/>
          <a:lstStyle/>
          <a:p>
            <a:r>
              <a:rPr lang="nl-NL" sz="1800" dirty="0">
                <a:effectLst/>
                <a:latin typeface="Times New Roman" panose="02020603050405020304" pitchFamily="18" charset="0"/>
                <a:ea typeface="Times New Roman" panose="02020603050405020304" pitchFamily="18" charset="0"/>
              </a:rPr>
              <a:t>In dit hoofdstuk vergelijk ik mijn rol als teamleider met de beschreven eisen en verantwoordelijkheden uit hoofdstuk 9.3 van het </a:t>
            </a:r>
            <a:r>
              <a:rPr lang="nl-NL" sz="1800" dirty="0" err="1">
                <a:effectLst/>
                <a:latin typeface="Times New Roman" panose="02020603050405020304" pitchFamily="18" charset="0"/>
                <a:ea typeface="Times New Roman" panose="02020603050405020304" pitchFamily="18" charset="0"/>
              </a:rPr>
              <a:t>PvA</a:t>
            </a:r>
            <a:r>
              <a:rPr lang="nl-NL" sz="1800" dirty="0">
                <a:effectLst/>
                <a:latin typeface="Times New Roman" panose="02020603050405020304" pitchFamily="18" charset="0"/>
                <a:ea typeface="Times New Roman" panose="02020603050405020304" pitchFamily="18" charset="0"/>
              </a:rPr>
              <a:t> tegenover mijn uitvoering van de rol. Daarbij zal ik ook naar de IPV verwijzen in hoofdstuk 10.3 van de bijlage. Daarnaast zal ik een situatiebeschrijving toevoegen waarin ik mijn leerproces op dit gebied aantoon, gevolgd door een aantal leerpunten voor een toekomstig project. Als afsluiting voor dit hoofdstuk maak ik een vergelijking tussen mijn huidige rol als teamleider en die als planner die ik in vorige projecten had.</a:t>
            </a:r>
          </a:p>
          <a:p>
            <a:endParaRPr lang="nl-NL" sz="1800" dirty="0">
              <a:latin typeface="Times New Roman" panose="02020603050405020304" pitchFamily="18" charset="0"/>
              <a:ea typeface="Times New Roman" panose="02020603050405020304" pitchFamily="18" charset="0"/>
            </a:endParaRPr>
          </a:p>
          <a:p>
            <a:r>
              <a:rPr lang="nl-NL" sz="1800" dirty="0">
                <a:effectLst/>
                <a:latin typeface="Times New Roman" panose="02020603050405020304" pitchFamily="18" charset="0"/>
                <a:ea typeface="Times New Roman" panose="02020603050405020304" pitchFamily="18" charset="0"/>
              </a:rPr>
              <a:t>……..</a:t>
            </a:r>
          </a:p>
          <a:p>
            <a:endParaRPr lang="nl-NL" dirty="0"/>
          </a:p>
        </p:txBody>
      </p:sp>
      <p:sp>
        <p:nvSpPr>
          <p:cNvPr id="3" name="Titel 2">
            <a:extLst>
              <a:ext uri="{FF2B5EF4-FFF2-40B4-BE49-F238E27FC236}">
                <a16:creationId xmlns:a16="http://schemas.microsoft.com/office/drawing/2014/main" id="{85634186-BDB9-4F67-BD52-90A25BCF3365}"/>
              </a:ext>
            </a:extLst>
          </p:cNvPr>
          <p:cNvSpPr>
            <a:spLocks noGrp="1"/>
          </p:cNvSpPr>
          <p:nvPr>
            <p:ph type="title"/>
          </p:nvPr>
        </p:nvSpPr>
        <p:spPr/>
        <p:txBody>
          <a:bodyPr/>
          <a:lstStyle/>
          <a:p>
            <a:r>
              <a:rPr lang="nl-NL" dirty="0"/>
              <a:t>voorbeeld</a:t>
            </a:r>
          </a:p>
        </p:txBody>
      </p:sp>
      <p:sp>
        <p:nvSpPr>
          <p:cNvPr id="4" name="Tijdelijke aanduiding voor dianummer 3">
            <a:extLst>
              <a:ext uri="{FF2B5EF4-FFF2-40B4-BE49-F238E27FC236}">
                <a16:creationId xmlns:a16="http://schemas.microsoft.com/office/drawing/2014/main" id="{8072C729-9603-4AA8-A8CF-DCD75F8F8D3B}"/>
              </a:ext>
            </a:extLst>
          </p:cNvPr>
          <p:cNvSpPr>
            <a:spLocks noGrp="1"/>
          </p:cNvSpPr>
          <p:nvPr>
            <p:ph type="sldNum" sz="quarter" idx="11"/>
          </p:nvPr>
        </p:nvSpPr>
        <p:spPr/>
        <p:txBody>
          <a:bodyPr/>
          <a:lstStyle/>
          <a:p>
            <a:fld id="{0D687F6D-ADF0-1C41-93CB-D99BA5E06410}" type="slidenum">
              <a:rPr lang="nl-NL" smtClean="0"/>
              <a:pPr/>
              <a:t>13</a:t>
            </a:fld>
            <a:endParaRPr lang="nl-NL" dirty="0"/>
          </a:p>
        </p:txBody>
      </p:sp>
    </p:spTree>
    <p:extLst>
      <p:ext uri="{BB962C8B-B14F-4D97-AF65-F5344CB8AC3E}">
        <p14:creationId xmlns:p14="http://schemas.microsoft.com/office/powerpoint/2010/main" val="53714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C992ECC-69D8-4E40-AC57-D359C5DE092E}"/>
              </a:ext>
            </a:extLst>
          </p:cNvPr>
          <p:cNvSpPr>
            <a:spLocks noGrp="1"/>
          </p:cNvSpPr>
          <p:nvPr>
            <p:ph type="body" sz="quarter" idx="10"/>
          </p:nvPr>
        </p:nvSpPr>
        <p:spPr/>
        <p:txBody>
          <a:bodyPr/>
          <a:lstStyle/>
          <a:p>
            <a:r>
              <a:rPr lang="nl-NL" sz="1800" dirty="0">
                <a:effectLst/>
                <a:latin typeface="Times New Roman" panose="02020603050405020304" pitchFamily="18" charset="0"/>
                <a:ea typeface="Times New Roman" panose="02020603050405020304" pitchFamily="18" charset="0"/>
              </a:rPr>
              <a:t>Tijdens de tweede IPV-bespreking te vinden in de hoofdstuk 10.3, 10.4 &amp; 10.5 in de bijlagen, kreeg ik van A vooral feedback overzicht te houden en een beter inzicht te bewaren over waar mensen precies mee bezig waren en hoever een gegeven taak al was uitgevoerd, ook vonden mensen het soms lastig om sommige taken op te pakken omdat ze niet zeker wisten wat hiermee bedoeld werd. Hieruit valt te concluderen dat ik verbeteringen kan maken in het plannen van het ontwikkeltraject, door meer tijd voor de planning te nemen en hem goed door te nemen met mijn groepsgenoten. Ook heb ik planning poker toegepast om ervoor te zorgen dat ieder groepslid over elke taak nadenkt en discussieert als er verschillende meningen zijn over de inhoud, complexiteit of de duur van een taak……</a:t>
            </a:r>
          </a:p>
          <a:p>
            <a:endParaRPr lang="nl-NL" sz="1800" dirty="0">
              <a:latin typeface="Times New Roman" panose="02020603050405020304" pitchFamily="18" charset="0"/>
              <a:ea typeface="Times New Roman" panose="02020603050405020304" pitchFamily="18" charset="0"/>
            </a:endParaRPr>
          </a:p>
          <a:p>
            <a:r>
              <a:rPr lang="nl-NL" sz="1800" dirty="0">
                <a:effectLst/>
                <a:ea typeface="Times New Roman" panose="02020603050405020304" pitchFamily="18" charset="0"/>
              </a:rPr>
              <a:t>Vervolgens volgt hierop een situatiebeschrijving</a:t>
            </a:r>
          </a:p>
          <a:p>
            <a:endParaRPr lang="nl-NL" dirty="0"/>
          </a:p>
        </p:txBody>
      </p:sp>
      <p:sp>
        <p:nvSpPr>
          <p:cNvPr id="3" name="Titel 2">
            <a:extLst>
              <a:ext uri="{FF2B5EF4-FFF2-40B4-BE49-F238E27FC236}">
                <a16:creationId xmlns:a16="http://schemas.microsoft.com/office/drawing/2014/main" id="{06CD152E-3941-4505-9907-37FF759BF2E8}"/>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D5978E51-E419-4E4E-A853-BD77145628E7}"/>
              </a:ext>
            </a:extLst>
          </p:cNvPr>
          <p:cNvSpPr>
            <a:spLocks noGrp="1"/>
          </p:cNvSpPr>
          <p:nvPr>
            <p:ph type="sldNum" sz="quarter" idx="11"/>
          </p:nvPr>
        </p:nvSpPr>
        <p:spPr/>
        <p:txBody>
          <a:bodyPr/>
          <a:lstStyle/>
          <a:p>
            <a:fld id="{0D687F6D-ADF0-1C41-93CB-D99BA5E06410}" type="slidenum">
              <a:rPr lang="nl-NL" smtClean="0"/>
              <a:pPr/>
              <a:t>14</a:t>
            </a:fld>
            <a:endParaRPr lang="nl-NL" dirty="0"/>
          </a:p>
        </p:txBody>
      </p:sp>
    </p:spTree>
    <p:extLst>
      <p:ext uri="{BB962C8B-B14F-4D97-AF65-F5344CB8AC3E}">
        <p14:creationId xmlns:p14="http://schemas.microsoft.com/office/powerpoint/2010/main" val="69685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7303A74-D4C2-8B6B-9217-F3D02A5F68B2}"/>
              </a:ext>
            </a:extLst>
          </p:cNvPr>
          <p:cNvSpPr>
            <a:spLocks noGrp="1"/>
          </p:cNvSpPr>
          <p:nvPr>
            <p:ph type="body" sz="quarter" idx="10"/>
          </p:nvPr>
        </p:nvSpPr>
        <p:spPr/>
        <p:txBody>
          <a:bodyPr>
            <a:normAutofit fontScale="92500" lnSpcReduction="20000"/>
          </a:bodyPr>
          <a:lstStyle/>
          <a:p>
            <a:pPr algn="l"/>
            <a:r>
              <a:rPr lang="nl-NL" b="0" i="0" dirty="0">
                <a:solidFill>
                  <a:srgbClr val="172B4D"/>
                </a:solidFill>
                <a:effectLst/>
                <a:latin typeface="-apple-system"/>
              </a:rPr>
              <a:t>5.1. Wat is mijn rol?</a:t>
            </a:r>
          </a:p>
          <a:p>
            <a:pPr algn="l"/>
            <a:r>
              <a:rPr lang="nl-NL" b="0" i="0" dirty="0">
                <a:solidFill>
                  <a:srgbClr val="172B4D"/>
                </a:solidFill>
                <a:effectLst/>
                <a:latin typeface="-apple-system"/>
              </a:rPr>
              <a:t>Bij </a:t>
            </a:r>
            <a:r>
              <a:rPr lang="nl-NL" b="0" i="0" dirty="0">
                <a:solidFill>
                  <a:srgbClr val="0052CC"/>
                </a:solidFill>
                <a:effectLst/>
                <a:latin typeface="-apple-system"/>
                <a:hlinkClick r:id="rId2"/>
              </a:rPr>
              <a:t>de verdeling van de rollen</a:t>
            </a:r>
            <a:r>
              <a:rPr lang="nl-NL" b="0" i="0" dirty="0">
                <a:solidFill>
                  <a:srgbClr val="172B4D"/>
                </a:solidFill>
                <a:effectLst/>
                <a:latin typeface="-apple-system"/>
              </a:rPr>
              <a:t> tijdens de projectvoorbereiding heb ik samen met </a:t>
            </a:r>
            <a:r>
              <a:rPr lang="nl-NL" b="0" i="0" dirty="0">
                <a:solidFill>
                  <a:srgbClr val="42526E"/>
                </a:solidFill>
                <a:effectLst/>
                <a:latin typeface="-apple-system"/>
                <a:hlinkClick r:id="rId3"/>
              </a:rPr>
              <a:t>K</a:t>
            </a:r>
            <a:r>
              <a:rPr lang="nl-NL" b="0" i="0" dirty="0">
                <a:solidFill>
                  <a:srgbClr val="42526E"/>
                </a:solidFill>
                <a:effectLst/>
                <a:latin typeface="-apple-system"/>
              </a:rPr>
              <a:t> d</a:t>
            </a:r>
            <a:r>
              <a:rPr lang="nl-NL" b="0" i="0" dirty="0">
                <a:solidFill>
                  <a:srgbClr val="172B4D"/>
                </a:solidFill>
                <a:effectLst/>
                <a:latin typeface="-apple-system"/>
              </a:rPr>
              <a:t>e rol van </a:t>
            </a:r>
            <a:r>
              <a:rPr lang="nl-NL" b="0" i="0" dirty="0" err="1">
                <a:solidFill>
                  <a:srgbClr val="172B4D"/>
                </a:solidFill>
                <a:effectLst/>
                <a:latin typeface="-apple-system"/>
              </a:rPr>
              <a:t>informatie-analist</a:t>
            </a:r>
            <a:r>
              <a:rPr lang="nl-NL" b="0" i="0" dirty="0">
                <a:solidFill>
                  <a:srgbClr val="172B4D"/>
                </a:solidFill>
                <a:effectLst/>
                <a:latin typeface="-apple-system"/>
              </a:rPr>
              <a:t> gekregen. </a:t>
            </a:r>
            <a:r>
              <a:rPr lang="nl-NL" b="0" i="0" dirty="0">
                <a:solidFill>
                  <a:srgbClr val="0052CC"/>
                </a:solidFill>
                <a:effectLst/>
                <a:latin typeface="-apple-system"/>
                <a:hlinkClick r:id="rId4"/>
              </a:rPr>
              <a:t>Zoals in het </a:t>
            </a:r>
            <a:r>
              <a:rPr lang="nl-NL" b="0" i="0" dirty="0" err="1">
                <a:solidFill>
                  <a:srgbClr val="0052CC"/>
                </a:solidFill>
                <a:effectLst/>
                <a:latin typeface="-apple-system"/>
                <a:hlinkClick r:id="rId4"/>
              </a:rPr>
              <a:t>PvA</a:t>
            </a:r>
            <a:r>
              <a:rPr lang="nl-NL" b="0" i="0" dirty="0">
                <a:solidFill>
                  <a:srgbClr val="0052CC"/>
                </a:solidFill>
                <a:effectLst/>
                <a:latin typeface="-apple-system"/>
                <a:hlinkClick r:id="rId4"/>
              </a:rPr>
              <a:t> is beschreven</a:t>
            </a:r>
            <a:r>
              <a:rPr lang="nl-NL" b="0" i="0" dirty="0">
                <a:solidFill>
                  <a:srgbClr val="172B4D"/>
                </a:solidFill>
                <a:effectLst/>
                <a:latin typeface="-apple-system"/>
              </a:rPr>
              <a:t> is het dus onze verantwoordelijkheid om het projectdoel en de bijbehorende eisen duidelijk te houden voor het team. Om dat te bereiken moesten we zorgen voor een goede communicatie tussen de opdrachtgevers en de projectgroep. Tot slot was het de bedoeling dat er moest worden beschreven hoe de gebruiker door de gemaakte applicatie kan navigeren. Dat laatste is tot nu toe vrijwel niet uitgevoerd. Mijn persoonlijke interpretatie is dat de navigatie door een applicatie moet worden beschreven in </a:t>
            </a:r>
            <a:r>
              <a:rPr lang="nl-NL" b="0" i="0" dirty="0" err="1">
                <a:solidFill>
                  <a:srgbClr val="172B4D"/>
                </a:solidFill>
                <a:effectLst/>
                <a:latin typeface="-apple-system"/>
              </a:rPr>
              <a:t>use</a:t>
            </a:r>
            <a:r>
              <a:rPr lang="nl-NL" b="0" i="0" dirty="0">
                <a:solidFill>
                  <a:srgbClr val="172B4D"/>
                </a:solidFill>
                <a:effectLst/>
                <a:latin typeface="-apple-system"/>
              </a:rPr>
              <a:t> cases. In de </a:t>
            </a:r>
            <a:r>
              <a:rPr lang="nl-NL" b="0" i="0" dirty="0" err="1">
                <a:solidFill>
                  <a:srgbClr val="172B4D"/>
                </a:solidFill>
                <a:effectLst/>
                <a:latin typeface="-apple-system"/>
              </a:rPr>
              <a:t>fully</a:t>
            </a:r>
            <a:r>
              <a:rPr lang="nl-NL" b="0" i="0" dirty="0">
                <a:solidFill>
                  <a:srgbClr val="172B4D"/>
                </a:solidFill>
                <a:effectLst/>
                <a:latin typeface="-apple-system"/>
              </a:rPr>
              <a:t> </a:t>
            </a:r>
            <a:r>
              <a:rPr lang="nl-NL" b="0" i="0" dirty="0" err="1">
                <a:solidFill>
                  <a:srgbClr val="172B4D"/>
                </a:solidFill>
                <a:effectLst/>
                <a:latin typeface="-apple-system"/>
              </a:rPr>
              <a:t>dressed</a:t>
            </a:r>
            <a:r>
              <a:rPr lang="nl-NL" b="0" i="0" dirty="0">
                <a:solidFill>
                  <a:srgbClr val="172B4D"/>
                </a:solidFill>
                <a:effectLst/>
                <a:latin typeface="-apple-system"/>
              </a:rPr>
              <a:t> </a:t>
            </a:r>
            <a:r>
              <a:rPr lang="nl-NL" b="0" i="0" dirty="0" err="1">
                <a:solidFill>
                  <a:srgbClr val="172B4D"/>
                </a:solidFill>
                <a:effectLst/>
                <a:latin typeface="-apple-system"/>
              </a:rPr>
              <a:t>use</a:t>
            </a:r>
            <a:r>
              <a:rPr lang="nl-NL" b="0" i="0" dirty="0">
                <a:solidFill>
                  <a:srgbClr val="172B4D"/>
                </a:solidFill>
                <a:effectLst/>
                <a:latin typeface="-apple-system"/>
              </a:rPr>
              <a:t> cases zet je nu eenmaal welke stappen worden afgegaan bij het gebruik van een systeem. Voor dit alles hebben we in principe een </a:t>
            </a:r>
            <a:r>
              <a:rPr lang="nl-NL" b="0" i="0" dirty="0" err="1">
                <a:solidFill>
                  <a:srgbClr val="172B4D"/>
                </a:solidFill>
                <a:effectLst/>
                <a:latin typeface="-apple-system"/>
              </a:rPr>
              <a:t>usecase</a:t>
            </a:r>
            <a:r>
              <a:rPr lang="nl-NL" b="0" i="0" dirty="0">
                <a:solidFill>
                  <a:srgbClr val="172B4D"/>
                </a:solidFill>
                <a:effectLst/>
                <a:latin typeface="-apple-system"/>
              </a:rPr>
              <a:t>-ontwerper (</a:t>
            </a:r>
            <a:r>
              <a:rPr lang="nl-NL" b="0" i="0" dirty="0">
                <a:solidFill>
                  <a:srgbClr val="42526E"/>
                </a:solidFill>
                <a:effectLst/>
                <a:latin typeface="-apple-system"/>
                <a:hlinkClick r:id="rId5"/>
              </a:rPr>
              <a:t>N</a:t>
            </a:r>
            <a:r>
              <a:rPr lang="nl-NL" b="0" i="0" dirty="0">
                <a:solidFill>
                  <a:srgbClr val="172B4D"/>
                </a:solidFill>
                <a:effectLst/>
                <a:latin typeface="-apple-system"/>
              </a:rPr>
              <a:t> ) aangewezen. We zijn nog wel regelmatig in gesprek gegaan met de </a:t>
            </a:r>
            <a:r>
              <a:rPr lang="nl-NL" b="0" i="0" dirty="0" err="1">
                <a:solidFill>
                  <a:srgbClr val="172B4D"/>
                </a:solidFill>
                <a:effectLst/>
                <a:latin typeface="-apple-system"/>
              </a:rPr>
              <a:t>usecase</a:t>
            </a:r>
            <a:r>
              <a:rPr lang="nl-NL" b="0" i="0" dirty="0">
                <a:solidFill>
                  <a:srgbClr val="172B4D"/>
                </a:solidFill>
                <a:effectLst/>
                <a:latin typeface="-apple-system"/>
              </a:rPr>
              <a:t>-ontwerper, omdat de </a:t>
            </a:r>
            <a:r>
              <a:rPr lang="nl-NL" b="0" i="0" dirty="0" err="1">
                <a:solidFill>
                  <a:srgbClr val="172B4D"/>
                </a:solidFill>
                <a:effectLst/>
                <a:latin typeface="-apple-system"/>
              </a:rPr>
              <a:t>usecases</a:t>
            </a:r>
            <a:r>
              <a:rPr lang="nl-NL" b="0" i="0" dirty="0">
                <a:solidFill>
                  <a:srgbClr val="172B4D"/>
                </a:solidFill>
                <a:effectLst/>
                <a:latin typeface="-apple-system"/>
              </a:rPr>
              <a:t> en de eisen van de opdrachtgever vrij sterk met elkaar zijn verbonden, maar over het algemeen hebben we het 'beschrijven hoe de gebruiker door de applicatie kan navigeren' bewust gedelegeerd naar de </a:t>
            </a:r>
            <a:r>
              <a:rPr lang="nl-NL" b="0" i="0" dirty="0" err="1">
                <a:solidFill>
                  <a:srgbClr val="172B4D"/>
                </a:solidFill>
                <a:effectLst/>
                <a:latin typeface="-apple-system"/>
              </a:rPr>
              <a:t>usecase</a:t>
            </a:r>
            <a:r>
              <a:rPr lang="nl-NL" b="0" i="0" dirty="0">
                <a:solidFill>
                  <a:srgbClr val="172B4D"/>
                </a:solidFill>
                <a:effectLst/>
                <a:latin typeface="-apple-system"/>
              </a:rPr>
              <a:t>-ontwerper.</a:t>
            </a:r>
          </a:p>
          <a:p>
            <a:pPr algn="l"/>
            <a:endParaRPr lang="nl-NL" b="0" i="0" dirty="0">
              <a:solidFill>
                <a:srgbClr val="172B4D"/>
              </a:solidFill>
              <a:effectLst/>
              <a:latin typeface="-apple-system"/>
            </a:endParaRPr>
          </a:p>
          <a:p>
            <a:pPr algn="l"/>
            <a:r>
              <a:rPr lang="nl-NL" b="0" i="0" dirty="0">
                <a:solidFill>
                  <a:srgbClr val="172B4D"/>
                </a:solidFill>
                <a:effectLst/>
                <a:latin typeface="-apple-system"/>
              </a:rPr>
              <a:t>In mijn </a:t>
            </a:r>
            <a:r>
              <a:rPr lang="nl-NL" b="0" i="0" dirty="0">
                <a:solidFill>
                  <a:srgbClr val="0052CC"/>
                </a:solidFill>
                <a:effectLst/>
                <a:latin typeface="-apple-system"/>
                <a:hlinkClick r:id="rId6"/>
              </a:rPr>
              <a:t>situatiebeschrijvingen</a:t>
            </a:r>
            <a:r>
              <a:rPr lang="nl-NL" b="0" i="0" dirty="0">
                <a:solidFill>
                  <a:srgbClr val="172B4D"/>
                </a:solidFill>
                <a:effectLst/>
                <a:latin typeface="-apple-system"/>
              </a:rPr>
              <a:t> is te lezen wat ik heb geleerd van mijn rollen als informatieanalist en als notulist. In het kort heb ik als informatieanalist </a:t>
            </a:r>
            <a:r>
              <a:rPr lang="nl-NL" b="0" i="0" dirty="0" err="1">
                <a:solidFill>
                  <a:srgbClr val="172B4D"/>
                </a:solidFill>
                <a:effectLst/>
                <a:latin typeface="-apple-system"/>
              </a:rPr>
              <a:t>tjidens</a:t>
            </a:r>
            <a:r>
              <a:rPr lang="nl-NL" b="0" i="0" dirty="0">
                <a:solidFill>
                  <a:srgbClr val="172B4D"/>
                </a:solidFill>
                <a:effectLst/>
                <a:latin typeface="-apple-system"/>
              </a:rPr>
              <a:t> het project geleerd om beter in het perspectief van de opdrachtgever te kijken. </a:t>
            </a:r>
            <a:endParaRPr lang="nl-NL" dirty="0"/>
          </a:p>
        </p:txBody>
      </p:sp>
      <p:sp>
        <p:nvSpPr>
          <p:cNvPr id="3" name="Titel 2">
            <a:extLst>
              <a:ext uri="{FF2B5EF4-FFF2-40B4-BE49-F238E27FC236}">
                <a16:creationId xmlns:a16="http://schemas.microsoft.com/office/drawing/2014/main" id="{04C5FDE5-0676-0D08-2A6B-848689B5F709}"/>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7DB646BD-6926-4D50-5169-A9F1564AA282}"/>
              </a:ext>
            </a:extLst>
          </p:cNvPr>
          <p:cNvSpPr>
            <a:spLocks noGrp="1"/>
          </p:cNvSpPr>
          <p:nvPr>
            <p:ph type="sldNum" sz="quarter" idx="11"/>
          </p:nvPr>
        </p:nvSpPr>
        <p:spPr/>
        <p:txBody>
          <a:bodyPr/>
          <a:lstStyle/>
          <a:p>
            <a:fld id="{0D687F6D-ADF0-1C41-93CB-D99BA5E06410}" type="slidenum">
              <a:rPr lang="nl-NL" smtClean="0"/>
              <a:pPr/>
              <a:t>15</a:t>
            </a:fld>
            <a:endParaRPr lang="nl-NL" dirty="0"/>
          </a:p>
        </p:txBody>
      </p:sp>
    </p:spTree>
    <p:extLst>
      <p:ext uri="{BB962C8B-B14F-4D97-AF65-F5344CB8AC3E}">
        <p14:creationId xmlns:p14="http://schemas.microsoft.com/office/powerpoint/2010/main" val="1497021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AE4EBE2-DEBF-17DD-3D53-9791803C130A}"/>
              </a:ext>
            </a:extLst>
          </p:cNvPr>
          <p:cNvSpPr>
            <a:spLocks noGrp="1"/>
          </p:cNvSpPr>
          <p:nvPr>
            <p:ph type="body" sz="quarter" idx="10"/>
          </p:nvPr>
        </p:nvSpPr>
        <p:spPr/>
        <p:txBody>
          <a:bodyPr>
            <a:normAutofit fontScale="77500" lnSpcReduction="20000"/>
          </a:bodyPr>
          <a:lstStyle/>
          <a:p>
            <a:pPr algn="l"/>
            <a:r>
              <a:rPr lang="nl-NL" b="0" i="0" dirty="0">
                <a:solidFill>
                  <a:srgbClr val="172B4D"/>
                </a:solidFill>
                <a:effectLst/>
                <a:latin typeface="-apple-system"/>
              </a:rPr>
              <a:t>5.3 Past de rol bij mij?</a:t>
            </a:r>
          </a:p>
          <a:p>
            <a:pPr algn="l"/>
            <a:r>
              <a:rPr lang="nl-NL" b="0" i="0" dirty="0">
                <a:solidFill>
                  <a:srgbClr val="172B4D"/>
                </a:solidFill>
                <a:effectLst/>
                <a:latin typeface="-apple-system"/>
              </a:rPr>
              <a:t>Als ik kijk naar hoe goed de rol van informatieanalist bij mij past, ben ik daar redelijk gemengd over. Aan de ene kant ben ik vrij goed in het vinden van onduidelijkheden. Als ik bijvoorbeeld een omschrijving van een </a:t>
            </a:r>
            <a:r>
              <a:rPr lang="nl-NL" b="0" i="0" dirty="0" err="1">
                <a:solidFill>
                  <a:srgbClr val="172B4D"/>
                </a:solidFill>
                <a:effectLst/>
                <a:latin typeface="-apple-system"/>
              </a:rPr>
              <a:t>usecase</a:t>
            </a:r>
            <a:r>
              <a:rPr lang="nl-NL" b="0" i="0" dirty="0">
                <a:solidFill>
                  <a:srgbClr val="172B4D"/>
                </a:solidFill>
                <a:effectLst/>
                <a:latin typeface="-apple-system"/>
              </a:rPr>
              <a:t> zie, denk ik meteen na of ik de </a:t>
            </a:r>
            <a:r>
              <a:rPr lang="nl-NL" b="0" i="0" dirty="0" err="1">
                <a:solidFill>
                  <a:srgbClr val="172B4D"/>
                </a:solidFill>
                <a:effectLst/>
                <a:latin typeface="-apple-system"/>
              </a:rPr>
              <a:t>usecase</a:t>
            </a:r>
            <a:r>
              <a:rPr lang="nl-NL" b="0" i="0" dirty="0">
                <a:solidFill>
                  <a:srgbClr val="172B4D"/>
                </a:solidFill>
                <a:effectLst/>
                <a:latin typeface="-apple-system"/>
              </a:rPr>
              <a:t> zelf uit zou kunnen voeren. Bij een </a:t>
            </a:r>
            <a:r>
              <a:rPr lang="nl-NL" b="0" i="0" dirty="0" err="1">
                <a:solidFill>
                  <a:srgbClr val="172B4D"/>
                </a:solidFill>
                <a:effectLst/>
                <a:latin typeface="-apple-system"/>
              </a:rPr>
              <a:t>usecase</a:t>
            </a:r>
            <a:r>
              <a:rPr lang="nl-NL" b="0" i="0" dirty="0">
                <a:solidFill>
                  <a:srgbClr val="172B4D"/>
                </a:solidFill>
                <a:effectLst/>
                <a:latin typeface="-apple-system"/>
              </a:rPr>
              <a:t> waarin staat dat er op een kaart wordt aangegeven waar het eindpunt van de robot is, vraag ik me meteen af in welk programma die kaart staat, en of de kaart in 2D of 3D is. Het navragen van zulke zaken kunnen problemen in de toekomst voorkomen. Een minpunt is dat ik een slechte gewoonte heb om te denken dat ik iets begrijp, terwijl dat eigenlijk helemaal niet zo is. Dat is jammer genoeg niet echt iets waar ik veel controle over heb, omdat ik niet kan voorzien wanneer het blijkt dat ik een verkeerde interpretatie heb gedaan.</a:t>
            </a:r>
          </a:p>
          <a:p>
            <a:pPr algn="l"/>
            <a:r>
              <a:rPr lang="nl-NL" b="0" i="0" dirty="0">
                <a:solidFill>
                  <a:srgbClr val="172B4D"/>
                </a:solidFill>
                <a:effectLst/>
                <a:latin typeface="-apple-system"/>
              </a:rPr>
              <a:t>De rollen die ik bij eerdere projecten heb gehad, zijn planner, procesmanager, kwaliteitsbewaarder en voorzitter. Ik zou zeggen dat de rol van informatieanalist beter bij mij past dan kwaliteitsbewaarder, planner en voorzitter. Voor kwaliteitsbewaarder en planner geldt dat ik vrijwel niet in staat was om de rollen om te zetten naar concrete acties die bij die rollen hoorden. Waarschijnlijk kwam dat doordat ik er gewoon de motivatie niet voor had. Ik had wel motivatie voor rol van voorzitter, omdat ik daar echt beter in wilde worden, maar ik word gewoon zenuwachting van het leiden van een grote groep in een vergadering. De rollen van notulist en procesmanager lagen mij in mijn ogen een stuk beter, zelfs beter dan mijn huidige rol. De rol van notulist zorgt er namelijk voor dat ik bij het gesprek blijf tijdens een vergadering. Daarnaast kan ik goed concretiseren wat er gezegd wordt, zodat ik het duidelijker op kan schrijven. De rol die mij het beste ligt is die van procesmanager, omdat ik daar heel makkelijk concrete acties van kan maken. Ik hield bij of het werk goed werd gedocumenteerd, of de uren wel goed werden gelogd en ik kon goed zien waar de fouten lagen in het proces. Deze acties voer ik zelfs tijdens dit project nog een beetje uit, dus dat was wel echt een rol waar ik de motivatie en vaardigheid voor heb.</a:t>
            </a:r>
          </a:p>
          <a:p>
            <a:endParaRPr lang="nl-NL" dirty="0"/>
          </a:p>
        </p:txBody>
      </p:sp>
      <p:sp>
        <p:nvSpPr>
          <p:cNvPr id="3" name="Titel 2">
            <a:extLst>
              <a:ext uri="{FF2B5EF4-FFF2-40B4-BE49-F238E27FC236}">
                <a16:creationId xmlns:a16="http://schemas.microsoft.com/office/drawing/2014/main" id="{ABB559BF-E9D2-6D49-965F-3D352F8AA9DB}"/>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F26A714A-FBC6-729F-B7B3-92328E5DC59D}"/>
              </a:ext>
            </a:extLst>
          </p:cNvPr>
          <p:cNvSpPr>
            <a:spLocks noGrp="1"/>
          </p:cNvSpPr>
          <p:nvPr>
            <p:ph type="sldNum" sz="quarter" idx="11"/>
          </p:nvPr>
        </p:nvSpPr>
        <p:spPr/>
        <p:txBody>
          <a:bodyPr/>
          <a:lstStyle/>
          <a:p>
            <a:fld id="{0D687F6D-ADF0-1C41-93CB-D99BA5E06410}" type="slidenum">
              <a:rPr lang="nl-NL" smtClean="0"/>
              <a:pPr/>
              <a:t>16</a:t>
            </a:fld>
            <a:endParaRPr lang="nl-NL" dirty="0"/>
          </a:p>
        </p:txBody>
      </p:sp>
    </p:spTree>
    <p:extLst>
      <p:ext uri="{BB962C8B-B14F-4D97-AF65-F5344CB8AC3E}">
        <p14:creationId xmlns:p14="http://schemas.microsoft.com/office/powerpoint/2010/main" val="1713830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335326E-8F43-054E-5B08-1453F50341FE}"/>
              </a:ext>
            </a:extLst>
          </p:cNvPr>
          <p:cNvSpPr>
            <a:spLocks noGrp="1"/>
          </p:cNvSpPr>
          <p:nvPr>
            <p:ph type="body" sz="quarter" idx="10"/>
          </p:nvPr>
        </p:nvSpPr>
        <p:spPr/>
        <p:txBody>
          <a:bodyPr>
            <a:normAutofit fontScale="92500" lnSpcReduction="10000"/>
          </a:bodyPr>
          <a:lstStyle/>
          <a:p>
            <a:pPr algn="l"/>
            <a:r>
              <a:rPr lang="nl-NL" b="0" i="0" dirty="0">
                <a:solidFill>
                  <a:srgbClr val="172B4D"/>
                </a:solidFill>
                <a:effectLst/>
                <a:latin typeface="-apple-system"/>
              </a:rPr>
              <a:t>in de week voordat het project begon werden de rollen uitgedeeld. Ik had aangegeven dat ik niet een voorkeur had voor een rol, en ik heb de rol testmanager gekregen. Ik heb deze specifieke rol nog nooit gehad, en ben nog onzeker over mijn vaardigheden in deze rol.</a:t>
            </a:r>
          </a:p>
          <a:p>
            <a:pPr algn="l"/>
            <a:br>
              <a:rPr lang="nl-NL" b="0" i="0" dirty="0">
                <a:solidFill>
                  <a:srgbClr val="172B4D"/>
                </a:solidFill>
                <a:effectLst/>
                <a:latin typeface="-apple-system"/>
              </a:rPr>
            </a:br>
            <a:r>
              <a:rPr lang="nl-NL" b="0" i="0" dirty="0">
                <a:solidFill>
                  <a:srgbClr val="172B4D"/>
                </a:solidFill>
                <a:effectLst/>
                <a:latin typeface="-apple-system"/>
              </a:rPr>
              <a:t>In theorie is het de bedoeling dat een testmanager het testplan schrijft en de testresultaten vastlegt in het testrapport. Ik vind niet dat mijn rol echt een uitdaging was, en een grote invloed heeft gehad op het eindproduct. Ik moest soms wat dingen overleggen over het testplan en rapport met de andere testmanagers maar dit was niet heel veel werk. Ik was verantwoordelijk voor het bijhouden van de unit tests in het testrapport, dit was vrijwel alleen maar copy en paste werk. Ik was ook het aanspreekpunt tussen team </a:t>
            </a:r>
            <a:r>
              <a:rPr lang="nl-NL" b="0" i="0" dirty="0" err="1">
                <a:solidFill>
                  <a:srgbClr val="172B4D"/>
                </a:solidFill>
                <a:effectLst/>
                <a:latin typeface="-apple-system"/>
              </a:rPr>
              <a:t>agents</a:t>
            </a:r>
            <a:r>
              <a:rPr lang="nl-NL" b="0" i="0" dirty="0">
                <a:solidFill>
                  <a:srgbClr val="172B4D"/>
                </a:solidFill>
                <a:effectLst/>
                <a:latin typeface="-apple-system"/>
              </a:rPr>
              <a:t> en de testmanagers. Verder was ik verantwoordelijk voor het verhogen van de code </a:t>
            </a:r>
            <a:r>
              <a:rPr lang="nl-NL" b="0" i="0" dirty="0" err="1">
                <a:solidFill>
                  <a:srgbClr val="172B4D"/>
                </a:solidFill>
                <a:effectLst/>
                <a:latin typeface="-apple-system"/>
              </a:rPr>
              <a:t>coverage</a:t>
            </a:r>
            <a:r>
              <a:rPr lang="nl-NL" b="0" i="0" dirty="0">
                <a:solidFill>
                  <a:srgbClr val="172B4D"/>
                </a:solidFill>
                <a:effectLst/>
                <a:latin typeface="-apple-system"/>
              </a:rPr>
              <a:t> van het agent onderdeel, wanneer deze nog niet hoger dan 80% was.</a:t>
            </a:r>
          </a:p>
          <a:p>
            <a:pPr algn="l"/>
            <a:r>
              <a:rPr lang="nl-NL" b="0" i="0" dirty="0">
                <a:solidFill>
                  <a:srgbClr val="172B4D"/>
                </a:solidFill>
                <a:effectLst/>
                <a:latin typeface="-apple-system"/>
              </a:rPr>
              <a:t>Ik denk dat ik de volgende keer liever een rol heb waarvan ik het gevoel heb dat ik meer bijdraag aan het product. Als testmanager kreeg ik dit gevoel niet echt.</a:t>
            </a:r>
            <a:br>
              <a:rPr lang="nl-NL" b="0" i="0" dirty="0">
                <a:solidFill>
                  <a:srgbClr val="172B4D"/>
                </a:solidFill>
                <a:effectLst/>
                <a:latin typeface="-apple-system"/>
              </a:rPr>
            </a:br>
            <a:endParaRPr lang="nl-NL" dirty="0"/>
          </a:p>
        </p:txBody>
      </p:sp>
      <p:sp>
        <p:nvSpPr>
          <p:cNvPr id="3" name="Titel 2">
            <a:extLst>
              <a:ext uri="{FF2B5EF4-FFF2-40B4-BE49-F238E27FC236}">
                <a16:creationId xmlns:a16="http://schemas.microsoft.com/office/drawing/2014/main" id="{D3AEC17A-AA17-C2D1-3E3F-C3237BD81863}"/>
              </a:ext>
            </a:extLst>
          </p:cNvPr>
          <p:cNvSpPr>
            <a:spLocks noGrp="1"/>
          </p:cNvSpPr>
          <p:nvPr>
            <p:ph type="title"/>
          </p:nvPr>
        </p:nvSpPr>
        <p:spPr/>
        <p:txBody>
          <a:bodyPr/>
          <a:lstStyle/>
          <a:p>
            <a:r>
              <a:rPr lang="nl-NL" dirty="0"/>
              <a:t>Zo liever niet…..</a:t>
            </a:r>
          </a:p>
        </p:txBody>
      </p:sp>
      <p:sp>
        <p:nvSpPr>
          <p:cNvPr id="4" name="Tijdelijke aanduiding voor dianummer 3">
            <a:extLst>
              <a:ext uri="{FF2B5EF4-FFF2-40B4-BE49-F238E27FC236}">
                <a16:creationId xmlns:a16="http://schemas.microsoft.com/office/drawing/2014/main" id="{3EB43656-B64C-98CC-FFFD-49B015717CA8}"/>
              </a:ext>
            </a:extLst>
          </p:cNvPr>
          <p:cNvSpPr>
            <a:spLocks noGrp="1"/>
          </p:cNvSpPr>
          <p:nvPr>
            <p:ph type="sldNum" sz="quarter" idx="11"/>
          </p:nvPr>
        </p:nvSpPr>
        <p:spPr/>
        <p:txBody>
          <a:bodyPr/>
          <a:lstStyle/>
          <a:p>
            <a:fld id="{0D687F6D-ADF0-1C41-93CB-D99BA5E06410}" type="slidenum">
              <a:rPr lang="nl-NL" smtClean="0"/>
              <a:pPr/>
              <a:t>17</a:t>
            </a:fld>
            <a:endParaRPr lang="nl-NL" dirty="0"/>
          </a:p>
        </p:txBody>
      </p:sp>
    </p:spTree>
    <p:extLst>
      <p:ext uri="{BB962C8B-B14F-4D97-AF65-F5344CB8AC3E}">
        <p14:creationId xmlns:p14="http://schemas.microsoft.com/office/powerpoint/2010/main" val="222662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571BC7-3605-4EB7-BD6C-5C69D8F5A2BE}"/>
              </a:ext>
            </a:extLst>
          </p:cNvPr>
          <p:cNvSpPr>
            <a:spLocks noGrp="1"/>
          </p:cNvSpPr>
          <p:nvPr>
            <p:ph type="body" sz="quarter" idx="10"/>
          </p:nvPr>
        </p:nvSpPr>
        <p:spPr/>
        <p:txBody>
          <a:bodyPr>
            <a:normAutofit lnSpcReduction="10000"/>
          </a:bodyPr>
          <a:lstStyle/>
          <a:p>
            <a:r>
              <a:rPr lang="nl-NL" dirty="0"/>
              <a:t>Je kiest twee deelproducten uit om op te nemen.</a:t>
            </a:r>
          </a:p>
          <a:p>
            <a:endParaRPr lang="nl-NL" dirty="0"/>
          </a:p>
          <a:p>
            <a:r>
              <a:rPr lang="nl-NL" dirty="0"/>
              <a:t>Maar hoe?</a:t>
            </a:r>
          </a:p>
          <a:p>
            <a:r>
              <a:rPr lang="nl-NL" dirty="0"/>
              <a:t>Pak jullie plan van aanpak erbij en kijk wat jullie opnemen voor dat product en de daarbij horende kwaliteitseisen.</a:t>
            </a:r>
          </a:p>
          <a:p>
            <a:endParaRPr lang="nl-NL" dirty="0"/>
          </a:p>
          <a:p>
            <a:r>
              <a:rPr lang="nl-NL" dirty="0"/>
              <a:t>Vraag 1: voldoet het daaraan?</a:t>
            </a:r>
          </a:p>
          <a:p>
            <a:r>
              <a:rPr lang="nl-NL" dirty="0"/>
              <a:t>Vraag 2: zijn de eisen goed opgesteld of mis je nog wat?</a:t>
            </a:r>
          </a:p>
          <a:p>
            <a:endParaRPr lang="nl-NL" dirty="0"/>
          </a:p>
          <a:p>
            <a:r>
              <a:rPr lang="nl-NL" dirty="0"/>
              <a:t>Geef per onderdeel aan wat het effect van een zwakker onderdeel is op het product</a:t>
            </a:r>
          </a:p>
          <a:p>
            <a:endParaRPr lang="nl-NL" dirty="0"/>
          </a:p>
          <a:p>
            <a:r>
              <a:rPr lang="nl-NL" dirty="0"/>
              <a:t>Vergeet niet ook het doel van het product te beschrijven</a:t>
            </a:r>
          </a:p>
          <a:p>
            <a:endParaRPr lang="nl-NL" dirty="0"/>
          </a:p>
          <a:p>
            <a:endParaRPr lang="nl-NL" dirty="0"/>
          </a:p>
        </p:txBody>
      </p:sp>
      <p:sp>
        <p:nvSpPr>
          <p:cNvPr id="3" name="Title 2">
            <a:extLst>
              <a:ext uri="{FF2B5EF4-FFF2-40B4-BE49-F238E27FC236}">
                <a16:creationId xmlns:a16="http://schemas.microsoft.com/office/drawing/2014/main" id="{9D1255DF-73B5-498F-B3D0-FD3B33050235}"/>
              </a:ext>
            </a:extLst>
          </p:cNvPr>
          <p:cNvSpPr>
            <a:spLocks noGrp="1"/>
          </p:cNvSpPr>
          <p:nvPr>
            <p:ph type="title"/>
          </p:nvPr>
        </p:nvSpPr>
        <p:spPr/>
        <p:txBody>
          <a:bodyPr/>
          <a:lstStyle/>
          <a:p>
            <a:r>
              <a:rPr lang="en-US" dirty="0" err="1"/>
              <a:t>Oordeel</a:t>
            </a:r>
            <a:r>
              <a:rPr lang="en-US" dirty="0"/>
              <a:t> </a:t>
            </a:r>
            <a:r>
              <a:rPr lang="en-US" dirty="0" err="1"/>
              <a:t>productkwaliteit</a:t>
            </a:r>
            <a:r>
              <a:rPr lang="en-US" dirty="0"/>
              <a:t> 	</a:t>
            </a:r>
            <a:endParaRPr lang="nl-NL" dirty="0"/>
          </a:p>
        </p:txBody>
      </p:sp>
      <p:sp>
        <p:nvSpPr>
          <p:cNvPr id="4" name="Slide Number Placeholder 3">
            <a:extLst>
              <a:ext uri="{FF2B5EF4-FFF2-40B4-BE49-F238E27FC236}">
                <a16:creationId xmlns:a16="http://schemas.microsoft.com/office/drawing/2014/main" id="{53620005-E2EB-4936-9FDC-1CC1B19FD9A6}"/>
              </a:ext>
            </a:extLst>
          </p:cNvPr>
          <p:cNvSpPr>
            <a:spLocks noGrp="1"/>
          </p:cNvSpPr>
          <p:nvPr>
            <p:ph type="sldNum" sz="quarter" idx="11"/>
          </p:nvPr>
        </p:nvSpPr>
        <p:spPr/>
        <p:txBody>
          <a:bodyPr/>
          <a:lstStyle/>
          <a:p>
            <a:fld id="{0D687F6D-ADF0-1C41-93CB-D99BA5E06410}" type="slidenum">
              <a:rPr lang="nl-NL" smtClean="0"/>
              <a:pPr/>
              <a:t>18</a:t>
            </a:fld>
            <a:endParaRPr lang="nl-NL" dirty="0"/>
          </a:p>
        </p:txBody>
      </p:sp>
    </p:spTree>
    <p:extLst>
      <p:ext uri="{BB962C8B-B14F-4D97-AF65-F5344CB8AC3E}">
        <p14:creationId xmlns:p14="http://schemas.microsoft.com/office/powerpoint/2010/main" val="350838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B9A0D38-AEB4-4C3F-9794-6F325E2D3C73}"/>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07EE61D8-D84C-47B0-83E0-28CAA43464B7}"/>
              </a:ext>
            </a:extLst>
          </p:cNvPr>
          <p:cNvSpPr>
            <a:spLocks noGrp="1"/>
          </p:cNvSpPr>
          <p:nvPr>
            <p:ph type="title"/>
          </p:nvPr>
        </p:nvSpPr>
        <p:spPr/>
        <p:txBody>
          <a:bodyPr/>
          <a:lstStyle/>
          <a:p>
            <a:r>
              <a:rPr lang="nl-NL" dirty="0"/>
              <a:t>Voorbeeld </a:t>
            </a:r>
            <a:r>
              <a:rPr lang="nl-NL" dirty="0" err="1"/>
              <a:t>PvA</a:t>
            </a:r>
            <a:endParaRPr lang="nl-NL" dirty="0"/>
          </a:p>
        </p:txBody>
      </p:sp>
      <p:sp>
        <p:nvSpPr>
          <p:cNvPr id="4" name="Tijdelijke aanduiding voor dianummer 3">
            <a:extLst>
              <a:ext uri="{FF2B5EF4-FFF2-40B4-BE49-F238E27FC236}">
                <a16:creationId xmlns:a16="http://schemas.microsoft.com/office/drawing/2014/main" id="{D13505BA-1C0A-4388-AAE0-71BE0E6C0913}"/>
              </a:ext>
            </a:extLst>
          </p:cNvPr>
          <p:cNvSpPr>
            <a:spLocks noGrp="1"/>
          </p:cNvSpPr>
          <p:nvPr>
            <p:ph type="sldNum" sz="quarter" idx="11"/>
          </p:nvPr>
        </p:nvSpPr>
        <p:spPr/>
        <p:txBody>
          <a:bodyPr/>
          <a:lstStyle/>
          <a:p>
            <a:fld id="{0D687F6D-ADF0-1C41-93CB-D99BA5E06410}" type="slidenum">
              <a:rPr lang="nl-NL" smtClean="0"/>
              <a:pPr/>
              <a:t>19</a:t>
            </a:fld>
            <a:endParaRPr lang="nl-NL" dirty="0"/>
          </a:p>
        </p:txBody>
      </p:sp>
      <p:graphicFrame>
        <p:nvGraphicFramePr>
          <p:cNvPr id="5" name="Tabel 4">
            <a:extLst>
              <a:ext uri="{FF2B5EF4-FFF2-40B4-BE49-F238E27FC236}">
                <a16:creationId xmlns:a16="http://schemas.microsoft.com/office/drawing/2014/main" id="{C2B03D19-A2E2-4D90-97D4-DFD9F85F7009}"/>
              </a:ext>
            </a:extLst>
          </p:cNvPr>
          <p:cNvGraphicFramePr>
            <a:graphicFrameLocks noGrp="1"/>
          </p:cNvGraphicFramePr>
          <p:nvPr>
            <p:extLst>
              <p:ext uri="{D42A27DB-BD31-4B8C-83A1-F6EECF244321}">
                <p14:modId xmlns:p14="http://schemas.microsoft.com/office/powerpoint/2010/main" val="3597575373"/>
              </p:ext>
            </p:extLst>
          </p:nvPr>
        </p:nvGraphicFramePr>
        <p:xfrm>
          <a:off x="628650" y="1804130"/>
          <a:ext cx="7886700" cy="4839804"/>
        </p:xfrm>
        <a:graphic>
          <a:graphicData uri="http://schemas.openxmlformats.org/drawingml/2006/table">
            <a:tbl>
              <a:tblPr/>
              <a:tblGrid>
                <a:gridCol w="1971675">
                  <a:extLst>
                    <a:ext uri="{9D8B030D-6E8A-4147-A177-3AD203B41FA5}">
                      <a16:colId xmlns:a16="http://schemas.microsoft.com/office/drawing/2014/main" val="3291326198"/>
                    </a:ext>
                  </a:extLst>
                </a:gridCol>
                <a:gridCol w="1971675">
                  <a:extLst>
                    <a:ext uri="{9D8B030D-6E8A-4147-A177-3AD203B41FA5}">
                      <a16:colId xmlns:a16="http://schemas.microsoft.com/office/drawing/2014/main" val="1199274784"/>
                    </a:ext>
                  </a:extLst>
                </a:gridCol>
                <a:gridCol w="1971675">
                  <a:extLst>
                    <a:ext uri="{9D8B030D-6E8A-4147-A177-3AD203B41FA5}">
                      <a16:colId xmlns:a16="http://schemas.microsoft.com/office/drawing/2014/main" val="1138133470"/>
                    </a:ext>
                  </a:extLst>
                </a:gridCol>
                <a:gridCol w="1971675">
                  <a:extLst>
                    <a:ext uri="{9D8B030D-6E8A-4147-A177-3AD203B41FA5}">
                      <a16:colId xmlns:a16="http://schemas.microsoft.com/office/drawing/2014/main" val="3745555776"/>
                    </a:ext>
                  </a:extLst>
                </a:gridCol>
              </a:tblGrid>
              <a:tr h="178201">
                <a:tc gridSpan="2">
                  <a:txBody>
                    <a:bodyPr/>
                    <a:lstStyle/>
                    <a:p>
                      <a:pPr algn="l" fontAlgn="t"/>
                      <a:r>
                        <a:rPr lang="nl-NL" sz="900" b="1">
                          <a:solidFill>
                            <a:srgbClr val="172B4D"/>
                          </a:solidFill>
                          <a:effectLst/>
                        </a:rPr>
                        <a:t>Kwaliteitseis</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hMerge="1">
                  <a:txBody>
                    <a:bodyPr/>
                    <a:lstStyle/>
                    <a:p>
                      <a:endParaRPr lang="nl-NL"/>
                    </a:p>
                  </a:txBody>
                  <a:tcPr/>
                </a:tc>
                <a:tc>
                  <a:txBody>
                    <a:bodyPr/>
                    <a:lstStyle/>
                    <a:p>
                      <a:pPr algn="l" fontAlgn="t"/>
                      <a:r>
                        <a:rPr lang="nl-NL" sz="900" b="1">
                          <a:solidFill>
                            <a:srgbClr val="172B4D"/>
                          </a:solidFill>
                          <a:effectLst/>
                        </a:rPr>
                        <a:t>Voldaan</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900" b="1">
                          <a:solidFill>
                            <a:srgbClr val="172B4D"/>
                          </a:solidFill>
                          <a:effectLst/>
                        </a:rPr>
                        <a:t>Toelichting</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009568135"/>
                  </a:ext>
                </a:extLst>
              </a:tr>
              <a:tr h="283578">
                <a:tc gridSpan="2">
                  <a:txBody>
                    <a:bodyPr/>
                    <a:lstStyle/>
                    <a:p>
                      <a:pPr algn="l" fontAlgn="t"/>
                      <a:r>
                        <a:rPr lang="nl-NL" sz="900">
                          <a:effectLst/>
                        </a:rPr>
                        <a:t>Voldoet aan de </a:t>
                      </a:r>
                      <a:r>
                        <a:rPr lang="nl-NL" sz="900" u="none" strike="noStrike">
                          <a:solidFill>
                            <a:srgbClr val="0052CC"/>
                          </a:solidFill>
                          <a:effectLst/>
                          <a:hlinkClick r:id="rId3"/>
                        </a:rPr>
                        <a:t>styleguide voor documenten</a:t>
                      </a: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hMerge="1">
                  <a:txBody>
                    <a:bodyPr/>
                    <a:lstStyle/>
                    <a:p>
                      <a:endParaRPr lang="nl-NL"/>
                    </a:p>
                  </a:txBody>
                  <a:tcPr/>
                </a:tc>
                <a:tc>
                  <a:txBody>
                    <a:bodyPr/>
                    <a:lstStyle/>
                    <a:p>
                      <a:pPr algn="l" fontAlgn="t"/>
                      <a:br>
                        <a:rPr lang="nl-NL" sz="900" b="1">
                          <a:solidFill>
                            <a:srgbClr val="339966"/>
                          </a:solidFill>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991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206517347"/>
                  </a:ext>
                </a:extLst>
              </a:tr>
              <a:tr h="283578">
                <a:tc gridSpan="2">
                  <a:txBody>
                    <a:bodyPr/>
                    <a:lstStyle/>
                    <a:p>
                      <a:pPr algn="l" fontAlgn="t"/>
                      <a:r>
                        <a:rPr lang="nl-NL" sz="900" b="1">
                          <a:solidFill>
                            <a:srgbClr val="172B4D"/>
                          </a:solidFill>
                          <a:effectLst/>
                        </a:rPr>
                        <a:t>Kwaliteitseis per hoofdstuk</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hMerge="1">
                  <a:txBody>
                    <a:bodyPr/>
                    <a:lstStyle/>
                    <a:p>
                      <a:endParaRPr lang="nl-NL"/>
                    </a:p>
                  </a:txBody>
                  <a:tcPr/>
                </a:tc>
                <a:tc>
                  <a:txBody>
                    <a:bodyPr/>
                    <a:lstStyle/>
                    <a:p>
                      <a:pPr algn="l" fontAlgn="t"/>
                      <a:br>
                        <a:rPr lang="nl-NL" sz="900" b="1">
                          <a:solidFill>
                            <a:srgbClr val="172B4D"/>
                          </a:solidFill>
                          <a:effectLst/>
                        </a:rPr>
                      </a:br>
                      <a:endParaRPr lang="nl-NL" sz="900" b="1">
                        <a:solidFill>
                          <a:srgbClr val="172B4D"/>
                        </a:solidFill>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br>
                        <a:rPr lang="nl-NL" sz="900" b="1">
                          <a:solidFill>
                            <a:srgbClr val="172B4D"/>
                          </a:solidFill>
                          <a:effectLst/>
                        </a:rPr>
                      </a:br>
                      <a:endParaRPr lang="nl-NL" sz="900" b="1">
                        <a:solidFill>
                          <a:srgbClr val="172B4D"/>
                        </a:solidFill>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2538188716"/>
                  </a:ext>
                </a:extLst>
              </a:tr>
              <a:tr h="283578">
                <a:tc rowSpan="3">
                  <a:txBody>
                    <a:bodyPr/>
                    <a:lstStyle/>
                    <a:p>
                      <a:pPr algn="l" fontAlgn="t"/>
                      <a:r>
                        <a:rPr lang="nl-NL" sz="900" b="1">
                          <a:effectLst/>
                        </a:rPr>
                        <a:t>H1: </a:t>
                      </a:r>
                      <a:r>
                        <a:rPr lang="nl-NL" sz="900">
                          <a:effectLst/>
                        </a:rPr>
                        <a:t>Inleiding</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Bevat inleiding over het product</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64509411"/>
                  </a:ext>
                </a:extLst>
              </a:tr>
              <a:tr h="388956">
                <a:tc vMerge="1">
                  <a:txBody>
                    <a:bodyPr/>
                    <a:lstStyle/>
                    <a:p>
                      <a:endParaRPr lang="nl-NL"/>
                    </a:p>
                  </a:txBody>
                  <a:tcPr/>
                </a:tc>
                <a:tc>
                  <a:txBody>
                    <a:bodyPr/>
                    <a:lstStyle/>
                    <a:p>
                      <a:pPr algn="l" fontAlgn="t"/>
                      <a:r>
                        <a:rPr lang="nl-NL" sz="900">
                          <a:effectLst/>
                        </a:rPr>
                        <a:t>Geeft aan voor wie het product gemaakt wordt</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DE350B"/>
                    </a:solidFill>
                  </a:tcPr>
                </a:tc>
                <a:tc>
                  <a:txBody>
                    <a:bodyPr/>
                    <a:lstStyle/>
                    <a:p>
                      <a:pPr algn="l" fontAlgn="t"/>
                      <a:r>
                        <a:rPr lang="nl-NL" sz="900">
                          <a:effectLst/>
                        </a:rPr>
                        <a:t>Er wordt niet duidelijk aangegeven voor wie het product gemaakt gaat worden.</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82954856"/>
                  </a:ext>
                </a:extLst>
              </a:tr>
              <a:tr h="283578">
                <a:tc vMerge="1">
                  <a:txBody>
                    <a:bodyPr/>
                    <a:lstStyle/>
                    <a:p>
                      <a:endParaRPr lang="nl-NL"/>
                    </a:p>
                  </a:txBody>
                  <a:tcPr/>
                </a:tc>
                <a:tc>
                  <a:txBody>
                    <a:bodyPr/>
                    <a:lstStyle/>
                    <a:p>
                      <a:pPr algn="l" fontAlgn="t"/>
                      <a:r>
                        <a:rPr lang="nl-NL" sz="900">
                          <a:effectLst/>
                        </a:rPr>
                        <a:t>Bevat een leeswijzer</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546554551"/>
                  </a:ext>
                </a:extLst>
              </a:tr>
              <a:tr h="283578">
                <a:tc rowSpan="2">
                  <a:txBody>
                    <a:bodyPr/>
                    <a:lstStyle/>
                    <a:p>
                      <a:pPr algn="l" fontAlgn="t"/>
                      <a:r>
                        <a:rPr lang="nl-NL" sz="900" b="1">
                          <a:effectLst/>
                        </a:rPr>
                        <a:t>H2: </a:t>
                      </a:r>
                      <a:r>
                        <a:rPr lang="nl-NL" sz="900">
                          <a:effectLst/>
                        </a:rPr>
                        <a:t>Achtergrond van het project</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Bevat stakeholders en een bijbehorende beschrijving</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991456351"/>
                  </a:ext>
                </a:extLst>
              </a:tr>
              <a:tr h="283578">
                <a:tc vMerge="1">
                  <a:txBody>
                    <a:bodyPr/>
                    <a:lstStyle/>
                    <a:p>
                      <a:endParaRPr lang="nl-NL"/>
                    </a:p>
                  </a:txBody>
                  <a:tcPr/>
                </a:tc>
                <a:tc>
                  <a:txBody>
                    <a:bodyPr/>
                    <a:lstStyle/>
                    <a:p>
                      <a:pPr algn="l" fontAlgn="t"/>
                      <a:r>
                        <a:rPr lang="nl-NL" sz="900">
                          <a:effectLst/>
                        </a:rPr>
                        <a:t>Geeft een duidelijke aanleiding van het project</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474674718"/>
                  </a:ext>
                </a:extLst>
              </a:tr>
              <a:tr h="283578">
                <a:tc rowSpan="3">
                  <a:txBody>
                    <a:bodyPr/>
                    <a:lstStyle/>
                    <a:p>
                      <a:pPr algn="l" fontAlgn="t"/>
                      <a:r>
                        <a:rPr lang="nl-NL" sz="900" b="1">
                          <a:effectLst/>
                        </a:rPr>
                        <a:t>H3: </a:t>
                      </a:r>
                      <a:r>
                        <a:rPr lang="nl-NL" sz="900">
                          <a:effectLst/>
                        </a:rPr>
                        <a:t>Doelstelling, opdracht en op te leveren resultaten</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Beschrijft het doel voor de projectdeelnemers</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70602235"/>
                  </a:ext>
                </a:extLst>
              </a:tr>
              <a:tr h="388956">
                <a:tc vMerge="1">
                  <a:txBody>
                    <a:bodyPr/>
                    <a:lstStyle/>
                    <a:p>
                      <a:endParaRPr lang="nl-NL"/>
                    </a:p>
                  </a:txBody>
                  <a:tcPr/>
                </a:tc>
                <a:tc>
                  <a:txBody>
                    <a:bodyPr/>
                    <a:lstStyle/>
                    <a:p>
                      <a:pPr algn="l" fontAlgn="t"/>
                      <a:r>
                        <a:rPr lang="nl-NL" sz="900">
                          <a:effectLst/>
                        </a:rPr>
                        <a:t>Beschrijft de opdracht die uitgevoerd gaat worden om het doel te bereiken</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401853160"/>
                  </a:ext>
                </a:extLst>
              </a:tr>
              <a:tr h="388956">
                <a:tc vMerge="1">
                  <a:txBody>
                    <a:bodyPr/>
                    <a:lstStyle/>
                    <a:p>
                      <a:endParaRPr lang="nl-NL"/>
                    </a:p>
                  </a:txBody>
                  <a:tcPr/>
                </a:tc>
                <a:tc>
                  <a:txBody>
                    <a:bodyPr/>
                    <a:lstStyle/>
                    <a:p>
                      <a:pPr algn="l" fontAlgn="t"/>
                      <a:r>
                        <a:rPr lang="nl-NL" sz="900">
                          <a:effectLst/>
                        </a:rPr>
                        <a:t>Er staan concrete resultaten genoteert die behaald moeten worden</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36B37E"/>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81269743"/>
                  </a:ext>
                </a:extLst>
              </a:tr>
              <a:tr h="1021220">
                <a:tc>
                  <a:txBody>
                    <a:bodyPr/>
                    <a:lstStyle/>
                    <a:p>
                      <a:pPr algn="l" fontAlgn="t"/>
                      <a:r>
                        <a:rPr lang="nl-NL" sz="900" b="1">
                          <a:effectLst/>
                        </a:rPr>
                        <a:t>H4: </a:t>
                      </a:r>
                      <a:r>
                        <a:rPr lang="nl-NL" sz="900">
                          <a:effectLst/>
                        </a:rPr>
                        <a:t>Projectgrenzen</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Beschrijft meetbaar wat net buiten het project valt</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br>
                        <a:rPr lang="nl-NL" sz="900">
                          <a:effectLst/>
                        </a:rPr>
                      </a:br>
                      <a:endParaRPr lang="nl-NL" sz="900">
                        <a:effectLst/>
                      </a:endParaRP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DE350B"/>
                    </a:solidFill>
                  </a:tcPr>
                </a:tc>
                <a:tc>
                  <a:txBody>
                    <a:bodyPr/>
                    <a:lstStyle/>
                    <a:p>
                      <a:pPr algn="l" fontAlgn="t"/>
                      <a:r>
                        <a:rPr lang="nl-NL" sz="900" dirty="0">
                          <a:effectLst/>
                        </a:rPr>
                        <a:t>Er staan veel projectgrenzen beschreven die eigenlijk geen grenzen zijn. Bijvoorbeeld: "Verslagen worden iteratief bijgehouden in de werkperiode.". Dit is naar mijn mening iets dat eerder thuis hoort bij werkafspraken dan bij projectgrenzen.</a:t>
                      </a:r>
                    </a:p>
                  </a:txBody>
                  <a:tcPr marL="52017" marR="52017" marT="36412" marB="3641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777426541"/>
                  </a:ext>
                </a:extLst>
              </a:tr>
            </a:tbl>
          </a:graphicData>
        </a:graphic>
      </p:graphicFrame>
    </p:spTree>
    <p:extLst>
      <p:ext uri="{BB962C8B-B14F-4D97-AF65-F5344CB8AC3E}">
        <p14:creationId xmlns:p14="http://schemas.microsoft.com/office/powerpoint/2010/main" val="138785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303655-6AA6-49D0-B2EC-0BE072A5DD26}"/>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err="1"/>
              <a:t>Projectmethode</a:t>
            </a:r>
            <a:r>
              <a:rPr lang="en-US" dirty="0"/>
              <a:t> </a:t>
            </a:r>
          </a:p>
          <a:p>
            <a:pPr marL="342900" indent="-342900">
              <a:buFont typeface="Arial" panose="020B0604020202020204" pitchFamily="34" charset="0"/>
              <a:buChar char="•"/>
            </a:pPr>
            <a:r>
              <a:rPr lang="en-US" dirty="0" err="1"/>
              <a:t>Rol</a:t>
            </a:r>
            <a:endParaRPr lang="en-US" dirty="0"/>
          </a:p>
          <a:p>
            <a:pPr marL="342900" indent="-342900">
              <a:buFont typeface="Arial" panose="020B0604020202020204" pitchFamily="34" charset="0"/>
              <a:buChar char="•"/>
            </a:pPr>
            <a:r>
              <a:rPr lang="en-US" dirty="0" err="1"/>
              <a:t>Onderbouwen</a:t>
            </a:r>
            <a:r>
              <a:rPr lang="en-US" dirty="0"/>
              <a:t> </a:t>
            </a:r>
            <a:r>
              <a:rPr lang="en-US" dirty="0" err="1"/>
              <a:t>productkwaliteit</a:t>
            </a:r>
            <a:endParaRPr lang="en-US" dirty="0"/>
          </a:p>
          <a:p>
            <a:pPr marL="342900" indent="-342900">
              <a:buFont typeface="Arial" panose="020B0604020202020204" pitchFamily="34" charset="0"/>
              <a:buChar char="•"/>
            </a:pPr>
            <a:r>
              <a:rPr lang="en-US" dirty="0" err="1"/>
              <a:t>Competenties</a:t>
            </a:r>
            <a:r>
              <a:rPr lang="en-US" dirty="0"/>
              <a:t> /</a:t>
            </a:r>
            <a:r>
              <a:rPr lang="en-US" dirty="0" err="1"/>
              <a:t>leeruitkomsten</a:t>
            </a:r>
            <a:endParaRPr lang="en-US" dirty="0"/>
          </a:p>
          <a:p>
            <a:pPr marL="342900" indent="-342900">
              <a:buFont typeface="Arial" panose="020B0604020202020204" pitchFamily="34" charset="0"/>
              <a:buChar char="•"/>
            </a:pPr>
            <a:r>
              <a:rPr lang="en-US" dirty="0" err="1"/>
              <a:t>Leerdoelen</a:t>
            </a:r>
            <a:endParaRPr lang="en-US" dirty="0"/>
          </a:p>
          <a:p>
            <a:pPr marL="342900" indent="-342900">
              <a:buFont typeface="Arial" panose="020B0604020202020204" pitchFamily="34" charset="0"/>
              <a:buChar char="•"/>
            </a:pPr>
            <a:r>
              <a:rPr lang="en-US" dirty="0" err="1"/>
              <a:t>Situatiebeschrijvingen</a:t>
            </a:r>
            <a:endParaRPr lang="en-US" dirty="0"/>
          </a:p>
          <a:p>
            <a:pPr marL="342900" indent="-342900">
              <a:buFont typeface="Arial" panose="020B0604020202020204" pitchFamily="34" charset="0"/>
              <a:buChar char="•"/>
            </a:pPr>
            <a:r>
              <a:rPr lang="en-US" dirty="0"/>
              <a:t>Factsheet</a:t>
            </a:r>
          </a:p>
        </p:txBody>
      </p:sp>
      <p:sp>
        <p:nvSpPr>
          <p:cNvPr id="3" name="Title 2">
            <a:extLst>
              <a:ext uri="{FF2B5EF4-FFF2-40B4-BE49-F238E27FC236}">
                <a16:creationId xmlns:a16="http://schemas.microsoft.com/office/drawing/2014/main" id="{0A4D36CF-4653-482F-B2FB-576DE269F959}"/>
              </a:ext>
            </a:extLst>
          </p:cNvPr>
          <p:cNvSpPr>
            <a:spLocks noGrp="1"/>
          </p:cNvSpPr>
          <p:nvPr>
            <p:ph type="title"/>
          </p:nvPr>
        </p:nvSpPr>
        <p:spPr/>
        <p:txBody>
          <a:bodyPr/>
          <a:lstStyle/>
          <a:p>
            <a:r>
              <a:rPr lang="en-US" dirty="0" err="1"/>
              <a:t>Onderwerpen</a:t>
            </a:r>
            <a:endParaRPr lang="nl-NL" dirty="0"/>
          </a:p>
        </p:txBody>
      </p:sp>
      <p:sp>
        <p:nvSpPr>
          <p:cNvPr id="4" name="Slide Number Placeholder 3">
            <a:extLst>
              <a:ext uri="{FF2B5EF4-FFF2-40B4-BE49-F238E27FC236}">
                <a16:creationId xmlns:a16="http://schemas.microsoft.com/office/drawing/2014/main" id="{A95817F1-0167-4A73-9151-7AB430B1DE38}"/>
              </a:ext>
            </a:extLst>
          </p:cNvPr>
          <p:cNvSpPr>
            <a:spLocks noGrp="1"/>
          </p:cNvSpPr>
          <p:nvPr>
            <p:ph type="sldNum" sz="quarter" idx="11"/>
          </p:nvPr>
        </p:nvSpPr>
        <p:spPr/>
        <p:txBody>
          <a:bodyPr/>
          <a:lstStyle/>
          <a:p>
            <a:fld id="{0D687F6D-ADF0-1C41-93CB-D99BA5E06410}" type="slidenum">
              <a:rPr lang="nl-NL" smtClean="0"/>
              <a:pPr/>
              <a:t>2</a:t>
            </a:fld>
            <a:endParaRPr lang="nl-NL" dirty="0"/>
          </a:p>
        </p:txBody>
      </p:sp>
    </p:spTree>
    <p:extLst>
      <p:ext uri="{BB962C8B-B14F-4D97-AF65-F5344CB8AC3E}">
        <p14:creationId xmlns:p14="http://schemas.microsoft.com/office/powerpoint/2010/main" val="264162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1D86365-F10E-CE89-BD73-73B6445FD04F}"/>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D71F1097-8DF1-DFCD-3449-3190A9F5BF13}"/>
              </a:ext>
            </a:extLst>
          </p:cNvPr>
          <p:cNvSpPr>
            <a:spLocks noGrp="1"/>
          </p:cNvSpPr>
          <p:nvPr>
            <p:ph type="title"/>
          </p:nvPr>
        </p:nvSpPr>
        <p:spPr/>
        <p:txBody>
          <a:bodyPr/>
          <a:lstStyle/>
          <a:p>
            <a:r>
              <a:rPr lang="nl-NL" dirty="0"/>
              <a:t>Zo niet voor </a:t>
            </a:r>
            <a:r>
              <a:rPr lang="nl-NL" dirty="0" err="1"/>
              <a:t>PvA</a:t>
            </a:r>
            <a:r>
              <a:rPr lang="nl-NL" dirty="0"/>
              <a:t>… wij wisten dat het geen G was en geen kritische blik</a:t>
            </a:r>
          </a:p>
        </p:txBody>
      </p:sp>
      <p:sp>
        <p:nvSpPr>
          <p:cNvPr id="4" name="Tijdelijke aanduiding voor dianummer 3">
            <a:extLst>
              <a:ext uri="{FF2B5EF4-FFF2-40B4-BE49-F238E27FC236}">
                <a16:creationId xmlns:a16="http://schemas.microsoft.com/office/drawing/2014/main" id="{AB0F5B51-ECE5-066F-8026-564B8F955F44}"/>
              </a:ext>
            </a:extLst>
          </p:cNvPr>
          <p:cNvSpPr>
            <a:spLocks noGrp="1"/>
          </p:cNvSpPr>
          <p:nvPr>
            <p:ph type="sldNum" sz="quarter" idx="11"/>
          </p:nvPr>
        </p:nvSpPr>
        <p:spPr/>
        <p:txBody>
          <a:bodyPr/>
          <a:lstStyle/>
          <a:p>
            <a:fld id="{0D687F6D-ADF0-1C41-93CB-D99BA5E06410}" type="slidenum">
              <a:rPr lang="nl-NL" smtClean="0"/>
              <a:pPr/>
              <a:t>20</a:t>
            </a:fld>
            <a:endParaRPr lang="nl-NL" dirty="0"/>
          </a:p>
        </p:txBody>
      </p:sp>
      <p:graphicFrame>
        <p:nvGraphicFramePr>
          <p:cNvPr id="5" name="Tabel 4">
            <a:extLst>
              <a:ext uri="{FF2B5EF4-FFF2-40B4-BE49-F238E27FC236}">
                <a16:creationId xmlns:a16="http://schemas.microsoft.com/office/drawing/2014/main" id="{967E189D-1C9E-0B9C-145F-7ACC342E2A14}"/>
              </a:ext>
            </a:extLst>
          </p:cNvPr>
          <p:cNvGraphicFramePr>
            <a:graphicFrameLocks noGrp="1"/>
          </p:cNvGraphicFramePr>
          <p:nvPr>
            <p:extLst>
              <p:ext uri="{D42A27DB-BD31-4B8C-83A1-F6EECF244321}">
                <p14:modId xmlns:p14="http://schemas.microsoft.com/office/powerpoint/2010/main" val="1538210461"/>
              </p:ext>
            </p:extLst>
          </p:nvPr>
        </p:nvGraphicFramePr>
        <p:xfrm>
          <a:off x="472274" y="1825624"/>
          <a:ext cx="8043075" cy="5112795"/>
        </p:xfrm>
        <a:graphic>
          <a:graphicData uri="http://schemas.openxmlformats.org/drawingml/2006/table">
            <a:tbl>
              <a:tblPr/>
              <a:tblGrid>
                <a:gridCol w="2681025">
                  <a:extLst>
                    <a:ext uri="{9D8B030D-6E8A-4147-A177-3AD203B41FA5}">
                      <a16:colId xmlns:a16="http://schemas.microsoft.com/office/drawing/2014/main" val="3704614118"/>
                    </a:ext>
                  </a:extLst>
                </a:gridCol>
                <a:gridCol w="866042">
                  <a:extLst>
                    <a:ext uri="{9D8B030D-6E8A-4147-A177-3AD203B41FA5}">
                      <a16:colId xmlns:a16="http://schemas.microsoft.com/office/drawing/2014/main" val="2935977243"/>
                    </a:ext>
                  </a:extLst>
                </a:gridCol>
                <a:gridCol w="4496008">
                  <a:extLst>
                    <a:ext uri="{9D8B030D-6E8A-4147-A177-3AD203B41FA5}">
                      <a16:colId xmlns:a16="http://schemas.microsoft.com/office/drawing/2014/main" val="1950726726"/>
                    </a:ext>
                  </a:extLst>
                </a:gridCol>
              </a:tblGrid>
              <a:tr h="184035">
                <a:tc>
                  <a:txBody>
                    <a:bodyPr/>
                    <a:lstStyle/>
                    <a:p>
                      <a:pPr algn="l" fontAlgn="t"/>
                      <a:r>
                        <a:rPr lang="nl-NL" sz="1050">
                          <a:effectLst/>
                        </a:rPr>
                        <a:t>Criterium</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Oordeel [o;m;v;g]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Reden voor oordeel</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41594761"/>
                  </a:ext>
                </a:extLst>
              </a:tr>
              <a:tr h="184035">
                <a:tc>
                  <a:txBody>
                    <a:bodyPr/>
                    <a:lstStyle/>
                    <a:p>
                      <a:pPr algn="l" fontAlgn="t"/>
                      <a:r>
                        <a:rPr lang="nl-NL" sz="1050">
                          <a:effectLst/>
                        </a:rPr>
                        <a:t>Structuur en opmaak van document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Structuur is logisch en correct.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154114445"/>
                  </a:ext>
                </a:extLst>
              </a:tr>
              <a:tr h="401689">
                <a:tc>
                  <a:txBody>
                    <a:bodyPr/>
                    <a:lstStyle/>
                    <a:p>
                      <a:pPr algn="l" fontAlgn="t"/>
                      <a:r>
                        <a:rPr lang="nl-NL" sz="1050">
                          <a:effectLst/>
                        </a:rPr>
                        <a:t>1. Inleiding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V</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Beknopt maar verder wel voldoende. Wel vreemd dat er een kopje opdrachtgever is wanneer deze in het hoofdstuk Achtergrond van het project wordt beschreven.</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155639398"/>
                  </a:ext>
                </a:extLst>
              </a:tr>
              <a:tr h="292862">
                <a:tc>
                  <a:txBody>
                    <a:bodyPr/>
                    <a:lstStyle/>
                    <a:p>
                      <a:pPr algn="l" fontAlgn="t"/>
                      <a:r>
                        <a:rPr lang="nl-NL" sz="1050">
                          <a:effectLst/>
                        </a:rPr>
                        <a:t>2. Achtergrond voor het project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Beschrijft de stakeholders, de aanleiding voor het project en de organisatie.</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655253492"/>
                  </a:ext>
                </a:extLst>
              </a:tr>
              <a:tr h="292862">
                <a:tc>
                  <a:txBody>
                    <a:bodyPr/>
                    <a:lstStyle/>
                    <a:p>
                      <a:pPr algn="l" fontAlgn="t"/>
                      <a:r>
                        <a:rPr lang="nl-NL" sz="1050">
                          <a:effectLst/>
                        </a:rPr>
                        <a:t>3. Doelstelling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Formuleert de opdracht en doelstelling. Concrete op te leveren resultaten zijn ook vastgelegd.</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188525441"/>
                  </a:ext>
                </a:extLst>
              </a:tr>
              <a:tr h="401689">
                <a:tc>
                  <a:txBody>
                    <a:bodyPr/>
                    <a:lstStyle/>
                    <a:p>
                      <a:pPr algn="l" fontAlgn="t"/>
                      <a:r>
                        <a:rPr lang="nl-NL" sz="1050">
                          <a:effectLst/>
                        </a:rPr>
                        <a:t>4. Projectgrenzen</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V</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De projectgrenzen bevat wel wat er wel gemaakt gaat worden, maar minder wat er nou niet binnen het project valt.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04476342"/>
                  </a:ext>
                </a:extLst>
              </a:tr>
              <a:tr h="401689">
                <a:tc>
                  <a:txBody>
                    <a:bodyPr/>
                    <a:lstStyle/>
                    <a:p>
                      <a:pPr algn="l" fontAlgn="t"/>
                      <a:r>
                        <a:rPr lang="nl-NL" sz="1050">
                          <a:effectLst/>
                        </a:rPr>
                        <a:t>5. Randvoorwaarden</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Legt correct vast wat er nodig is van school en de opdrachtgever. Beschrijft ook de prioriteiten en benodigde resources tijdens het project.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841541383"/>
                  </a:ext>
                </a:extLst>
              </a:tr>
              <a:tr h="292862">
                <a:tc>
                  <a:txBody>
                    <a:bodyPr/>
                    <a:lstStyle/>
                    <a:p>
                      <a:pPr algn="l" fontAlgn="t"/>
                      <a:r>
                        <a:rPr lang="nl-NL" sz="1050">
                          <a:effectLst/>
                        </a:rPr>
                        <a:t>6. Producten/resultaat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V</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Mist de eindpresentatie, verder is alles aanwezig, SMART en volgens 5xW &amp; 1xH geformuleerd.</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355329488"/>
                  </a:ext>
                </a:extLst>
              </a:tr>
              <a:tr h="292862">
                <a:tc>
                  <a:txBody>
                    <a:bodyPr/>
                    <a:lstStyle/>
                    <a:p>
                      <a:pPr algn="l" fontAlgn="t"/>
                      <a:r>
                        <a:rPr lang="nl-NL" sz="1050">
                          <a:effectLst/>
                        </a:rPr>
                        <a:t>7. Projectmethode</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Legt de rollen en ceremonies vast. Legt ook de gebruikte faces uit.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075593916"/>
                  </a:ext>
                </a:extLst>
              </a:tr>
              <a:tr h="619343">
                <a:tc>
                  <a:txBody>
                    <a:bodyPr/>
                    <a:lstStyle/>
                    <a:p>
                      <a:pPr algn="l" fontAlgn="t"/>
                      <a:r>
                        <a:rPr lang="nl-NL" sz="1050">
                          <a:effectLst/>
                        </a:rPr>
                        <a:t>8. Organisatie</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Legt de begeleiders vast en hun contactgegevens. Er wordt niet beschreven waarover het contact gaat. Verder worden de rollen en werkafspraken vastgelegd. Voor de verantwoordelijkheid van de rollen wordt verwezen naar een onderzoek.</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870031778"/>
                  </a:ext>
                </a:extLst>
              </a:tr>
              <a:tr h="401689">
                <a:tc>
                  <a:txBody>
                    <a:bodyPr/>
                    <a:lstStyle/>
                    <a:p>
                      <a:pPr algn="l" fontAlgn="t"/>
                      <a:r>
                        <a:rPr lang="nl-NL" sz="1050">
                          <a:effectLst/>
                        </a:rPr>
                        <a:t>9. Planning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Overzichtelijke planning die alle meetings, vrije dagen en oplevermomenten vastlegt. Er wordt ook nog toelichting gegeven op de activiteiten.</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996514820"/>
                  </a:ext>
                </a:extLst>
              </a:tr>
              <a:tr h="0">
                <a:tc>
                  <a:txBody>
                    <a:bodyPr/>
                    <a:lstStyle/>
                    <a:p>
                      <a:pPr algn="l" fontAlgn="t"/>
                      <a:r>
                        <a:rPr lang="nl-NL" sz="1050">
                          <a:effectLst/>
                        </a:rPr>
                        <a:t>10. Risico's</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Bevat risico's met logische tegenmaatregelen en uitwijkstrategieën.</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695291316"/>
                  </a:ext>
                </a:extLst>
              </a:tr>
              <a:tr h="292862">
                <a:tc>
                  <a:txBody>
                    <a:bodyPr/>
                    <a:lstStyle/>
                    <a:p>
                      <a:pPr algn="l" fontAlgn="t"/>
                      <a:r>
                        <a:rPr lang="nl-NL" sz="1050">
                          <a:effectLst/>
                        </a:rPr>
                        <a:t>Eindoordeel (cijfer)</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a:effectLst/>
                        </a:rPr>
                        <a:t>G</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050" dirty="0">
                          <a:effectLst/>
                        </a:rPr>
                        <a:t>Het document mist hier en daar een klein onderdeel, maar is in het algemeen goed gemaakt.</a:t>
                      </a:r>
                    </a:p>
                  </a:txBody>
                  <a:tcPr marL="53720" marR="53720" marT="37604" marB="37604">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762002111"/>
                  </a:ext>
                </a:extLst>
              </a:tr>
            </a:tbl>
          </a:graphicData>
        </a:graphic>
      </p:graphicFrame>
    </p:spTree>
    <p:extLst>
      <p:ext uri="{BB962C8B-B14F-4D97-AF65-F5344CB8AC3E}">
        <p14:creationId xmlns:p14="http://schemas.microsoft.com/office/powerpoint/2010/main" val="12845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A339487-4EA8-B318-6C69-B0446C263B2D}"/>
              </a:ext>
            </a:extLst>
          </p:cNvPr>
          <p:cNvSpPr>
            <a:spLocks noGrp="1"/>
          </p:cNvSpPr>
          <p:nvPr>
            <p:ph type="body" sz="quarter" idx="10"/>
          </p:nvPr>
        </p:nvSpPr>
        <p:spPr/>
        <p:txBody>
          <a:bodyPr>
            <a:normAutofit fontScale="92500" lnSpcReduction="20000"/>
          </a:bodyPr>
          <a:lstStyle/>
          <a:p>
            <a:pPr algn="l"/>
            <a:r>
              <a:rPr lang="nl-NL" b="0" i="0" dirty="0">
                <a:solidFill>
                  <a:srgbClr val="172B4D"/>
                </a:solidFill>
                <a:effectLst/>
                <a:latin typeface="-apple-system"/>
              </a:rPr>
              <a:t> Kwaliteitsbeoordeling 4: onderzoeken</a:t>
            </a:r>
          </a:p>
          <a:p>
            <a:pPr algn="l"/>
            <a:r>
              <a:rPr lang="nl-NL" b="0" i="0" dirty="0">
                <a:solidFill>
                  <a:srgbClr val="172B4D"/>
                </a:solidFill>
                <a:effectLst/>
                <a:latin typeface="-apple-system"/>
              </a:rPr>
              <a:t>Kwaliteitseisen vanuit het </a:t>
            </a:r>
            <a:r>
              <a:rPr lang="nl-NL" b="0" i="0" dirty="0" err="1">
                <a:solidFill>
                  <a:srgbClr val="172B4D"/>
                </a:solidFill>
                <a:effectLst/>
                <a:latin typeface="-apple-system"/>
              </a:rPr>
              <a:t>PvA</a:t>
            </a:r>
            <a:r>
              <a:rPr lang="nl-NL" b="0" i="0" dirty="0">
                <a:solidFill>
                  <a:srgbClr val="172B4D"/>
                </a:solidFill>
                <a:effectLst/>
                <a:latin typeface="-apple-system"/>
              </a:rPr>
              <a:t>:</a:t>
            </a:r>
          </a:p>
          <a:p>
            <a:pPr algn="l">
              <a:buFont typeface="Arial" panose="020B0604020202020204" pitchFamily="34" charset="0"/>
              <a:buChar char="•"/>
            </a:pPr>
            <a:r>
              <a:rPr lang="nl-NL" b="0" i="0" dirty="0">
                <a:solidFill>
                  <a:srgbClr val="172B4D"/>
                </a:solidFill>
                <a:effectLst/>
                <a:latin typeface="-apple-system"/>
              </a:rPr>
              <a:t>Voldoet aan </a:t>
            </a:r>
            <a:r>
              <a:rPr lang="nl-NL" b="0" i="0" dirty="0" err="1">
                <a:solidFill>
                  <a:srgbClr val="0052CC"/>
                </a:solidFill>
                <a:effectLst/>
                <a:latin typeface="-apple-system"/>
                <a:hlinkClick r:id="rId2"/>
              </a:rPr>
              <a:t>DoD</a:t>
            </a:r>
            <a:r>
              <a:rPr lang="nl-NL" b="0" i="0" dirty="0">
                <a:solidFill>
                  <a:srgbClr val="0052CC"/>
                </a:solidFill>
                <a:effectLst/>
                <a:latin typeface="-apple-system"/>
                <a:hlinkClick r:id="rId2"/>
              </a:rPr>
              <a:t> voor onderzoeken</a:t>
            </a:r>
            <a:r>
              <a:rPr lang="nl-NL" b="0" i="0" dirty="0">
                <a:solidFill>
                  <a:srgbClr val="172B4D"/>
                </a:solidFill>
                <a:effectLst/>
                <a:latin typeface="-apple-system"/>
              </a:rPr>
              <a:t>.</a:t>
            </a:r>
          </a:p>
          <a:p>
            <a:pPr algn="l">
              <a:buFont typeface="Arial" panose="020B0604020202020204" pitchFamily="34" charset="0"/>
              <a:buChar char="•"/>
            </a:pPr>
            <a:r>
              <a:rPr lang="nl-NL" b="0" i="0" dirty="0">
                <a:solidFill>
                  <a:srgbClr val="172B4D"/>
                </a:solidFill>
                <a:effectLst/>
                <a:latin typeface="-apple-system"/>
              </a:rPr>
              <a:t>Levert een onderbouwd antwoord op de hoofdvraag.</a:t>
            </a:r>
          </a:p>
          <a:p>
            <a:pPr algn="l">
              <a:buFont typeface="Arial" panose="020B0604020202020204" pitchFamily="34" charset="0"/>
              <a:buChar char="•"/>
            </a:pPr>
            <a:r>
              <a:rPr lang="nl-NL" b="0" i="0" dirty="0">
                <a:solidFill>
                  <a:srgbClr val="172B4D"/>
                </a:solidFill>
                <a:effectLst/>
                <a:latin typeface="-apple-system"/>
              </a:rPr>
              <a:t>Het onderzoek moet reproduceerbaar zijn (de meetopstelling moet volledig beschreven zijn).</a:t>
            </a:r>
          </a:p>
          <a:p>
            <a:pPr algn="l">
              <a:buFont typeface="Arial" panose="020B0604020202020204" pitchFamily="34" charset="0"/>
              <a:buChar char="•"/>
            </a:pPr>
            <a:r>
              <a:rPr lang="nl-NL" b="0" i="0" dirty="0">
                <a:solidFill>
                  <a:srgbClr val="172B4D"/>
                </a:solidFill>
                <a:effectLst/>
                <a:latin typeface="-apple-system"/>
              </a:rPr>
              <a:t>Het doel van het onderzoek moet aansluiten op het doel, zoals beschreven in </a:t>
            </a:r>
            <a:r>
              <a:rPr lang="nl-NL" b="0" i="0" dirty="0">
                <a:solidFill>
                  <a:srgbClr val="0052CC"/>
                </a:solidFill>
                <a:effectLst/>
                <a:latin typeface="-apple-system"/>
                <a:hlinkClick r:id="rId3"/>
              </a:rPr>
              <a:t>hoofdstuk 3</a:t>
            </a:r>
            <a:r>
              <a:rPr lang="nl-NL" b="0" i="0" dirty="0">
                <a:solidFill>
                  <a:srgbClr val="172B4D"/>
                </a:solidFill>
                <a:effectLst/>
                <a:latin typeface="-apple-system"/>
              </a:rPr>
              <a:t>.</a:t>
            </a:r>
          </a:p>
          <a:p>
            <a:pPr algn="l">
              <a:buFont typeface="Arial" panose="020B0604020202020204" pitchFamily="34" charset="0"/>
              <a:buChar char="•"/>
            </a:pPr>
            <a:r>
              <a:rPr lang="nl-NL" b="0" i="0" dirty="0">
                <a:solidFill>
                  <a:srgbClr val="172B4D"/>
                </a:solidFill>
                <a:effectLst/>
                <a:latin typeface="-apple-system"/>
              </a:rPr>
              <a:t>Het onderzoek vergelijkt aan de hand van de opgestelde criteria twee of meer oplossingsrichtingen.</a:t>
            </a:r>
          </a:p>
          <a:p>
            <a:pPr algn="l">
              <a:buFont typeface="Arial" panose="020B0604020202020204" pitchFamily="34" charset="0"/>
              <a:buChar char="•"/>
            </a:pPr>
            <a:r>
              <a:rPr lang="nl-NL" b="0" i="0" dirty="0">
                <a:solidFill>
                  <a:srgbClr val="172B4D"/>
                </a:solidFill>
                <a:effectLst/>
                <a:latin typeface="-apple-system"/>
              </a:rPr>
              <a:t>Bevat:</a:t>
            </a:r>
          </a:p>
          <a:p>
            <a:pPr marL="742950" lvl="1" indent="-285750" algn="l">
              <a:buFont typeface="Arial" panose="020B0604020202020204" pitchFamily="34" charset="0"/>
              <a:buChar char="•"/>
            </a:pPr>
            <a:r>
              <a:rPr lang="nl-NL" b="0" i="0" dirty="0">
                <a:solidFill>
                  <a:srgbClr val="172B4D"/>
                </a:solidFill>
                <a:effectLst/>
                <a:latin typeface="-apple-system"/>
              </a:rPr>
              <a:t>De onderzoeksvraag met de deelvragen benodigd om deze te beantwoorden.</a:t>
            </a:r>
          </a:p>
          <a:p>
            <a:pPr marL="742950" lvl="1" indent="-285750" algn="l">
              <a:buFont typeface="Arial" panose="020B0604020202020204" pitchFamily="34" charset="0"/>
              <a:buChar char="•"/>
            </a:pPr>
            <a:r>
              <a:rPr lang="nl-NL" b="0" i="0" dirty="0">
                <a:solidFill>
                  <a:srgbClr val="172B4D"/>
                </a:solidFill>
                <a:effectLst/>
                <a:latin typeface="-apple-system"/>
              </a:rPr>
              <a:t>Een onderzoeksmethode die beschrijft hoe de vragen beantwoord gaan worden.</a:t>
            </a:r>
          </a:p>
          <a:p>
            <a:pPr marL="742950" lvl="1" indent="-285750" algn="l">
              <a:buFont typeface="Arial" panose="020B0604020202020204" pitchFamily="34" charset="0"/>
              <a:buChar char="•"/>
            </a:pPr>
            <a:r>
              <a:rPr lang="nl-NL" b="0" i="0" dirty="0">
                <a:solidFill>
                  <a:srgbClr val="172B4D"/>
                </a:solidFill>
                <a:effectLst/>
                <a:latin typeface="-apple-system"/>
              </a:rPr>
              <a:t>Een lijst van criteria die gebruikt kunnen worden om de oplossingsrichtingen met elkaar te vergelijken.</a:t>
            </a:r>
          </a:p>
          <a:p>
            <a:pPr marL="742950" lvl="1" indent="-285750" algn="l">
              <a:buFont typeface="Arial" panose="020B0604020202020204" pitchFamily="34" charset="0"/>
              <a:buChar char="•"/>
            </a:pPr>
            <a:r>
              <a:rPr lang="nl-NL" b="0" i="0" dirty="0">
                <a:solidFill>
                  <a:srgbClr val="172B4D"/>
                </a:solidFill>
                <a:effectLst/>
                <a:latin typeface="-apple-system"/>
              </a:rPr>
              <a:t>De resultaten uit van de deelvragen.</a:t>
            </a:r>
          </a:p>
          <a:p>
            <a:pPr marL="742950" lvl="1" indent="-285750" algn="l">
              <a:buFont typeface="Arial" panose="020B0604020202020204" pitchFamily="34" charset="0"/>
              <a:buChar char="•"/>
            </a:pPr>
            <a:r>
              <a:rPr lang="nl-NL" b="0" i="0" dirty="0">
                <a:solidFill>
                  <a:srgbClr val="172B4D"/>
                </a:solidFill>
                <a:effectLst/>
                <a:latin typeface="-apple-system"/>
              </a:rPr>
              <a:t>Een vastlegging van de meetopstelling om het onderzoek reproduceerbaar te maken.</a:t>
            </a:r>
          </a:p>
          <a:p>
            <a:pPr marL="742950" lvl="1" indent="-285750" algn="l">
              <a:buFont typeface="Arial" panose="020B0604020202020204" pitchFamily="34" charset="0"/>
              <a:buChar char="•"/>
            </a:pPr>
            <a:r>
              <a:rPr lang="nl-NL" b="0" i="0" dirty="0">
                <a:solidFill>
                  <a:srgbClr val="172B4D"/>
                </a:solidFill>
                <a:effectLst/>
                <a:latin typeface="-apple-system"/>
              </a:rPr>
              <a:t>Een conclusie die antwoord geeft op de hoofdvraag door de informatie verkregen uit de deelvragen.</a:t>
            </a:r>
          </a:p>
          <a:p>
            <a:pPr marL="742950" lvl="1" indent="-285750" algn="l">
              <a:buFont typeface="Arial" panose="020B0604020202020204" pitchFamily="34" charset="0"/>
              <a:buChar char="•"/>
            </a:pPr>
            <a:r>
              <a:rPr lang="nl-NL" b="0" i="0" dirty="0">
                <a:solidFill>
                  <a:srgbClr val="172B4D"/>
                </a:solidFill>
                <a:effectLst/>
                <a:latin typeface="-apple-system"/>
              </a:rPr>
              <a:t>Een lijst van de gebruikte bronnen genoteerd volgens de APA richtlijnen.</a:t>
            </a:r>
          </a:p>
          <a:p>
            <a:endParaRPr lang="nl-NL" dirty="0"/>
          </a:p>
        </p:txBody>
      </p:sp>
      <p:sp>
        <p:nvSpPr>
          <p:cNvPr id="3" name="Titel 2">
            <a:extLst>
              <a:ext uri="{FF2B5EF4-FFF2-40B4-BE49-F238E27FC236}">
                <a16:creationId xmlns:a16="http://schemas.microsoft.com/office/drawing/2014/main" id="{E06741E5-B0D6-34C0-FFC7-FF990CD5686F}"/>
              </a:ext>
            </a:extLst>
          </p:cNvPr>
          <p:cNvSpPr>
            <a:spLocks noGrp="1"/>
          </p:cNvSpPr>
          <p:nvPr>
            <p:ph type="title"/>
          </p:nvPr>
        </p:nvSpPr>
        <p:spPr/>
        <p:txBody>
          <a:bodyPr/>
          <a:lstStyle/>
          <a:p>
            <a:r>
              <a:rPr lang="nl-NL" dirty="0"/>
              <a:t>Voorbeeld Onderzoek</a:t>
            </a:r>
          </a:p>
        </p:txBody>
      </p:sp>
      <p:sp>
        <p:nvSpPr>
          <p:cNvPr id="4" name="Tijdelijke aanduiding voor dianummer 3">
            <a:extLst>
              <a:ext uri="{FF2B5EF4-FFF2-40B4-BE49-F238E27FC236}">
                <a16:creationId xmlns:a16="http://schemas.microsoft.com/office/drawing/2014/main" id="{8F66D364-87D4-7E3D-AA51-84808433076D}"/>
              </a:ext>
            </a:extLst>
          </p:cNvPr>
          <p:cNvSpPr>
            <a:spLocks noGrp="1"/>
          </p:cNvSpPr>
          <p:nvPr>
            <p:ph type="sldNum" sz="quarter" idx="11"/>
          </p:nvPr>
        </p:nvSpPr>
        <p:spPr/>
        <p:txBody>
          <a:bodyPr/>
          <a:lstStyle/>
          <a:p>
            <a:fld id="{0D687F6D-ADF0-1C41-93CB-D99BA5E06410}" type="slidenum">
              <a:rPr lang="nl-NL" smtClean="0"/>
              <a:pPr/>
              <a:t>21</a:t>
            </a:fld>
            <a:endParaRPr lang="nl-NL" dirty="0"/>
          </a:p>
        </p:txBody>
      </p:sp>
    </p:spTree>
    <p:extLst>
      <p:ext uri="{BB962C8B-B14F-4D97-AF65-F5344CB8AC3E}">
        <p14:creationId xmlns:p14="http://schemas.microsoft.com/office/powerpoint/2010/main" val="114340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CF5A579-BAAB-9FD1-29F1-76EB666C4238}"/>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FA4C6D69-FEE4-027E-11DC-A5B542D3390C}"/>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A19B6A05-95D9-0302-56B1-6814C569001B}"/>
              </a:ext>
            </a:extLst>
          </p:cNvPr>
          <p:cNvSpPr>
            <a:spLocks noGrp="1"/>
          </p:cNvSpPr>
          <p:nvPr>
            <p:ph type="sldNum" sz="quarter" idx="11"/>
          </p:nvPr>
        </p:nvSpPr>
        <p:spPr/>
        <p:txBody>
          <a:bodyPr/>
          <a:lstStyle/>
          <a:p>
            <a:fld id="{0D687F6D-ADF0-1C41-93CB-D99BA5E06410}" type="slidenum">
              <a:rPr lang="nl-NL" smtClean="0"/>
              <a:pPr/>
              <a:t>22</a:t>
            </a:fld>
            <a:endParaRPr lang="nl-NL" dirty="0"/>
          </a:p>
        </p:txBody>
      </p:sp>
      <p:graphicFrame>
        <p:nvGraphicFramePr>
          <p:cNvPr id="5" name="Tabel 4">
            <a:extLst>
              <a:ext uri="{FF2B5EF4-FFF2-40B4-BE49-F238E27FC236}">
                <a16:creationId xmlns:a16="http://schemas.microsoft.com/office/drawing/2014/main" id="{D016A99E-B62A-2CA5-98DE-6BB73CC56003}"/>
              </a:ext>
            </a:extLst>
          </p:cNvPr>
          <p:cNvGraphicFramePr>
            <a:graphicFrameLocks noGrp="1"/>
          </p:cNvGraphicFramePr>
          <p:nvPr>
            <p:extLst>
              <p:ext uri="{D42A27DB-BD31-4B8C-83A1-F6EECF244321}">
                <p14:modId xmlns:p14="http://schemas.microsoft.com/office/powerpoint/2010/main" val="3929439015"/>
              </p:ext>
            </p:extLst>
          </p:nvPr>
        </p:nvGraphicFramePr>
        <p:xfrm>
          <a:off x="628650" y="1983199"/>
          <a:ext cx="7886700" cy="4201703"/>
        </p:xfrm>
        <a:graphic>
          <a:graphicData uri="http://schemas.openxmlformats.org/drawingml/2006/table">
            <a:tbl>
              <a:tblPr/>
              <a:tblGrid>
                <a:gridCol w="2628900">
                  <a:extLst>
                    <a:ext uri="{9D8B030D-6E8A-4147-A177-3AD203B41FA5}">
                      <a16:colId xmlns:a16="http://schemas.microsoft.com/office/drawing/2014/main" val="913510267"/>
                    </a:ext>
                  </a:extLst>
                </a:gridCol>
                <a:gridCol w="4091517">
                  <a:extLst>
                    <a:ext uri="{9D8B030D-6E8A-4147-A177-3AD203B41FA5}">
                      <a16:colId xmlns:a16="http://schemas.microsoft.com/office/drawing/2014/main" val="3429302466"/>
                    </a:ext>
                  </a:extLst>
                </a:gridCol>
                <a:gridCol w="1166283">
                  <a:extLst>
                    <a:ext uri="{9D8B030D-6E8A-4147-A177-3AD203B41FA5}">
                      <a16:colId xmlns:a16="http://schemas.microsoft.com/office/drawing/2014/main" val="829844888"/>
                    </a:ext>
                  </a:extLst>
                </a:gridCol>
              </a:tblGrid>
              <a:tr h="1086190">
                <a:tc>
                  <a:txBody>
                    <a:bodyPr/>
                    <a:lstStyle/>
                    <a:p>
                      <a:pPr algn="l" fontAlgn="t"/>
                      <a:r>
                        <a:rPr lang="nl-NL">
                          <a:effectLst/>
                        </a:rPr>
                        <a:t>Kwaliteitseis 1</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Elk verslag voldoet nog wel steeds aan de template voor onderzoeken. Niet elk onderzoek is reproduceerbaar. Zo is in het onderzoek obstakel detectie geen link naar code te vinden bij deelvraag 3 in hoofdstuk 5.3. Elk onderzoek reduceert wel de risico's voor dit WoR-project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half voldaan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363843292"/>
                  </a:ext>
                </a:extLst>
              </a:tr>
              <a:tr h="1086190">
                <a:tc>
                  <a:txBody>
                    <a:bodyPr/>
                    <a:lstStyle/>
                    <a:p>
                      <a:pPr algn="l" fontAlgn="t"/>
                      <a:r>
                        <a:rPr lang="nl-NL">
                          <a:effectLst/>
                        </a:rPr>
                        <a:t>Kwaliteitseis 2</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Elk verslag heeft wel een antwoord op de hoofdvraag, en onderbouwt dit ook wel. Het ene onderzoek wat steviger dan de ander. Zo is er bij Camera simulatie de hoofdvraag niet opnieuw erbij gepakt om de conclusie te schrijven. Toch beantwoord het deels de hoofdvraag</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voldaan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369878970"/>
                  </a:ext>
                </a:extLst>
              </a:tr>
              <a:tr h="391559">
                <a:tc>
                  <a:txBody>
                    <a:bodyPr/>
                    <a:lstStyle/>
                    <a:p>
                      <a:pPr algn="l" fontAlgn="t"/>
                      <a:r>
                        <a:rPr lang="nl-NL">
                          <a:effectLst/>
                        </a:rPr>
                        <a:t>Kwaliteitseis 3</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Zie kwaliteitseis 1.</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niet voldaan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801096573"/>
                  </a:ext>
                </a:extLst>
              </a:tr>
              <a:tr h="391559">
                <a:tc>
                  <a:txBody>
                    <a:bodyPr/>
                    <a:lstStyle/>
                    <a:p>
                      <a:pPr algn="l" fontAlgn="t"/>
                      <a:r>
                        <a:rPr lang="nl-NL">
                          <a:effectLst/>
                        </a:rPr>
                        <a:t>Kwaliteitseis 4</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Elk onderzoek draagt bij, bij het bereiken van het doel.</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voldaan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014004837"/>
                  </a:ext>
                </a:extLst>
              </a:tr>
              <a:tr h="854646">
                <a:tc>
                  <a:txBody>
                    <a:bodyPr/>
                    <a:lstStyle/>
                    <a:p>
                      <a:pPr algn="l" fontAlgn="t"/>
                      <a:r>
                        <a:rPr lang="nl-NL">
                          <a:effectLst/>
                        </a:rPr>
                        <a:t>Kwaliteitseis 5</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Het onderzoek representatief krijgen van de simulatie, heeft geen meerdere oplossingsrichtingen beschreven. Hierdoor voldoet ieder onderzoek hier niet aan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niet voldaan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884238624"/>
                  </a:ext>
                </a:extLst>
              </a:tr>
              <a:tr h="391559">
                <a:tc>
                  <a:txBody>
                    <a:bodyPr/>
                    <a:lstStyle/>
                    <a:p>
                      <a:pPr algn="l" fontAlgn="t"/>
                      <a:r>
                        <a:rPr lang="nl-NL">
                          <a:effectLst/>
                        </a:rPr>
                        <a:t>Kwaliteitseis 6</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a:effectLst/>
                        </a:rPr>
                        <a:t>Elk onderzoek bevat deze onderdelen.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dirty="0">
                          <a:effectLst/>
                        </a:rPr>
                        <a:t>voldaan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924373084"/>
                  </a:ext>
                </a:extLst>
              </a:tr>
            </a:tbl>
          </a:graphicData>
        </a:graphic>
      </p:graphicFrame>
    </p:spTree>
    <p:extLst>
      <p:ext uri="{BB962C8B-B14F-4D97-AF65-F5344CB8AC3E}">
        <p14:creationId xmlns:p14="http://schemas.microsoft.com/office/powerpoint/2010/main" val="4031348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CD8CACE-C5EC-7568-1E29-6738DEE037E6}"/>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B883871D-6B23-0EF9-BEFE-7B9EEEBD591B}"/>
              </a:ext>
            </a:extLst>
          </p:cNvPr>
          <p:cNvSpPr>
            <a:spLocks noGrp="1"/>
          </p:cNvSpPr>
          <p:nvPr>
            <p:ph type="title"/>
          </p:nvPr>
        </p:nvSpPr>
        <p:spPr/>
        <p:txBody>
          <a:bodyPr/>
          <a:lstStyle/>
          <a:p>
            <a:r>
              <a:rPr lang="nl-NL" dirty="0"/>
              <a:t>Voorbeeld SAD</a:t>
            </a:r>
          </a:p>
        </p:txBody>
      </p:sp>
      <p:sp>
        <p:nvSpPr>
          <p:cNvPr id="4" name="Tijdelijke aanduiding voor dianummer 3">
            <a:extLst>
              <a:ext uri="{FF2B5EF4-FFF2-40B4-BE49-F238E27FC236}">
                <a16:creationId xmlns:a16="http://schemas.microsoft.com/office/drawing/2014/main" id="{0B74E0AF-A451-86B5-6F39-A5D9A2EA2DAF}"/>
              </a:ext>
            </a:extLst>
          </p:cNvPr>
          <p:cNvSpPr>
            <a:spLocks noGrp="1"/>
          </p:cNvSpPr>
          <p:nvPr>
            <p:ph type="sldNum" sz="quarter" idx="11"/>
          </p:nvPr>
        </p:nvSpPr>
        <p:spPr/>
        <p:txBody>
          <a:bodyPr/>
          <a:lstStyle/>
          <a:p>
            <a:fld id="{0D687F6D-ADF0-1C41-93CB-D99BA5E06410}" type="slidenum">
              <a:rPr lang="nl-NL" smtClean="0"/>
              <a:pPr/>
              <a:t>23</a:t>
            </a:fld>
            <a:endParaRPr lang="nl-NL" dirty="0"/>
          </a:p>
        </p:txBody>
      </p:sp>
      <p:graphicFrame>
        <p:nvGraphicFramePr>
          <p:cNvPr id="5" name="Tabel 4">
            <a:extLst>
              <a:ext uri="{FF2B5EF4-FFF2-40B4-BE49-F238E27FC236}">
                <a16:creationId xmlns:a16="http://schemas.microsoft.com/office/drawing/2014/main" id="{59918F9C-BEAF-84F8-6614-BE90DB4563D0}"/>
              </a:ext>
            </a:extLst>
          </p:cNvPr>
          <p:cNvGraphicFramePr>
            <a:graphicFrameLocks noGrp="1"/>
          </p:cNvGraphicFramePr>
          <p:nvPr>
            <p:extLst>
              <p:ext uri="{D42A27DB-BD31-4B8C-83A1-F6EECF244321}">
                <p14:modId xmlns:p14="http://schemas.microsoft.com/office/powerpoint/2010/main" val="3162235030"/>
              </p:ext>
            </p:extLst>
          </p:nvPr>
        </p:nvGraphicFramePr>
        <p:xfrm>
          <a:off x="628650" y="1925638"/>
          <a:ext cx="7886700" cy="4259980"/>
        </p:xfrm>
        <a:graphic>
          <a:graphicData uri="http://schemas.openxmlformats.org/drawingml/2006/table">
            <a:tbl>
              <a:tblPr/>
              <a:tblGrid>
                <a:gridCol w="511528">
                  <a:extLst>
                    <a:ext uri="{9D8B030D-6E8A-4147-A177-3AD203B41FA5}">
                      <a16:colId xmlns:a16="http://schemas.microsoft.com/office/drawing/2014/main" val="225826420"/>
                    </a:ext>
                  </a:extLst>
                </a:gridCol>
                <a:gridCol w="643466">
                  <a:extLst>
                    <a:ext uri="{9D8B030D-6E8A-4147-A177-3AD203B41FA5}">
                      <a16:colId xmlns:a16="http://schemas.microsoft.com/office/drawing/2014/main" val="3779987001"/>
                    </a:ext>
                  </a:extLst>
                </a:gridCol>
                <a:gridCol w="406400">
                  <a:extLst>
                    <a:ext uri="{9D8B030D-6E8A-4147-A177-3AD203B41FA5}">
                      <a16:colId xmlns:a16="http://schemas.microsoft.com/office/drawing/2014/main" val="840312394"/>
                    </a:ext>
                  </a:extLst>
                </a:gridCol>
                <a:gridCol w="6325306">
                  <a:extLst>
                    <a:ext uri="{9D8B030D-6E8A-4147-A177-3AD203B41FA5}">
                      <a16:colId xmlns:a16="http://schemas.microsoft.com/office/drawing/2014/main" val="1504730225"/>
                    </a:ext>
                  </a:extLst>
                </a:gridCol>
              </a:tblGrid>
              <a:tr h="4259980">
                <a:tc>
                  <a:txBody>
                    <a:bodyPr/>
                    <a:lstStyle/>
                    <a:p>
                      <a:pPr algn="l" fontAlgn="t"/>
                      <a:r>
                        <a:rPr lang="nl-NL" sz="1200">
                          <a:solidFill>
                            <a:srgbClr val="0052CC"/>
                          </a:solidFill>
                          <a:effectLst/>
                          <a:hlinkClick r:id="rId2"/>
                        </a:rPr>
                        <a:t>SAD</a:t>
                      </a:r>
                      <a:endParaRPr lang="nl-NL" sz="1200">
                        <a:effectLst/>
                      </a:endParaRPr>
                    </a:p>
                  </a:txBody>
                  <a:tcPr marL="36597" marR="36597" marT="25618" marB="2561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solidFill>
                            <a:srgbClr val="0052CC"/>
                          </a:solidFill>
                          <a:effectLst/>
                          <a:hlinkClick r:id="rId3"/>
                        </a:rPr>
                        <a:t>Eisen voor het SAD</a:t>
                      </a:r>
                      <a:endParaRPr lang="nl-NL" sz="1200">
                        <a:effectLst/>
                      </a:endParaRPr>
                    </a:p>
                  </a:txBody>
                  <a:tcPr marL="36597" marR="36597" marT="25618" marB="2561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Matig</a:t>
                      </a:r>
                    </a:p>
                  </a:txBody>
                  <a:tcPr marL="36597" marR="36597" marT="25618" marB="2561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In het SAD moeten de concerns van de stakeholders voor dit project worden gedekt. Volgens mij wordt dat wel redelijk aangegeven in </a:t>
                      </a:r>
                      <a:r>
                        <a:rPr lang="nl-NL" sz="1200" dirty="0">
                          <a:solidFill>
                            <a:srgbClr val="0052CC"/>
                          </a:solidFill>
                          <a:effectLst/>
                          <a:hlinkClick r:id="rId4"/>
                        </a:rPr>
                        <a:t>het hoofdstuk over de concerns</a:t>
                      </a:r>
                      <a:r>
                        <a:rPr lang="nl-NL" sz="1200" dirty="0">
                          <a:effectLst/>
                        </a:rPr>
                        <a:t>, de </a:t>
                      </a:r>
                      <a:r>
                        <a:rPr lang="nl-NL" sz="1200" dirty="0" err="1">
                          <a:solidFill>
                            <a:srgbClr val="0052CC"/>
                          </a:solidFill>
                          <a:effectLst/>
                          <a:hlinkClick r:id="rId5"/>
                        </a:rPr>
                        <a:t>usecases</a:t>
                      </a:r>
                      <a:r>
                        <a:rPr lang="nl-NL" sz="1200" dirty="0">
                          <a:effectLst/>
                        </a:rPr>
                        <a:t> en het algemene </a:t>
                      </a:r>
                      <a:r>
                        <a:rPr lang="nl-NL" sz="1200" dirty="0">
                          <a:solidFill>
                            <a:srgbClr val="0052CC"/>
                          </a:solidFill>
                          <a:effectLst/>
                          <a:hlinkClick r:id="rId6"/>
                        </a:rPr>
                        <a:t>Component diagram</a:t>
                      </a:r>
                      <a:r>
                        <a:rPr lang="nl-NL" sz="1200" dirty="0">
                          <a:effectLst/>
                        </a:rPr>
                        <a:t>. Deze omvatten het volledige software en functionaliteit van het product en wat er opgeleverd gaat worden, maar het is vrij oppervlakkig. De implementatie van de </a:t>
                      </a:r>
                      <a:r>
                        <a:rPr lang="nl-NL" sz="1200" dirty="0">
                          <a:solidFill>
                            <a:srgbClr val="0052CC"/>
                          </a:solidFill>
                          <a:effectLst/>
                          <a:hlinkClick r:id="rId7"/>
                        </a:rPr>
                        <a:t>camera</a:t>
                      </a:r>
                      <a:r>
                        <a:rPr lang="nl-NL" sz="1200" dirty="0">
                          <a:effectLst/>
                        </a:rPr>
                        <a:t> is het enige wat enigszins in detail wordt besproken.</a:t>
                      </a:r>
                    </a:p>
                    <a:p>
                      <a:pPr algn="l" fontAlgn="t"/>
                      <a:r>
                        <a:rPr lang="nl-NL" sz="1200" dirty="0">
                          <a:effectLst/>
                        </a:rPr>
                        <a:t>Wel wordt er goed rekening gehouden met het agent-model van de robot. In het </a:t>
                      </a:r>
                      <a:r>
                        <a:rPr lang="nl-NL" sz="1200" dirty="0">
                          <a:solidFill>
                            <a:srgbClr val="0052CC"/>
                          </a:solidFill>
                          <a:effectLst/>
                          <a:hlinkClick r:id="rId6"/>
                        </a:rPr>
                        <a:t>Component diagram</a:t>
                      </a:r>
                      <a:r>
                        <a:rPr lang="nl-NL" sz="1200" dirty="0">
                          <a:effectLst/>
                        </a:rPr>
                        <a:t> wordt netjes rekening gehouden met de verdeling in high-level en low-level drivers. Ook in het stukje over de </a:t>
                      </a:r>
                      <a:r>
                        <a:rPr lang="nl-NL" sz="1200" dirty="0">
                          <a:solidFill>
                            <a:srgbClr val="0052CC"/>
                          </a:solidFill>
                          <a:effectLst/>
                          <a:hlinkClick r:id="rId7"/>
                        </a:rPr>
                        <a:t>camera</a:t>
                      </a:r>
                      <a:r>
                        <a:rPr lang="nl-NL" sz="1200" dirty="0">
                          <a:effectLst/>
                        </a:rPr>
                        <a:t> is daar rekening mee gehouden.</a:t>
                      </a:r>
                    </a:p>
                    <a:p>
                      <a:pPr algn="l" fontAlgn="t"/>
                      <a:r>
                        <a:rPr lang="nl-NL" sz="1200" dirty="0">
                          <a:effectLst/>
                        </a:rPr>
                        <a:t>In het </a:t>
                      </a:r>
                      <a:r>
                        <a:rPr lang="nl-NL" sz="1200" dirty="0" err="1">
                          <a:effectLst/>
                        </a:rPr>
                        <a:t>PvA</a:t>
                      </a:r>
                      <a:r>
                        <a:rPr lang="nl-NL" sz="1200" dirty="0">
                          <a:effectLst/>
                        </a:rPr>
                        <a:t> staat een lijst van diagrammen en schema's die in het document aanwezig moeten zijn. De diagrammen die hierbij ontbreken zijn een Deployment-diagram, een elektrisch schema en een overzicht van alle gebruikte hardware. Nu denk ik niet dat een elektrisch schema heel erg hard nodig is voor dit project, omdat het SAD meer betrekking heeft tot de architectuur van de </a:t>
                      </a:r>
                      <a:r>
                        <a:rPr lang="nl-NL" sz="1200" u="sng" dirty="0">
                          <a:effectLst/>
                        </a:rPr>
                        <a:t>software</a:t>
                      </a:r>
                      <a:r>
                        <a:rPr lang="nl-NL" sz="1200" dirty="0">
                          <a:effectLst/>
                        </a:rPr>
                        <a:t>, maar met een Deployment Diagram en de gebruikte hardware had wel aangegeven kunnen worden waar de software op draait.</a:t>
                      </a:r>
                    </a:p>
                    <a:p>
                      <a:pPr algn="l" fontAlgn="t"/>
                      <a:r>
                        <a:rPr lang="nl-NL" sz="1200" dirty="0">
                          <a:effectLst/>
                        </a:rPr>
                        <a:t>Dit is ook weer een document dat lijdt aan wat schoonheidsfoutjes. Zo is dit deel van een tabel </a:t>
                      </a:r>
                      <a:r>
                        <a:rPr lang="nl-NL" sz="1200" dirty="0">
                          <a:solidFill>
                            <a:srgbClr val="0052CC"/>
                          </a:solidFill>
                          <a:effectLst/>
                          <a:hlinkClick r:id="rId8"/>
                        </a:rPr>
                        <a:t>maar een halve zin</a:t>
                      </a:r>
                      <a:r>
                        <a:rPr lang="nl-NL" sz="1200" dirty="0">
                          <a:effectLst/>
                        </a:rPr>
                        <a:t>, en is hier en daar een woord </a:t>
                      </a:r>
                      <a:r>
                        <a:rPr lang="nl-NL" sz="1200" dirty="0">
                          <a:solidFill>
                            <a:srgbClr val="0052CC"/>
                          </a:solidFill>
                          <a:effectLst/>
                          <a:hlinkClick r:id="rId9"/>
                        </a:rPr>
                        <a:t>verkeerd gespeld</a:t>
                      </a:r>
                      <a:r>
                        <a:rPr lang="nl-NL" sz="1200" dirty="0">
                          <a:effectLst/>
                        </a:rPr>
                        <a:t>. Ook staan er veel koppen in die helemaal zijn </a:t>
                      </a:r>
                      <a:r>
                        <a:rPr lang="nl-NL" sz="1200" dirty="0">
                          <a:solidFill>
                            <a:srgbClr val="0052CC"/>
                          </a:solidFill>
                          <a:effectLst/>
                          <a:hlinkClick r:id="rId10"/>
                        </a:rPr>
                        <a:t>leeggelaten</a:t>
                      </a:r>
                      <a:r>
                        <a:rPr lang="nl-NL" sz="1200" dirty="0">
                          <a:effectLst/>
                        </a:rPr>
                        <a:t>.</a:t>
                      </a:r>
                    </a:p>
                    <a:p>
                      <a:pPr algn="l" fontAlgn="t"/>
                      <a:r>
                        <a:rPr lang="nl-NL" sz="1200" dirty="0">
                          <a:effectLst/>
                        </a:rPr>
                        <a:t>Er staat zeker wel wat nuttigs in het SAD, maar het is nog steeds onvolledig en oppervlakkig. In een SAD hoor je eigenlijk aan te geven hoe de software de concerns van de stakeholders dekt. De concerns en de indeling van de software zijn genoemd, maar het verband tussen die twee is nog vaag. Daarnaast was dit een document dat na de elaboratiefase klaar hoorde te zijn, maar met de gemiste diagrammen is dat nog niet het geval.</a:t>
                      </a:r>
                    </a:p>
                  </a:txBody>
                  <a:tcPr marL="36597" marR="36597" marT="25618" marB="25618">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483432158"/>
                  </a:ext>
                </a:extLst>
              </a:tr>
            </a:tbl>
          </a:graphicData>
        </a:graphic>
      </p:graphicFrame>
    </p:spTree>
    <p:extLst>
      <p:ext uri="{BB962C8B-B14F-4D97-AF65-F5344CB8AC3E}">
        <p14:creationId xmlns:p14="http://schemas.microsoft.com/office/powerpoint/2010/main" val="22446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65FE4A4-11EC-0CDD-3DB2-71A96CD49826}"/>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B52344A3-5896-EBA4-CC30-7392C6DE1ACE}"/>
              </a:ext>
            </a:extLst>
          </p:cNvPr>
          <p:cNvSpPr>
            <a:spLocks noGrp="1"/>
          </p:cNvSpPr>
          <p:nvPr>
            <p:ph type="title"/>
          </p:nvPr>
        </p:nvSpPr>
        <p:spPr/>
        <p:txBody>
          <a:bodyPr/>
          <a:lstStyle/>
          <a:p>
            <a:r>
              <a:rPr lang="nl-NL" dirty="0"/>
              <a:t>Voorbeeld SRS</a:t>
            </a:r>
          </a:p>
        </p:txBody>
      </p:sp>
      <p:sp>
        <p:nvSpPr>
          <p:cNvPr id="4" name="Tijdelijke aanduiding voor dianummer 3">
            <a:extLst>
              <a:ext uri="{FF2B5EF4-FFF2-40B4-BE49-F238E27FC236}">
                <a16:creationId xmlns:a16="http://schemas.microsoft.com/office/drawing/2014/main" id="{47AA9C78-F90B-7D72-ABEA-9E036A8A797F}"/>
              </a:ext>
            </a:extLst>
          </p:cNvPr>
          <p:cNvSpPr>
            <a:spLocks noGrp="1"/>
          </p:cNvSpPr>
          <p:nvPr>
            <p:ph type="sldNum" sz="quarter" idx="11"/>
          </p:nvPr>
        </p:nvSpPr>
        <p:spPr/>
        <p:txBody>
          <a:bodyPr/>
          <a:lstStyle/>
          <a:p>
            <a:fld id="{0D687F6D-ADF0-1C41-93CB-D99BA5E06410}" type="slidenum">
              <a:rPr lang="nl-NL" smtClean="0"/>
              <a:pPr/>
              <a:t>24</a:t>
            </a:fld>
            <a:endParaRPr lang="nl-NL" dirty="0"/>
          </a:p>
        </p:txBody>
      </p:sp>
      <p:graphicFrame>
        <p:nvGraphicFramePr>
          <p:cNvPr id="5" name="Tabel 4">
            <a:extLst>
              <a:ext uri="{FF2B5EF4-FFF2-40B4-BE49-F238E27FC236}">
                <a16:creationId xmlns:a16="http://schemas.microsoft.com/office/drawing/2014/main" id="{27BF54A4-3FF9-8D0B-DD5F-C8CBE0DC73CA}"/>
              </a:ext>
            </a:extLst>
          </p:cNvPr>
          <p:cNvGraphicFramePr>
            <a:graphicFrameLocks noGrp="1"/>
          </p:cNvGraphicFramePr>
          <p:nvPr>
            <p:extLst>
              <p:ext uri="{D42A27DB-BD31-4B8C-83A1-F6EECF244321}">
                <p14:modId xmlns:p14="http://schemas.microsoft.com/office/powerpoint/2010/main" val="4112486641"/>
              </p:ext>
            </p:extLst>
          </p:nvPr>
        </p:nvGraphicFramePr>
        <p:xfrm>
          <a:off x="628650" y="1825625"/>
          <a:ext cx="7886700" cy="4835856"/>
        </p:xfrm>
        <a:graphic>
          <a:graphicData uri="http://schemas.openxmlformats.org/drawingml/2006/table">
            <a:tbl>
              <a:tblPr/>
              <a:tblGrid>
                <a:gridCol w="1990372">
                  <a:extLst>
                    <a:ext uri="{9D8B030D-6E8A-4147-A177-3AD203B41FA5}">
                      <a16:colId xmlns:a16="http://schemas.microsoft.com/office/drawing/2014/main" val="3200517814"/>
                    </a:ext>
                  </a:extLst>
                </a:gridCol>
                <a:gridCol w="1433689">
                  <a:extLst>
                    <a:ext uri="{9D8B030D-6E8A-4147-A177-3AD203B41FA5}">
                      <a16:colId xmlns:a16="http://schemas.microsoft.com/office/drawing/2014/main" val="243078809"/>
                    </a:ext>
                  </a:extLst>
                </a:gridCol>
                <a:gridCol w="4462639">
                  <a:extLst>
                    <a:ext uri="{9D8B030D-6E8A-4147-A177-3AD203B41FA5}">
                      <a16:colId xmlns:a16="http://schemas.microsoft.com/office/drawing/2014/main" val="3940524024"/>
                    </a:ext>
                  </a:extLst>
                </a:gridCol>
              </a:tblGrid>
              <a:tr h="2288495">
                <a:tc>
                  <a:txBody>
                    <a:bodyPr/>
                    <a:lstStyle/>
                    <a:p>
                      <a:pPr algn="l" fontAlgn="t"/>
                      <a:r>
                        <a:rPr lang="nl-NL" sz="900" dirty="0">
                          <a:effectLst/>
                        </a:rPr>
                        <a:t>Bevat:</a:t>
                      </a:r>
                    </a:p>
                    <a:p>
                      <a:pPr algn="l" fontAlgn="t">
                        <a:buFont typeface="Arial" panose="020B0604020202020204" pitchFamily="34" charset="0"/>
                        <a:buChar char="•"/>
                      </a:pPr>
                      <a:r>
                        <a:rPr lang="nl-NL" sz="900" dirty="0">
                          <a:effectLst/>
                        </a:rPr>
                        <a:t>Een algemeen </a:t>
                      </a:r>
                      <a:r>
                        <a:rPr lang="nl-NL" sz="900" dirty="0" err="1">
                          <a:effectLst/>
                        </a:rPr>
                        <a:t>usecase</a:t>
                      </a:r>
                      <a:r>
                        <a:rPr lang="nl-NL" sz="900" dirty="0">
                          <a:effectLst/>
                        </a:rPr>
                        <a:t> diagram dat het systeem van de stakeholders beschrijft.</a:t>
                      </a:r>
                    </a:p>
                    <a:p>
                      <a:pPr algn="l" fontAlgn="t">
                        <a:buFont typeface="Arial" panose="020B0604020202020204" pitchFamily="34" charset="0"/>
                        <a:buChar char="•"/>
                      </a:pPr>
                      <a:r>
                        <a:rPr lang="nl-NL" sz="900" dirty="0">
                          <a:effectLst/>
                        </a:rPr>
                        <a:t>Het domeinmodel met toelichting van de verschillende concepten</a:t>
                      </a:r>
                    </a:p>
                    <a:p>
                      <a:pPr algn="l" fontAlgn="t">
                        <a:buFont typeface="Arial" panose="020B0604020202020204" pitchFamily="34" charset="0"/>
                        <a:buChar char="•"/>
                      </a:pPr>
                      <a:r>
                        <a:rPr lang="nl-NL" sz="900" dirty="0">
                          <a:effectLst/>
                        </a:rPr>
                        <a:t>De functionaliteiten van het systeem in de vorm van </a:t>
                      </a:r>
                      <a:r>
                        <a:rPr lang="nl-NL" sz="900" dirty="0" err="1">
                          <a:effectLst/>
                        </a:rPr>
                        <a:t>fully-dressed</a:t>
                      </a:r>
                      <a:r>
                        <a:rPr lang="nl-NL" sz="900" dirty="0">
                          <a:effectLst/>
                        </a:rPr>
                        <a:t> </a:t>
                      </a:r>
                      <a:r>
                        <a:rPr lang="nl-NL" sz="900" dirty="0" err="1">
                          <a:effectLst/>
                        </a:rPr>
                        <a:t>usecases</a:t>
                      </a:r>
                      <a:endParaRPr lang="nl-NL" sz="900" dirty="0">
                        <a:effectLst/>
                      </a:endParaRPr>
                    </a:p>
                    <a:p>
                      <a:pPr algn="l" fontAlgn="t">
                        <a:buFont typeface="Arial" panose="020B0604020202020204" pitchFamily="34" charset="0"/>
                        <a:buChar char="•"/>
                      </a:pPr>
                      <a:r>
                        <a:rPr lang="nl-NL" sz="900" dirty="0">
                          <a:effectLst/>
                        </a:rPr>
                        <a:t>Functionele en niet functionele </a:t>
                      </a:r>
                      <a:r>
                        <a:rPr lang="nl-NL" sz="900" dirty="0" err="1">
                          <a:effectLst/>
                        </a:rPr>
                        <a:t>requirements</a:t>
                      </a:r>
                      <a:r>
                        <a:rPr lang="nl-NL" sz="900" dirty="0">
                          <a:effectLst/>
                        </a:rPr>
                        <a:t> aan het systeem</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dirty="0">
                          <a:effectLst/>
                        </a:rPr>
                        <a:t>onvoldoende</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Het algemeen usecase diagram beschrijft alle functionaliteiten van het eindproduct opgesteld volgens het volledige scenario, zoals de stakeholders deze van buitenaf (het systeem) waarnemen. De usecase "simulatie afspelen" is huidig een opzichzelfstaande use-case, echter zouden alle andere use-cases ook uitgevoerd moeten kunnen worden binnen de simulatie.</a:t>
                      </a:r>
                    </a:p>
                    <a:p>
                      <a:pPr algn="l" fontAlgn="t"/>
                      <a:r>
                        <a:rPr lang="nl-NL" sz="900">
                          <a:effectLst/>
                        </a:rPr>
                        <a:t>Het domeinmodel voldoet niet aan de UML-standaard, geen enkel concept bevat een attribute en de relatie tussen concepten wordt niet overal juist weergegeven. Zo maakt de routeplanner gebruik van een costmap, dit moet dan ook een "usage dependency" zijn. Het domeinmodel is daarnaast te technisch, de stuuraandrijving, wielaandrijving, ackermannsturing en relais kunnen gezamenlijk vallen onder het concept ESC (stuur &amp; motoraandrijving). Dit is voor iemand in de analysefase (SRS) beter te begrijpen.</a:t>
                      </a:r>
                    </a:p>
                    <a:p>
                      <a:pPr algn="l" fontAlgn="t"/>
                      <a:r>
                        <a:rPr lang="nl-NL" sz="900">
                          <a:effectLst/>
                        </a:rPr>
                        <a:t>Alle usecases uit het algemeen usecase diagram bevatten een fully-dressed usecase beschrijving, waarin aangegeven wordt welke actoren, pre- en postcondities en scenario's van toepassing zijn. De scenario's zijn echter niet overal goed uitgewerkt. De usecase "simulatie afspelen" beschrijft het gehele eindscenario, dit is niet usecase specifiek. Het gehele eindscenario moet juist onderverdeelt zijn onder verschillende usecases. De usecase "obstakels ontwijken" beschrijft voornamelijk hoe een nieuwe route gepland wordt, dit valt onder de usecase route plannen, er zou hier beschreven moeten worden hoe een een obstakel wordt gedetecteerd.</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57445931"/>
                  </a:ext>
                </a:extLst>
              </a:tr>
              <a:tr h="916311">
                <a:tc>
                  <a:txBody>
                    <a:bodyPr/>
                    <a:lstStyle/>
                    <a:p>
                      <a:pPr algn="l" fontAlgn="t"/>
                      <a:r>
                        <a:rPr lang="nl-NL" sz="900">
                          <a:effectLst/>
                        </a:rPr>
                        <a:t>De requirements in het SRS zijn opgesteld gebaseerd op de opdrachtomschrijving en overleg met de stakeholders.</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voldoende</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De functionele en niet-functionele requirements zijn opgesteld tijdens de inceptiefase in overleg met de stakeholders. Hierbij zijn ook de eisen uit de opdrachtomschrijving, zoals "alle beschikbare sensoren en actuatoren hebben één high-level en twee low-level driver(s)" meegenomen. Echter zijn er bijna geen aanpassingen/aanvullingen gedaan in de elaboratie- en constructiefase, waardoor veel onderdelen geen specifieke eisen hebben. Een eis voor het lokaliseren van de robot zou bijv. kunnen zijn: minimaal 900 laserpunten van de velodyne LiDAR.</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032099586"/>
                  </a:ext>
                </a:extLst>
              </a:tr>
              <a:tr h="479708">
                <a:tc>
                  <a:txBody>
                    <a:bodyPr/>
                    <a:lstStyle/>
                    <a:p>
                      <a:pPr algn="l" fontAlgn="t"/>
                      <a:r>
                        <a:rPr lang="nl-NL" sz="900">
                          <a:effectLst/>
                        </a:rPr>
                        <a:t>Het SRS moet als referentie kunnen dienen van de eisen van de projectopdracht, in plaats van de opdrachtomschrijving.</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goed</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Het SRS geeft alle eisen zoals beschreven in de projectopdracht weer in de functionele en niet-functionele eisen. Het scenario zoals beschreven in het PvA en opgesteld in overleg met de stakeholders wordt verder uitgewerkt in de vorm van usecases. Het SRS dekt hiermee alles om de projectopdracht te begrijpen.</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241783262"/>
                  </a:ext>
                </a:extLst>
              </a:tr>
              <a:tr h="666824">
                <a:tc>
                  <a:txBody>
                    <a:bodyPr/>
                    <a:lstStyle/>
                    <a:p>
                      <a:pPr algn="l" fontAlgn="t"/>
                      <a:r>
                        <a:rPr lang="nl-NL" sz="900">
                          <a:effectLst/>
                        </a:rPr>
                        <a:t>Voldoet aan </a:t>
                      </a:r>
                      <a:r>
                        <a:rPr lang="nl-NL" sz="900">
                          <a:solidFill>
                            <a:srgbClr val="0052CC"/>
                          </a:solidFill>
                          <a:effectLst/>
                          <a:hlinkClick r:id="rId2"/>
                        </a:rPr>
                        <a:t>DoD voor documentatie</a:t>
                      </a:r>
                      <a:r>
                        <a:rPr lang="nl-NL" sz="900">
                          <a:effectLst/>
                        </a:rPr>
                        <a:t>.</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a:effectLst/>
                        </a:rPr>
                        <a:t>matig</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900" dirty="0">
                          <a:effectLst/>
                        </a:rPr>
                        <a:t>Het SRS voldoet nog niet volledig aan de AIM-controlekaart. Niet alle tabellen zijn (juist) genummerd, er is geen inhoudsopgave en er mist een rode draad tussen de hoofstukken. Wel is het document opgesteld volgens de bijbehorende template en draagt het bij aan het realiseren van de opdracht, door de functionele en niet-functionele eisen van het eindproduct op te stellen voor het eindscenario.</a:t>
                      </a:r>
                    </a:p>
                  </a:txBody>
                  <a:tcPr marL="30788" marR="30788" marT="21552" marB="21552">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358966859"/>
                  </a:ext>
                </a:extLst>
              </a:tr>
            </a:tbl>
          </a:graphicData>
        </a:graphic>
      </p:graphicFrame>
    </p:spTree>
    <p:extLst>
      <p:ext uri="{BB962C8B-B14F-4D97-AF65-F5344CB8AC3E}">
        <p14:creationId xmlns:p14="http://schemas.microsoft.com/office/powerpoint/2010/main" val="1384768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6755C52-6CB3-49B8-84E3-F9E64C18285E}"/>
              </a:ext>
            </a:extLst>
          </p:cNvPr>
          <p:cNvSpPr>
            <a:spLocks noGrp="1"/>
          </p:cNvSpPr>
          <p:nvPr>
            <p:ph type="body" sz="quarter" idx="10"/>
          </p:nvPr>
        </p:nvSpPr>
        <p:spPr/>
        <p:txBody>
          <a:bodyPr>
            <a:normAutofit fontScale="92500" lnSpcReduction="10000"/>
          </a:bodyPr>
          <a:lstStyle/>
          <a:p>
            <a:pPr algn="l"/>
            <a:r>
              <a:rPr lang="nl-NL" b="0" i="0" dirty="0">
                <a:solidFill>
                  <a:srgbClr val="172B4D"/>
                </a:solidFill>
                <a:effectLst/>
                <a:latin typeface="-apple-system"/>
              </a:rPr>
              <a:t>In de Software </a:t>
            </a:r>
            <a:r>
              <a:rPr lang="nl-NL" b="0" i="0" dirty="0" err="1">
                <a:solidFill>
                  <a:srgbClr val="172B4D"/>
                </a:solidFill>
                <a:effectLst/>
                <a:latin typeface="-apple-system"/>
              </a:rPr>
              <a:t>Requirement</a:t>
            </a:r>
            <a:r>
              <a:rPr lang="nl-NL" b="0" i="0" dirty="0">
                <a:solidFill>
                  <a:srgbClr val="172B4D"/>
                </a:solidFill>
                <a:effectLst/>
                <a:latin typeface="-apple-system"/>
              </a:rPr>
              <a:t> </a:t>
            </a:r>
            <a:r>
              <a:rPr lang="nl-NL" b="0" i="0" dirty="0" err="1">
                <a:solidFill>
                  <a:srgbClr val="172B4D"/>
                </a:solidFill>
                <a:effectLst/>
                <a:latin typeface="-apple-system"/>
              </a:rPr>
              <a:t>Specification</a:t>
            </a:r>
            <a:r>
              <a:rPr lang="nl-NL" b="0" i="0" dirty="0">
                <a:solidFill>
                  <a:srgbClr val="172B4D"/>
                </a:solidFill>
                <a:effectLst/>
                <a:latin typeface="-apple-system"/>
              </a:rPr>
              <a:t> wordt het grondwerk gelegd van het uiteindelijke product. Hiervan worden onder andere de </a:t>
            </a:r>
            <a:r>
              <a:rPr lang="nl-NL" b="0" i="0" dirty="0" err="1">
                <a:solidFill>
                  <a:srgbClr val="172B4D"/>
                </a:solidFill>
                <a:effectLst/>
                <a:latin typeface="-apple-system"/>
              </a:rPr>
              <a:t>Use</a:t>
            </a:r>
            <a:r>
              <a:rPr lang="nl-NL" b="0" i="0" dirty="0">
                <a:solidFill>
                  <a:srgbClr val="172B4D"/>
                </a:solidFill>
                <a:effectLst/>
                <a:latin typeface="-apple-system"/>
              </a:rPr>
              <a:t> Cases, stakeholders, functionaliteiten en </a:t>
            </a:r>
            <a:r>
              <a:rPr lang="nl-NL" b="0" i="0" dirty="0" err="1">
                <a:solidFill>
                  <a:srgbClr val="172B4D"/>
                </a:solidFill>
                <a:effectLst/>
                <a:latin typeface="-apple-system"/>
              </a:rPr>
              <a:t>requirements</a:t>
            </a:r>
            <a:r>
              <a:rPr lang="nl-NL" b="0" i="0" dirty="0">
                <a:solidFill>
                  <a:srgbClr val="172B4D"/>
                </a:solidFill>
                <a:effectLst/>
                <a:latin typeface="-apple-system"/>
              </a:rPr>
              <a:t> gedefinieerd.</a:t>
            </a:r>
          </a:p>
          <a:p>
            <a:pPr algn="l"/>
            <a:r>
              <a:rPr lang="nl-NL" b="0" i="0" dirty="0">
                <a:solidFill>
                  <a:srgbClr val="172B4D"/>
                </a:solidFill>
                <a:effectLst/>
                <a:latin typeface="-apple-system"/>
              </a:rPr>
              <a:t>De </a:t>
            </a:r>
            <a:r>
              <a:rPr lang="nl-NL" b="0" i="0" dirty="0" err="1">
                <a:solidFill>
                  <a:srgbClr val="0052CC"/>
                </a:solidFill>
                <a:effectLst/>
                <a:latin typeface="-apple-system"/>
                <a:hlinkClick r:id="rId2"/>
              </a:rPr>
              <a:t>fully</a:t>
            </a:r>
            <a:r>
              <a:rPr lang="nl-NL" b="0" i="0" dirty="0">
                <a:solidFill>
                  <a:srgbClr val="0052CC"/>
                </a:solidFill>
                <a:effectLst/>
                <a:latin typeface="-apple-system"/>
                <a:hlinkClick r:id="rId2"/>
              </a:rPr>
              <a:t> </a:t>
            </a:r>
            <a:r>
              <a:rPr lang="nl-NL" b="0" i="0" dirty="0" err="1">
                <a:solidFill>
                  <a:srgbClr val="0052CC"/>
                </a:solidFill>
                <a:effectLst/>
                <a:latin typeface="-apple-system"/>
                <a:hlinkClick r:id="rId2"/>
              </a:rPr>
              <a:t>dressed</a:t>
            </a:r>
            <a:r>
              <a:rPr lang="nl-NL" b="0" i="0" dirty="0">
                <a:solidFill>
                  <a:srgbClr val="0052CC"/>
                </a:solidFill>
                <a:effectLst/>
                <a:latin typeface="-apple-system"/>
                <a:hlinkClick r:id="rId2"/>
              </a:rPr>
              <a:t> </a:t>
            </a:r>
            <a:r>
              <a:rPr lang="nl-NL" b="0" i="0" dirty="0" err="1">
                <a:solidFill>
                  <a:srgbClr val="0052CC"/>
                </a:solidFill>
                <a:effectLst/>
                <a:latin typeface="-apple-system"/>
                <a:hlinkClick r:id="rId2"/>
              </a:rPr>
              <a:t>Use</a:t>
            </a:r>
            <a:r>
              <a:rPr lang="nl-NL" b="0" i="0" dirty="0">
                <a:solidFill>
                  <a:srgbClr val="0052CC"/>
                </a:solidFill>
                <a:effectLst/>
                <a:latin typeface="-apple-system"/>
                <a:hlinkClick r:id="rId2"/>
              </a:rPr>
              <a:t> Cases</a:t>
            </a:r>
            <a:r>
              <a:rPr lang="nl-NL" b="0" i="0" dirty="0">
                <a:solidFill>
                  <a:srgbClr val="172B4D"/>
                </a:solidFill>
                <a:effectLst/>
                <a:latin typeface="-apple-system"/>
              </a:rPr>
              <a:t> voldoen aan het format van OOAD. Maar ik vind dat de </a:t>
            </a:r>
            <a:r>
              <a:rPr lang="nl-NL" b="0" i="0" dirty="0" err="1">
                <a:solidFill>
                  <a:srgbClr val="172B4D"/>
                </a:solidFill>
                <a:effectLst/>
                <a:latin typeface="-apple-system"/>
              </a:rPr>
              <a:t>postconditions</a:t>
            </a:r>
            <a:r>
              <a:rPr lang="nl-NL" b="0" i="0" dirty="0">
                <a:solidFill>
                  <a:srgbClr val="172B4D"/>
                </a:solidFill>
                <a:effectLst/>
                <a:latin typeface="-apple-system"/>
              </a:rPr>
              <a:t> nog niet concreet genoeg beschrijven wat er verandert in het domein als de </a:t>
            </a:r>
            <a:r>
              <a:rPr lang="nl-NL" b="0" i="0" dirty="0" err="1">
                <a:solidFill>
                  <a:srgbClr val="172B4D"/>
                </a:solidFill>
                <a:effectLst/>
                <a:latin typeface="-apple-system"/>
              </a:rPr>
              <a:t>Use</a:t>
            </a:r>
            <a:r>
              <a:rPr lang="nl-NL" b="0" i="0" dirty="0">
                <a:solidFill>
                  <a:srgbClr val="172B4D"/>
                </a:solidFill>
                <a:effectLst/>
                <a:latin typeface="-apple-system"/>
              </a:rPr>
              <a:t> Case klaar is. Om dit te verbeteren moet gekeken worden naar het domein model en genoteerd worden waar data toegevoegd, verplaats of verwijderd wordt. Maar om dit te doen moeten eerst </a:t>
            </a:r>
            <a:r>
              <a:rPr lang="nl-NL" b="0" i="0" dirty="0">
                <a:solidFill>
                  <a:srgbClr val="0052CC"/>
                </a:solidFill>
                <a:effectLst/>
                <a:latin typeface="-apple-system"/>
                <a:hlinkClick r:id="rId3"/>
              </a:rPr>
              <a:t>de twee losse domein modellen</a:t>
            </a:r>
            <a:r>
              <a:rPr lang="nl-NL" b="0" i="0" dirty="0">
                <a:solidFill>
                  <a:srgbClr val="172B4D"/>
                </a:solidFill>
                <a:effectLst/>
                <a:latin typeface="-apple-system"/>
              </a:rPr>
              <a:t> worden samengevoegd. Op het moment van schrijven staan er nog twee domein modellen los van elkaar in het document. Er is wel een kleine overlap maar het wordt er niet duidelijker op welke concepten nu wel of niet bij elkaar horen. Het document voldoet ook nog niet aan de Definition of </a:t>
            </a:r>
            <a:r>
              <a:rPr lang="nl-NL" b="0" i="0" dirty="0" err="1">
                <a:solidFill>
                  <a:srgbClr val="172B4D"/>
                </a:solidFill>
                <a:effectLst/>
                <a:latin typeface="-apple-system"/>
              </a:rPr>
              <a:t>Done</a:t>
            </a:r>
            <a:r>
              <a:rPr lang="nl-NL" b="0" i="0" dirty="0">
                <a:solidFill>
                  <a:srgbClr val="172B4D"/>
                </a:solidFill>
                <a:effectLst/>
                <a:latin typeface="-apple-system"/>
              </a:rPr>
              <a:t> voor documenten. De nummering van de hoofdstukken is slordig en gaat tot wel 6 niveaus diep, zie </a:t>
            </a:r>
            <a:r>
              <a:rPr lang="nl-NL" b="0" i="0" dirty="0">
                <a:solidFill>
                  <a:srgbClr val="0052CC"/>
                </a:solidFill>
                <a:effectLst/>
                <a:latin typeface="-apple-system"/>
                <a:hlinkClick r:id="rId4"/>
              </a:rPr>
              <a:t>Figuur 2</a:t>
            </a:r>
            <a:r>
              <a:rPr lang="nl-NL" b="0" i="0" dirty="0">
                <a:solidFill>
                  <a:srgbClr val="172B4D"/>
                </a:solidFill>
                <a:effectLst/>
                <a:latin typeface="-apple-system"/>
              </a:rPr>
              <a:t>. Het document staat nog vol met voorbeeld teksten en commentaar. Niet alle tabellen zijn voorzien van een bovenschrift. Er is geen duidelijke verwijzing van de </a:t>
            </a:r>
            <a:r>
              <a:rPr lang="nl-NL" b="0" i="0" dirty="0">
                <a:solidFill>
                  <a:srgbClr val="0052CC"/>
                </a:solidFill>
                <a:effectLst/>
                <a:latin typeface="-apple-system"/>
                <a:hlinkClick r:id="rId5"/>
              </a:rPr>
              <a:t>Non-functionele </a:t>
            </a:r>
            <a:r>
              <a:rPr lang="nl-NL" b="0" i="0" dirty="0" err="1">
                <a:solidFill>
                  <a:srgbClr val="0052CC"/>
                </a:solidFill>
                <a:effectLst/>
                <a:latin typeface="-apple-system"/>
                <a:hlinkClick r:id="rId5"/>
              </a:rPr>
              <a:t>Requirements</a:t>
            </a:r>
            <a:r>
              <a:rPr lang="nl-NL" b="0" i="0" dirty="0">
                <a:solidFill>
                  <a:srgbClr val="172B4D"/>
                </a:solidFill>
                <a:effectLst/>
                <a:latin typeface="-apple-system"/>
              </a:rPr>
              <a:t> naar het Software Architecture Document. </a:t>
            </a:r>
            <a:r>
              <a:rPr lang="nl-NL" b="0" i="0" dirty="0" err="1">
                <a:solidFill>
                  <a:srgbClr val="172B4D"/>
                </a:solidFill>
                <a:effectLst/>
                <a:latin typeface="-apple-system"/>
              </a:rPr>
              <a:t>Use</a:t>
            </a:r>
            <a:r>
              <a:rPr lang="nl-NL" b="0" i="0" dirty="0">
                <a:solidFill>
                  <a:srgbClr val="172B4D"/>
                </a:solidFill>
                <a:effectLst/>
                <a:latin typeface="-apple-system"/>
              </a:rPr>
              <a:t> Cases uit het Software Architecture Document zijn niet terug te traceren in </a:t>
            </a:r>
            <a:r>
              <a:rPr lang="nl-NL" b="0" i="0" dirty="0">
                <a:solidFill>
                  <a:srgbClr val="0052CC"/>
                </a:solidFill>
                <a:effectLst/>
                <a:latin typeface="-apple-system"/>
                <a:hlinkClick r:id="rId2"/>
              </a:rPr>
              <a:t>dit document</a:t>
            </a:r>
            <a:r>
              <a:rPr lang="nl-NL" b="0" i="0" dirty="0">
                <a:solidFill>
                  <a:srgbClr val="172B4D"/>
                </a:solidFill>
                <a:effectLst/>
                <a:latin typeface="-apple-system"/>
              </a:rPr>
              <a:t>. De optelsom van al deze verbeterpunten leidt mij ertoe dit deelproduct met een onvoldoende te beoordelen.</a:t>
            </a:r>
          </a:p>
          <a:p>
            <a:endParaRPr lang="nl-NL" dirty="0"/>
          </a:p>
        </p:txBody>
      </p:sp>
      <p:sp>
        <p:nvSpPr>
          <p:cNvPr id="3" name="Titel 2">
            <a:extLst>
              <a:ext uri="{FF2B5EF4-FFF2-40B4-BE49-F238E27FC236}">
                <a16:creationId xmlns:a16="http://schemas.microsoft.com/office/drawing/2014/main" id="{A0BAB420-57CF-4E7B-95DC-2E660551E58C}"/>
              </a:ext>
            </a:extLst>
          </p:cNvPr>
          <p:cNvSpPr>
            <a:spLocks noGrp="1"/>
          </p:cNvSpPr>
          <p:nvPr>
            <p:ph type="title"/>
          </p:nvPr>
        </p:nvSpPr>
        <p:spPr/>
        <p:txBody>
          <a:bodyPr/>
          <a:lstStyle/>
          <a:p>
            <a:r>
              <a:rPr lang="nl-NL" dirty="0"/>
              <a:t>Voorbeeld SRS (komt uit ASD, maar het kan dus ook alleen in tekst ;-) )</a:t>
            </a:r>
          </a:p>
        </p:txBody>
      </p:sp>
      <p:sp>
        <p:nvSpPr>
          <p:cNvPr id="4" name="Tijdelijke aanduiding voor dianummer 3">
            <a:extLst>
              <a:ext uri="{FF2B5EF4-FFF2-40B4-BE49-F238E27FC236}">
                <a16:creationId xmlns:a16="http://schemas.microsoft.com/office/drawing/2014/main" id="{6C9105C4-3403-4A11-BD1F-801F4B1607B3}"/>
              </a:ext>
            </a:extLst>
          </p:cNvPr>
          <p:cNvSpPr>
            <a:spLocks noGrp="1"/>
          </p:cNvSpPr>
          <p:nvPr>
            <p:ph type="sldNum" sz="quarter" idx="11"/>
          </p:nvPr>
        </p:nvSpPr>
        <p:spPr/>
        <p:txBody>
          <a:bodyPr/>
          <a:lstStyle/>
          <a:p>
            <a:fld id="{0D687F6D-ADF0-1C41-93CB-D99BA5E06410}" type="slidenum">
              <a:rPr lang="nl-NL" smtClean="0"/>
              <a:pPr/>
              <a:t>25</a:t>
            </a:fld>
            <a:endParaRPr lang="nl-NL" dirty="0"/>
          </a:p>
        </p:txBody>
      </p:sp>
    </p:spTree>
    <p:extLst>
      <p:ext uri="{BB962C8B-B14F-4D97-AF65-F5344CB8AC3E}">
        <p14:creationId xmlns:p14="http://schemas.microsoft.com/office/powerpoint/2010/main" val="3631135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2501767-431B-D73D-7972-4419FFE80F12}"/>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B6B541BC-2DED-E29D-DE33-05F2261D212B}"/>
              </a:ext>
            </a:extLst>
          </p:cNvPr>
          <p:cNvSpPr>
            <a:spLocks noGrp="1"/>
          </p:cNvSpPr>
          <p:nvPr>
            <p:ph type="title"/>
          </p:nvPr>
        </p:nvSpPr>
        <p:spPr/>
        <p:txBody>
          <a:bodyPr/>
          <a:lstStyle/>
          <a:p>
            <a:r>
              <a:rPr lang="nl-NL" dirty="0"/>
              <a:t>Zo niet voor het SRS…..geen uitleg waarom</a:t>
            </a:r>
          </a:p>
        </p:txBody>
      </p:sp>
      <p:sp>
        <p:nvSpPr>
          <p:cNvPr id="4" name="Tijdelijke aanduiding voor dianummer 3">
            <a:extLst>
              <a:ext uri="{FF2B5EF4-FFF2-40B4-BE49-F238E27FC236}">
                <a16:creationId xmlns:a16="http://schemas.microsoft.com/office/drawing/2014/main" id="{5225F113-8902-F41B-9110-583558622D33}"/>
              </a:ext>
            </a:extLst>
          </p:cNvPr>
          <p:cNvSpPr>
            <a:spLocks noGrp="1"/>
          </p:cNvSpPr>
          <p:nvPr>
            <p:ph type="sldNum" sz="quarter" idx="11"/>
          </p:nvPr>
        </p:nvSpPr>
        <p:spPr/>
        <p:txBody>
          <a:bodyPr/>
          <a:lstStyle/>
          <a:p>
            <a:fld id="{0D687F6D-ADF0-1C41-93CB-D99BA5E06410}" type="slidenum">
              <a:rPr lang="nl-NL" smtClean="0"/>
              <a:pPr/>
              <a:t>26</a:t>
            </a:fld>
            <a:endParaRPr lang="nl-NL" dirty="0"/>
          </a:p>
        </p:txBody>
      </p:sp>
      <p:graphicFrame>
        <p:nvGraphicFramePr>
          <p:cNvPr id="7" name="Tabel 6">
            <a:extLst>
              <a:ext uri="{FF2B5EF4-FFF2-40B4-BE49-F238E27FC236}">
                <a16:creationId xmlns:a16="http://schemas.microsoft.com/office/drawing/2014/main" id="{0D0396D8-3573-48B1-50BD-2B1EB12E0D4B}"/>
              </a:ext>
            </a:extLst>
          </p:cNvPr>
          <p:cNvGraphicFramePr>
            <a:graphicFrameLocks noGrp="1"/>
          </p:cNvGraphicFramePr>
          <p:nvPr>
            <p:extLst>
              <p:ext uri="{D42A27DB-BD31-4B8C-83A1-F6EECF244321}">
                <p14:modId xmlns:p14="http://schemas.microsoft.com/office/powerpoint/2010/main" val="3297471091"/>
              </p:ext>
            </p:extLst>
          </p:nvPr>
        </p:nvGraphicFramePr>
        <p:xfrm>
          <a:off x="628650" y="1925638"/>
          <a:ext cx="7886700" cy="4568422"/>
        </p:xfrm>
        <a:graphic>
          <a:graphicData uri="http://schemas.openxmlformats.org/drawingml/2006/table">
            <a:tbl>
              <a:tblPr/>
              <a:tblGrid>
                <a:gridCol w="2628900">
                  <a:extLst>
                    <a:ext uri="{9D8B030D-6E8A-4147-A177-3AD203B41FA5}">
                      <a16:colId xmlns:a16="http://schemas.microsoft.com/office/drawing/2014/main" val="4116396585"/>
                    </a:ext>
                  </a:extLst>
                </a:gridCol>
                <a:gridCol w="1465175">
                  <a:extLst>
                    <a:ext uri="{9D8B030D-6E8A-4147-A177-3AD203B41FA5}">
                      <a16:colId xmlns:a16="http://schemas.microsoft.com/office/drawing/2014/main" val="4025623063"/>
                    </a:ext>
                  </a:extLst>
                </a:gridCol>
                <a:gridCol w="3792625">
                  <a:extLst>
                    <a:ext uri="{9D8B030D-6E8A-4147-A177-3AD203B41FA5}">
                      <a16:colId xmlns:a16="http://schemas.microsoft.com/office/drawing/2014/main" val="4141067586"/>
                    </a:ext>
                  </a:extLst>
                </a:gridCol>
              </a:tblGrid>
              <a:tr h="1398448">
                <a:tc>
                  <a:txBody>
                    <a:bodyPr/>
                    <a:lstStyle/>
                    <a:p>
                      <a:pPr algn="l" fontAlgn="t"/>
                      <a:r>
                        <a:rPr lang="nl-NL" sz="1400" dirty="0">
                          <a:effectLst/>
                        </a:rPr>
                        <a:t>Criterium</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Oordeel [o;m;v;g]</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Reden voor oordeel</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607004022"/>
                  </a:ext>
                </a:extLst>
              </a:tr>
              <a:tr h="378998">
                <a:tc>
                  <a:txBody>
                    <a:bodyPr/>
                    <a:lstStyle/>
                    <a:p>
                      <a:pPr algn="l" fontAlgn="t"/>
                      <a:r>
                        <a:rPr lang="nl-NL" sz="1400">
                          <a:effectLst/>
                        </a:rPr>
                        <a:t>Structuur en opmaak van document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G</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Is geschreven volgens het SRS template.</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746061861"/>
                  </a:ext>
                </a:extLst>
              </a:tr>
              <a:tr h="378998">
                <a:tc>
                  <a:txBody>
                    <a:bodyPr/>
                    <a:lstStyle/>
                    <a:p>
                      <a:pPr algn="l" fontAlgn="t"/>
                      <a:r>
                        <a:rPr lang="nl-NL" sz="1400">
                          <a:effectLst/>
                        </a:rPr>
                        <a:t>Beschrijving van problem domain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G</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Domein model is correct.</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227620605"/>
                  </a:ext>
                </a:extLst>
              </a:tr>
              <a:tr h="603114">
                <a:tc>
                  <a:txBody>
                    <a:bodyPr/>
                    <a:lstStyle/>
                    <a:p>
                      <a:pPr algn="l" fontAlgn="t"/>
                      <a:r>
                        <a:rPr lang="nl-NL" sz="1400">
                          <a:effectLst/>
                        </a:rPr>
                        <a:t>Functional requirements</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O</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Bevat bijna geen non-functional requirements en zijn in het Engels geschreven.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276781685"/>
                  </a:ext>
                </a:extLst>
              </a:tr>
              <a:tr h="827231">
                <a:tc>
                  <a:txBody>
                    <a:bodyPr/>
                    <a:lstStyle/>
                    <a:p>
                      <a:pPr algn="l" fontAlgn="t"/>
                      <a:r>
                        <a:rPr lang="nl-NL" sz="1400">
                          <a:effectLst/>
                        </a:rPr>
                        <a:t>Verwijzingen naar en consistentie met andere specifiaties/documenten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V</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Er zijn vrijwel geen verwijzingen naar andere documenten, wel is er consistentie met andere documenten.</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087802257"/>
                  </a:ext>
                </a:extLst>
              </a:tr>
              <a:tr h="827231">
                <a:tc>
                  <a:txBody>
                    <a:bodyPr/>
                    <a:lstStyle/>
                    <a:p>
                      <a:pPr algn="l" fontAlgn="t"/>
                      <a:r>
                        <a:rPr lang="nl-NL" sz="1400">
                          <a:effectLst/>
                        </a:rPr>
                        <a:t>Eindoordeel (cijfer)</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a:effectLst/>
                        </a:rPr>
                        <a:t>V</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400" dirty="0" err="1">
                          <a:effectLst/>
                        </a:rPr>
                        <a:t>Functional</a:t>
                      </a:r>
                      <a:r>
                        <a:rPr lang="nl-NL" sz="1400" dirty="0">
                          <a:effectLst/>
                        </a:rPr>
                        <a:t> </a:t>
                      </a:r>
                      <a:r>
                        <a:rPr lang="nl-NL" sz="1400" dirty="0" err="1">
                          <a:effectLst/>
                        </a:rPr>
                        <a:t>requirements</a:t>
                      </a:r>
                      <a:r>
                        <a:rPr lang="nl-NL" sz="1400" dirty="0">
                          <a:effectLst/>
                        </a:rPr>
                        <a:t> moeten verbeterd worden, verder is het document wel voldoende.</a:t>
                      </a:r>
                    </a:p>
                  </a:txBody>
                  <a:tcPr marL="76200" marR="76200" marT="53340" marB="53340">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883088779"/>
                  </a:ext>
                </a:extLst>
              </a:tr>
            </a:tbl>
          </a:graphicData>
        </a:graphic>
      </p:graphicFrame>
    </p:spTree>
    <p:extLst>
      <p:ext uri="{BB962C8B-B14F-4D97-AF65-F5344CB8AC3E}">
        <p14:creationId xmlns:p14="http://schemas.microsoft.com/office/powerpoint/2010/main" val="698415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pPr lvl="0"/>
            <a:r>
              <a:rPr lang="nl-NL" dirty="0"/>
              <a:t>Je kiest twee competenties.</a:t>
            </a:r>
          </a:p>
          <a:p>
            <a:pPr lvl="0"/>
            <a:endParaRPr lang="nl-NL" dirty="0"/>
          </a:p>
          <a:p>
            <a:pPr lvl="0"/>
            <a:r>
              <a:rPr lang="nl-NL" dirty="0"/>
              <a:t>Werk deze zo ver mogelijk uit, dus per leeruitkomst tenminste één situatiebeschrijving en verwijzingen naar bewijsmateriaal</a:t>
            </a:r>
          </a:p>
        </p:txBody>
      </p:sp>
      <p:sp>
        <p:nvSpPr>
          <p:cNvPr id="2" name="Titel 1"/>
          <p:cNvSpPr>
            <a:spLocks noGrp="1"/>
          </p:cNvSpPr>
          <p:nvPr>
            <p:ph type="title"/>
          </p:nvPr>
        </p:nvSpPr>
        <p:spPr/>
        <p:txBody>
          <a:bodyPr/>
          <a:lstStyle/>
          <a:p>
            <a:r>
              <a:rPr lang="nl-NL" dirty="0"/>
              <a:t>Competenties/leeruitkomsten  in het verslag</a:t>
            </a:r>
          </a:p>
        </p:txBody>
      </p:sp>
    </p:spTree>
    <p:extLst>
      <p:ext uri="{BB962C8B-B14F-4D97-AF65-F5344CB8AC3E}">
        <p14:creationId xmlns:p14="http://schemas.microsoft.com/office/powerpoint/2010/main" val="1489313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59CA2514-573B-409B-92E9-1756279812C1}"/>
              </a:ext>
            </a:extLst>
          </p:cNvPr>
          <p:cNvSpPr>
            <a:spLocks noGrp="1"/>
          </p:cNvSpPr>
          <p:nvPr>
            <p:ph type="body" sz="quarter" idx="10"/>
          </p:nvPr>
        </p:nvSpPr>
        <p:spPr/>
        <p:txBody>
          <a:bodyPr>
            <a:normAutofit/>
          </a:bodyPr>
          <a:lstStyle/>
          <a:p>
            <a:r>
              <a:rPr lang="nl-NL" b="0" i="0" dirty="0">
                <a:solidFill>
                  <a:srgbClr val="333333"/>
                </a:solidFill>
                <a:effectLst/>
                <a:latin typeface="-apple-system"/>
              </a:rPr>
              <a:t>1&gt;Je past RUP, gecombineerd met Scrum, toe als ontwikkelmethodiek in het project en beoordeelt deze op bruikbaarheid, gegeven de specifieke eigenschappen van het project</a:t>
            </a:r>
          </a:p>
          <a:p>
            <a:endParaRPr lang="nl-NL" dirty="0">
              <a:solidFill>
                <a:srgbClr val="333333"/>
              </a:solidFill>
              <a:latin typeface="-apple-system"/>
            </a:endParaRPr>
          </a:p>
          <a:p>
            <a:r>
              <a:rPr lang="nl-NL" dirty="0">
                <a:solidFill>
                  <a:srgbClr val="333333"/>
                </a:solidFill>
                <a:latin typeface="-apple-system"/>
              </a:rPr>
              <a:t>2&gt;</a:t>
            </a:r>
            <a:r>
              <a:rPr lang="nl-NL" b="0" i="0" dirty="0">
                <a:solidFill>
                  <a:srgbClr val="333333"/>
                </a:solidFill>
                <a:effectLst/>
                <a:latin typeface="-apple-system"/>
              </a:rPr>
              <a:t>Je maakt een analyse van de eisen en wensen voor de software van een </a:t>
            </a:r>
            <a:r>
              <a:rPr lang="nl-NL" b="0" i="0" dirty="0" err="1">
                <a:solidFill>
                  <a:srgbClr val="333333"/>
                </a:solidFill>
                <a:effectLst/>
                <a:latin typeface="-apple-system"/>
              </a:rPr>
              <a:t>embedded</a:t>
            </a:r>
            <a:r>
              <a:rPr lang="nl-NL" b="0" i="0" dirty="0">
                <a:solidFill>
                  <a:srgbClr val="333333"/>
                </a:solidFill>
                <a:effectLst/>
                <a:latin typeface="-apple-system"/>
              </a:rPr>
              <a:t> systeem, en schrijft hierover een analyserapport met functionele en niet-functionele eisen (</a:t>
            </a:r>
            <a:r>
              <a:rPr lang="nl-NL" b="0" i="0" dirty="0" err="1">
                <a:solidFill>
                  <a:srgbClr val="333333"/>
                </a:solidFill>
                <a:effectLst/>
                <a:latin typeface="-apple-system"/>
              </a:rPr>
              <a:t>QoS</a:t>
            </a:r>
            <a:r>
              <a:rPr lang="nl-NL" b="0" i="0" dirty="0">
                <a:solidFill>
                  <a:srgbClr val="333333"/>
                </a:solidFill>
                <a:effectLst/>
                <a:latin typeface="-apple-system"/>
              </a:rPr>
              <a:t>) eisen (performance, </a:t>
            </a:r>
            <a:r>
              <a:rPr lang="nl-NL" b="0" i="0" dirty="0" err="1">
                <a:solidFill>
                  <a:srgbClr val="333333"/>
                </a:solidFill>
                <a:effectLst/>
                <a:latin typeface="-apple-system"/>
              </a:rPr>
              <a:t>timeliness</a:t>
            </a:r>
            <a:r>
              <a:rPr lang="nl-NL" b="0" i="0" dirty="0">
                <a:solidFill>
                  <a:srgbClr val="333333"/>
                </a:solidFill>
                <a:effectLst/>
                <a:latin typeface="-apple-system"/>
              </a:rPr>
              <a:t>, </a:t>
            </a:r>
            <a:r>
              <a:rPr lang="nl-NL" b="0" i="0" dirty="0" err="1">
                <a:solidFill>
                  <a:srgbClr val="333333"/>
                </a:solidFill>
                <a:effectLst/>
                <a:latin typeface="-apple-system"/>
              </a:rPr>
              <a:t>safety</a:t>
            </a:r>
            <a:r>
              <a:rPr lang="nl-NL" b="0" i="0" dirty="0">
                <a:solidFill>
                  <a:srgbClr val="333333"/>
                </a:solidFill>
                <a:effectLst/>
                <a:latin typeface="-apple-system"/>
              </a:rPr>
              <a:t>, </a:t>
            </a:r>
            <a:r>
              <a:rPr lang="nl-NL" b="0" i="0" dirty="0" err="1">
                <a:solidFill>
                  <a:srgbClr val="333333"/>
                </a:solidFill>
                <a:effectLst/>
                <a:latin typeface="-apple-system"/>
              </a:rPr>
              <a:t>reliability</a:t>
            </a:r>
            <a:r>
              <a:rPr lang="nl-NL" b="0" i="0" dirty="0">
                <a:solidFill>
                  <a:srgbClr val="333333"/>
                </a:solidFill>
                <a:effectLst/>
                <a:latin typeface="-apple-system"/>
              </a:rPr>
              <a:t>, security, </a:t>
            </a:r>
            <a:r>
              <a:rPr lang="nl-NL" b="0" i="0" dirty="0" err="1">
                <a:solidFill>
                  <a:srgbClr val="333333"/>
                </a:solidFill>
                <a:effectLst/>
                <a:latin typeface="-apple-system"/>
              </a:rPr>
              <a:t>quality</a:t>
            </a:r>
            <a:r>
              <a:rPr lang="nl-NL" b="0" i="0" dirty="0">
                <a:solidFill>
                  <a:srgbClr val="333333"/>
                </a:solidFill>
                <a:effectLst/>
                <a:latin typeface="-apple-system"/>
              </a:rPr>
              <a:t>, </a:t>
            </a:r>
            <a:r>
              <a:rPr lang="nl-NL" b="0" i="0" dirty="0" err="1">
                <a:solidFill>
                  <a:srgbClr val="333333"/>
                </a:solidFill>
                <a:effectLst/>
                <a:latin typeface="-apple-system"/>
              </a:rPr>
              <a:t>scalability</a:t>
            </a:r>
            <a:r>
              <a:rPr lang="nl-NL" b="0" i="0" dirty="0">
                <a:solidFill>
                  <a:srgbClr val="333333"/>
                </a:solidFill>
                <a:effectLst/>
                <a:latin typeface="-apple-system"/>
              </a:rPr>
              <a:t>).</a:t>
            </a:r>
          </a:p>
          <a:p>
            <a:endParaRPr lang="nl-NL" dirty="0">
              <a:solidFill>
                <a:srgbClr val="333333"/>
              </a:solidFill>
              <a:latin typeface="-apple-system"/>
            </a:endParaRPr>
          </a:p>
          <a:p>
            <a:r>
              <a:rPr lang="nl-NL" dirty="0">
                <a:solidFill>
                  <a:srgbClr val="333333"/>
                </a:solidFill>
                <a:latin typeface="-apple-system"/>
              </a:rPr>
              <a:t>3&gt;</a:t>
            </a:r>
            <a:r>
              <a:rPr lang="nl-NL" b="0" i="0" dirty="0">
                <a:solidFill>
                  <a:srgbClr val="333333"/>
                </a:solidFill>
                <a:effectLst/>
                <a:latin typeface="-apple-system"/>
              </a:rPr>
              <a:t>Je voert een kwalitatief en kwantitatief onderzoek op een </a:t>
            </a:r>
            <a:r>
              <a:rPr lang="nl-NL" b="0" i="0" dirty="0" err="1">
                <a:solidFill>
                  <a:srgbClr val="333333"/>
                </a:solidFill>
                <a:effectLst/>
                <a:latin typeface="-apple-system"/>
              </a:rPr>
              <a:t>embedded</a:t>
            </a:r>
            <a:r>
              <a:rPr lang="nl-NL" b="0" i="0" dirty="0">
                <a:solidFill>
                  <a:srgbClr val="333333"/>
                </a:solidFill>
                <a:effectLst/>
                <a:latin typeface="-apple-system"/>
              </a:rPr>
              <a:t> systeem uit en levert hierover een onderzoeksrapport op.</a:t>
            </a:r>
            <a:endParaRPr lang="nl-NL" dirty="0"/>
          </a:p>
        </p:txBody>
      </p:sp>
      <p:sp>
        <p:nvSpPr>
          <p:cNvPr id="3" name="Titel 2">
            <a:extLst>
              <a:ext uri="{FF2B5EF4-FFF2-40B4-BE49-F238E27FC236}">
                <a16:creationId xmlns:a16="http://schemas.microsoft.com/office/drawing/2014/main" id="{7DDBE08C-9DC7-46FC-A7E6-BF524B1C543C}"/>
              </a:ext>
            </a:extLst>
          </p:cNvPr>
          <p:cNvSpPr>
            <a:spLocks noGrp="1"/>
          </p:cNvSpPr>
          <p:nvPr>
            <p:ph type="title"/>
          </p:nvPr>
        </p:nvSpPr>
        <p:spPr/>
        <p:txBody>
          <a:bodyPr/>
          <a:lstStyle/>
          <a:p>
            <a:r>
              <a:rPr lang="nl-NL" dirty="0"/>
              <a:t>De </a:t>
            </a:r>
            <a:r>
              <a:rPr lang="nl-NL" dirty="0" err="1"/>
              <a:t>WoR</a:t>
            </a:r>
            <a:r>
              <a:rPr lang="nl-NL" dirty="0"/>
              <a:t> competenties</a:t>
            </a:r>
          </a:p>
        </p:txBody>
      </p:sp>
      <p:sp>
        <p:nvSpPr>
          <p:cNvPr id="4" name="Tijdelijke aanduiding voor dianummer 3">
            <a:extLst>
              <a:ext uri="{FF2B5EF4-FFF2-40B4-BE49-F238E27FC236}">
                <a16:creationId xmlns:a16="http://schemas.microsoft.com/office/drawing/2014/main" id="{F3FCF150-4AED-4254-9102-3EFD3980B402}"/>
              </a:ext>
            </a:extLst>
          </p:cNvPr>
          <p:cNvSpPr>
            <a:spLocks noGrp="1"/>
          </p:cNvSpPr>
          <p:nvPr>
            <p:ph type="sldNum" sz="quarter" idx="11"/>
          </p:nvPr>
        </p:nvSpPr>
        <p:spPr/>
        <p:txBody>
          <a:bodyPr/>
          <a:lstStyle/>
          <a:p>
            <a:fld id="{0D687F6D-ADF0-1C41-93CB-D99BA5E06410}" type="slidenum">
              <a:rPr lang="nl-NL" smtClean="0"/>
              <a:pPr/>
              <a:t>28</a:t>
            </a:fld>
            <a:endParaRPr lang="nl-NL" dirty="0"/>
          </a:p>
        </p:txBody>
      </p:sp>
    </p:spTree>
    <p:extLst>
      <p:ext uri="{BB962C8B-B14F-4D97-AF65-F5344CB8AC3E}">
        <p14:creationId xmlns:p14="http://schemas.microsoft.com/office/powerpoint/2010/main" val="460198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232C5D6-C6C0-F652-2F6C-51D3865D4D12}"/>
              </a:ext>
            </a:extLst>
          </p:cNvPr>
          <p:cNvSpPr>
            <a:spLocks noGrp="1"/>
          </p:cNvSpPr>
          <p:nvPr>
            <p:ph type="body" sz="quarter" idx="10"/>
          </p:nvPr>
        </p:nvSpPr>
        <p:spPr/>
        <p:txBody>
          <a:bodyPr/>
          <a:lstStyle/>
          <a:p>
            <a:r>
              <a:rPr lang="nl-NL" dirty="0"/>
              <a:t>4&gt;</a:t>
            </a:r>
            <a:r>
              <a:rPr lang="nl-NL" b="0" i="0" dirty="0">
                <a:solidFill>
                  <a:srgbClr val="333333"/>
                </a:solidFill>
                <a:effectLst/>
                <a:latin typeface="-apple-system"/>
              </a:rPr>
              <a:t>Je maakt een ontwerp voor de software van een </a:t>
            </a:r>
            <a:r>
              <a:rPr lang="nl-NL" b="0" i="0" dirty="0" err="1">
                <a:solidFill>
                  <a:srgbClr val="333333"/>
                </a:solidFill>
                <a:effectLst/>
                <a:latin typeface="-apple-system"/>
              </a:rPr>
              <a:t>embedded</a:t>
            </a:r>
            <a:r>
              <a:rPr lang="nl-NL" b="0" i="0" dirty="0">
                <a:solidFill>
                  <a:srgbClr val="333333"/>
                </a:solidFill>
                <a:effectLst/>
                <a:latin typeface="-apple-system"/>
              </a:rPr>
              <a:t> systeem, rekening houdend met functionele en niet-functionele eisen en beoordeelt de consistentie tussen ontwerp en gestelde functionele en niet-functionele eisen.</a:t>
            </a:r>
          </a:p>
          <a:p>
            <a:endParaRPr lang="nl-NL" dirty="0">
              <a:solidFill>
                <a:srgbClr val="333333"/>
              </a:solidFill>
              <a:latin typeface="-apple-system"/>
            </a:endParaRPr>
          </a:p>
          <a:p>
            <a:r>
              <a:rPr lang="nl-NL" dirty="0">
                <a:solidFill>
                  <a:srgbClr val="333333"/>
                </a:solidFill>
                <a:latin typeface="-apple-system"/>
              </a:rPr>
              <a:t>5&gt;</a:t>
            </a:r>
            <a:r>
              <a:rPr lang="nl-NL" b="0" i="0" dirty="0">
                <a:solidFill>
                  <a:srgbClr val="333333"/>
                </a:solidFill>
                <a:effectLst/>
                <a:latin typeface="-apple-system"/>
              </a:rPr>
              <a:t>Je ontwikkelt de software voor een </a:t>
            </a:r>
            <a:r>
              <a:rPr lang="nl-NL" b="0" i="0" dirty="0" err="1">
                <a:solidFill>
                  <a:srgbClr val="333333"/>
                </a:solidFill>
                <a:effectLst/>
                <a:latin typeface="-apple-system"/>
              </a:rPr>
              <a:t>embedded</a:t>
            </a:r>
            <a:r>
              <a:rPr lang="nl-NL" b="0" i="0" dirty="0">
                <a:solidFill>
                  <a:srgbClr val="333333"/>
                </a:solidFill>
                <a:effectLst/>
                <a:latin typeface="-apple-system"/>
              </a:rPr>
              <a:t> systeem op professionele wijze, en gebruikt daarbij op adequate wijze relevante ontwikkeltools.</a:t>
            </a:r>
          </a:p>
          <a:p>
            <a:endParaRPr lang="nl-NL" dirty="0">
              <a:solidFill>
                <a:srgbClr val="333333"/>
              </a:solidFill>
              <a:latin typeface="-apple-system"/>
            </a:endParaRPr>
          </a:p>
          <a:p>
            <a:r>
              <a:rPr lang="nl-NL" dirty="0">
                <a:solidFill>
                  <a:srgbClr val="333333"/>
                </a:solidFill>
                <a:latin typeface="-apple-system"/>
              </a:rPr>
              <a:t>6&gt;</a:t>
            </a:r>
            <a:r>
              <a:rPr lang="nl-NL" b="0" i="0" dirty="0">
                <a:solidFill>
                  <a:srgbClr val="333333"/>
                </a:solidFill>
                <a:effectLst/>
                <a:latin typeface="-apple-system"/>
              </a:rPr>
              <a:t>Je implementeert in multidisciplinair teamverband een ontwerp van een gedistribueerd, algoritmisch complex </a:t>
            </a:r>
            <a:r>
              <a:rPr lang="nl-NL" b="0" i="0" dirty="0" err="1">
                <a:solidFill>
                  <a:srgbClr val="333333"/>
                </a:solidFill>
                <a:effectLst/>
                <a:latin typeface="-apple-system"/>
              </a:rPr>
              <a:t>embedded</a:t>
            </a:r>
            <a:r>
              <a:rPr lang="nl-NL" b="0" i="0" dirty="0">
                <a:solidFill>
                  <a:srgbClr val="333333"/>
                </a:solidFill>
                <a:effectLst/>
                <a:latin typeface="-apple-system"/>
              </a:rPr>
              <a:t> systeem, en evalueert het ontwerp en de realisatie daarvan.</a:t>
            </a:r>
            <a:endParaRPr lang="nl-NL" dirty="0"/>
          </a:p>
        </p:txBody>
      </p:sp>
      <p:sp>
        <p:nvSpPr>
          <p:cNvPr id="3" name="Titel 2">
            <a:extLst>
              <a:ext uri="{FF2B5EF4-FFF2-40B4-BE49-F238E27FC236}">
                <a16:creationId xmlns:a16="http://schemas.microsoft.com/office/drawing/2014/main" id="{99AB98B4-D7B4-EDE0-F5CC-4679E9364F50}"/>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24114A46-41B3-0F90-E8F4-931F7CB89CD3}"/>
              </a:ext>
            </a:extLst>
          </p:cNvPr>
          <p:cNvSpPr>
            <a:spLocks noGrp="1"/>
          </p:cNvSpPr>
          <p:nvPr>
            <p:ph type="sldNum" sz="quarter" idx="11"/>
          </p:nvPr>
        </p:nvSpPr>
        <p:spPr/>
        <p:txBody>
          <a:bodyPr/>
          <a:lstStyle/>
          <a:p>
            <a:fld id="{0D687F6D-ADF0-1C41-93CB-D99BA5E06410}" type="slidenum">
              <a:rPr lang="nl-NL" smtClean="0"/>
              <a:pPr/>
              <a:t>29</a:t>
            </a:fld>
            <a:endParaRPr lang="nl-NL" dirty="0"/>
          </a:p>
        </p:txBody>
      </p:sp>
    </p:spTree>
    <p:extLst>
      <p:ext uri="{BB962C8B-B14F-4D97-AF65-F5344CB8AC3E}">
        <p14:creationId xmlns:p14="http://schemas.microsoft.com/office/powerpoint/2010/main" val="322888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r>
              <a:rPr lang="nl-NL" dirty="0"/>
              <a:t>Startpunt voor je beoordeling:</a:t>
            </a:r>
          </a:p>
          <a:p>
            <a:r>
              <a:rPr lang="nl-NL" i="1" dirty="0"/>
              <a:t>Schrijf een zelfstandig leesbaar projectverslag van 4500 woorden (plus of min 10%), exclusief bijlagen. Let op dit is wel al voor je </a:t>
            </a:r>
            <a:r>
              <a:rPr lang="nl-NL" i="1" dirty="0" err="1"/>
              <a:t>EIND-verslag</a:t>
            </a:r>
            <a:br>
              <a:rPr lang="nl-NL" dirty="0"/>
            </a:br>
            <a:endParaRPr lang="nl-NL" dirty="0"/>
          </a:p>
          <a:p>
            <a:r>
              <a:rPr lang="nl-NL" dirty="0"/>
              <a:t>Bijlagen:</a:t>
            </a:r>
          </a:p>
          <a:p>
            <a:r>
              <a:rPr lang="nl-NL" dirty="0"/>
              <a:t>	- </a:t>
            </a:r>
            <a:r>
              <a:rPr lang="nl-NL" dirty="0" err="1"/>
              <a:t>factsheet</a:t>
            </a:r>
            <a:endParaRPr lang="nl-NL" dirty="0"/>
          </a:p>
          <a:p>
            <a:r>
              <a:rPr lang="nl-NL" dirty="0"/>
              <a:t>	-  situatiebeschrijvingen &gt; dan 2 à 3 alinea’s</a:t>
            </a:r>
          </a:p>
          <a:p>
            <a:r>
              <a:rPr lang="nl-NL" dirty="0"/>
              <a:t>	 - beoordelingen van deelproducten en/of 		onderbouwing van deelproducten</a:t>
            </a:r>
          </a:p>
          <a:p>
            <a:endParaRPr lang="nl-NL" dirty="0"/>
          </a:p>
          <a:p>
            <a:pPr>
              <a:lnSpc>
                <a:spcPct val="110000"/>
              </a:lnSpc>
              <a:spcBef>
                <a:spcPts val="0"/>
              </a:spcBef>
            </a:pPr>
            <a:r>
              <a:rPr lang="nl-NL" dirty="0"/>
              <a:t>Geef inzicht in kwaliteit en kwantiteit van je werk en je leerproces gedurende de eerst vier weken </a:t>
            </a:r>
          </a:p>
          <a:p>
            <a:pPr>
              <a:lnSpc>
                <a:spcPct val="110000"/>
              </a:lnSpc>
              <a:spcBef>
                <a:spcPts val="0"/>
              </a:spcBef>
            </a:pPr>
            <a:endParaRPr lang="nl-NL" dirty="0"/>
          </a:p>
          <a:p>
            <a:pPr>
              <a:lnSpc>
                <a:spcPct val="110000"/>
              </a:lnSpc>
              <a:spcBef>
                <a:spcPts val="0"/>
              </a:spcBef>
            </a:pPr>
            <a:endParaRPr lang="nl-NL" dirty="0"/>
          </a:p>
          <a:p>
            <a:endParaRPr lang="nl-NL" dirty="0"/>
          </a:p>
          <a:p>
            <a:endParaRPr lang="nl-NL" dirty="0"/>
          </a:p>
          <a:p>
            <a:endParaRPr lang="nl-NL" dirty="0"/>
          </a:p>
        </p:txBody>
      </p:sp>
      <p:sp>
        <p:nvSpPr>
          <p:cNvPr id="2" name="Titel 1"/>
          <p:cNvSpPr>
            <a:spLocks noGrp="1"/>
          </p:cNvSpPr>
          <p:nvPr>
            <p:ph type="title"/>
          </p:nvPr>
        </p:nvSpPr>
        <p:spPr/>
        <p:txBody>
          <a:bodyPr/>
          <a:lstStyle/>
          <a:p>
            <a:r>
              <a:rPr lang="nl-NL" dirty="0"/>
              <a:t>Projectverslag TT</a:t>
            </a:r>
          </a:p>
        </p:txBody>
      </p:sp>
    </p:spTree>
    <p:extLst>
      <p:ext uri="{BB962C8B-B14F-4D97-AF65-F5344CB8AC3E}">
        <p14:creationId xmlns:p14="http://schemas.microsoft.com/office/powerpoint/2010/main" val="2251198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B3AD927-596E-A925-DF47-6D4963A21E7B}"/>
              </a:ext>
            </a:extLst>
          </p:cNvPr>
          <p:cNvSpPr>
            <a:spLocks noGrp="1"/>
          </p:cNvSpPr>
          <p:nvPr>
            <p:ph type="body" sz="quarter" idx="10"/>
          </p:nvPr>
        </p:nvSpPr>
        <p:spPr/>
        <p:txBody>
          <a:bodyPr/>
          <a:lstStyle/>
          <a:p>
            <a:r>
              <a:rPr lang="nl-NL" dirty="0"/>
              <a:t>7&gt;</a:t>
            </a:r>
            <a:r>
              <a:rPr lang="nl-NL" b="0" i="0" dirty="0">
                <a:solidFill>
                  <a:srgbClr val="333333"/>
                </a:solidFill>
                <a:effectLst/>
                <a:latin typeface="-apple-system"/>
              </a:rPr>
              <a:t>Je beoordeelt tussentijds de kwaliteit van de software en stuurt zo nodig bij door gebruik van design </a:t>
            </a:r>
            <a:r>
              <a:rPr lang="nl-NL" b="0" i="0" dirty="0" err="1">
                <a:solidFill>
                  <a:srgbClr val="333333"/>
                </a:solidFill>
                <a:effectLst/>
                <a:latin typeface="-apple-system"/>
              </a:rPr>
              <a:t>patterns</a:t>
            </a:r>
            <a:r>
              <a:rPr lang="nl-NL" b="0" i="0" dirty="0">
                <a:solidFill>
                  <a:srgbClr val="333333"/>
                </a:solidFill>
                <a:effectLst/>
                <a:latin typeface="-apple-system"/>
              </a:rPr>
              <a:t> en </a:t>
            </a:r>
            <a:r>
              <a:rPr lang="nl-NL" b="0" i="0" dirty="0" err="1">
                <a:solidFill>
                  <a:srgbClr val="333333"/>
                </a:solidFill>
                <a:effectLst/>
                <a:latin typeface="-apple-system"/>
              </a:rPr>
              <a:t>refactoringtechnieken</a:t>
            </a:r>
            <a:r>
              <a:rPr lang="nl-NL" b="0" i="0" dirty="0">
                <a:solidFill>
                  <a:srgbClr val="333333"/>
                </a:solidFill>
                <a:effectLst/>
                <a:latin typeface="-apple-system"/>
              </a:rPr>
              <a:t>.</a:t>
            </a:r>
          </a:p>
          <a:p>
            <a:endParaRPr lang="nl-NL" dirty="0">
              <a:solidFill>
                <a:srgbClr val="333333"/>
              </a:solidFill>
              <a:latin typeface="-apple-system"/>
            </a:endParaRPr>
          </a:p>
          <a:p>
            <a:r>
              <a:rPr lang="nl-NL" dirty="0">
                <a:solidFill>
                  <a:srgbClr val="333333"/>
                </a:solidFill>
                <a:latin typeface="-apple-system"/>
              </a:rPr>
              <a:t>8&gt;</a:t>
            </a:r>
            <a:r>
              <a:rPr lang="nl-NL" b="0" i="0" dirty="0">
                <a:solidFill>
                  <a:srgbClr val="333333"/>
                </a:solidFill>
                <a:effectLst/>
                <a:latin typeface="-apple-system"/>
              </a:rPr>
              <a:t>Je test de werking van het </a:t>
            </a:r>
            <a:r>
              <a:rPr lang="nl-NL" b="0" i="0" dirty="0" err="1">
                <a:solidFill>
                  <a:srgbClr val="333333"/>
                </a:solidFill>
                <a:effectLst/>
                <a:latin typeface="-apple-system"/>
              </a:rPr>
              <a:t>embedded</a:t>
            </a:r>
            <a:r>
              <a:rPr lang="nl-NL" b="0" i="0" dirty="0">
                <a:solidFill>
                  <a:srgbClr val="333333"/>
                </a:solidFill>
                <a:effectLst/>
                <a:latin typeface="-apple-system"/>
              </a:rPr>
              <a:t> systeem gestructureerd.</a:t>
            </a:r>
          </a:p>
          <a:p>
            <a:endParaRPr lang="nl-NL" dirty="0">
              <a:solidFill>
                <a:srgbClr val="333333"/>
              </a:solidFill>
              <a:latin typeface="-apple-system"/>
            </a:endParaRPr>
          </a:p>
          <a:p>
            <a:r>
              <a:rPr lang="nl-NL" dirty="0">
                <a:solidFill>
                  <a:srgbClr val="333333"/>
                </a:solidFill>
                <a:latin typeface="-apple-system"/>
              </a:rPr>
              <a:t>9&gt;</a:t>
            </a:r>
            <a:r>
              <a:rPr lang="nl-NL" b="0" i="0" dirty="0">
                <a:solidFill>
                  <a:srgbClr val="333333"/>
                </a:solidFill>
                <a:effectLst/>
                <a:latin typeface="-apple-system"/>
              </a:rPr>
              <a:t>Je draagt bij aan het goed functioneren van het ontwikkelteam en ondersteunt de leden van het team bij hun taakuitoefening.</a:t>
            </a:r>
          </a:p>
          <a:p>
            <a:endParaRPr lang="nl-NL" dirty="0">
              <a:solidFill>
                <a:srgbClr val="333333"/>
              </a:solidFill>
              <a:latin typeface="-apple-system"/>
            </a:endParaRPr>
          </a:p>
          <a:p>
            <a:r>
              <a:rPr lang="nl-NL" dirty="0">
                <a:solidFill>
                  <a:srgbClr val="333333"/>
                </a:solidFill>
                <a:latin typeface="-apple-system"/>
              </a:rPr>
              <a:t>10&gt;</a:t>
            </a:r>
            <a:r>
              <a:rPr lang="nl-NL" b="0" i="0" dirty="0">
                <a:solidFill>
                  <a:srgbClr val="333333"/>
                </a:solidFill>
                <a:effectLst/>
                <a:latin typeface="-apple-system"/>
              </a:rPr>
              <a:t>Je verdiept je zelfstandig verder in de beroepstaak.</a:t>
            </a:r>
            <a:endParaRPr lang="nl-NL" dirty="0"/>
          </a:p>
        </p:txBody>
      </p:sp>
      <p:sp>
        <p:nvSpPr>
          <p:cNvPr id="3" name="Titel 2">
            <a:extLst>
              <a:ext uri="{FF2B5EF4-FFF2-40B4-BE49-F238E27FC236}">
                <a16:creationId xmlns:a16="http://schemas.microsoft.com/office/drawing/2014/main" id="{A7A79FFA-E9BE-E73D-1E57-14C0CED19875}"/>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604D5A67-137D-2876-2614-B1838DF19085}"/>
              </a:ext>
            </a:extLst>
          </p:cNvPr>
          <p:cNvSpPr>
            <a:spLocks noGrp="1"/>
          </p:cNvSpPr>
          <p:nvPr>
            <p:ph type="sldNum" sz="quarter" idx="11"/>
          </p:nvPr>
        </p:nvSpPr>
        <p:spPr/>
        <p:txBody>
          <a:bodyPr/>
          <a:lstStyle/>
          <a:p>
            <a:fld id="{0D687F6D-ADF0-1C41-93CB-D99BA5E06410}" type="slidenum">
              <a:rPr lang="nl-NL" smtClean="0"/>
              <a:pPr/>
              <a:t>30</a:t>
            </a:fld>
            <a:endParaRPr lang="nl-NL" dirty="0"/>
          </a:p>
        </p:txBody>
      </p:sp>
    </p:spTree>
    <p:extLst>
      <p:ext uri="{BB962C8B-B14F-4D97-AF65-F5344CB8AC3E}">
        <p14:creationId xmlns:p14="http://schemas.microsoft.com/office/powerpoint/2010/main" val="386716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r>
              <a:rPr lang="nl-NL" dirty="0"/>
              <a:t>1. Kies een concrete situatie waarmee je wilt aantonen dat je een substantiële bijdrage hebt geleverd en een belangrijk </a:t>
            </a:r>
            <a:r>
              <a:rPr lang="nl-NL" b="1" dirty="0"/>
              <a:t>inzicht</a:t>
            </a:r>
            <a:r>
              <a:rPr lang="nl-NL" dirty="0"/>
              <a:t> hebt opgedaan bij werken aan deze competentie. Geef tenslotte aan wat het jou en het project als geheel heeft opgeleverd (bijv. verhoging van de kwaliteit van het eindproduct).  </a:t>
            </a:r>
          </a:p>
          <a:p>
            <a:pPr marL="342900" indent="-342900">
              <a:buFontTx/>
              <a:buChar char="-"/>
            </a:pPr>
            <a:endParaRPr lang="nl-NL" b="0" dirty="0"/>
          </a:p>
          <a:p>
            <a:r>
              <a:rPr lang="nl-NL" dirty="0"/>
              <a:t>2. Geef inzicht in de kwaliteit en kwantiteit van je bijdrage door te verwijzen naar onderliggend materiaal (liefst met links)</a:t>
            </a:r>
          </a:p>
          <a:p>
            <a:endParaRPr lang="nl-NL" dirty="0"/>
          </a:p>
          <a:p>
            <a:endParaRPr lang="nl-NL" b="0" dirty="0"/>
          </a:p>
          <a:p>
            <a:endParaRPr lang="nl-NL" b="0" dirty="0"/>
          </a:p>
        </p:txBody>
      </p:sp>
      <p:sp>
        <p:nvSpPr>
          <p:cNvPr id="2" name="Titel 1"/>
          <p:cNvSpPr>
            <a:spLocks noGrp="1"/>
          </p:cNvSpPr>
          <p:nvPr>
            <p:ph type="title"/>
          </p:nvPr>
        </p:nvSpPr>
        <p:spPr/>
        <p:txBody>
          <a:bodyPr/>
          <a:lstStyle/>
          <a:p>
            <a:r>
              <a:rPr lang="nl-NL" dirty="0"/>
              <a:t>Per competentie/leeruitkomst</a:t>
            </a:r>
          </a:p>
        </p:txBody>
      </p:sp>
    </p:spTree>
    <p:extLst>
      <p:ext uri="{BB962C8B-B14F-4D97-AF65-F5344CB8AC3E}">
        <p14:creationId xmlns:p14="http://schemas.microsoft.com/office/powerpoint/2010/main" val="988502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5FF80A1-8304-40B5-AA3C-52634F7E35D9}"/>
              </a:ext>
            </a:extLst>
          </p:cNvPr>
          <p:cNvSpPr>
            <a:spLocks noGrp="1"/>
          </p:cNvSpPr>
          <p:nvPr>
            <p:ph type="body" sz="quarter" idx="10"/>
          </p:nvPr>
        </p:nvSpPr>
        <p:spPr/>
        <p:txBody>
          <a:bodyPr>
            <a:normAutofit lnSpcReduction="10000"/>
          </a:bodyPr>
          <a:lstStyle/>
          <a:p>
            <a:endParaRPr lang="nl-NL" b="1" dirty="0"/>
          </a:p>
          <a:p>
            <a:pPr marL="342900" indent="-342900">
              <a:buFont typeface="Arial" panose="020B0604020202020204" pitchFamily="34" charset="0"/>
              <a:buChar char="•"/>
            </a:pPr>
            <a:r>
              <a:rPr lang="nl-NL" dirty="0"/>
              <a:t>Aan welke onderdelen heb ik gewerkt?</a:t>
            </a:r>
            <a:br>
              <a:rPr lang="nl-NL" dirty="0"/>
            </a:br>
            <a:r>
              <a:rPr lang="nl-NL" dirty="0"/>
              <a:t>Wat was mijn plan?</a:t>
            </a:r>
            <a:br>
              <a:rPr lang="nl-NL" dirty="0"/>
            </a:br>
            <a:r>
              <a:rPr lang="nl-NL" dirty="0"/>
              <a:t>Wat was het resultaat van mijn werk?</a:t>
            </a:r>
            <a:br>
              <a:rPr lang="nl-NL" dirty="0"/>
            </a:br>
            <a:r>
              <a:rPr lang="nl-NL" dirty="0"/>
              <a:t>Wat betekende mijn bijdrage voor het product?</a:t>
            </a:r>
          </a:p>
          <a:p>
            <a:r>
              <a:rPr lang="nl-NL" dirty="0"/>
              <a:t>     Wat waren mijn inzichten?</a:t>
            </a:r>
          </a:p>
          <a:p>
            <a:br>
              <a:rPr lang="nl-NL" b="1" dirty="0"/>
            </a:br>
            <a:r>
              <a:rPr lang="nl-NL" dirty="0"/>
              <a:t>De verwijzingen staan in de </a:t>
            </a:r>
            <a:r>
              <a:rPr lang="nl-NL" u="sng" dirty="0" err="1">
                <a:hlinkClick r:id="rId2" action="ppaction://hlinkfile"/>
              </a:rPr>
              <a:t>factsheet</a:t>
            </a:r>
            <a:r>
              <a:rPr lang="nl-NL" dirty="0"/>
              <a:t> </a:t>
            </a:r>
          </a:p>
          <a:p>
            <a:endParaRPr lang="nl-NL" dirty="0"/>
          </a:p>
          <a:p>
            <a:endParaRPr lang="nl-NL" dirty="0"/>
          </a:p>
          <a:p>
            <a:endParaRPr lang="nl-NL" dirty="0"/>
          </a:p>
          <a:p>
            <a:r>
              <a:rPr lang="nl-NL" i="1" dirty="0" err="1"/>
              <a:t>m.b.v</a:t>
            </a:r>
            <a:r>
              <a:rPr lang="nl-NL" i="1" dirty="0"/>
              <a:t> STARRT kan uiteraard ook</a:t>
            </a:r>
          </a:p>
          <a:p>
            <a:br>
              <a:rPr lang="nl-NL" b="1" dirty="0"/>
            </a:br>
            <a:endParaRPr lang="nl-NL" dirty="0"/>
          </a:p>
        </p:txBody>
      </p:sp>
      <p:sp>
        <p:nvSpPr>
          <p:cNvPr id="3" name="Titel 2">
            <a:extLst>
              <a:ext uri="{FF2B5EF4-FFF2-40B4-BE49-F238E27FC236}">
                <a16:creationId xmlns:a16="http://schemas.microsoft.com/office/drawing/2014/main" id="{8BECBB32-1D56-4606-9F3A-017DAB7D4E65}"/>
              </a:ext>
            </a:extLst>
          </p:cNvPr>
          <p:cNvSpPr>
            <a:spLocks noGrp="1"/>
          </p:cNvSpPr>
          <p:nvPr>
            <p:ph type="title"/>
          </p:nvPr>
        </p:nvSpPr>
        <p:spPr/>
        <p:txBody>
          <a:bodyPr/>
          <a:lstStyle/>
          <a:p>
            <a:r>
              <a:rPr lang="nl-NL" dirty="0"/>
              <a:t>Voorbeeld goede opzet competentie</a:t>
            </a:r>
          </a:p>
        </p:txBody>
      </p:sp>
      <p:sp>
        <p:nvSpPr>
          <p:cNvPr id="4" name="Tijdelijke aanduiding voor dianummer 3">
            <a:extLst>
              <a:ext uri="{FF2B5EF4-FFF2-40B4-BE49-F238E27FC236}">
                <a16:creationId xmlns:a16="http://schemas.microsoft.com/office/drawing/2014/main" id="{227B6E3B-C227-44A0-A088-1FB87DFDD861}"/>
              </a:ext>
            </a:extLst>
          </p:cNvPr>
          <p:cNvSpPr>
            <a:spLocks noGrp="1"/>
          </p:cNvSpPr>
          <p:nvPr>
            <p:ph type="sldNum" sz="quarter" idx="11"/>
          </p:nvPr>
        </p:nvSpPr>
        <p:spPr/>
        <p:txBody>
          <a:bodyPr/>
          <a:lstStyle/>
          <a:p>
            <a:fld id="{0D687F6D-ADF0-1C41-93CB-D99BA5E06410}" type="slidenum">
              <a:rPr lang="nl-NL" smtClean="0"/>
              <a:pPr/>
              <a:t>32</a:t>
            </a:fld>
            <a:endParaRPr lang="nl-NL" dirty="0"/>
          </a:p>
        </p:txBody>
      </p:sp>
    </p:spTree>
    <p:extLst>
      <p:ext uri="{BB962C8B-B14F-4D97-AF65-F5344CB8AC3E}">
        <p14:creationId xmlns:p14="http://schemas.microsoft.com/office/powerpoint/2010/main" val="1370741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normAutofit/>
          </a:bodyPr>
          <a:lstStyle/>
          <a:p>
            <a:r>
              <a:rPr lang="en-US" dirty="0" err="1"/>
              <a:t>Situatie</a:t>
            </a:r>
            <a:r>
              <a:rPr lang="en-US" dirty="0"/>
              <a:t> </a:t>
            </a:r>
          </a:p>
          <a:p>
            <a:pPr marL="357188" lvl="1" indent="0">
              <a:lnSpc>
                <a:spcPct val="100000"/>
              </a:lnSpc>
              <a:buNone/>
            </a:pPr>
            <a:r>
              <a:rPr lang="en-US" sz="1600" b="0" dirty="0" err="1"/>
              <a:t>Korte</a:t>
            </a:r>
            <a:r>
              <a:rPr lang="en-US" sz="1600" b="0" dirty="0"/>
              <a:t> </a:t>
            </a:r>
            <a:r>
              <a:rPr lang="en-US" sz="1600" b="0" dirty="0" err="1"/>
              <a:t>beschrijving</a:t>
            </a:r>
            <a:r>
              <a:rPr lang="en-US" sz="1600" b="0" dirty="0"/>
              <a:t> van de </a:t>
            </a:r>
            <a:r>
              <a:rPr lang="en-US" sz="1600" b="0" dirty="0" err="1"/>
              <a:t>relevante</a:t>
            </a:r>
            <a:r>
              <a:rPr lang="en-US" sz="1600" b="0" dirty="0"/>
              <a:t> context</a:t>
            </a:r>
          </a:p>
          <a:p>
            <a:r>
              <a:rPr lang="en-US" dirty="0" err="1"/>
              <a:t>Taak</a:t>
            </a:r>
            <a:r>
              <a:rPr lang="en-US" dirty="0"/>
              <a:t> </a:t>
            </a:r>
          </a:p>
          <a:p>
            <a:pPr marL="357188" lvl="1" indent="0">
              <a:lnSpc>
                <a:spcPct val="100000"/>
              </a:lnSpc>
              <a:buNone/>
            </a:pPr>
            <a:r>
              <a:rPr lang="en-US" sz="1600" dirty="0"/>
              <a:t>Wat was </a:t>
            </a:r>
            <a:r>
              <a:rPr lang="en-US" sz="1600" dirty="0" err="1"/>
              <a:t>jouw</a:t>
            </a:r>
            <a:r>
              <a:rPr lang="en-US" sz="1600" dirty="0"/>
              <a:t> </a:t>
            </a:r>
            <a:r>
              <a:rPr lang="en-US" sz="1600" dirty="0" err="1"/>
              <a:t>taak</a:t>
            </a:r>
            <a:r>
              <a:rPr lang="en-US" sz="1600" dirty="0"/>
              <a:t> / </a:t>
            </a:r>
            <a:r>
              <a:rPr lang="en-US" sz="1600" dirty="0" err="1"/>
              <a:t>verantwoordelijkheid</a:t>
            </a:r>
            <a:r>
              <a:rPr lang="en-US" sz="1600" dirty="0"/>
              <a:t>?</a:t>
            </a:r>
          </a:p>
          <a:p>
            <a:r>
              <a:rPr lang="en-US" dirty="0" err="1"/>
              <a:t>Actie</a:t>
            </a:r>
            <a:r>
              <a:rPr lang="en-US" dirty="0"/>
              <a:t> </a:t>
            </a:r>
          </a:p>
          <a:p>
            <a:pPr marL="357188" lvl="1" indent="0">
              <a:lnSpc>
                <a:spcPct val="100000"/>
              </a:lnSpc>
              <a:buNone/>
            </a:pPr>
            <a:r>
              <a:rPr lang="en-US" sz="1600" dirty="0"/>
              <a:t>Wat </a:t>
            </a:r>
            <a:r>
              <a:rPr lang="en-US" sz="1600" dirty="0" err="1"/>
              <a:t>heb</a:t>
            </a:r>
            <a:r>
              <a:rPr lang="en-US" sz="1600" dirty="0"/>
              <a:t> je </a:t>
            </a:r>
            <a:r>
              <a:rPr lang="en-US" sz="1600" dirty="0" err="1"/>
              <a:t>ondernomen</a:t>
            </a:r>
            <a:r>
              <a:rPr lang="en-US" sz="1600" dirty="0"/>
              <a:t>?</a:t>
            </a:r>
          </a:p>
          <a:p>
            <a:r>
              <a:rPr lang="en-US" dirty="0" err="1"/>
              <a:t>Resultaat</a:t>
            </a:r>
            <a:r>
              <a:rPr lang="en-US" dirty="0"/>
              <a:t> </a:t>
            </a:r>
          </a:p>
          <a:p>
            <a:pPr marL="357188" lvl="1" indent="0">
              <a:lnSpc>
                <a:spcPct val="100000"/>
              </a:lnSpc>
              <a:buNone/>
            </a:pPr>
            <a:r>
              <a:rPr lang="en-US" sz="1600" dirty="0"/>
              <a:t>Wat was </a:t>
            </a:r>
            <a:r>
              <a:rPr lang="en-US" sz="1600" dirty="0" err="1"/>
              <a:t>daarvan</a:t>
            </a:r>
            <a:r>
              <a:rPr lang="en-US" sz="1600" dirty="0"/>
              <a:t> het </a:t>
            </a:r>
            <a:r>
              <a:rPr lang="en-US" sz="1600" dirty="0" err="1"/>
              <a:t>resultaat</a:t>
            </a:r>
            <a:r>
              <a:rPr lang="en-US" sz="1600" dirty="0"/>
              <a:t>?</a:t>
            </a:r>
          </a:p>
          <a:p>
            <a:r>
              <a:rPr lang="en-US" dirty="0" err="1"/>
              <a:t>Reflectie</a:t>
            </a:r>
            <a:endParaRPr lang="en-US" dirty="0"/>
          </a:p>
          <a:p>
            <a:pPr marL="357188" lvl="1" indent="0">
              <a:lnSpc>
                <a:spcPct val="100000"/>
              </a:lnSpc>
              <a:buNone/>
            </a:pPr>
            <a:r>
              <a:rPr lang="en-US" sz="1600" dirty="0"/>
              <a:t>Hoe </a:t>
            </a:r>
            <a:r>
              <a:rPr lang="en-US" sz="1600" dirty="0" err="1"/>
              <a:t>kijk</a:t>
            </a:r>
            <a:r>
              <a:rPr lang="en-US" sz="1600" dirty="0"/>
              <a:t> je </a:t>
            </a:r>
            <a:r>
              <a:rPr lang="en-US" sz="1600" dirty="0" err="1"/>
              <a:t>erop</a:t>
            </a:r>
            <a:r>
              <a:rPr lang="en-US" sz="1600" dirty="0"/>
              <a:t> </a:t>
            </a:r>
            <a:r>
              <a:rPr lang="en-US" sz="1600" dirty="0" err="1"/>
              <a:t>terug</a:t>
            </a:r>
            <a:r>
              <a:rPr lang="en-US" sz="1600" dirty="0"/>
              <a:t>, wat leer je </a:t>
            </a:r>
            <a:r>
              <a:rPr lang="en-US" sz="1600" dirty="0" err="1"/>
              <a:t>ervan</a:t>
            </a:r>
            <a:r>
              <a:rPr lang="en-US" sz="1600" dirty="0"/>
              <a:t>?</a:t>
            </a:r>
          </a:p>
          <a:p>
            <a:r>
              <a:rPr lang="en-US" dirty="0" err="1"/>
              <a:t>Transitie</a:t>
            </a:r>
            <a:endParaRPr lang="en-US" dirty="0"/>
          </a:p>
          <a:p>
            <a:pPr marL="357188" lvl="1" indent="0">
              <a:lnSpc>
                <a:spcPct val="100000"/>
              </a:lnSpc>
              <a:buNone/>
            </a:pPr>
            <a:r>
              <a:rPr lang="en-US" sz="1600" dirty="0"/>
              <a:t>Hoe </a:t>
            </a:r>
            <a:r>
              <a:rPr lang="en-US" sz="1600" dirty="0" err="1"/>
              <a:t>vertaal</a:t>
            </a:r>
            <a:r>
              <a:rPr lang="en-US" sz="1600" dirty="0"/>
              <a:t> je </a:t>
            </a:r>
            <a:r>
              <a:rPr lang="en-US" sz="1600" dirty="0" err="1"/>
              <a:t>dat</a:t>
            </a:r>
            <a:r>
              <a:rPr lang="en-US" sz="1600" dirty="0"/>
              <a:t> </a:t>
            </a:r>
            <a:r>
              <a:rPr lang="en-US" sz="1600" dirty="0" err="1"/>
              <a:t>naar</a:t>
            </a:r>
            <a:r>
              <a:rPr lang="en-US" sz="1600" dirty="0"/>
              <a:t> de </a:t>
            </a:r>
            <a:r>
              <a:rPr lang="en-US" sz="1600" dirty="0" err="1"/>
              <a:t>nabije</a:t>
            </a:r>
            <a:r>
              <a:rPr lang="en-US" sz="1600" dirty="0"/>
              <a:t> </a:t>
            </a:r>
            <a:r>
              <a:rPr lang="en-US" sz="1600" dirty="0" err="1"/>
              <a:t>toekomst</a:t>
            </a:r>
            <a:r>
              <a:rPr lang="en-US" sz="1600" dirty="0"/>
              <a:t> / wat neem je </a:t>
            </a:r>
            <a:r>
              <a:rPr lang="en-US" sz="1600" dirty="0" err="1"/>
              <a:t>ervan</a:t>
            </a:r>
            <a:r>
              <a:rPr lang="en-US" dirty="0"/>
              <a:t> mee? / wat is je </a:t>
            </a:r>
            <a:r>
              <a:rPr lang="en-US" dirty="0" err="1"/>
              <a:t>voornemen</a:t>
            </a:r>
            <a:r>
              <a:rPr lang="en-US" dirty="0"/>
              <a:t> </a:t>
            </a:r>
            <a:r>
              <a:rPr lang="en-US" dirty="0" err="1"/>
              <a:t>voor</a:t>
            </a:r>
            <a:r>
              <a:rPr lang="en-US" dirty="0"/>
              <a:t> </a:t>
            </a:r>
            <a:r>
              <a:rPr lang="en-US" dirty="0" err="1"/>
              <a:t>een</a:t>
            </a:r>
            <a:r>
              <a:rPr lang="en-US" dirty="0"/>
              <a:t> </a:t>
            </a:r>
            <a:r>
              <a:rPr lang="en-US" dirty="0" err="1"/>
              <a:t>volgend</a:t>
            </a:r>
            <a:r>
              <a:rPr lang="en-US"/>
              <a:t> project?</a:t>
            </a:r>
            <a:endParaRPr lang="nl-NL" sz="1600" dirty="0"/>
          </a:p>
        </p:txBody>
      </p:sp>
      <p:sp>
        <p:nvSpPr>
          <p:cNvPr id="2" name="Titel 1"/>
          <p:cNvSpPr>
            <a:spLocks noGrp="1"/>
          </p:cNvSpPr>
          <p:nvPr>
            <p:ph type="title"/>
          </p:nvPr>
        </p:nvSpPr>
        <p:spPr/>
        <p:txBody>
          <a:bodyPr/>
          <a:lstStyle/>
          <a:p>
            <a:r>
              <a:rPr lang="en-US" dirty="0"/>
              <a:t>STARRT *</a:t>
            </a:r>
            <a:endParaRPr lang="nl-NL" dirty="0"/>
          </a:p>
        </p:txBody>
      </p:sp>
      <p:sp>
        <p:nvSpPr>
          <p:cNvPr id="4" name="Tijdelijke aanduiding voor dianummer 3"/>
          <p:cNvSpPr>
            <a:spLocks noGrp="1"/>
          </p:cNvSpPr>
          <p:nvPr>
            <p:ph type="sldNum" sz="quarter" idx="11"/>
          </p:nvPr>
        </p:nvSpPr>
        <p:spPr>
          <a:prstGeom prst="rect">
            <a:avLst/>
          </a:prstGeom>
        </p:spPr>
        <p:txBody>
          <a:bodyPr/>
          <a:lstStyle/>
          <a:p>
            <a:fld id="{11DD61F2-1B46-4395-9E9C-1ED1DF9C4869}" type="slidenum">
              <a:rPr lang="nl-NL" smtClean="0"/>
              <a:pPr/>
              <a:t>33</a:t>
            </a:fld>
            <a:endParaRPr lang="nl-NL"/>
          </a:p>
        </p:txBody>
      </p:sp>
      <p:sp>
        <p:nvSpPr>
          <p:cNvPr id="8" name="Tijdelijke aanduiding voor inhoud 7"/>
          <p:cNvSpPr>
            <a:spLocks noGrp="1"/>
          </p:cNvSpPr>
          <p:nvPr>
            <p:ph idx="4294967295"/>
          </p:nvPr>
        </p:nvSpPr>
        <p:spPr>
          <a:xfrm>
            <a:off x="5740399" y="913871"/>
            <a:ext cx="2929467" cy="1325564"/>
          </a:xfrm>
        </p:spPr>
        <p:txBody>
          <a:bodyPr/>
          <a:lstStyle/>
          <a:p>
            <a:pPr marL="0" indent="0">
              <a:lnSpc>
                <a:spcPct val="100000"/>
              </a:lnSpc>
              <a:spcBef>
                <a:spcPts val="0"/>
              </a:spcBef>
              <a:buNone/>
            </a:pPr>
            <a:r>
              <a:rPr lang="en-US" sz="1800" i="1" dirty="0">
                <a:solidFill>
                  <a:srgbClr val="E50056"/>
                </a:solidFill>
              </a:rPr>
              <a:t>* STARRT is </a:t>
            </a:r>
            <a:r>
              <a:rPr lang="en-US" sz="1800" i="1" dirty="0" err="1">
                <a:solidFill>
                  <a:srgbClr val="E50056"/>
                </a:solidFill>
              </a:rPr>
              <a:t>niet</a:t>
            </a:r>
            <a:r>
              <a:rPr lang="en-US" sz="1800" i="1" dirty="0">
                <a:solidFill>
                  <a:srgbClr val="E50056"/>
                </a:solidFill>
              </a:rPr>
              <a:t> </a:t>
            </a:r>
            <a:r>
              <a:rPr lang="en-US" sz="1800" i="1" dirty="0" err="1">
                <a:solidFill>
                  <a:srgbClr val="E50056"/>
                </a:solidFill>
              </a:rPr>
              <a:t>meer</a:t>
            </a:r>
            <a:r>
              <a:rPr lang="en-US" sz="1800" i="1" dirty="0">
                <a:solidFill>
                  <a:srgbClr val="E50056"/>
                </a:solidFill>
              </a:rPr>
              <a:t> dan </a:t>
            </a:r>
            <a:r>
              <a:rPr lang="en-US" sz="1800" i="1" dirty="0" err="1">
                <a:solidFill>
                  <a:srgbClr val="E50056"/>
                </a:solidFill>
              </a:rPr>
              <a:t>een</a:t>
            </a:r>
            <a:r>
              <a:rPr lang="en-US" sz="1800" i="1" dirty="0">
                <a:solidFill>
                  <a:srgbClr val="E50056"/>
                </a:solidFill>
              </a:rPr>
              <a:t> </a:t>
            </a:r>
            <a:r>
              <a:rPr lang="en-US" sz="1800" i="1" dirty="0" err="1">
                <a:solidFill>
                  <a:srgbClr val="E50056"/>
                </a:solidFill>
              </a:rPr>
              <a:t>stappenplan</a:t>
            </a:r>
            <a:r>
              <a:rPr lang="en-US" sz="1800" i="1" dirty="0">
                <a:solidFill>
                  <a:srgbClr val="E50056"/>
                </a:solidFill>
              </a:rPr>
              <a:t> </a:t>
            </a:r>
            <a:r>
              <a:rPr lang="en-US" sz="1800" i="1" dirty="0" err="1">
                <a:solidFill>
                  <a:srgbClr val="E50056"/>
                </a:solidFill>
              </a:rPr>
              <a:t>voor</a:t>
            </a:r>
            <a:r>
              <a:rPr lang="en-US" sz="1800" i="1" dirty="0">
                <a:solidFill>
                  <a:srgbClr val="E50056"/>
                </a:solidFill>
              </a:rPr>
              <a:t> het </a:t>
            </a:r>
            <a:r>
              <a:rPr lang="en-US" sz="1800" i="1" dirty="0" err="1">
                <a:solidFill>
                  <a:srgbClr val="E50056"/>
                </a:solidFill>
              </a:rPr>
              <a:t>komen</a:t>
            </a:r>
            <a:r>
              <a:rPr lang="en-US" sz="1800" i="1" dirty="0">
                <a:solidFill>
                  <a:srgbClr val="E50056"/>
                </a:solidFill>
              </a:rPr>
              <a:t> tot </a:t>
            </a:r>
            <a:r>
              <a:rPr lang="en-US" sz="1800" i="1" dirty="0" err="1">
                <a:solidFill>
                  <a:srgbClr val="E50056"/>
                </a:solidFill>
              </a:rPr>
              <a:t>goede</a:t>
            </a:r>
            <a:r>
              <a:rPr lang="en-US" sz="1800" i="1" dirty="0">
                <a:solidFill>
                  <a:srgbClr val="E50056"/>
                </a:solidFill>
              </a:rPr>
              <a:t> </a:t>
            </a:r>
            <a:r>
              <a:rPr lang="en-US" sz="1800" i="1" dirty="0" err="1">
                <a:solidFill>
                  <a:srgbClr val="E50056"/>
                </a:solidFill>
              </a:rPr>
              <a:t>reflectie</a:t>
            </a:r>
            <a:endParaRPr lang="en-US" sz="1800" i="1" dirty="0">
              <a:solidFill>
                <a:srgbClr val="E50056"/>
              </a:solidFill>
            </a:endParaRPr>
          </a:p>
          <a:p>
            <a:endParaRPr lang="nl-NL" dirty="0"/>
          </a:p>
        </p:txBody>
      </p:sp>
    </p:spTree>
    <p:extLst>
      <p:ext uri="{BB962C8B-B14F-4D97-AF65-F5344CB8AC3E}">
        <p14:creationId xmlns:p14="http://schemas.microsoft.com/office/powerpoint/2010/main" val="1287082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28B974A-4EF3-4F21-A3BD-180D7085EFE2}"/>
              </a:ext>
            </a:extLst>
          </p:cNvPr>
          <p:cNvSpPr>
            <a:spLocks noGrp="1"/>
          </p:cNvSpPr>
          <p:nvPr>
            <p:ph type="body" sz="quarter" idx="10"/>
          </p:nvPr>
        </p:nvSpPr>
        <p:spPr>
          <a:xfrm>
            <a:off x="628650" y="1925637"/>
            <a:ext cx="7886700" cy="4779145"/>
          </a:xfrm>
        </p:spPr>
        <p:txBody>
          <a:bodyPr>
            <a:normAutofit fontScale="70000" lnSpcReduction="20000"/>
          </a:bodyPr>
          <a:lstStyle/>
          <a:p>
            <a:pPr algn="l"/>
            <a:r>
              <a:rPr lang="nl-NL" sz="2400" b="0" i="0" dirty="0">
                <a:solidFill>
                  <a:srgbClr val="172B4D"/>
                </a:solidFill>
                <a:effectLst/>
                <a:latin typeface="-apple-system"/>
              </a:rPr>
              <a:t>In de projectvoorbereiding heb ik samen met R  J en U onderzoek gedaan naar hoe de teameffectiviteit hoog gehouden kan worden en hoe de rollen en teams het best verdeeld kunnen worden. Het was mijn taak om deelvraag twee, war is de meest ideale groepsverdeling voor het online ASD-project, te onderzoeken en beschrijven. Ik heb de kwaliteiten van ieder lid van de A groep onderzocht door middel van een </a:t>
            </a:r>
            <a:r>
              <a:rPr lang="nl-NL" sz="2400" b="0" i="0" dirty="0">
                <a:solidFill>
                  <a:srgbClr val="0052CC"/>
                </a:solidFill>
                <a:effectLst/>
                <a:latin typeface="-apple-system"/>
                <a:hlinkClick r:id="rId2"/>
              </a:rPr>
              <a:t>enquête</a:t>
            </a:r>
            <a:r>
              <a:rPr lang="nl-NL" sz="2400" b="0" i="0" dirty="0">
                <a:solidFill>
                  <a:srgbClr val="172B4D"/>
                </a:solidFill>
                <a:effectLst/>
                <a:latin typeface="-apple-system"/>
              </a:rPr>
              <a:t>, die bestond uit vragen over iemands persoonlijkheid (Belbin test), technische- en sociale kwaliteiten en voorkeur voor rol. Bij deze vragen heb ik steeds gevraagd om een cijfer met toelichting, hier heb ik bewust voor gekozen omdat mensen gedwongen worden beter na te denken over hun cijfer als ze ook een toelichting geven. Hiernaast heb ik een literatuur onderzoek uitgevoerd naar de onderwerpen: groepsmanagement waarbij ik gekeken heb naar een mono- of multidisciplinaire teamverdeling, naar zelfsturende teams en hiërarchie binnen teams. Verder heb ik de rolverdeling en RUP-rollen onderzocht, hierbij heb ik gekeken naar welke kwaliteiten er benodigd zijn om de rol goed te kunnen uitvoeren en naar de ideale hoeveelheid personen die deze rol uit zou moeten voeren in het project. Hiervoor heb ik gebruik gemaakt van de RUP op Maat site. Ook heb ik de ideale sub-teamomvang onderzocht. Als laatst heb ik op basis van de resultaten uit de enquête en bovengenoemde onderwerpen een mogelijke rol- en teamverdeling gemaakt.</a:t>
            </a:r>
          </a:p>
          <a:p>
            <a:pPr algn="l"/>
            <a:r>
              <a:rPr lang="nl-NL" sz="2400" b="0" i="0" dirty="0">
                <a:solidFill>
                  <a:srgbClr val="172B4D"/>
                </a:solidFill>
                <a:effectLst/>
                <a:latin typeface="-apple-system"/>
              </a:rPr>
              <a:t>Het literatuur onderzoek heb ik steeds op dezelfde manier aangepakt, eerst heb ik naar bruikbare bronnen gezocht op internet. Voor de bruikbaarheid heb ik steeds gekeken naar de datum van het artikel, voor de actualiteit van het onderzoek heb ik geen bronnen gebruikt die ouder zijn dan tien jaar. Verder heb ik gekeken naar de source van de bron en voorkeur gegeven aan tijdschriften en artikels die over het bedrijfsleven gaan. Hierna heb ik de bronnen uitvoerig gelezen en een mogelijke indeling van de deelvraag gemaakt door middel van sub-koppen. Vervolgens heb ik de hoofdtekst geschreven en bronvermeldingen toegevoegd. Als laatst heb ik de geschreven stukken vergeleken met het algemene verhaal van alle bronnen samen of er geen tegenstrijdigheden in staan.</a:t>
            </a:r>
          </a:p>
          <a:p>
            <a:endParaRPr lang="nl-NL" dirty="0"/>
          </a:p>
        </p:txBody>
      </p:sp>
      <p:sp>
        <p:nvSpPr>
          <p:cNvPr id="3" name="Titel 2">
            <a:extLst>
              <a:ext uri="{FF2B5EF4-FFF2-40B4-BE49-F238E27FC236}">
                <a16:creationId xmlns:a16="http://schemas.microsoft.com/office/drawing/2014/main" id="{EEE99794-5501-45D9-BC8F-BDB205B2247B}"/>
              </a:ext>
            </a:extLst>
          </p:cNvPr>
          <p:cNvSpPr>
            <a:spLocks noGrp="1"/>
          </p:cNvSpPr>
          <p:nvPr>
            <p:ph type="title"/>
          </p:nvPr>
        </p:nvSpPr>
        <p:spPr/>
        <p:txBody>
          <a:bodyPr>
            <a:normAutofit fontScale="90000"/>
          </a:bodyPr>
          <a:lstStyle/>
          <a:p>
            <a:r>
              <a:rPr lang="nl-NL" dirty="0"/>
              <a:t>Voorbeelden situatiebeschrijving onderzoek ( komt wel uit ASD, maar is een voldoende voorbeeld)</a:t>
            </a:r>
          </a:p>
        </p:txBody>
      </p:sp>
      <p:sp>
        <p:nvSpPr>
          <p:cNvPr id="4" name="Tijdelijke aanduiding voor dianummer 3">
            <a:extLst>
              <a:ext uri="{FF2B5EF4-FFF2-40B4-BE49-F238E27FC236}">
                <a16:creationId xmlns:a16="http://schemas.microsoft.com/office/drawing/2014/main" id="{BABA6D29-BDCF-4E3D-8B56-2DCD8942B8E6}"/>
              </a:ext>
            </a:extLst>
          </p:cNvPr>
          <p:cNvSpPr>
            <a:spLocks noGrp="1"/>
          </p:cNvSpPr>
          <p:nvPr>
            <p:ph type="sldNum" sz="quarter" idx="11"/>
          </p:nvPr>
        </p:nvSpPr>
        <p:spPr/>
        <p:txBody>
          <a:bodyPr/>
          <a:lstStyle/>
          <a:p>
            <a:fld id="{0D687F6D-ADF0-1C41-93CB-D99BA5E06410}" type="slidenum">
              <a:rPr lang="nl-NL" smtClean="0"/>
              <a:pPr/>
              <a:t>34</a:t>
            </a:fld>
            <a:endParaRPr lang="nl-NL" dirty="0"/>
          </a:p>
        </p:txBody>
      </p:sp>
    </p:spTree>
    <p:extLst>
      <p:ext uri="{BB962C8B-B14F-4D97-AF65-F5344CB8AC3E}">
        <p14:creationId xmlns:p14="http://schemas.microsoft.com/office/powerpoint/2010/main" val="3624594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D68EE44-D6E5-465A-8B90-37A82A1BF53C}"/>
              </a:ext>
            </a:extLst>
          </p:cNvPr>
          <p:cNvSpPr>
            <a:spLocks noGrp="1"/>
          </p:cNvSpPr>
          <p:nvPr>
            <p:ph type="body" sz="quarter" idx="10"/>
          </p:nvPr>
        </p:nvSpPr>
        <p:spPr/>
        <p:txBody>
          <a:bodyPr>
            <a:normAutofit lnSpcReduction="10000"/>
          </a:bodyPr>
          <a:lstStyle/>
          <a:p>
            <a:pPr algn="l"/>
            <a:r>
              <a:rPr lang="nl-NL" sz="2000" b="0" i="0" dirty="0">
                <a:solidFill>
                  <a:srgbClr val="172B4D"/>
                </a:solidFill>
                <a:effectLst/>
                <a:latin typeface="-apple-system"/>
              </a:rPr>
              <a:t>Voor het maken van de rolverdeling heb ik naar de resultaten van de enquête gekeken en deze vergeleken met de kwaliteiten die benodigd waren voor die rol, wat ik daarvoor had onderzocht. Verder heb ik voor de teamverdeling met name gekeken naar de persoonlijkheden uit de Belbin test en sociale vaardigheden en hier een goede mix van proberen te maken. Ik denk dat dit aardig gelukt is en ben blij met dit resultaat. Verder heb ik voor het verdelen van de teams gekeken naar de </a:t>
            </a:r>
            <a:r>
              <a:rPr lang="nl-NL" sz="2000" b="0" i="0" dirty="0" err="1">
                <a:solidFill>
                  <a:srgbClr val="172B4D"/>
                </a:solidFill>
                <a:effectLst/>
                <a:latin typeface="-apple-system"/>
              </a:rPr>
              <a:t>herkansers</a:t>
            </a:r>
            <a:r>
              <a:rPr lang="nl-NL" sz="2000" b="0" i="0" dirty="0">
                <a:solidFill>
                  <a:srgbClr val="172B4D"/>
                </a:solidFill>
                <a:effectLst/>
                <a:latin typeface="-apple-system"/>
              </a:rPr>
              <a:t> omdat deze van grote waarde kunnen zijn binnen ieder team door hun ervaring, hierom zijn deze ook zoveel mogelijk verdeeld.</a:t>
            </a:r>
          </a:p>
          <a:p>
            <a:pPr algn="l"/>
            <a:r>
              <a:rPr lang="nl-NL" sz="2000" b="0" i="0" dirty="0">
                <a:solidFill>
                  <a:srgbClr val="172B4D"/>
                </a:solidFill>
                <a:effectLst/>
                <a:latin typeface="-apple-system"/>
              </a:rPr>
              <a:t>Het resultaat van deze situatie was een uitgebreid onderzoek naar veel verschillende onderwerpen die houvast boden voor het maken van de rol- en teamverdeling wat het belangrijkste resultaat van de deelvraag was. Wanneer ik terugkijk op dit onderzoek ben ik trots dat ik zo een groot aandeel heb gehad in het zorgen voor een stabiele en logische rol- en teamverdeling en denk ik dat dit er voor gezorgd heeft dat we het project soepel hebben kunnen starten. De volgende keer zou ik het uitvoeren van een enquête en literatuur onderzoek op dezelfde manier aanpakken. Naar mijn inzicht is dit namelijk de juiste manier om een grondig en uitgebreid onderzoek te doen met goede argumenten en alternatieven.</a:t>
            </a:r>
          </a:p>
          <a:p>
            <a:endParaRPr lang="nl-NL" dirty="0"/>
          </a:p>
        </p:txBody>
      </p:sp>
      <p:sp>
        <p:nvSpPr>
          <p:cNvPr id="3" name="Titel 2">
            <a:extLst>
              <a:ext uri="{FF2B5EF4-FFF2-40B4-BE49-F238E27FC236}">
                <a16:creationId xmlns:a16="http://schemas.microsoft.com/office/drawing/2014/main" id="{32D15C9C-742E-402F-89D5-BCDAADB42944}"/>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077932B0-4981-45E8-BFBC-625FA65CF46A}"/>
              </a:ext>
            </a:extLst>
          </p:cNvPr>
          <p:cNvSpPr>
            <a:spLocks noGrp="1"/>
          </p:cNvSpPr>
          <p:nvPr>
            <p:ph type="sldNum" sz="quarter" idx="11"/>
          </p:nvPr>
        </p:nvSpPr>
        <p:spPr/>
        <p:txBody>
          <a:bodyPr/>
          <a:lstStyle/>
          <a:p>
            <a:fld id="{0D687F6D-ADF0-1C41-93CB-D99BA5E06410}" type="slidenum">
              <a:rPr lang="nl-NL" smtClean="0"/>
              <a:pPr/>
              <a:t>35</a:t>
            </a:fld>
            <a:endParaRPr lang="nl-NL" dirty="0"/>
          </a:p>
        </p:txBody>
      </p:sp>
    </p:spTree>
    <p:extLst>
      <p:ext uri="{BB962C8B-B14F-4D97-AF65-F5344CB8AC3E}">
        <p14:creationId xmlns:p14="http://schemas.microsoft.com/office/powerpoint/2010/main" val="1027308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D2CFE1E-53E3-2B41-DD3A-E2E4B293BD30}"/>
              </a:ext>
            </a:extLst>
          </p:cNvPr>
          <p:cNvSpPr>
            <a:spLocks noGrp="1"/>
          </p:cNvSpPr>
          <p:nvPr>
            <p:ph type="body" sz="quarter" idx="10"/>
          </p:nvPr>
        </p:nvSpPr>
        <p:spPr/>
        <p:txBody>
          <a:bodyPr/>
          <a:lstStyle/>
          <a:p>
            <a:endParaRPr lang="nl-NL" dirty="0"/>
          </a:p>
        </p:txBody>
      </p:sp>
      <p:sp>
        <p:nvSpPr>
          <p:cNvPr id="3" name="Titel 2">
            <a:extLst>
              <a:ext uri="{FF2B5EF4-FFF2-40B4-BE49-F238E27FC236}">
                <a16:creationId xmlns:a16="http://schemas.microsoft.com/office/drawing/2014/main" id="{4BB470EF-E825-8A58-0336-24449C099692}"/>
              </a:ext>
            </a:extLst>
          </p:cNvPr>
          <p:cNvSpPr>
            <a:spLocks noGrp="1"/>
          </p:cNvSpPr>
          <p:nvPr>
            <p:ph type="title"/>
          </p:nvPr>
        </p:nvSpPr>
        <p:spPr/>
        <p:txBody>
          <a:bodyPr/>
          <a:lstStyle/>
          <a:p>
            <a:r>
              <a:rPr lang="nl-NL" dirty="0"/>
              <a:t>Nog een</a:t>
            </a:r>
          </a:p>
        </p:txBody>
      </p:sp>
      <p:sp>
        <p:nvSpPr>
          <p:cNvPr id="4" name="Tijdelijke aanduiding voor dianummer 3">
            <a:extLst>
              <a:ext uri="{FF2B5EF4-FFF2-40B4-BE49-F238E27FC236}">
                <a16:creationId xmlns:a16="http://schemas.microsoft.com/office/drawing/2014/main" id="{4EC1130C-7B03-CE31-085D-80E51A8C7976}"/>
              </a:ext>
            </a:extLst>
          </p:cNvPr>
          <p:cNvSpPr>
            <a:spLocks noGrp="1"/>
          </p:cNvSpPr>
          <p:nvPr>
            <p:ph type="sldNum" sz="quarter" idx="11"/>
          </p:nvPr>
        </p:nvSpPr>
        <p:spPr/>
        <p:txBody>
          <a:bodyPr/>
          <a:lstStyle/>
          <a:p>
            <a:fld id="{0D687F6D-ADF0-1C41-93CB-D99BA5E06410}" type="slidenum">
              <a:rPr lang="nl-NL" smtClean="0"/>
              <a:pPr/>
              <a:t>36</a:t>
            </a:fld>
            <a:endParaRPr lang="nl-NL" dirty="0"/>
          </a:p>
        </p:txBody>
      </p:sp>
      <p:graphicFrame>
        <p:nvGraphicFramePr>
          <p:cNvPr id="5" name="Tabel 4">
            <a:extLst>
              <a:ext uri="{FF2B5EF4-FFF2-40B4-BE49-F238E27FC236}">
                <a16:creationId xmlns:a16="http://schemas.microsoft.com/office/drawing/2014/main" id="{25B1790F-174A-48F4-1C6E-CB9F204D9BC9}"/>
              </a:ext>
            </a:extLst>
          </p:cNvPr>
          <p:cNvGraphicFramePr>
            <a:graphicFrameLocks noGrp="1"/>
          </p:cNvGraphicFramePr>
          <p:nvPr>
            <p:extLst>
              <p:ext uri="{D42A27DB-BD31-4B8C-83A1-F6EECF244321}">
                <p14:modId xmlns:p14="http://schemas.microsoft.com/office/powerpoint/2010/main" val="235636747"/>
              </p:ext>
            </p:extLst>
          </p:nvPr>
        </p:nvGraphicFramePr>
        <p:xfrm>
          <a:off x="628650" y="1825625"/>
          <a:ext cx="7886700" cy="4962978"/>
        </p:xfrm>
        <a:graphic>
          <a:graphicData uri="http://schemas.openxmlformats.org/drawingml/2006/table">
            <a:tbl>
              <a:tblPr/>
              <a:tblGrid>
                <a:gridCol w="861483">
                  <a:extLst>
                    <a:ext uri="{9D8B030D-6E8A-4147-A177-3AD203B41FA5}">
                      <a16:colId xmlns:a16="http://schemas.microsoft.com/office/drawing/2014/main" val="2908236068"/>
                    </a:ext>
                  </a:extLst>
                </a:gridCol>
                <a:gridCol w="7025217">
                  <a:extLst>
                    <a:ext uri="{9D8B030D-6E8A-4147-A177-3AD203B41FA5}">
                      <a16:colId xmlns:a16="http://schemas.microsoft.com/office/drawing/2014/main" val="3838646326"/>
                    </a:ext>
                  </a:extLst>
                </a:gridCol>
              </a:tblGrid>
              <a:tr h="136679">
                <a:tc gridSpan="2">
                  <a:txBody>
                    <a:bodyPr/>
                    <a:lstStyle/>
                    <a:p>
                      <a:pPr algn="l" fontAlgn="t"/>
                      <a:r>
                        <a:rPr lang="nl-NL" sz="1000" b="1">
                          <a:solidFill>
                            <a:srgbClr val="172B4D"/>
                          </a:solidFill>
                          <a:effectLst/>
                        </a:rPr>
                        <a:t>Game-event performancetest</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hMerge="1">
                  <a:txBody>
                    <a:bodyPr/>
                    <a:lstStyle/>
                    <a:p>
                      <a:endParaRPr lang="nl-NL"/>
                    </a:p>
                  </a:txBody>
                  <a:tcPr/>
                </a:tc>
                <a:extLst>
                  <a:ext uri="{0D108BD9-81ED-4DB2-BD59-A6C34878D82A}">
                    <a16:rowId xmlns:a16="http://schemas.microsoft.com/office/drawing/2014/main" val="2572612968"/>
                  </a:ext>
                </a:extLst>
              </a:tr>
              <a:tr h="1672325">
                <a:tc>
                  <a:txBody>
                    <a:bodyPr/>
                    <a:lstStyle/>
                    <a:p>
                      <a:pPr algn="l" fontAlgn="t"/>
                      <a:r>
                        <a:rPr lang="nl-NL" sz="1000" b="1">
                          <a:solidFill>
                            <a:srgbClr val="172B4D"/>
                          </a:solidFill>
                          <a:effectLst/>
                        </a:rPr>
                        <a:t>Situatie</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000">
                          <a:effectLst/>
                        </a:rPr>
                        <a:t>Voor het onderzoek naar de structuur van de game-events heb ik het proof of concept voor de instanceof methode gerealiseerd en Stijn het proof of concept voor de consumer methode. Beide implementaties zijn gebouwd vanaf hetzelfde startproject en maakten gebruik van dezelfde tests. Om de snelheden van beide implementaties te meten hebben we met alle architecten voor elke test gemeten hoeveel nanoseconden gepasseerd waren voordat de test slaagde. Alle tests zijn per implementatie 10 keer uitgevoerd, waarna de gemiddelden hiervan met elkaar vergeleken zijn.</a:t>
                      </a:r>
                    </a:p>
                    <a:p>
                      <a:pPr algn="l" fontAlgn="t"/>
                      <a:r>
                        <a:rPr lang="nl-NL" sz="1000">
                          <a:effectLst/>
                        </a:rPr>
                        <a:t>Ik wist dat het gebruik van instanceof slecht was voor de performance, waardoor ik vermoedde dat de performance van het consumer prototype beter zou zijn dan die van instanceof. Uit de resultaten bleek echter dat de helft van de tests van instanceof sneller waren dan consumer.</a:t>
                      </a:r>
                    </a:p>
                    <a:p>
                      <a:pPr algn="l" fontAlgn="t"/>
                      <a:r>
                        <a:rPr lang="nl-NL" sz="1000">
                          <a:effectLst/>
                        </a:rPr>
                        <a:t>De performancetests waren uitgevoerd met slechts twee events. Stijn stelde voor om het instanceof proof of concept te testen met 20 events, met de hypothese dat de code 10x een instanceof aanroep zou moeten maken per event. Elke instanceof aanroep is slecht voor de performance en dus zou de performance verslechteren. Ik stemde hiermee in en deze hypothese bleek uiteindelijk ook te kloppen.</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406342027"/>
                  </a:ext>
                </a:extLst>
              </a:tr>
              <a:tr h="298326">
                <a:tc>
                  <a:txBody>
                    <a:bodyPr/>
                    <a:lstStyle/>
                    <a:p>
                      <a:pPr algn="l" fontAlgn="t"/>
                      <a:r>
                        <a:rPr lang="nl-NL" sz="1000" b="1">
                          <a:solidFill>
                            <a:srgbClr val="172B4D"/>
                          </a:solidFill>
                          <a:effectLst/>
                        </a:rPr>
                        <a:t>Taak</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000">
                          <a:effectLst/>
                        </a:rPr>
                        <a:t>Als lid van een onderzoeksteam ben ik er verantwoordelijk voor dat het onderzoek zo uitgevoerd wordt dat de resultaten kloppen, nagebootst kunnen worden en ook bruikbaar zijn voor het project.</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3687306373"/>
                  </a:ext>
                </a:extLst>
              </a:tr>
              <a:tr h="783267">
                <a:tc>
                  <a:txBody>
                    <a:bodyPr/>
                    <a:lstStyle/>
                    <a:p>
                      <a:pPr algn="l" fontAlgn="t"/>
                      <a:r>
                        <a:rPr lang="nl-NL" sz="1000" b="1">
                          <a:solidFill>
                            <a:srgbClr val="172B4D"/>
                          </a:solidFill>
                          <a:effectLst/>
                        </a:rPr>
                        <a:t>Actie</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000">
                          <a:effectLst/>
                        </a:rPr>
                        <a:t>Ik vond dat de resultaten van een test die uitgevoerd waren met 20 events niet vergeleken mochten worden met tests die uitgevoerd waren met slechts 2 events. De performance van instanceof was inderdaad achteruitgegaan bij het toevoegen van extra events, maar het was niet getest of de performance van consumer niet ook achteruit zou gaan als er getest werd met 20 events. </a:t>
                      </a:r>
                    </a:p>
                    <a:p>
                      <a:pPr algn="l" fontAlgn="t"/>
                      <a:r>
                        <a:rPr lang="nl-NL" sz="1000">
                          <a:effectLst/>
                        </a:rPr>
                        <a:t>Ik heb aan de andere architecten uitgelegd waarom de resultaten niet met elkaar vergeleken mochten worden en voorgesteld om ook het aantal events van de consumer implementatie omhoog te gooien.</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307999611"/>
                  </a:ext>
                </a:extLst>
              </a:tr>
              <a:tr h="702443">
                <a:tc>
                  <a:txBody>
                    <a:bodyPr/>
                    <a:lstStyle/>
                    <a:p>
                      <a:pPr algn="l" fontAlgn="t"/>
                      <a:r>
                        <a:rPr lang="nl-NL" sz="1000" b="1">
                          <a:solidFill>
                            <a:srgbClr val="172B4D"/>
                          </a:solidFill>
                          <a:effectLst/>
                        </a:rPr>
                        <a:t>Resultaat</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000">
                          <a:effectLst/>
                        </a:rPr>
                        <a:t>Zonder mijn inbreng was er een conclusie getrokken op resultaten die niet onder dezelfde omstandigheden verkregen waren. Uiteindelijk bleef de performance van de consumer implementatie met 20 events bijna gelijk, maar voor hetzelfde geld was de performance nog meer achteruit gegaan en hadden we de verkeerde conclusie getrokken.</a:t>
                      </a:r>
                    </a:p>
                    <a:p>
                      <a:pPr algn="l" fontAlgn="t"/>
                      <a:r>
                        <a:rPr lang="nl-NL" sz="1000">
                          <a:effectLst/>
                        </a:rPr>
                        <a:t>Door mijn inbreng zijn de verkregen resultaten van het onderzoek van hogere kwaliteit en mogen de resultaten ook met elkaar vergeleken worden om tot een conclusie te komen.</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047213960"/>
                  </a:ext>
                </a:extLst>
              </a:tr>
              <a:tr h="459973">
                <a:tc>
                  <a:txBody>
                    <a:bodyPr/>
                    <a:lstStyle/>
                    <a:p>
                      <a:pPr algn="l" fontAlgn="t"/>
                      <a:r>
                        <a:rPr lang="nl-NL" sz="1000" b="1">
                          <a:solidFill>
                            <a:srgbClr val="172B4D"/>
                          </a:solidFill>
                          <a:effectLst/>
                        </a:rPr>
                        <a:t>Reflectie</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000">
                          <a:effectLst/>
                        </a:rPr>
                        <a:t>Ik ben blij dat ik ondanks mijn voorkeur voor de consumer implementatie hier niet blindelings vanuit ben gegaan en het onderzoek zo heb uitgevoerd dat beide implementaties exact hetzelfde onderzocht zijn. Op deze manier is de conclusie van ons onderzoek sterker onderbouwd.</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490502806"/>
                  </a:ext>
                </a:extLst>
              </a:tr>
              <a:tr h="298326">
                <a:tc>
                  <a:txBody>
                    <a:bodyPr/>
                    <a:lstStyle/>
                    <a:p>
                      <a:pPr algn="l" fontAlgn="t"/>
                      <a:r>
                        <a:rPr lang="nl-NL" sz="1000" b="1">
                          <a:solidFill>
                            <a:srgbClr val="172B4D"/>
                          </a:solidFill>
                          <a:effectLst/>
                        </a:rPr>
                        <a:t>Transitie</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1000" dirty="0">
                          <a:effectLst/>
                        </a:rPr>
                        <a:t>Ik blijf streng op het hanteren van </a:t>
                      </a:r>
                      <a:r>
                        <a:rPr lang="nl-NL" sz="1000" dirty="0" err="1">
                          <a:effectLst/>
                        </a:rPr>
                        <a:t>onderzoeksprincipes</a:t>
                      </a:r>
                      <a:r>
                        <a:rPr lang="nl-NL" sz="1000" dirty="0">
                          <a:effectLst/>
                        </a:rPr>
                        <a:t>. Zo moeten resultaten die je met elkaar vergelijkt altijd onder dezelfde omstandigheden verkregen zijn. </a:t>
                      </a:r>
                    </a:p>
                  </a:txBody>
                  <a:tcPr marL="39896" marR="39896" marT="27927" marB="27927">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412758707"/>
                  </a:ext>
                </a:extLst>
              </a:tr>
            </a:tbl>
          </a:graphicData>
        </a:graphic>
      </p:graphicFrame>
    </p:spTree>
    <p:extLst>
      <p:ext uri="{BB962C8B-B14F-4D97-AF65-F5344CB8AC3E}">
        <p14:creationId xmlns:p14="http://schemas.microsoft.com/office/powerpoint/2010/main" val="1034369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F04C0C1E-C070-2002-8FE2-870BCD33C67D}"/>
              </a:ext>
            </a:extLst>
          </p:cNvPr>
          <p:cNvSpPr>
            <a:spLocks noGrp="1"/>
          </p:cNvSpPr>
          <p:nvPr>
            <p:ph type="body" sz="quarter" idx="10"/>
          </p:nvPr>
        </p:nvSpPr>
        <p:spPr/>
        <p:txBody>
          <a:bodyPr>
            <a:normAutofit/>
          </a:bodyPr>
          <a:lstStyle/>
          <a:p>
            <a:endParaRPr lang="nl-NL" dirty="0"/>
          </a:p>
        </p:txBody>
      </p:sp>
      <p:sp>
        <p:nvSpPr>
          <p:cNvPr id="3" name="Titel 2">
            <a:extLst>
              <a:ext uri="{FF2B5EF4-FFF2-40B4-BE49-F238E27FC236}">
                <a16:creationId xmlns:a16="http://schemas.microsoft.com/office/drawing/2014/main" id="{794A4EEC-139E-6188-8563-7D9C2D60C39D}"/>
              </a:ext>
            </a:extLst>
          </p:cNvPr>
          <p:cNvSpPr>
            <a:spLocks noGrp="1"/>
          </p:cNvSpPr>
          <p:nvPr>
            <p:ph type="title"/>
          </p:nvPr>
        </p:nvSpPr>
        <p:spPr/>
        <p:txBody>
          <a:bodyPr/>
          <a:lstStyle/>
          <a:p>
            <a:r>
              <a:rPr lang="nl-NL" dirty="0" err="1"/>
              <a:t>Wor</a:t>
            </a:r>
            <a:r>
              <a:rPr lang="nl-NL" dirty="0"/>
              <a:t> 6&gt; toont dit de competentie voldoende aan?</a:t>
            </a:r>
          </a:p>
        </p:txBody>
      </p:sp>
      <p:sp>
        <p:nvSpPr>
          <p:cNvPr id="4" name="Tijdelijke aanduiding voor dianummer 3">
            <a:extLst>
              <a:ext uri="{FF2B5EF4-FFF2-40B4-BE49-F238E27FC236}">
                <a16:creationId xmlns:a16="http://schemas.microsoft.com/office/drawing/2014/main" id="{910EB767-5A02-A1AD-8623-1654317A7162}"/>
              </a:ext>
            </a:extLst>
          </p:cNvPr>
          <p:cNvSpPr>
            <a:spLocks noGrp="1"/>
          </p:cNvSpPr>
          <p:nvPr>
            <p:ph type="sldNum" sz="quarter" idx="11"/>
          </p:nvPr>
        </p:nvSpPr>
        <p:spPr/>
        <p:txBody>
          <a:bodyPr/>
          <a:lstStyle/>
          <a:p>
            <a:fld id="{0D687F6D-ADF0-1C41-93CB-D99BA5E06410}" type="slidenum">
              <a:rPr lang="nl-NL" smtClean="0"/>
              <a:pPr/>
              <a:t>37</a:t>
            </a:fld>
            <a:endParaRPr lang="nl-NL" dirty="0"/>
          </a:p>
        </p:txBody>
      </p:sp>
      <p:graphicFrame>
        <p:nvGraphicFramePr>
          <p:cNvPr id="5" name="Tabel 4">
            <a:extLst>
              <a:ext uri="{FF2B5EF4-FFF2-40B4-BE49-F238E27FC236}">
                <a16:creationId xmlns:a16="http://schemas.microsoft.com/office/drawing/2014/main" id="{EC6DF5F2-DD20-83E5-8D31-3EE227420766}"/>
              </a:ext>
            </a:extLst>
          </p:cNvPr>
          <p:cNvGraphicFramePr>
            <a:graphicFrameLocks noGrp="1"/>
          </p:cNvGraphicFramePr>
          <p:nvPr>
            <p:extLst>
              <p:ext uri="{D42A27DB-BD31-4B8C-83A1-F6EECF244321}">
                <p14:modId xmlns:p14="http://schemas.microsoft.com/office/powerpoint/2010/main" val="2971763817"/>
              </p:ext>
            </p:extLst>
          </p:nvPr>
        </p:nvGraphicFramePr>
        <p:xfrm>
          <a:off x="628650" y="1708985"/>
          <a:ext cx="7984772" cy="4365258"/>
        </p:xfrm>
        <a:graphic>
          <a:graphicData uri="http://schemas.openxmlformats.org/drawingml/2006/table">
            <a:tbl>
              <a:tblPr/>
              <a:tblGrid>
                <a:gridCol w="838906">
                  <a:extLst>
                    <a:ext uri="{9D8B030D-6E8A-4147-A177-3AD203B41FA5}">
                      <a16:colId xmlns:a16="http://schemas.microsoft.com/office/drawing/2014/main" val="1788471544"/>
                    </a:ext>
                  </a:extLst>
                </a:gridCol>
                <a:gridCol w="7145866">
                  <a:extLst>
                    <a:ext uri="{9D8B030D-6E8A-4147-A177-3AD203B41FA5}">
                      <a16:colId xmlns:a16="http://schemas.microsoft.com/office/drawing/2014/main" val="2665797463"/>
                    </a:ext>
                  </a:extLst>
                </a:gridCol>
              </a:tblGrid>
              <a:tr h="188598">
                <a:tc>
                  <a:txBody>
                    <a:bodyPr/>
                    <a:lstStyle/>
                    <a:p>
                      <a:pPr algn="l" fontAlgn="t"/>
                      <a:r>
                        <a:rPr lang="nl-NL" sz="800" b="1">
                          <a:solidFill>
                            <a:srgbClr val="172B4D"/>
                          </a:solidFill>
                          <a:effectLst/>
                        </a:rPr>
                        <a:t>STARRT</a:t>
                      </a:r>
                    </a:p>
                  </a:txBody>
                  <a:tcPr marL="70158" marR="70158" marT="35079" marB="35079">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tc>
                  <a:txBody>
                    <a:bodyPr/>
                    <a:lstStyle/>
                    <a:p>
                      <a:pPr algn="l" fontAlgn="t"/>
                      <a:r>
                        <a:rPr lang="nl-NL" sz="800" b="1">
                          <a:solidFill>
                            <a:srgbClr val="172B4D"/>
                          </a:solidFill>
                          <a:effectLst/>
                        </a:rPr>
                        <a:t>beschrijving</a:t>
                      </a:r>
                    </a:p>
                  </a:txBody>
                  <a:tcPr marL="70158" marR="70158" marT="35079" marB="35079">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291929655"/>
                  </a:ext>
                </a:extLst>
              </a:tr>
              <a:tr h="555610">
                <a:tc>
                  <a:txBody>
                    <a:bodyPr/>
                    <a:lstStyle/>
                    <a:p>
                      <a:pPr algn="l" fontAlgn="t"/>
                      <a:r>
                        <a:rPr lang="nl-NL" sz="1200">
                          <a:effectLst/>
                        </a:rPr>
                        <a:t>Resultaat</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Er is een prototype gerealiseerd waarbij de watchdog configureerbaar is met een JSON bestandje, en dat topics getimed kunnen worden met de zelf gerealiseerde counter klasse. </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005870459"/>
                  </a:ext>
                </a:extLst>
              </a:tr>
              <a:tr h="1621569">
                <a:tc>
                  <a:txBody>
                    <a:bodyPr/>
                    <a:lstStyle/>
                    <a:p>
                      <a:pPr algn="l" fontAlgn="t"/>
                      <a:r>
                        <a:rPr lang="nl-NL" sz="1200">
                          <a:effectLst/>
                        </a:rPr>
                        <a:t>Reflectie</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Ik denk dat het maken van dit prototype kwalitatief en functioneel best zijn doel heeft behaald. Het werkt naar behoren en de code ziet er netjes uit. Echter ben ik wel van mening, dat ik hier veelte lang over heb gedaan om dit te realiseren. Ik liep wel tegen wat problemen met threading aan, maar deze hadden erg snel opgelost kunnen worden als ik wat uitvoeriger mijn code had getest. Tijdens het uitvoerig gebruiken van de code kwam de werking van de code gelijk een stuk duidelijker naar voren. Of dit nou correct of incorrect was. Ik heb dit nu te weinig gedaan.</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97943930"/>
                  </a:ext>
                </a:extLst>
              </a:tr>
              <a:tr h="437171">
                <a:tc>
                  <a:txBody>
                    <a:bodyPr/>
                    <a:lstStyle/>
                    <a:p>
                      <a:pPr algn="l" fontAlgn="t"/>
                      <a:r>
                        <a:rPr lang="nl-NL" sz="1200">
                          <a:effectLst/>
                        </a:rPr>
                        <a:t>Actie</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Realiseer de configuratie en realiseer een timer waarmee de watchdog kan checken of een topic al te lang niks meer stuurt.</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115565147"/>
                  </a:ext>
                </a:extLst>
              </a:tr>
              <a:tr h="318730">
                <a:tc>
                  <a:txBody>
                    <a:bodyPr/>
                    <a:lstStyle/>
                    <a:p>
                      <a:pPr algn="l" fontAlgn="t"/>
                      <a:r>
                        <a:rPr lang="nl-NL" sz="1200">
                          <a:effectLst/>
                        </a:rPr>
                        <a:t>Taak</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Realiseer samen met M hier een prototype voor. De taken zijn van te voren verdeeld.</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2104895572"/>
                  </a:ext>
                </a:extLst>
              </a:tr>
              <a:tr h="437171">
                <a:tc>
                  <a:txBody>
                    <a:bodyPr/>
                    <a:lstStyle/>
                    <a:p>
                      <a:pPr algn="l" fontAlgn="t"/>
                      <a:r>
                        <a:rPr lang="nl-NL" sz="1200">
                          <a:effectLst/>
                        </a:rPr>
                        <a:t>Situatie</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a:effectLst/>
                        </a:rPr>
                        <a:t>Vanuit mijn verantwoordelijkheid als onderzoek watchdog moet er een watchdog prototype gerealiseerd worden.</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248050411"/>
                  </a:ext>
                </a:extLst>
              </a:tr>
              <a:tr h="792490">
                <a:tc>
                  <a:txBody>
                    <a:bodyPr/>
                    <a:lstStyle/>
                    <a:p>
                      <a:pPr algn="l" fontAlgn="t"/>
                      <a:r>
                        <a:rPr lang="nl-NL" sz="1200">
                          <a:effectLst/>
                        </a:rPr>
                        <a:t>Transfer</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nl-NL" sz="1200" dirty="0">
                          <a:effectLst/>
                        </a:rPr>
                        <a:t>Wanneer ik de volgende keer opnieuw een wat groter en complexer stuk code moet gaan realiseren, is het voor mijzelf handig om tussendoor een keer te testen of mijn code nou echt wel helemaal naar behoren werkt, in plaats van domweg door te tikken. </a:t>
                      </a:r>
                    </a:p>
                  </a:txBody>
                  <a:tcPr marL="58465" marR="58465" marT="40925" marB="40925">
                    <a:lnL w="7620" cap="flat" cmpd="sng" algn="ctr">
                      <a:solidFill>
                        <a:srgbClr val="C1C7D0"/>
                      </a:solidFill>
                      <a:prstDash val="solid"/>
                      <a:round/>
                      <a:headEnd type="none" w="med" len="med"/>
                      <a:tailEnd type="none" w="med" len="med"/>
                    </a:lnL>
                    <a:lnR w="7620" cap="flat" cmpd="sng" algn="ctr">
                      <a:solidFill>
                        <a:srgbClr val="C1C7D0"/>
                      </a:solidFill>
                      <a:prstDash val="solid"/>
                      <a:round/>
                      <a:headEnd type="none" w="med" len="med"/>
                      <a:tailEnd type="none" w="med" len="med"/>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593225917"/>
                  </a:ext>
                </a:extLst>
              </a:tr>
            </a:tbl>
          </a:graphicData>
        </a:graphic>
      </p:graphicFrame>
    </p:spTree>
    <p:extLst>
      <p:ext uri="{BB962C8B-B14F-4D97-AF65-F5344CB8AC3E}">
        <p14:creationId xmlns:p14="http://schemas.microsoft.com/office/powerpoint/2010/main" val="283270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BD3ED41-DD98-75DF-F633-90D653D92BD9}"/>
              </a:ext>
            </a:extLst>
          </p:cNvPr>
          <p:cNvSpPr>
            <a:spLocks noGrp="1"/>
          </p:cNvSpPr>
          <p:nvPr>
            <p:ph type="body" sz="quarter" idx="10"/>
          </p:nvPr>
        </p:nvSpPr>
        <p:spPr/>
        <p:txBody>
          <a:bodyPr>
            <a:normAutofit fontScale="85000" lnSpcReduction="20000"/>
          </a:bodyPr>
          <a:lstStyle/>
          <a:p>
            <a:pPr algn="l"/>
            <a:r>
              <a:rPr lang="nl-NL" b="1" i="0" dirty="0">
                <a:solidFill>
                  <a:srgbClr val="172B4D"/>
                </a:solidFill>
                <a:effectLst/>
                <a:latin typeface="-apple-system"/>
              </a:rPr>
              <a:t>WoR-P2: </a:t>
            </a:r>
            <a:endParaRPr lang="nl-NL" b="0" i="0" dirty="0">
              <a:solidFill>
                <a:srgbClr val="172B4D"/>
              </a:solidFill>
              <a:effectLst/>
              <a:latin typeface="-apple-system"/>
            </a:endParaRPr>
          </a:p>
          <a:p>
            <a:pPr algn="l"/>
            <a:r>
              <a:rPr lang="nl-NL" b="0" i="0" dirty="0">
                <a:solidFill>
                  <a:srgbClr val="172B4D"/>
                </a:solidFill>
                <a:effectLst/>
                <a:latin typeface="-apple-system"/>
              </a:rPr>
              <a:t>Om competentie P2 aan te tonen, maak ik gebruik van het feit dat ik heb deelgenomen aan de </a:t>
            </a:r>
            <a:r>
              <a:rPr lang="nl-NL" b="0" i="0" dirty="0">
                <a:solidFill>
                  <a:srgbClr val="0052CC"/>
                </a:solidFill>
                <a:effectLst/>
                <a:latin typeface="-apple-system"/>
                <a:hlinkClick r:id="rId2"/>
              </a:rPr>
              <a:t>vergadering</a:t>
            </a:r>
            <a:r>
              <a:rPr lang="nl-NL" b="0" i="0" dirty="0">
                <a:solidFill>
                  <a:srgbClr val="172B4D"/>
                </a:solidFill>
                <a:effectLst/>
                <a:latin typeface="-apple-system"/>
              </a:rPr>
              <a:t> met de stakeholders.</a:t>
            </a:r>
          </a:p>
          <a:p>
            <a:pPr algn="l"/>
            <a:r>
              <a:rPr lang="nl-NL" b="1" i="0" dirty="0">
                <a:solidFill>
                  <a:srgbClr val="172B4D"/>
                </a:solidFill>
                <a:effectLst/>
                <a:latin typeface="-apple-system"/>
              </a:rPr>
              <a:t>Situatie: </a:t>
            </a:r>
            <a:r>
              <a:rPr lang="nl-NL" b="0" i="0" dirty="0">
                <a:solidFill>
                  <a:srgbClr val="172B4D"/>
                </a:solidFill>
                <a:effectLst/>
                <a:latin typeface="-apple-system"/>
              </a:rPr>
              <a:t>Aan het begin van het project, tijdens de </a:t>
            </a:r>
            <a:r>
              <a:rPr lang="nl-NL" b="0" i="0" dirty="0" err="1">
                <a:solidFill>
                  <a:srgbClr val="172B4D"/>
                </a:solidFill>
                <a:effectLst/>
                <a:latin typeface="-apple-system"/>
              </a:rPr>
              <a:t>inceptiefase</a:t>
            </a:r>
            <a:r>
              <a:rPr lang="nl-NL" b="0" i="0" dirty="0">
                <a:solidFill>
                  <a:srgbClr val="172B4D"/>
                </a:solidFill>
                <a:effectLst/>
                <a:latin typeface="-apple-system"/>
              </a:rPr>
              <a:t>, was het noodzakelijk om de doelstellingen, risico's, functionele en niet-functionele eisen te begrijpen en verduidelijken. Samen met enkele groepsgenoten nam ik het initiatief om een gesprek met de stakeholders te organiseren.</a:t>
            </a:r>
          </a:p>
          <a:p>
            <a:pPr algn="l"/>
            <a:r>
              <a:rPr lang="nl-NL" b="1" i="0" dirty="0">
                <a:solidFill>
                  <a:srgbClr val="172B4D"/>
                </a:solidFill>
                <a:effectLst/>
                <a:latin typeface="-apple-system"/>
              </a:rPr>
              <a:t>Taak:</a:t>
            </a:r>
            <a:r>
              <a:rPr lang="nl-NL" b="0" i="0" dirty="0">
                <a:solidFill>
                  <a:srgbClr val="172B4D"/>
                </a:solidFill>
                <a:effectLst/>
                <a:latin typeface="-apple-system"/>
              </a:rPr>
              <a:t> Mijn taak was om als projectleider actief deel te nemen aan dit gesprek en bij te dragen aan het opstellen van een scenario zodat we dit met de stakeholders zouden bespreken. Vooraf hadden we ook al wat risico's en eisen in gedachten.</a:t>
            </a:r>
          </a:p>
          <a:p>
            <a:pPr algn="l"/>
            <a:r>
              <a:rPr lang="nl-NL" b="1" i="0" dirty="0">
                <a:solidFill>
                  <a:srgbClr val="172B4D"/>
                </a:solidFill>
                <a:effectLst/>
                <a:latin typeface="-apple-system"/>
              </a:rPr>
              <a:t>Aanpak:</a:t>
            </a:r>
            <a:r>
              <a:rPr lang="nl-NL" b="0" i="0" dirty="0">
                <a:solidFill>
                  <a:srgbClr val="172B4D"/>
                </a:solidFill>
                <a:effectLst/>
                <a:latin typeface="-apple-system"/>
              </a:rPr>
              <a:t> Voor het gesprek hebben we (de groepsgenoten en ik) een scenario voorbereid, dit scenario diende als leidraad voor onze discussie met de stakeholders. Tijdens het gesprek hebben we geluisterd, vragen gesteld en feedback verzameld om de doelstelling, risico's en eisen duidelijk te hebben.</a:t>
            </a:r>
          </a:p>
          <a:p>
            <a:pPr algn="l"/>
            <a:r>
              <a:rPr lang="nl-NL" b="1" i="0" dirty="0">
                <a:solidFill>
                  <a:srgbClr val="172B4D"/>
                </a:solidFill>
                <a:effectLst/>
                <a:latin typeface="-apple-system"/>
              </a:rPr>
              <a:t>Resultaat: </a:t>
            </a:r>
            <a:r>
              <a:rPr lang="nl-NL" b="0" i="0" dirty="0">
                <a:solidFill>
                  <a:srgbClr val="172B4D"/>
                </a:solidFill>
                <a:effectLst/>
                <a:latin typeface="-apple-system"/>
              </a:rPr>
              <a:t>Als gevolg van dit gesprek werden de doelstelling, risico's en eisen van het project duidelijker. Dit hebben we met de rest van klas gedeeld en zijn vanuit verder gegaan met het schrijven van het uiteindelijke plan van aanpak.</a:t>
            </a:r>
          </a:p>
          <a:p>
            <a:pPr algn="l"/>
            <a:r>
              <a:rPr lang="nl-NL" b="1" i="0" dirty="0">
                <a:solidFill>
                  <a:srgbClr val="172B4D"/>
                </a:solidFill>
                <a:effectLst/>
                <a:latin typeface="-apple-system"/>
              </a:rPr>
              <a:t>Reflectie: </a:t>
            </a:r>
            <a:r>
              <a:rPr lang="nl-NL" b="0" i="0" dirty="0">
                <a:solidFill>
                  <a:srgbClr val="172B4D"/>
                </a:solidFill>
                <a:effectLst/>
                <a:latin typeface="-apple-system"/>
              </a:rPr>
              <a:t>Achteraf gezien realiseer ik me dat we dit gesprek met de stakeholders eerder hadden moeten voeren, het had ons namelijk enorm veel tijd en onduidelijkheid kunnen schelen. Deze ervaring heeft me wel geleerd over het nut van het vooraf bespreken van een scenario; je creëert hierdoor duidelijkheid en kunt vanuit daar ook makkelijker risico's en functionele/niet-functionele eisen halen.</a:t>
            </a:r>
          </a:p>
          <a:p>
            <a:endParaRPr lang="nl-NL" dirty="0"/>
          </a:p>
        </p:txBody>
      </p:sp>
      <p:sp>
        <p:nvSpPr>
          <p:cNvPr id="3" name="Titel 2">
            <a:extLst>
              <a:ext uri="{FF2B5EF4-FFF2-40B4-BE49-F238E27FC236}">
                <a16:creationId xmlns:a16="http://schemas.microsoft.com/office/drawing/2014/main" id="{ACD1DB7E-90F7-E44E-3E89-D378B3B5242C}"/>
              </a:ext>
            </a:extLst>
          </p:cNvPr>
          <p:cNvSpPr>
            <a:spLocks noGrp="1"/>
          </p:cNvSpPr>
          <p:nvPr>
            <p:ph type="title"/>
          </p:nvPr>
        </p:nvSpPr>
        <p:spPr/>
        <p:txBody>
          <a:bodyPr/>
          <a:lstStyle/>
          <a:p>
            <a:r>
              <a:rPr lang="nl-NL" dirty="0"/>
              <a:t>Zo liever niet…ongelukkig gekozen voorbeeld</a:t>
            </a:r>
          </a:p>
        </p:txBody>
      </p:sp>
      <p:sp>
        <p:nvSpPr>
          <p:cNvPr id="4" name="Tijdelijke aanduiding voor dianummer 3">
            <a:extLst>
              <a:ext uri="{FF2B5EF4-FFF2-40B4-BE49-F238E27FC236}">
                <a16:creationId xmlns:a16="http://schemas.microsoft.com/office/drawing/2014/main" id="{577AB89D-B9F9-E943-9F10-B1129D045E77}"/>
              </a:ext>
            </a:extLst>
          </p:cNvPr>
          <p:cNvSpPr>
            <a:spLocks noGrp="1"/>
          </p:cNvSpPr>
          <p:nvPr>
            <p:ph type="sldNum" sz="quarter" idx="11"/>
          </p:nvPr>
        </p:nvSpPr>
        <p:spPr/>
        <p:txBody>
          <a:bodyPr/>
          <a:lstStyle/>
          <a:p>
            <a:fld id="{0D687F6D-ADF0-1C41-93CB-D99BA5E06410}" type="slidenum">
              <a:rPr lang="nl-NL" smtClean="0"/>
              <a:pPr/>
              <a:t>38</a:t>
            </a:fld>
            <a:endParaRPr lang="nl-NL" dirty="0"/>
          </a:p>
        </p:txBody>
      </p:sp>
    </p:spTree>
    <p:extLst>
      <p:ext uri="{BB962C8B-B14F-4D97-AF65-F5344CB8AC3E}">
        <p14:creationId xmlns:p14="http://schemas.microsoft.com/office/powerpoint/2010/main" val="3212738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AB6B56D-C0D4-45F3-85C4-701EA1F11FBF}"/>
              </a:ext>
            </a:extLst>
          </p:cNvPr>
          <p:cNvSpPr>
            <a:spLocks noGrp="1"/>
          </p:cNvSpPr>
          <p:nvPr>
            <p:ph type="body" sz="quarter" idx="10"/>
          </p:nvPr>
        </p:nvSpPr>
        <p:spPr/>
        <p:txBody>
          <a:bodyPr/>
          <a:lstStyle/>
          <a:p>
            <a:r>
              <a:rPr lang="nl-NL" dirty="0"/>
              <a:t>Voor ieder leerdoel neem je  1 situatiebeschrijving op</a:t>
            </a:r>
          </a:p>
          <a:p>
            <a:pPr marL="342900" indent="-342900">
              <a:buFont typeface="Arial" panose="020B0604020202020204" pitchFamily="34" charset="0"/>
              <a:buChar char="•"/>
            </a:pPr>
            <a:r>
              <a:rPr lang="nl-NL" dirty="0"/>
              <a:t>Is het gelukt om aan je leerdoel te werken? Ook dit kan door omstandigheden minder goed of zelfs niet gelukt zijn, onderbouw dan waarom niet</a:t>
            </a:r>
          </a:p>
          <a:p>
            <a:pPr marL="342900" indent="-342900">
              <a:buFont typeface="Arial" panose="020B0604020202020204" pitchFamily="34" charset="0"/>
              <a:buChar char="•"/>
            </a:pPr>
            <a:r>
              <a:rPr lang="nl-NL" dirty="0"/>
              <a:t>Voeg bewijslast toe, dat kan uit een IPV komen,  uit werken aan een product, een enquête onder je team, een logboek, planning, ect..</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TT kan er nog sprake zijn van een 0-meting, laat dan extra duidelijk zien wat je beoogde aanpak is voor deel twee en waar je nu staat</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Je hebt dus 1 technisch en 1 persoonlijk leerdoel</a:t>
            </a:r>
          </a:p>
          <a:p>
            <a:pPr marL="342900" indent="-342900">
              <a:buFont typeface="Arial" panose="020B0604020202020204" pitchFamily="34" charset="0"/>
              <a:buChar char="•"/>
            </a:pPr>
            <a:endParaRPr lang="nl-NL" dirty="0"/>
          </a:p>
          <a:p>
            <a:endParaRPr lang="nl-NL" dirty="0"/>
          </a:p>
          <a:p>
            <a:endParaRPr lang="nl-NL" dirty="0"/>
          </a:p>
          <a:p>
            <a:endParaRPr lang="nl-NL" dirty="0"/>
          </a:p>
          <a:p>
            <a:endParaRPr lang="nl-NL" dirty="0"/>
          </a:p>
        </p:txBody>
      </p:sp>
      <p:sp>
        <p:nvSpPr>
          <p:cNvPr id="3" name="Titel 2">
            <a:extLst>
              <a:ext uri="{FF2B5EF4-FFF2-40B4-BE49-F238E27FC236}">
                <a16:creationId xmlns:a16="http://schemas.microsoft.com/office/drawing/2014/main" id="{AD169C22-D9A4-418E-BEA6-8BDF65268BB0}"/>
              </a:ext>
            </a:extLst>
          </p:cNvPr>
          <p:cNvSpPr>
            <a:spLocks noGrp="1"/>
          </p:cNvSpPr>
          <p:nvPr>
            <p:ph type="title"/>
          </p:nvPr>
        </p:nvSpPr>
        <p:spPr/>
        <p:txBody>
          <a:bodyPr/>
          <a:lstStyle/>
          <a:p>
            <a:r>
              <a:rPr lang="nl-NL" dirty="0"/>
              <a:t>Leerdoelen</a:t>
            </a:r>
          </a:p>
        </p:txBody>
      </p:sp>
      <p:sp>
        <p:nvSpPr>
          <p:cNvPr id="4" name="Tijdelijke aanduiding voor dianummer 3">
            <a:extLst>
              <a:ext uri="{FF2B5EF4-FFF2-40B4-BE49-F238E27FC236}">
                <a16:creationId xmlns:a16="http://schemas.microsoft.com/office/drawing/2014/main" id="{69FCDAAC-FF61-4931-BD5A-FFE2EC4E3908}"/>
              </a:ext>
            </a:extLst>
          </p:cNvPr>
          <p:cNvSpPr>
            <a:spLocks noGrp="1"/>
          </p:cNvSpPr>
          <p:nvPr>
            <p:ph type="sldNum" sz="quarter" idx="11"/>
          </p:nvPr>
        </p:nvSpPr>
        <p:spPr/>
        <p:txBody>
          <a:bodyPr/>
          <a:lstStyle/>
          <a:p>
            <a:fld id="{0D687F6D-ADF0-1C41-93CB-D99BA5E06410}" type="slidenum">
              <a:rPr lang="nl-NL" smtClean="0"/>
              <a:pPr/>
              <a:t>39</a:t>
            </a:fld>
            <a:endParaRPr lang="nl-NL" dirty="0"/>
          </a:p>
        </p:txBody>
      </p:sp>
    </p:spTree>
    <p:extLst>
      <p:ext uri="{BB962C8B-B14F-4D97-AF65-F5344CB8AC3E}">
        <p14:creationId xmlns:p14="http://schemas.microsoft.com/office/powerpoint/2010/main" val="37586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732B29C-8900-EDB6-FEE3-DD4CD830CD56}"/>
              </a:ext>
            </a:extLst>
          </p:cNvPr>
          <p:cNvSpPr>
            <a:spLocks noGrp="1"/>
          </p:cNvSpPr>
          <p:nvPr>
            <p:ph type="body" sz="quarter" idx="10"/>
          </p:nvPr>
        </p:nvSpPr>
        <p:spPr/>
        <p:txBody>
          <a:bodyPr>
            <a:normAutofit/>
          </a:bodyPr>
          <a:lstStyle/>
          <a:p>
            <a:r>
              <a:rPr lang="nl-NL" dirty="0"/>
              <a:t>• Inleiding, inclusief je gekozen leerdoelen en in eigen woorden de opdracht</a:t>
            </a:r>
          </a:p>
          <a:p>
            <a:endParaRPr lang="nl-NL" dirty="0"/>
          </a:p>
          <a:p>
            <a:r>
              <a:rPr lang="nl-NL" dirty="0"/>
              <a:t>• Evaluatie van de projectmethode ( </a:t>
            </a:r>
            <a:r>
              <a:rPr lang="nl-NL" dirty="0" err="1"/>
              <a:t>WoR</a:t>
            </a:r>
            <a:r>
              <a:rPr lang="nl-NL" dirty="0"/>
              <a:t> 1) tot zover en eerste beschrijving van je rol</a:t>
            </a:r>
          </a:p>
          <a:p>
            <a:endParaRPr lang="nl-NL" dirty="0"/>
          </a:p>
          <a:p>
            <a:r>
              <a:rPr lang="nl-NL" dirty="0"/>
              <a:t>• Kwaliteit: oordeel over minstens twee deelproducten.  Zoals in de studiehandleiding staat zijn dat dus het SRS, SDD, </a:t>
            </a:r>
            <a:r>
              <a:rPr lang="nl-NL" dirty="0" err="1"/>
              <a:t>PvA</a:t>
            </a:r>
            <a:r>
              <a:rPr lang="nl-NL" dirty="0"/>
              <a:t>, onderzoeksverslagen, code, testplan – en rapport en het SAD</a:t>
            </a:r>
          </a:p>
          <a:p>
            <a:r>
              <a:rPr lang="nl-NL" dirty="0"/>
              <a:t>Tip: kies de twee die het meest ‘af’ zijn voor je oordeel.</a:t>
            </a:r>
          </a:p>
          <a:p>
            <a:r>
              <a:rPr lang="nl-NL" dirty="0"/>
              <a:t> </a:t>
            </a:r>
          </a:p>
        </p:txBody>
      </p:sp>
      <p:sp>
        <p:nvSpPr>
          <p:cNvPr id="3" name="Titel 2">
            <a:extLst>
              <a:ext uri="{FF2B5EF4-FFF2-40B4-BE49-F238E27FC236}">
                <a16:creationId xmlns:a16="http://schemas.microsoft.com/office/drawing/2014/main" id="{62F454BD-1CBC-907E-C7EC-09A021701029}"/>
              </a:ext>
            </a:extLst>
          </p:cNvPr>
          <p:cNvSpPr>
            <a:spLocks noGrp="1"/>
          </p:cNvSpPr>
          <p:nvPr>
            <p:ph type="title"/>
          </p:nvPr>
        </p:nvSpPr>
        <p:spPr/>
        <p:txBody>
          <a:bodyPr/>
          <a:lstStyle/>
          <a:p>
            <a:r>
              <a:rPr lang="nl-NL" dirty="0"/>
              <a:t>Vrij uit de studiehandleiding</a:t>
            </a:r>
          </a:p>
        </p:txBody>
      </p:sp>
      <p:sp>
        <p:nvSpPr>
          <p:cNvPr id="4" name="Tijdelijke aanduiding voor dianummer 3">
            <a:extLst>
              <a:ext uri="{FF2B5EF4-FFF2-40B4-BE49-F238E27FC236}">
                <a16:creationId xmlns:a16="http://schemas.microsoft.com/office/drawing/2014/main" id="{C76F6697-13EC-6AEF-8725-2678E0B3C76A}"/>
              </a:ext>
            </a:extLst>
          </p:cNvPr>
          <p:cNvSpPr>
            <a:spLocks noGrp="1"/>
          </p:cNvSpPr>
          <p:nvPr>
            <p:ph type="sldNum" sz="quarter" idx="11"/>
          </p:nvPr>
        </p:nvSpPr>
        <p:spPr/>
        <p:txBody>
          <a:bodyPr/>
          <a:lstStyle/>
          <a:p>
            <a:fld id="{0D687F6D-ADF0-1C41-93CB-D99BA5E06410}" type="slidenum">
              <a:rPr lang="nl-NL" smtClean="0"/>
              <a:pPr/>
              <a:t>4</a:t>
            </a:fld>
            <a:endParaRPr lang="nl-NL" dirty="0"/>
          </a:p>
        </p:txBody>
      </p:sp>
    </p:spTree>
    <p:extLst>
      <p:ext uri="{BB962C8B-B14F-4D97-AF65-F5344CB8AC3E}">
        <p14:creationId xmlns:p14="http://schemas.microsoft.com/office/powerpoint/2010/main" val="18123143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231CE8E-08F8-076B-7254-22DA4AE4D0F2}"/>
              </a:ext>
            </a:extLst>
          </p:cNvPr>
          <p:cNvSpPr>
            <a:spLocks noGrp="1"/>
          </p:cNvSpPr>
          <p:nvPr>
            <p:ph type="body" sz="quarter" idx="10"/>
          </p:nvPr>
        </p:nvSpPr>
        <p:spPr/>
        <p:txBody>
          <a:bodyPr>
            <a:normAutofit fontScale="92500" lnSpcReduction="20000"/>
          </a:bodyPr>
          <a:lstStyle/>
          <a:p>
            <a:pPr algn="l"/>
            <a:r>
              <a:rPr lang="nl-NL" b="0" i="0" dirty="0">
                <a:solidFill>
                  <a:srgbClr val="172B4D"/>
                </a:solidFill>
                <a:effectLst/>
                <a:latin typeface="-apple-system"/>
              </a:rPr>
              <a:t>7.1. Persoonlijk leerdoel</a:t>
            </a:r>
          </a:p>
          <a:p>
            <a:pPr algn="l"/>
            <a:r>
              <a:rPr lang="nl-NL" b="0" i="0" dirty="0">
                <a:solidFill>
                  <a:srgbClr val="172B4D"/>
                </a:solidFill>
                <a:effectLst/>
                <a:latin typeface="-apple-system"/>
              </a:rPr>
              <a:t>Voor mijn persoonlijk leerdoel had ik opgesteld dat ik minder agressief over wilde komen naar groepsgenoten die mijn hulp nodig hadden. Zelf heb ik de rol als software-architect aangenomen waarbij vaak groepsgenoten iets willen overleggen. Hierdoor heb ik vaak momenten gehad waarbij groepsgenoten wat wilde vragen, en ik druk bezig was met mijn eigen taken. </a:t>
            </a:r>
          </a:p>
          <a:p>
            <a:pPr algn="l"/>
            <a:r>
              <a:rPr lang="nl-NL" b="0" i="0" dirty="0">
                <a:solidFill>
                  <a:srgbClr val="172B4D"/>
                </a:solidFill>
                <a:effectLst/>
                <a:latin typeface="-apple-system"/>
              </a:rPr>
              <a:t>Wat heel erg hielp was het standaard moment wat er ingepland was om aan het persoonlijk verslag te werken. Als het persoonlijk verslag tijd was betekende dit dat je op dat moment niet gestoord kon worden door andere projectgenoten. Daardoor gebruikte ik dit moment om goed werk te verzetten. Iedereen was bezig met zijn persoonlijk verlag, en ik kon hierdoor goed aan de applicatie werken. Het persoonlijk verslag typte ik later in de avond af.</a:t>
            </a:r>
          </a:p>
          <a:p>
            <a:pPr algn="l"/>
            <a:r>
              <a:rPr lang="nl-NL" b="0" i="0" dirty="0">
                <a:solidFill>
                  <a:srgbClr val="172B4D"/>
                </a:solidFill>
                <a:effectLst/>
                <a:latin typeface="-apple-system"/>
              </a:rPr>
              <a:t>Tijdens dit project heb ik ook de trigger ontdekt waardoor ik agressief reageer op mensen die om mijn hulp vragen. Dit komt namelijk door stress. Zelf kan ik namelijk niet goed tegen stress en raak hier geïrriteerd door. Om een situatie toe te lichten is hier een </a:t>
            </a:r>
            <a:r>
              <a:rPr lang="nl-NL" b="0" i="0" dirty="0">
                <a:solidFill>
                  <a:srgbClr val="0052CC"/>
                </a:solidFill>
                <a:effectLst/>
                <a:latin typeface="-apple-system"/>
                <a:hlinkClick r:id="rId2"/>
              </a:rPr>
              <a:t>situatiebeschrijving</a:t>
            </a:r>
            <a:r>
              <a:rPr lang="nl-NL" b="0" i="0" dirty="0">
                <a:solidFill>
                  <a:srgbClr val="172B4D"/>
                </a:solidFill>
                <a:effectLst/>
                <a:latin typeface="-apple-system"/>
              </a:rPr>
              <a:t> (kopje 4) voor gemaakt.</a:t>
            </a:r>
          </a:p>
          <a:p>
            <a:pPr algn="l"/>
            <a:r>
              <a:rPr lang="nl-NL" b="0" i="0" dirty="0">
                <a:solidFill>
                  <a:srgbClr val="172B4D"/>
                </a:solidFill>
                <a:effectLst/>
                <a:latin typeface="-apple-system"/>
              </a:rPr>
              <a:t>Ik heb ook een tactiek gevonden die werkt voor het minder agressief reageren. Dit staat beschreven in het volgende </a:t>
            </a:r>
            <a:r>
              <a:rPr lang="nl-NL" b="0" i="0" dirty="0">
                <a:solidFill>
                  <a:srgbClr val="0052CC"/>
                </a:solidFill>
                <a:effectLst/>
                <a:latin typeface="-apple-system"/>
                <a:hlinkClick r:id="rId3"/>
              </a:rPr>
              <a:t>STARRT-tabel</a:t>
            </a:r>
            <a:r>
              <a:rPr lang="nl-NL" b="0" i="0" dirty="0">
                <a:solidFill>
                  <a:srgbClr val="172B4D"/>
                </a:solidFill>
                <a:effectLst/>
                <a:latin typeface="-apple-system"/>
              </a:rPr>
              <a:t> (kopje 2).</a:t>
            </a:r>
          </a:p>
          <a:p>
            <a:r>
              <a:rPr lang="nl-NL" dirty="0"/>
              <a:t> </a:t>
            </a:r>
          </a:p>
        </p:txBody>
      </p:sp>
      <p:sp>
        <p:nvSpPr>
          <p:cNvPr id="3" name="Titel 2">
            <a:extLst>
              <a:ext uri="{FF2B5EF4-FFF2-40B4-BE49-F238E27FC236}">
                <a16:creationId xmlns:a16="http://schemas.microsoft.com/office/drawing/2014/main" id="{4800D034-4726-3467-C421-F06C4E00FCE3}"/>
              </a:ext>
            </a:extLst>
          </p:cNvPr>
          <p:cNvSpPr>
            <a:spLocks noGrp="1"/>
          </p:cNvSpPr>
          <p:nvPr>
            <p:ph type="title"/>
          </p:nvPr>
        </p:nvSpPr>
        <p:spPr/>
        <p:txBody>
          <a:bodyPr/>
          <a:lstStyle/>
          <a:p>
            <a:r>
              <a:rPr lang="nl-NL" dirty="0"/>
              <a:t>Voorbeeld persoonlijk leerdoel (voldoende aangegeven)</a:t>
            </a:r>
          </a:p>
        </p:txBody>
      </p:sp>
      <p:sp>
        <p:nvSpPr>
          <p:cNvPr id="4" name="Tijdelijke aanduiding voor dianummer 3">
            <a:extLst>
              <a:ext uri="{FF2B5EF4-FFF2-40B4-BE49-F238E27FC236}">
                <a16:creationId xmlns:a16="http://schemas.microsoft.com/office/drawing/2014/main" id="{36C4F413-5ECF-9FA0-4EEA-5958621E49C2}"/>
              </a:ext>
            </a:extLst>
          </p:cNvPr>
          <p:cNvSpPr>
            <a:spLocks noGrp="1"/>
          </p:cNvSpPr>
          <p:nvPr>
            <p:ph type="sldNum" sz="quarter" idx="11"/>
          </p:nvPr>
        </p:nvSpPr>
        <p:spPr/>
        <p:txBody>
          <a:bodyPr/>
          <a:lstStyle/>
          <a:p>
            <a:fld id="{0D687F6D-ADF0-1C41-93CB-D99BA5E06410}" type="slidenum">
              <a:rPr lang="nl-NL" smtClean="0"/>
              <a:pPr/>
              <a:t>40</a:t>
            </a:fld>
            <a:endParaRPr lang="nl-NL" dirty="0"/>
          </a:p>
        </p:txBody>
      </p:sp>
    </p:spTree>
    <p:extLst>
      <p:ext uri="{BB962C8B-B14F-4D97-AF65-F5344CB8AC3E}">
        <p14:creationId xmlns:p14="http://schemas.microsoft.com/office/powerpoint/2010/main" val="1916028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ED870861-F8AD-4A94-B3C0-1F78D7A44734}"/>
              </a:ext>
            </a:extLst>
          </p:cNvPr>
          <p:cNvSpPr>
            <a:spLocks noGrp="1"/>
          </p:cNvSpPr>
          <p:nvPr>
            <p:ph type="body" sz="quarter" idx="10"/>
          </p:nvPr>
        </p:nvSpPr>
        <p:spPr/>
        <p:txBody>
          <a:bodyPr>
            <a:normAutofit fontScale="62500" lnSpcReduction="20000"/>
          </a:bodyPr>
          <a:lstStyle/>
          <a:p>
            <a:pPr algn="l"/>
            <a:r>
              <a:rPr lang="nl-NL" b="0" i="0" dirty="0">
                <a:solidFill>
                  <a:srgbClr val="172B4D"/>
                </a:solidFill>
                <a:effectLst/>
                <a:latin typeface="-apple-system"/>
              </a:rPr>
              <a:t>Tijdens de voorbereidingsfase is er een enquête afgehouden door het rollenonderzoek. Hierin heb ik aangegeven dat ik wel architect wild worden. Echter was ik een van de weinige die dit aan hadden gegeven en zijn mijn mede-architecten als opvulling voor architect gegaan. Dit heeft voor mijn huidige architecten team met Marloes, Brian en Stijn gevormd. Deze drie individuen hebben allemaal een </a:t>
            </a:r>
            <a:r>
              <a:rPr lang="nl-NL" b="0" i="0" dirty="0" err="1">
                <a:solidFill>
                  <a:srgbClr val="172B4D"/>
                </a:solidFill>
                <a:effectLst/>
                <a:latin typeface="-apple-system"/>
              </a:rPr>
              <a:t>kennisvoorstand</a:t>
            </a:r>
            <a:r>
              <a:rPr lang="nl-NL" b="0" i="0" dirty="0">
                <a:solidFill>
                  <a:srgbClr val="172B4D"/>
                </a:solidFill>
                <a:effectLst/>
                <a:latin typeface="-apple-system"/>
              </a:rPr>
              <a:t> op mij op het courses-gebied. Zoals in hoofdstuk 6 benoemd, ben ik uiteindelijk </a:t>
            </a:r>
            <a:r>
              <a:rPr lang="nl-NL" b="0" i="0" dirty="0" err="1">
                <a:solidFill>
                  <a:srgbClr val="172B4D"/>
                </a:solidFill>
                <a:effectLst/>
                <a:latin typeface="-apple-system"/>
              </a:rPr>
              <a:t>Hoofd-Architect</a:t>
            </a:r>
            <a:r>
              <a:rPr lang="nl-NL" b="0" i="0" dirty="0">
                <a:solidFill>
                  <a:srgbClr val="172B4D"/>
                </a:solidFill>
                <a:effectLst/>
                <a:latin typeface="-apple-system"/>
              </a:rPr>
              <a:t> geworden. Mijn leerdoel is hierdoor geworden: "Ik wil de keuzes van mijn architecten team kunnen onderbouwen als </a:t>
            </a:r>
            <a:r>
              <a:rPr lang="nl-NL" b="0" i="0" dirty="0" err="1">
                <a:solidFill>
                  <a:srgbClr val="172B4D"/>
                </a:solidFill>
                <a:effectLst/>
                <a:latin typeface="-apple-system"/>
              </a:rPr>
              <a:t>Hoofd-Architect</a:t>
            </a:r>
            <a:r>
              <a:rPr lang="nl-NL" b="0" i="0" dirty="0">
                <a:solidFill>
                  <a:srgbClr val="172B4D"/>
                </a:solidFill>
                <a:effectLst/>
                <a:latin typeface="-apple-system"/>
              </a:rPr>
              <a:t>, omdat ik qua </a:t>
            </a:r>
            <a:r>
              <a:rPr lang="nl-NL" b="0" i="0" dirty="0" err="1">
                <a:solidFill>
                  <a:srgbClr val="172B4D"/>
                </a:solidFill>
                <a:effectLst/>
                <a:latin typeface="-apple-system"/>
              </a:rPr>
              <a:t>kennis-niveau</a:t>
            </a:r>
            <a:r>
              <a:rPr lang="nl-NL" b="0" i="0" dirty="0">
                <a:solidFill>
                  <a:srgbClr val="172B4D"/>
                </a:solidFill>
                <a:effectLst/>
                <a:latin typeface="-apple-system"/>
              </a:rPr>
              <a:t> niet op een lijn lig met mijn mede-architecten." </a:t>
            </a:r>
          </a:p>
          <a:p>
            <a:pPr algn="l"/>
            <a:r>
              <a:rPr lang="nl-NL" b="1" i="0" dirty="0">
                <a:solidFill>
                  <a:srgbClr val="172B4D"/>
                </a:solidFill>
                <a:effectLst/>
                <a:latin typeface="-apple-system"/>
              </a:rPr>
              <a:t>8.1.1.  Het Plan</a:t>
            </a:r>
          </a:p>
          <a:p>
            <a:pPr algn="l"/>
            <a:r>
              <a:rPr lang="nl-NL" b="1" i="0" dirty="0">
                <a:solidFill>
                  <a:srgbClr val="172B4D"/>
                </a:solidFill>
                <a:effectLst/>
                <a:latin typeface="-apple-system"/>
              </a:rPr>
              <a:t>8.1.1.1. Tussentijds</a:t>
            </a:r>
          </a:p>
          <a:p>
            <a:pPr algn="l"/>
            <a:r>
              <a:rPr lang="nl-NL" b="0" i="0" dirty="0">
                <a:solidFill>
                  <a:srgbClr val="172B4D"/>
                </a:solidFill>
                <a:effectLst/>
                <a:latin typeface="-apple-system"/>
              </a:rPr>
              <a:t>Ik heb mijzelf aan het begin van het project voorgenomen om, mochten mijn teamgenoten te snel vooruit branden, verduidelijking vragen waar nodig. Ook was mijn doel om voor ideeën waar ik mee ben gekomen te laten verifiëren bij mijn teamgenoten. Op deze manier valideer ik mijn opgedane kennis en mijn persoonlijke ondervindingen. </a:t>
            </a:r>
          </a:p>
          <a:p>
            <a:pPr algn="l"/>
            <a:r>
              <a:rPr lang="nl-NL" b="1" i="0" dirty="0">
                <a:solidFill>
                  <a:srgbClr val="172B4D"/>
                </a:solidFill>
                <a:effectLst/>
                <a:latin typeface="-apple-system"/>
              </a:rPr>
              <a:t>8.1.2. De Uitvoering</a:t>
            </a:r>
          </a:p>
          <a:p>
            <a:pPr algn="l"/>
            <a:r>
              <a:rPr lang="nl-NL" b="0" i="0" dirty="0">
                <a:solidFill>
                  <a:srgbClr val="172B4D"/>
                </a:solidFill>
                <a:effectLst/>
                <a:latin typeface="-apple-system"/>
              </a:rPr>
              <a:t>Omdat mijn leerdoel lastig te meten is, heb ik een situatie uitgeschreven aan de hand van STARR:</a:t>
            </a:r>
            <a:br>
              <a:rPr lang="nl-NL" b="0" i="0" dirty="0">
                <a:solidFill>
                  <a:srgbClr val="172B4D"/>
                </a:solidFill>
                <a:effectLst/>
                <a:latin typeface="-apple-system"/>
              </a:rPr>
            </a:br>
            <a:r>
              <a:rPr lang="nl-NL" b="0" i="0" dirty="0">
                <a:solidFill>
                  <a:srgbClr val="172B4D"/>
                </a:solidFill>
                <a:effectLst/>
                <a:latin typeface="-apple-system"/>
              </a:rPr>
              <a:t>Zie bijlage IV, Situatiebeschrijving Architectuur</a:t>
            </a:r>
            <a:br>
              <a:rPr lang="nl-NL" b="0" i="0" dirty="0">
                <a:solidFill>
                  <a:srgbClr val="172B4D"/>
                </a:solidFill>
                <a:effectLst/>
                <a:latin typeface="-apple-system"/>
              </a:rPr>
            </a:br>
            <a:endParaRPr lang="nl-NL" b="0" i="0" dirty="0">
              <a:solidFill>
                <a:srgbClr val="172B4D"/>
              </a:solidFill>
              <a:effectLst/>
              <a:latin typeface="-apple-system"/>
            </a:endParaRPr>
          </a:p>
          <a:p>
            <a:pPr algn="l"/>
            <a:br>
              <a:rPr lang="nl-NL" b="0" i="0" dirty="0">
                <a:solidFill>
                  <a:srgbClr val="172B4D"/>
                </a:solidFill>
                <a:effectLst/>
                <a:latin typeface="-apple-system"/>
              </a:rPr>
            </a:br>
            <a:endParaRPr lang="nl-NL" b="0" i="0" dirty="0">
              <a:solidFill>
                <a:srgbClr val="172B4D"/>
              </a:solidFill>
              <a:effectLst/>
              <a:latin typeface="-apple-system"/>
            </a:endParaRPr>
          </a:p>
          <a:p>
            <a:pPr algn="l"/>
            <a:r>
              <a:rPr lang="nl-NL" b="1" i="1" dirty="0">
                <a:solidFill>
                  <a:srgbClr val="172B4D"/>
                </a:solidFill>
                <a:effectLst/>
                <a:latin typeface="-apple-system"/>
              </a:rPr>
              <a:t>8.1.3. Vooruitzicht</a:t>
            </a:r>
          </a:p>
          <a:p>
            <a:pPr algn="l"/>
            <a:r>
              <a:rPr lang="nl-NL" b="0" i="1" dirty="0">
                <a:solidFill>
                  <a:srgbClr val="172B4D"/>
                </a:solidFill>
                <a:effectLst/>
                <a:latin typeface="-apple-system"/>
              </a:rPr>
              <a:t>Om verder te blijven leren over mijn leerdoel ben ik van plan om in mijn nieuwe team, waar ik 13 mei 2024 in ga zitten, een bron van informatie over het SAD te zijn. Hierdoor zal ik het centrale punt van informatieoverdracht zijn voor mijn groep en dit zal een goed bewijslast worden voor mijn opgedane kennis over de architectuur. Ook kan ik pijlen of ik daadwerkelijk dichter op lijn zal liggen met mijn mede-architecten qua visie over het SAD. Ik ben blij als ik vanuit mijn team krijg te horen dat hun visie over het SAD in lijn is getrokken met dat van de architecten. Tevens gaan we als architecten iedere dag van 08:00 - 09:00 bij elkaar zitten, om er voor te zorgen dat we allemaal op lijn liggen over de onderlinge visie van het SAD.</a:t>
            </a:r>
          </a:p>
          <a:p>
            <a:pPr algn="l"/>
            <a:endParaRPr lang="nl-NL" b="1" i="0" dirty="0">
              <a:solidFill>
                <a:srgbClr val="172B4D"/>
              </a:solidFill>
              <a:effectLst/>
              <a:latin typeface="-apple-system"/>
            </a:endParaRPr>
          </a:p>
          <a:p>
            <a:endParaRPr lang="nl-NL" dirty="0"/>
          </a:p>
        </p:txBody>
      </p:sp>
      <p:sp>
        <p:nvSpPr>
          <p:cNvPr id="3" name="Titel 2">
            <a:extLst>
              <a:ext uri="{FF2B5EF4-FFF2-40B4-BE49-F238E27FC236}">
                <a16:creationId xmlns:a16="http://schemas.microsoft.com/office/drawing/2014/main" id="{ABEB7B8E-B5E3-96DE-8959-B1003386CA52}"/>
              </a:ext>
            </a:extLst>
          </p:cNvPr>
          <p:cNvSpPr>
            <a:spLocks noGrp="1"/>
          </p:cNvSpPr>
          <p:nvPr>
            <p:ph type="title"/>
          </p:nvPr>
        </p:nvSpPr>
        <p:spPr/>
        <p:txBody>
          <a:bodyPr/>
          <a:lstStyle/>
          <a:p>
            <a:r>
              <a:rPr lang="nl-NL" dirty="0"/>
              <a:t>Vooruitblik naar deel 2</a:t>
            </a:r>
          </a:p>
        </p:txBody>
      </p:sp>
      <p:sp>
        <p:nvSpPr>
          <p:cNvPr id="4" name="Tijdelijke aanduiding voor dianummer 3">
            <a:extLst>
              <a:ext uri="{FF2B5EF4-FFF2-40B4-BE49-F238E27FC236}">
                <a16:creationId xmlns:a16="http://schemas.microsoft.com/office/drawing/2014/main" id="{D9659CCF-932E-AAE5-05ED-30C4B45CBD9B}"/>
              </a:ext>
            </a:extLst>
          </p:cNvPr>
          <p:cNvSpPr>
            <a:spLocks noGrp="1"/>
          </p:cNvSpPr>
          <p:nvPr>
            <p:ph type="sldNum" sz="quarter" idx="11"/>
          </p:nvPr>
        </p:nvSpPr>
        <p:spPr/>
        <p:txBody>
          <a:bodyPr/>
          <a:lstStyle/>
          <a:p>
            <a:fld id="{0D687F6D-ADF0-1C41-93CB-D99BA5E06410}" type="slidenum">
              <a:rPr lang="nl-NL" smtClean="0"/>
              <a:pPr/>
              <a:t>41</a:t>
            </a:fld>
            <a:endParaRPr lang="nl-NL" dirty="0"/>
          </a:p>
        </p:txBody>
      </p:sp>
    </p:spTree>
    <p:extLst>
      <p:ext uri="{BB962C8B-B14F-4D97-AF65-F5344CB8AC3E}">
        <p14:creationId xmlns:p14="http://schemas.microsoft.com/office/powerpoint/2010/main" val="3833351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2B8FF8A9-009C-B4BC-ECC4-C9CC8FB815E5}"/>
              </a:ext>
            </a:extLst>
          </p:cNvPr>
          <p:cNvSpPr>
            <a:spLocks noGrp="1"/>
          </p:cNvSpPr>
          <p:nvPr>
            <p:ph type="body" sz="quarter" idx="10"/>
          </p:nvPr>
        </p:nvSpPr>
        <p:spPr/>
        <p:txBody>
          <a:bodyPr>
            <a:normAutofit lnSpcReduction="10000"/>
          </a:bodyPr>
          <a:lstStyle/>
          <a:p>
            <a:pPr algn="l"/>
            <a:r>
              <a:rPr lang="nl-NL" b="0" i="0" dirty="0">
                <a:solidFill>
                  <a:srgbClr val="172B4D"/>
                </a:solidFill>
                <a:effectLst/>
                <a:latin typeface="-apple-system"/>
              </a:rPr>
              <a:t>Hieronder ga ik beschrijven wat ik gedaan heb om de leerdoelen te bereiken.</a:t>
            </a:r>
          </a:p>
          <a:p>
            <a:pPr algn="l"/>
            <a:r>
              <a:rPr lang="nl-NL" b="1" i="0" dirty="0">
                <a:solidFill>
                  <a:srgbClr val="172B4D"/>
                </a:solidFill>
                <a:effectLst/>
                <a:latin typeface="-apple-system"/>
              </a:rPr>
              <a:t>Eigen leerdoel:</a:t>
            </a:r>
            <a:endParaRPr lang="nl-NL" b="0" i="0" dirty="0">
              <a:solidFill>
                <a:srgbClr val="172B4D"/>
              </a:solidFill>
              <a:effectLst/>
              <a:latin typeface="-apple-system"/>
            </a:endParaRPr>
          </a:p>
          <a:p>
            <a:pPr algn="l"/>
            <a:r>
              <a:rPr lang="nl-NL" b="0" i="0" dirty="0">
                <a:solidFill>
                  <a:srgbClr val="172B4D"/>
                </a:solidFill>
                <a:effectLst/>
                <a:latin typeface="-apple-system"/>
              </a:rPr>
              <a:t>Ben nog niet veel bezig geweest met mijn leerdoel. Vooral niet opgelet toen ik bezig was met het onderzoek. D heeft mijn gedeelte van het onderzoek nagekeken en heeft goede feedback geleverd op mijn werk. Sinds dien ben ik er weer meer bewust op gaan letten. Niet veel teksten na het onderzoek hoeven schrijven, maar ik ga E nog vragen of ze bij mijn verslag nadruk wil leggen op de spelling, grammatica en zins loop. Hiermee hoop ik nog wat feedback te krijgen zodat ik beter wordt in mijn leerdoel.</a:t>
            </a:r>
          </a:p>
          <a:p>
            <a:pPr algn="l"/>
            <a:endParaRPr lang="nl-NL" dirty="0">
              <a:solidFill>
                <a:srgbClr val="172B4D"/>
              </a:solidFill>
              <a:latin typeface="-apple-system"/>
            </a:endParaRPr>
          </a:p>
          <a:p>
            <a:pPr algn="l"/>
            <a:r>
              <a:rPr lang="nl-NL" b="0" i="0" dirty="0">
                <a:solidFill>
                  <a:srgbClr val="E50856"/>
                </a:solidFill>
                <a:effectLst/>
                <a:latin typeface="-apple-system"/>
              </a:rPr>
              <a:t>Het is geen sterk leerdoel, maar ook de bewijslast is er niet of nauwelijks. Als je  TT nog niet of nauwelijks toegekomen bent  aan het werken aan het leerdoel,  laat ons dan zien, wat je wel had kunnen doen om er meer mee bezig te zijn geweest</a:t>
            </a:r>
          </a:p>
          <a:p>
            <a:endParaRPr lang="nl-NL" dirty="0"/>
          </a:p>
        </p:txBody>
      </p:sp>
      <p:sp>
        <p:nvSpPr>
          <p:cNvPr id="3" name="Titel 2">
            <a:extLst>
              <a:ext uri="{FF2B5EF4-FFF2-40B4-BE49-F238E27FC236}">
                <a16:creationId xmlns:a16="http://schemas.microsoft.com/office/drawing/2014/main" id="{720C94AA-F2CB-99D2-CF7B-E746A420FC89}"/>
              </a:ext>
            </a:extLst>
          </p:cNvPr>
          <p:cNvSpPr>
            <a:spLocks noGrp="1"/>
          </p:cNvSpPr>
          <p:nvPr>
            <p:ph type="title"/>
          </p:nvPr>
        </p:nvSpPr>
        <p:spPr/>
        <p:txBody>
          <a:bodyPr/>
          <a:lstStyle/>
          <a:p>
            <a:r>
              <a:rPr lang="nl-NL" dirty="0"/>
              <a:t>Zo liever niet…….</a:t>
            </a:r>
          </a:p>
        </p:txBody>
      </p:sp>
      <p:sp>
        <p:nvSpPr>
          <p:cNvPr id="4" name="Tijdelijke aanduiding voor dianummer 3">
            <a:extLst>
              <a:ext uri="{FF2B5EF4-FFF2-40B4-BE49-F238E27FC236}">
                <a16:creationId xmlns:a16="http://schemas.microsoft.com/office/drawing/2014/main" id="{0B235CA5-4207-6946-8843-730EE317A95B}"/>
              </a:ext>
            </a:extLst>
          </p:cNvPr>
          <p:cNvSpPr>
            <a:spLocks noGrp="1"/>
          </p:cNvSpPr>
          <p:nvPr>
            <p:ph type="sldNum" sz="quarter" idx="11"/>
          </p:nvPr>
        </p:nvSpPr>
        <p:spPr/>
        <p:txBody>
          <a:bodyPr/>
          <a:lstStyle/>
          <a:p>
            <a:fld id="{0D687F6D-ADF0-1C41-93CB-D99BA5E06410}" type="slidenum">
              <a:rPr lang="nl-NL" smtClean="0"/>
              <a:pPr/>
              <a:t>42</a:t>
            </a:fld>
            <a:endParaRPr lang="nl-NL" dirty="0"/>
          </a:p>
        </p:txBody>
      </p:sp>
    </p:spTree>
    <p:extLst>
      <p:ext uri="{BB962C8B-B14F-4D97-AF65-F5344CB8AC3E}">
        <p14:creationId xmlns:p14="http://schemas.microsoft.com/office/powerpoint/2010/main" val="3056409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lstStyle/>
          <a:p>
            <a:endParaRPr lang="en-US" dirty="0"/>
          </a:p>
          <a:p>
            <a:endParaRPr lang="en-US" dirty="0"/>
          </a:p>
          <a:p>
            <a:r>
              <a:rPr lang="en-US" dirty="0" err="1"/>
              <a:t>Voor</a:t>
            </a:r>
            <a:r>
              <a:rPr lang="en-US" dirty="0"/>
              <a:t> </a:t>
            </a:r>
            <a:r>
              <a:rPr lang="en-US" dirty="0" err="1"/>
              <a:t>alle</a:t>
            </a:r>
            <a:r>
              <a:rPr lang="en-US" dirty="0"/>
              <a:t> </a:t>
            </a:r>
            <a:r>
              <a:rPr lang="en-US" dirty="0" err="1"/>
              <a:t>competenties</a:t>
            </a:r>
            <a:r>
              <a:rPr lang="en-US" dirty="0"/>
              <a:t> 3 tot 5 links </a:t>
            </a:r>
            <a:r>
              <a:rPr lang="en-US" dirty="0" err="1"/>
              <a:t>naar</a:t>
            </a:r>
            <a:r>
              <a:rPr lang="en-US" dirty="0"/>
              <a:t> </a:t>
            </a:r>
            <a:r>
              <a:rPr lang="en-US" dirty="0" err="1"/>
              <a:t>documentatie</a:t>
            </a:r>
            <a:r>
              <a:rPr lang="en-US" dirty="0"/>
              <a:t>, commits, pull requests etc. + </a:t>
            </a:r>
            <a:r>
              <a:rPr lang="en-US" i="1" dirty="0" err="1"/>
              <a:t>korte</a:t>
            </a:r>
            <a:r>
              <a:rPr lang="en-US" i="1" dirty="0"/>
              <a:t> </a:t>
            </a:r>
            <a:r>
              <a:rPr lang="en-US" dirty="0" err="1"/>
              <a:t>toelichting</a:t>
            </a:r>
            <a:r>
              <a:rPr lang="en-US" dirty="0"/>
              <a:t> op </a:t>
            </a:r>
            <a:r>
              <a:rPr lang="en-US" dirty="0" err="1"/>
              <a:t>jouw</a:t>
            </a:r>
            <a:r>
              <a:rPr lang="en-US" dirty="0"/>
              <a:t> </a:t>
            </a:r>
            <a:r>
              <a:rPr lang="en-US" dirty="0" err="1"/>
              <a:t>bijdrage</a:t>
            </a:r>
            <a:endParaRPr lang="en-US" dirty="0"/>
          </a:p>
          <a:p>
            <a:endParaRPr lang="en-US" dirty="0"/>
          </a:p>
          <a:p>
            <a:r>
              <a:rPr lang="en-US" dirty="0" err="1"/>
              <a:t>Kies</a:t>
            </a:r>
            <a:r>
              <a:rPr lang="en-US" dirty="0"/>
              <a:t> </a:t>
            </a:r>
            <a:r>
              <a:rPr lang="en-US" i="1" dirty="0"/>
              <a:t>die </a:t>
            </a:r>
            <a:r>
              <a:rPr lang="en-US" dirty="0"/>
              <a:t>links </a:t>
            </a:r>
            <a:r>
              <a:rPr lang="en-US" dirty="0" err="1"/>
              <a:t>waarvan</a:t>
            </a:r>
            <a:r>
              <a:rPr lang="en-US" dirty="0"/>
              <a:t> je </a:t>
            </a:r>
            <a:r>
              <a:rPr lang="en-US" dirty="0" err="1"/>
              <a:t>denkt</a:t>
            </a:r>
            <a:r>
              <a:rPr lang="en-US" dirty="0"/>
              <a:t> </a:t>
            </a:r>
            <a:r>
              <a:rPr lang="en-US" dirty="0" err="1"/>
              <a:t>dat</a:t>
            </a:r>
            <a:r>
              <a:rPr lang="en-US" dirty="0"/>
              <a:t> die je </a:t>
            </a:r>
            <a:r>
              <a:rPr lang="en-US" dirty="0" err="1"/>
              <a:t>bijdragen</a:t>
            </a:r>
            <a:r>
              <a:rPr lang="en-US" dirty="0"/>
              <a:t> het </a:t>
            </a:r>
            <a:r>
              <a:rPr lang="en-US" dirty="0" err="1"/>
              <a:t>beste</a:t>
            </a:r>
            <a:r>
              <a:rPr lang="en-US" dirty="0"/>
              <a:t> </a:t>
            </a:r>
            <a:r>
              <a:rPr lang="en-US" dirty="0" err="1"/>
              <a:t>helder</a:t>
            </a:r>
            <a:r>
              <a:rPr lang="en-US" dirty="0"/>
              <a:t> </a:t>
            </a:r>
            <a:r>
              <a:rPr lang="en-US" dirty="0" err="1"/>
              <a:t>maken</a:t>
            </a:r>
            <a:endParaRPr lang="en-US" dirty="0"/>
          </a:p>
        </p:txBody>
      </p:sp>
      <p:sp>
        <p:nvSpPr>
          <p:cNvPr id="2" name="Titel 1"/>
          <p:cNvSpPr>
            <a:spLocks noGrp="1"/>
          </p:cNvSpPr>
          <p:nvPr>
            <p:ph type="title"/>
          </p:nvPr>
        </p:nvSpPr>
        <p:spPr/>
        <p:txBody>
          <a:bodyPr/>
          <a:lstStyle/>
          <a:p>
            <a:r>
              <a:rPr lang="en-US" dirty="0" err="1"/>
              <a:t>Competenties</a:t>
            </a:r>
            <a:r>
              <a:rPr lang="en-US" dirty="0"/>
              <a:t> in </a:t>
            </a:r>
            <a:r>
              <a:rPr lang="en-US" dirty="0" err="1"/>
              <a:t>factheet</a:t>
            </a:r>
            <a:endParaRPr lang="en-US" dirty="0"/>
          </a:p>
        </p:txBody>
      </p:sp>
    </p:spTree>
    <p:extLst>
      <p:ext uri="{BB962C8B-B14F-4D97-AF65-F5344CB8AC3E}">
        <p14:creationId xmlns:p14="http://schemas.microsoft.com/office/powerpoint/2010/main" val="2061611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type="body" sz="quarter" idx="10"/>
          </p:nvPr>
        </p:nvSpPr>
        <p:spPr/>
        <p:txBody>
          <a:bodyPr/>
          <a:lstStyle/>
          <a:p>
            <a:r>
              <a:rPr lang="nl-NL" dirty="0"/>
              <a:t>Aan de hand van het </a:t>
            </a:r>
            <a:r>
              <a:rPr lang="nl-NL" b="1" dirty="0"/>
              <a:t>nakijkmodel </a:t>
            </a:r>
          </a:p>
          <a:p>
            <a:endParaRPr lang="nl-NL" dirty="0"/>
          </a:p>
          <a:p>
            <a:r>
              <a:rPr lang="nl-NL" dirty="0"/>
              <a:t>Het gaat om de samenhang van:</a:t>
            </a:r>
          </a:p>
          <a:p>
            <a:pPr marL="342900" indent="-342900">
              <a:buFont typeface="Arial" panose="020B0604020202020204" pitchFamily="34" charset="0"/>
              <a:buChar char="•"/>
            </a:pPr>
            <a:r>
              <a:rPr lang="nl-NL" dirty="0"/>
              <a:t>je projectbijdrage</a:t>
            </a:r>
          </a:p>
          <a:p>
            <a:pPr marL="342900" indent="-342900">
              <a:buFont typeface="Arial" panose="020B0604020202020204" pitchFamily="34" charset="0"/>
              <a:buChar char="•"/>
            </a:pPr>
            <a:r>
              <a:rPr lang="nl-NL" dirty="0"/>
              <a:t>je verantwoording in het projectverslag</a:t>
            </a:r>
          </a:p>
          <a:p>
            <a:endParaRPr lang="nl-NL" dirty="0"/>
          </a:p>
          <a:p>
            <a:r>
              <a:rPr lang="nl-NL" dirty="0"/>
              <a:t>Van belang in je verslag: al het gevraagde (uit het nakijkmodel) is:</a:t>
            </a:r>
          </a:p>
          <a:p>
            <a:pPr marL="342900" indent="-342900">
              <a:buFontTx/>
              <a:buChar char="-"/>
            </a:pPr>
            <a:r>
              <a:rPr lang="nl-NL" dirty="0"/>
              <a:t>aanwezig</a:t>
            </a:r>
          </a:p>
          <a:p>
            <a:pPr marL="342900" indent="-342900">
              <a:buFontTx/>
              <a:buChar char="-"/>
            </a:pPr>
            <a:r>
              <a:rPr lang="nl-NL" dirty="0"/>
              <a:t>correct en onderbouwd</a:t>
            </a:r>
          </a:p>
          <a:p>
            <a:endParaRPr lang="nl-NL" dirty="0"/>
          </a:p>
          <a:p>
            <a:endParaRPr lang="nl-NL" dirty="0"/>
          </a:p>
        </p:txBody>
      </p:sp>
      <p:sp>
        <p:nvSpPr>
          <p:cNvPr id="2" name="Titel 1"/>
          <p:cNvSpPr>
            <a:spLocks noGrp="1"/>
          </p:cNvSpPr>
          <p:nvPr>
            <p:ph type="title"/>
          </p:nvPr>
        </p:nvSpPr>
        <p:spPr/>
        <p:txBody>
          <a:bodyPr/>
          <a:lstStyle/>
          <a:p>
            <a:r>
              <a:rPr lang="nl-NL" dirty="0"/>
              <a:t>Beoordeling</a:t>
            </a:r>
          </a:p>
        </p:txBody>
      </p:sp>
    </p:spTree>
    <p:extLst>
      <p:ext uri="{BB962C8B-B14F-4D97-AF65-F5344CB8AC3E}">
        <p14:creationId xmlns:p14="http://schemas.microsoft.com/office/powerpoint/2010/main" val="214824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9EFD4A55-6F72-4641-AAC8-7609D12A356D}"/>
              </a:ext>
            </a:extLst>
          </p:cNvPr>
          <p:cNvSpPr>
            <a:spLocks noGrp="1"/>
          </p:cNvSpPr>
          <p:nvPr>
            <p:ph type="body" sz="quarter" idx="10"/>
          </p:nvPr>
        </p:nvSpPr>
        <p:spPr/>
        <p:txBody>
          <a:bodyPr/>
          <a:lstStyle/>
          <a:p>
            <a:r>
              <a:rPr lang="nl-NL" dirty="0"/>
              <a:t> </a:t>
            </a:r>
          </a:p>
          <a:p>
            <a:endParaRPr lang="nl-NL" dirty="0"/>
          </a:p>
          <a:p>
            <a:r>
              <a:rPr lang="nl-NL" dirty="0"/>
              <a:t>Deadline TT verslag is vrijdag 6 december om 22.00 uur.</a:t>
            </a:r>
          </a:p>
          <a:p>
            <a:endParaRPr lang="nl-NL" dirty="0"/>
          </a:p>
          <a:p>
            <a:r>
              <a:rPr lang="nl-NL" dirty="0"/>
              <a:t>Wij kijken na vanaf je  </a:t>
            </a:r>
            <a:r>
              <a:rPr lang="nl-NL" dirty="0" err="1"/>
              <a:t>Confluence</a:t>
            </a:r>
            <a:r>
              <a:rPr lang="nl-NL"/>
              <a:t> pagina</a:t>
            </a:r>
            <a:endParaRPr lang="nl-NL" dirty="0"/>
          </a:p>
        </p:txBody>
      </p:sp>
      <p:sp>
        <p:nvSpPr>
          <p:cNvPr id="3" name="Titel 2">
            <a:extLst>
              <a:ext uri="{FF2B5EF4-FFF2-40B4-BE49-F238E27FC236}">
                <a16:creationId xmlns:a16="http://schemas.microsoft.com/office/drawing/2014/main" id="{D5E1C381-CA48-4655-8D49-1DA50C98088B}"/>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BEF34593-9C13-4677-8733-5A8CB60D11F7}"/>
              </a:ext>
            </a:extLst>
          </p:cNvPr>
          <p:cNvSpPr>
            <a:spLocks noGrp="1"/>
          </p:cNvSpPr>
          <p:nvPr>
            <p:ph type="sldNum" sz="quarter" idx="11"/>
          </p:nvPr>
        </p:nvSpPr>
        <p:spPr/>
        <p:txBody>
          <a:bodyPr/>
          <a:lstStyle/>
          <a:p>
            <a:fld id="{0D687F6D-ADF0-1C41-93CB-D99BA5E06410}" type="slidenum">
              <a:rPr lang="nl-NL" smtClean="0"/>
              <a:pPr/>
              <a:t>45</a:t>
            </a:fld>
            <a:endParaRPr lang="nl-NL" dirty="0"/>
          </a:p>
        </p:txBody>
      </p:sp>
    </p:spTree>
    <p:extLst>
      <p:ext uri="{BB962C8B-B14F-4D97-AF65-F5344CB8AC3E}">
        <p14:creationId xmlns:p14="http://schemas.microsoft.com/office/powerpoint/2010/main" val="379026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AF4EDA3-AC1E-4E9F-BB5E-B567A30A00C0}"/>
              </a:ext>
            </a:extLst>
          </p:cNvPr>
          <p:cNvSpPr>
            <a:spLocks noGrp="1"/>
          </p:cNvSpPr>
          <p:nvPr>
            <p:ph type="body" sz="quarter" idx="10"/>
          </p:nvPr>
        </p:nvSpPr>
        <p:spPr/>
        <p:txBody>
          <a:bodyPr/>
          <a:lstStyle/>
          <a:p>
            <a:endParaRPr lang="nl-NL"/>
          </a:p>
        </p:txBody>
      </p:sp>
      <p:pic>
        <p:nvPicPr>
          <p:cNvPr id="1026" name="Picture 2" descr="http://seanheritage.com/wp-content/uploads/2014/01/question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818577">
            <a:off x="3080040" y="2439040"/>
            <a:ext cx="2983920" cy="1979919"/>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CA8B6050-2931-4BE9-972C-E7646E60C6EB}"/>
              </a:ext>
            </a:extLst>
          </p:cNvPr>
          <p:cNvSpPr>
            <a:spLocks noGrp="1"/>
          </p:cNvSpPr>
          <p:nvPr>
            <p:ph type="title"/>
          </p:nvPr>
        </p:nvSpPr>
        <p:spPr/>
        <p:txBody>
          <a:bodyPr/>
          <a:lstStyle/>
          <a:p>
            <a:r>
              <a:rPr lang="en-US" dirty="0"/>
              <a:t>SUCCES!</a:t>
            </a:r>
            <a:endParaRPr lang="nl-NL" dirty="0"/>
          </a:p>
        </p:txBody>
      </p:sp>
    </p:spTree>
    <p:extLst>
      <p:ext uri="{BB962C8B-B14F-4D97-AF65-F5344CB8AC3E}">
        <p14:creationId xmlns:p14="http://schemas.microsoft.com/office/powerpoint/2010/main" val="335298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951624A-F341-DEC6-D2CF-84344F12347C}"/>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nl-NL" dirty="0"/>
              <a:t>In de studiehandleiding staat dat je TT moet kiezen uit </a:t>
            </a:r>
            <a:r>
              <a:rPr lang="nl-NL" dirty="0" err="1"/>
              <a:t>WoR</a:t>
            </a:r>
            <a:r>
              <a:rPr lang="nl-NL" dirty="0"/>
              <a:t>- 2,  4 of 6. Werk deze zo ver mogelijk uit, dus per leeruitkomst tenminste één situatiebeschrijving en verwijzingen naar bewijsmateriaal. </a:t>
            </a:r>
          </a:p>
          <a:p>
            <a:pPr marL="342900" indent="-342900">
              <a:buFont typeface="Arial" panose="020B0604020202020204" pitchFamily="34" charset="0"/>
              <a:buChar char="•"/>
            </a:pPr>
            <a:endParaRPr lang="nl-NL" dirty="0"/>
          </a:p>
          <a:p>
            <a:r>
              <a:rPr lang="nl-NL" dirty="0"/>
              <a:t>Maar……</a:t>
            </a:r>
          </a:p>
          <a:p>
            <a:r>
              <a:rPr lang="nl-NL" dirty="0"/>
              <a:t>als je </a:t>
            </a:r>
            <a:r>
              <a:rPr lang="nl-NL" dirty="0" err="1"/>
              <a:t>WoR</a:t>
            </a:r>
            <a:r>
              <a:rPr lang="nl-NL" dirty="0"/>
              <a:t> 3 ( onderzoek) </a:t>
            </a:r>
          </a:p>
          <a:p>
            <a:r>
              <a:rPr lang="nl-NL" dirty="0" err="1"/>
              <a:t>WoR</a:t>
            </a:r>
            <a:r>
              <a:rPr lang="nl-NL" dirty="0"/>
              <a:t> 7 (</a:t>
            </a:r>
            <a:r>
              <a:rPr lang="nl-NL" b="0" i="0" dirty="0">
                <a:solidFill>
                  <a:srgbClr val="333333"/>
                </a:solidFill>
                <a:effectLst/>
              </a:rPr>
              <a:t>Je beoordeelt tussentijds de kwaliteit van de software en stuurt zo nodig bij door gebruik van design </a:t>
            </a:r>
            <a:r>
              <a:rPr lang="nl-NL" b="0" i="0" dirty="0" err="1">
                <a:solidFill>
                  <a:srgbClr val="333333"/>
                </a:solidFill>
                <a:effectLst/>
              </a:rPr>
              <a:t>patterns</a:t>
            </a:r>
            <a:r>
              <a:rPr lang="nl-NL" b="0" i="0" dirty="0">
                <a:solidFill>
                  <a:srgbClr val="333333"/>
                </a:solidFill>
                <a:effectLst/>
              </a:rPr>
              <a:t> en </a:t>
            </a:r>
            <a:r>
              <a:rPr lang="nl-NL" b="0" i="0" dirty="0" err="1">
                <a:solidFill>
                  <a:srgbClr val="333333"/>
                </a:solidFill>
                <a:effectLst/>
              </a:rPr>
              <a:t>refactoringtechnieken</a:t>
            </a:r>
            <a:r>
              <a:rPr lang="nl-NL" b="0" i="0" dirty="0">
                <a:solidFill>
                  <a:srgbClr val="333333"/>
                </a:solidFill>
                <a:effectLst/>
              </a:rPr>
              <a:t> ) </a:t>
            </a:r>
          </a:p>
          <a:p>
            <a:r>
              <a:rPr lang="nl-NL" b="0" i="0" dirty="0">
                <a:solidFill>
                  <a:srgbClr val="333333"/>
                </a:solidFill>
                <a:effectLst/>
              </a:rPr>
              <a:t>of WoR-9 (o.a. review, werken aan </a:t>
            </a:r>
            <a:r>
              <a:rPr lang="nl-NL" b="0" i="0" dirty="0" err="1">
                <a:solidFill>
                  <a:srgbClr val="333333"/>
                </a:solidFill>
                <a:effectLst/>
              </a:rPr>
              <a:t>PvA</a:t>
            </a:r>
            <a:r>
              <a:rPr lang="nl-NL" b="0" i="0" dirty="0">
                <a:solidFill>
                  <a:srgbClr val="333333"/>
                </a:solidFill>
                <a:effectLst/>
              </a:rPr>
              <a:t>) wil opnemen, dan kan dat ook</a:t>
            </a:r>
            <a:endParaRPr lang="nl-NL" dirty="0"/>
          </a:p>
          <a:p>
            <a:endParaRPr lang="nl-NL" dirty="0"/>
          </a:p>
          <a:p>
            <a:endParaRPr lang="nl-NL" dirty="0"/>
          </a:p>
          <a:p>
            <a:endParaRPr lang="nl-NL" dirty="0"/>
          </a:p>
          <a:p>
            <a:endParaRPr lang="nl-NL" dirty="0"/>
          </a:p>
        </p:txBody>
      </p:sp>
      <p:sp>
        <p:nvSpPr>
          <p:cNvPr id="3" name="Titel 2">
            <a:extLst>
              <a:ext uri="{FF2B5EF4-FFF2-40B4-BE49-F238E27FC236}">
                <a16:creationId xmlns:a16="http://schemas.microsoft.com/office/drawing/2014/main" id="{ED96244F-8B25-5736-08EA-6092948A8E69}"/>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846DE11B-0B75-BCEA-65DD-761AA6889CD8}"/>
              </a:ext>
            </a:extLst>
          </p:cNvPr>
          <p:cNvSpPr>
            <a:spLocks noGrp="1"/>
          </p:cNvSpPr>
          <p:nvPr>
            <p:ph type="sldNum" sz="quarter" idx="11"/>
          </p:nvPr>
        </p:nvSpPr>
        <p:spPr/>
        <p:txBody>
          <a:bodyPr/>
          <a:lstStyle/>
          <a:p>
            <a:fld id="{0D687F6D-ADF0-1C41-93CB-D99BA5E06410}" type="slidenum">
              <a:rPr lang="nl-NL" smtClean="0"/>
              <a:pPr/>
              <a:t>5</a:t>
            </a:fld>
            <a:endParaRPr lang="nl-NL" dirty="0"/>
          </a:p>
        </p:txBody>
      </p:sp>
    </p:spTree>
    <p:extLst>
      <p:ext uri="{BB962C8B-B14F-4D97-AF65-F5344CB8AC3E}">
        <p14:creationId xmlns:p14="http://schemas.microsoft.com/office/powerpoint/2010/main" val="389311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21F6D1A-1969-B8C5-2377-FC7388081936}"/>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a:t>Nulmetingen en/of eerste situatiebeschrijvingen bij beide leerdoelen </a:t>
            </a:r>
          </a:p>
          <a:p>
            <a:endParaRPr lang="nl-NL" dirty="0"/>
          </a:p>
          <a:p>
            <a:r>
              <a:rPr lang="nl-NL" dirty="0"/>
              <a:t>• Tussentijdse conclusie over de gang van zaken tot zover en 	hoe jij de rest van het project gaat aanpakken</a:t>
            </a:r>
          </a:p>
          <a:p>
            <a:endParaRPr lang="nl-NL" dirty="0"/>
          </a:p>
          <a:p>
            <a:pPr marL="342900" indent="-342900">
              <a:buFont typeface="Arial" panose="020B0604020202020204" pitchFamily="34" charset="0"/>
              <a:buChar char="•"/>
            </a:pPr>
            <a:r>
              <a:rPr lang="nl-NL" dirty="0"/>
              <a:t>Bijlage: </a:t>
            </a:r>
            <a:r>
              <a:rPr lang="nl-NL" dirty="0" err="1"/>
              <a:t>Factsheet</a:t>
            </a:r>
            <a:r>
              <a:rPr lang="nl-NL" dirty="0"/>
              <a:t> tot zover</a:t>
            </a:r>
          </a:p>
          <a:p>
            <a:endParaRPr lang="nl-NL" dirty="0"/>
          </a:p>
        </p:txBody>
      </p:sp>
      <p:sp>
        <p:nvSpPr>
          <p:cNvPr id="3" name="Titel 2">
            <a:extLst>
              <a:ext uri="{FF2B5EF4-FFF2-40B4-BE49-F238E27FC236}">
                <a16:creationId xmlns:a16="http://schemas.microsoft.com/office/drawing/2014/main" id="{2E85268F-AB5A-CA61-5BF6-C4EB489850FF}"/>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5BA8CE25-2C9D-2F64-752D-BD5B31A1BF0E}"/>
              </a:ext>
            </a:extLst>
          </p:cNvPr>
          <p:cNvSpPr>
            <a:spLocks noGrp="1"/>
          </p:cNvSpPr>
          <p:nvPr>
            <p:ph type="sldNum" sz="quarter" idx="11"/>
          </p:nvPr>
        </p:nvSpPr>
        <p:spPr/>
        <p:txBody>
          <a:bodyPr/>
          <a:lstStyle/>
          <a:p>
            <a:fld id="{0D687F6D-ADF0-1C41-93CB-D99BA5E06410}" type="slidenum">
              <a:rPr lang="nl-NL" smtClean="0"/>
              <a:pPr/>
              <a:t>6</a:t>
            </a:fld>
            <a:endParaRPr lang="nl-NL" dirty="0"/>
          </a:p>
        </p:txBody>
      </p:sp>
    </p:spTree>
    <p:extLst>
      <p:ext uri="{BB962C8B-B14F-4D97-AF65-F5344CB8AC3E}">
        <p14:creationId xmlns:p14="http://schemas.microsoft.com/office/powerpoint/2010/main" val="200280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02B7067-934D-45E0-8039-0A047DE39BBD}"/>
              </a:ext>
            </a:extLst>
          </p:cNvPr>
          <p:cNvSpPr>
            <a:spLocks noGrp="1"/>
          </p:cNvSpPr>
          <p:nvPr>
            <p:ph type="body" sz="quarter" idx="10"/>
          </p:nvPr>
        </p:nvSpPr>
        <p:spPr/>
        <p:txBody>
          <a:bodyPr/>
          <a:lstStyle/>
          <a:p>
            <a:pPr marL="342900" indent="-342900">
              <a:buFont typeface="Arial" panose="020B0604020202020204" pitchFamily="34" charset="0"/>
              <a:buChar char="•"/>
            </a:pPr>
            <a:r>
              <a:rPr lang="nl-NL" dirty="0"/>
              <a:t>Geef een oordeel of RUP op maat past bij jullie opdracht, dat kan dus ook een nee zijn</a:t>
            </a:r>
          </a:p>
          <a:p>
            <a:pPr marL="342900" indent="-342900">
              <a:buFont typeface="Arial" panose="020B0604020202020204" pitchFamily="34" charset="0"/>
              <a:buChar char="•"/>
            </a:pPr>
            <a:r>
              <a:rPr lang="nl-NL" dirty="0"/>
              <a:t>Geef een oordeel of de paar toegepaste artefacten een meerwaarde hebben.</a:t>
            </a:r>
          </a:p>
          <a:p>
            <a:pPr marL="342900" indent="-342900">
              <a:buFont typeface="Arial" panose="020B0604020202020204" pitchFamily="34" charset="0"/>
              <a:buChar char="•"/>
            </a:pPr>
            <a:r>
              <a:rPr lang="nl-NL" dirty="0"/>
              <a:t>En hoe jullie RUP en de artefacten tot nu toe toegepast hebben- is het beoogde proces zoals opgesteld in het </a:t>
            </a:r>
            <a:r>
              <a:rPr lang="nl-NL" dirty="0" err="1"/>
              <a:t>PvA</a:t>
            </a:r>
            <a:r>
              <a:rPr lang="nl-NL" dirty="0"/>
              <a:t> gevolgd, waar kon het beter, en welk effect heeft dat gehad op het proces tot nu toe?</a:t>
            </a:r>
          </a:p>
          <a:p>
            <a:endParaRPr lang="nl-NL" dirty="0"/>
          </a:p>
          <a:p>
            <a:r>
              <a:rPr lang="nl-NL" dirty="0"/>
              <a:t>Tip: kijk per RUP fase hoe het beoogde proces is gevolgd- voor nu dus de </a:t>
            </a:r>
            <a:r>
              <a:rPr lang="nl-NL" dirty="0" err="1"/>
              <a:t>inceptie</a:t>
            </a:r>
            <a:r>
              <a:rPr lang="nl-NL" dirty="0"/>
              <a:t> en de elaboratiefase</a:t>
            </a:r>
          </a:p>
          <a:p>
            <a:endParaRPr lang="nl-NL" dirty="0"/>
          </a:p>
          <a:p>
            <a:endParaRPr lang="nl-NL" dirty="0"/>
          </a:p>
        </p:txBody>
      </p:sp>
      <p:sp>
        <p:nvSpPr>
          <p:cNvPr id="3" name="Titel 2">
            <a:extLst>
              <a:ext uri="{FF2B5EF4-FFF2-40B4-BE49-F238E27FC236}">
                <a16:creationId xmlns:a16="http://schemas.microsoft.com/office/drawing/2014/main" id="{A44FC116-A8E9-42A4-B90E-DC351F03041A}"/>
              </a:ext>
            </a:extLst>
          </p:cNvPr>
          <p:cNvSpPr>
            <a:spLocks noGrp="1"/>
          </p:cNvSpPr>
          <p:nvPr>
            <p:ph type="title"/>
          </p:nvPr>
        </p:nvSpPr>
        <p:spPr/>
        <p:txBody>
          <a:bodyPr/>
          <a:lstStyle/>
          <a:p>
            <a:r>
              <a:rPr lang="nl-NL" dirty="0"/>
              <a:t>Projectmethodiek</a:t>
            </a:r>
          </a:p>
        </p:txBody>
      </p:sp>
      <p:sp>
        <p:nvSpPr>
          <p:cNvPr id="4" name="Tijdelijke aanduiding voor dianummer 3">
            <a:extLst>
              <a:ext uri="{FF2B5EF4-FFF2-40B4-BE49-F238E27FC236}">
                <a16:creationId xmlns:a16="http://schemas.microsoft.com/office/drawing/2014/main" id="{3699F665-F971-4A40-A534-4480B2F3ABCB}"/>
              </a:ext>
            </a:extLst>
          </p:cNvPr>
          <p:cNvSpPr>
            <a:spLocks noGrp="1"/>
          </p:cNvSpPr>
          <p:nvPr>
            <p:ph type="sldNum" sz="quarter" idx="11"/>
          </p:nvPr>
        </p:nvSpPr>
        <p:spPr/>
        <p:txBody>
          <a:bodyPr/>
          <a:lstStyle/>
          <a:p>
            <a:fld id="{0D687F6D-ADF0-1C41-93CB-D99BA5E06410}" type="slidenum">
              <a:rPr lang="nl-NL" smtClean="0"/>
              <a:pPr/>
              <a:t>7</a:t>
            </a:fld>
            <a:endParaRPr lang="nl-NL" dirty="0"/>
          </a:p>
        </p:txBody>
      </p:sp>
    </p:spTree>
    <p:extLst>
      <p:ext uri="{BB962C8B-B14F-4D97-AF65-F5344CB8AC3E}">
        <p14:creationId xmlns:p14="http://schemas.microsoft.com/office/powerpoint/2010/main" val="344102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55A15F6-AEB2-295D-7304-28277256FC43}"/>
              </a:ext>
            </a:extLst>
          </p:cNvPr>
          <p:cNvSpPr>
            <a:spLocks noGrp="1"/>
          </p:cNvSpPr>
          <p:nvPr>
            <p:ph type="body" sz="quarter" idx="10"/>
          </p:nvPr>
        </p:nvSpPr>
        <p:spPr>
          <a:xfrm>
            <a:off x="628650" y="1885544"/>
            <a:ext cx="7886700" cy="4259262"/>
          </a:xfrm>
        </p:spPr>
        <p:txBody>
          <a:bodyPr>
            <a:normAutofit fontScale="70000" lnSpcReduction="20000"/>
          </a:bodyPr>
          <a:lstStyle/>
          <a:p>
            <a:pPr algn="l"/>
            <a:r>
              <a:rPr lang="nl-NL" b="1" i="0" dirty="0">
                <a:solidFill>
                  <a:srgbClr val="172B4D"/>
                </a:solidFill>
                <a:effectLst/>
                <a:latin typeface="-apple-system"/>
              </a:rPr>
              <a:t>4.2.1. Principe 1: Ontwikkel software incrementeel/iteratief</a:t>
            </a:r>
          </a:p>
          <a:p>
            <a:pPr algn="l"/>
            <a:r>
              <a:rPr lang="nl-NL" b="0" i="0" dirty="0">
                <a:solidFill>
                  <a:srgbClr val="172B4D"/>
                </a:solidFill>
                <a:effectLst/>
                <a:latin typeface="-apple-system"/>
              </a:rPr>
              <a:t>De software is inderdaad zowel incrementeel als iteratief ontwikkeld. Het bewijs hiervoor is dat een deelproduct obstakel detectie was opgeleverd in een sprint, en een andere sprint het deelproduct positioning-server. Daarnaast werd er ook goed iteratief gewerkt. Wij kregen namelijk de code-base van de vorige groep. Hierbij hebben wij ook in de sprint de </a:t>
            </a:r>
            <a:r>
              <a:rPr lang="nl-NL" b="0" i="0" dirty="0" err="1">
                <a:solidFill>
                  <a:srgbClr val="172B4D"/>
                </a:solidFill>
                <a:effectLst/>
                <a:latin typeface="-apple-system"/>
              </a:rPr>
              <a:t>driving</a:t>
            </a:r>
            <a:r>
              <a:rPr lang="nl-NL" b="0" i="0" dirty="0">
                <a:solidFill>
                  <a:srgbClr val="172B4D"/>
                </a:solidFill>
                <a:effectLst/>
                <a:latin typeface="-apple-system"/>
              </a:rPr>
              <a:t>-controller verbeterd. Deze werkte namelijk niet optimaal, omdat de robot in de simulatie in sommige situaties naar links stuurde terwijl dat eigenlijk rechts hoorde te zijn. Dit hebben wij ook verbeterd tijdens het ontwikkelen.</a:t>
            </a:r>
          </a:p>
          <a:p>
            <a:pPr algn="l"/>
            <a:endParaRPr lang="nl-NL" b="0" i="0" dirty="0">
              <a:solidFill>
                <a:srgbClr val="172B4D"/>
              </a:solidFill>
              <a:effectLst/>
              <a:latin typeface="-apple-system"/>
            </a:endParaRPr>
          </a:p>
          <a:p>
            <a:pPr algn="l"/>
            <a:r>
              <a:rPr lang="nl-NL" b="1" i="0" dirty="0">
                <a:solidFill>
                  <a:srgbClr val="172B4D"/>
                </a:solidFill>
                <a:effectLst/>
                <a:latin typeface="-apple-system"/>
              </a:rPr>
              <a:t>4.2.2. Principe 2: Management van software </a:t>
            </a:r>
            <a:r>
              <a:rPr lang="nl-NL" b="1" i="0" dirty="0" err="1">
                <a:solidFill>
                  <a:srgbClr val="172B4D"/>
                </a:solidFill>
                <a:effectLst/>
                <a:latin typeface="-apple-system"/>
              </a:rPr>
              <a:t>requirements</a:t>
            </a:r>
            <a:endParaRPr lang="nl-NL" b="1" i="0" dirty="0">
              <a:solidFill>
                <a:srgbClr val="172B4D"/>
              </a:solidFill>
              <a:effectLst/>
              <a:latin typeface="-apple-system"/>
            </a:endParaRPr>
          </a:p>
          <a:p>
            <a:pPr algn="l"/>
            <a:r>
              <a:rPr lang="nl-NL" b="0" i="0" dirty="0">
                <a:solidFill>
                  <a:srgbClr val="172B4D"/>
                </a:solidFill>
                <a:effectLst/>
                <a:latin typeface="-apple-system"/>
              </a:rPr>
              <a:t>Omdat dit al voor een groot deel in de eerste helft van het project gebeurt was, is er in de tweede helft niet veel hierin veranderd. De casus bleef hetzelfde en de </a:t>
            </a:r>
            <a:r>
              <a:rPr lang="nl-NL" b="0" i="0" dirty="0" err="1">
                <a:solidFill>
                  <a:srgbClr val="172B4D"/>
                </a:solidFill>
                <a:effectLst/>
                <a:latin typeface="-apple-system"/>
              </a:rPr>
              <a:t>requirements</a:t>
            </a:r>
            <a:r>
              <a:rPr lang="nl-NL" b="0" i="0" dirty="0">
                <a:solidFill>
                  <a:srgbClr val="172B4D"/>
                </a:solidFill>
                <a:effectLst/>
                <a:latin typeface="-apple-system"/>
              </a:rPr>
              <a:t> ook. Het definiëren van het op te leveren systeem is wel gebeurt. Er zijn namelijk veel verschillende </a:t>
            </a:r>
            <a:r>
              <a:rPr lang="nl-NL" b="0" i="0" dirty="0" err="1">
                <a:solidFill>
                  <a:srgbClr val="172B4D"/>
                </a:solidFill>
                <a:effectLst/>
                <a:latin typeface="-apple-system"/>
              </a:rPr>
              <a:t>fully</a:t>
            </a:r>
            <a:r>
              <a:rPr lang="nl-NL" b="0" i="0" dirty="0">
                <a:solidFill>
                  <a:srgbClr val="172B4D"/>
                </a:solidFill>
                <a:effectLst/>
                <a:latin typeface="-apple-system"/>
              </a:rPr>
              <a:t> </a:t>
            </a:r>
            <a:r>
              <a:rPr lang="nl-NL" b="0" i="0" dirty="0" err="1">
                <a:solidFill>
                  <a:srgbClr val="172B4D"/>
                </a:solidFill>
                <a:effectLst/>
                <a:latin typeface="-apple-system"/>
              </a:rPr>
              <a:t>dressed</a:t>
            </a:r>
            <a:r>
              <a:rPr lang="nl-NL" b="0" i="0" dirty="0">
                <a:solidFill>
                  <a:srgbClr val="172B4D"/>
                </a:solidFill>
                <a:effectLst/>
                <a:latin typeface="-apple-system"/>
              </a:rPr>
              <a:t> </a:t>
            </a:r>
            <a:r>
              <a:rPr lang="nl-NL" b="0" i="0" dirty="0" err="1">
                <a:solidFill>
                  <a:srgbClr val="172B4D"/>
                </a:solidFill>
                <a:effectLst/>
                <a:latin typeface="-apple-system"/>
              </a:rPr>
              <a:t>use</a:t>
            </a:r>
            <a:r>
              <a:rPr lang="nl-NL" b="0" i="0" dirty="0">
                <a:solidFill>
                  <a:srgbClr val="172B4D"/>
                </a:solidFill>
                <a:effectLst/>
                <a:latin typeface="-apple-system"/>
              </a:rPr>
              <a:t>-cases beschreven. Hierdoor is de werking van het systeem veel beter vastgelegd dan eerder.</a:t>
            </a:r>
          </a:p>
          <a:p>
            <a:pPr algn="l"/>
            <a:endParaRPr lang="nl-NL" b="0" i="0" dirty="0">
              <a:solidFill>
                <a:srgbClr val="172B4D"/>
              </a:solidFill>
              <a:effectLst/>
              <a:latin typeface="-apple-system"/>
            </a:endParaRPr>
          </a:p>
          <a:p>
            <a:pPr algn="l"/>
            <a:r>
              <a:rPr lang="nl-NL" b="1" i="0" dirty="0">
                <a:solidFill>
                  <a:srgbClr val="172B4D"/>
                </a:solidFill>
                <a:effectLst/>
                <a:latin typeface="-apple-system"/>
              </a:rPr>
              <a:t>4.2.3. Principe 3: Maak gebruik van op componenten gebaseerde architectuur</a:t>
            </a:r>
          </a:p>
          <a:p>
            <a:pPr algn="l"/>
            <a:r>
              <a:rPr lang="nl-NL" b="0" i="0" dirty="0">
                <a:solidFill>
                  <a:srgbClr val="172B4D"/>
                </a:solidFill>
                <a:effectLst/>
                <a:latin typeface="-apple-system"/>
              </a:rPr>
              <a:t>De architectuur van de applicatie was nog steeds in de tweede helft van het project gebaseerd op een component-diagram. Dit is niet veranderd, maar het diagram zelf is wel vaker aangepast. Dit kwam omdat wij als software architecten wel wat problemen in de huidige architectuur hadden gevonden. Daarnaast kwamen andere groepsgenoten ook met verbeteringen aan, toen ze het diagram voor ogen kregen. Hierdoor maken wij zeker gebruik van een op componenten gebaseerde architectuur.</a:t>
            </a:r>
          </a:p>
          <a:p>
            <a:pPr algn="l"/>
            <a:r>
              <a:rPr lang="nl-NL" b="1" i="0" dirty="0">
                <a:solidFill>
                  <a:srgbClr val="172B4D"/>
                </a:solidFill>
                <a:effectLst/>
                <a:latin typeface="-apple-system"/>
              </a:rPr>
              <a:t>4.2.4. Principe 4: Maak prototypes</a:t>
            </a:r>
          </a:p>
          <a:p>
            <a:pPr algn="l"/>
            <a:r>
              <a:rPr lang="nl-NL" b="0" i="0" dirty="0">
                <a:solidFill>
                  <a:srgbClr val="172B4D"/>
                </a:solidFill>
                <a:effectLst/>
                <a:latin typeface="-apple-system"/>
              </a:rPr>
              <a:t>De prototypes zijn inderdaad gemaakt, maar dit was al in de eerste helft van het project gebeurt. Daarom spreek ik hier in de tweede helft geen mening meer over uit.</a:t>
            </a:r>
          </a:p>
          <a:p>
            <a:endParaRPr lang="nl-NL" dirty="0"/>
          </a:p>
        </p:txBody>
      </p:sp>
      <p:sp>
        <p:nvSpPr>
          <p:cNvPr id="3" name="Titel 2">
            <a:extLst>
              <a:ext uri="{FF2B5EF4-FFF2-40B4-BE49-F238E27FC236}">
                <a16:creationId xmlns:a16="http://schemas.microsoft.com/office/drawing/2014/main" id="{EB0F05A5-CA93-CDB2-D9C8-630E9CA2B208}"/>
              </a:ext>
            </a:extLst>
          </p:cNvPr>
          <p:cNvSpPr>
            <a:spLocks noGrp="1"/>
          </p:cNvSpPr>
          <p:nvPr>
            <p:ph type="title"/>
          </p:nvPr>
        </p:nvSpPr>
        <p:spPr/>
        <p:txBody>
          <a:bodyPr>
            <a:normAutofit/>
          </a:bodyPr>
          <a:lstStyle/>
          <a:p>
            <a:r>
              <a:rPr lang="nl-NL" dirty="0"/>
              <a:t>Let wel dit voorbeeld komt uit een eindverslag</a:t>
            </a:r>
          </a:p>
        </p:txBody>
      </p:sp>
      <p:sp>
        <p:nvSpPr>
          <p:cNvPr id="4" name="Tijdelijke aanduiding voor dianummer 3">
            <a:extLst>
              <a:ext uri="{FF2B5EF4-FFF2-40B4-BE49-F238E27FC236}">
                <a16:creationId xmlns:a16="http://schemas.microsoft.com/office/drawing/2014/main" id="{3AF68DBD-120A-931B-E79A-A60938889472}"/>
              </a:ext>
            </a:extLst>
          </p:cNvPr>
          <p:cNvSpPr>
            <a:spLocks noGrp="1"/>
          </p:cNvSpPr>
          <p:nvPr>
            <p:ph type="sldNum" sz="quarter" idx="11"/>
          </p:nvPr>
        </p:nvSpPr>
        <p:spPr/>
        <p:txBody>
          <a:bodyPr/>
          <a:lstStyle/>
          <a:p>
            <a:fld id="{0D687F6D-ADF0-1C41-93CB-D99BA5E06410}" type="slidenum">
              <a:rPr lang="nl-NL" smtClean="0"/>
              <a:pPr/>
              <a:t>8</a:t>
            </a:fld>
            <a:endParaRPr lang="nl-NL" dirty="0"/>
          </a:p>
        </p:txBody>
      </p:sp>
    </p:spTree>
    <p:extLst>
      <p:ext uri="{BB962C8B-B14F-4D97-AF65-F5344CB8AC3E}">
        <p14:creationId xmlns:p14="http://schemas.microsoft.com/office/powerpoint/2010/main" val="25096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137E0DAC-E231-0A4A-4184-31F9E38967E4}"/>
              </a:ext>
            </a:extLst>
          </p:cNvPr>
          <p:cNvSpPr>
            <a:spLocks noGrp="1"/>
          </p:cNvSpPr>
          <p:nvPr>
            <p:ph type="body" sz="quarter" idx="10"/>
          </p:nvPr>
        </p:nvSpPr>
        <p:spPr/>
        <p:txBody>
          <a:bodyPr>
            <a:normAutofit fontScale="70000" lnSpcReduction="20000"/>
          </a:bodyPr>
          <a:lstStyle/>
          <a:p>
            <a:pPr algn="l"/>
            <a:r>
              <a:rPr lang="nl-NL" b="1" i="0" dirty="0">
                <a:solidFill>
                  <a:srgbClr val="172B4D"/>
                </a:solidFill>
                <a:effectLst/>
                <a:latin typeface="-apple-system"/>
              </a:rPr>
              <a:t>4.2.5. Principe 5: Test het systeem</a:t>
            </a:r>
          </a:p>
          <a:p>
            <a:pPr algn="l"/>
            <a:r>
              <a:rPr lang="nl-NL" b="0" i="0" dirty="0">
                <a:solidFill>
                  <a:srgbClr val="172B4D"/>
                </a:solidFill>
                <a:effectLst/>
                <a:latin typeface="-apple-system"/>
              </a:rPr>
              <a:t>Wij zijn niet bezig met Test </a:t>
            </a:r>
            <a:r>
              <a:rPr lang="nl-NL" b="0" i="0" dirty="0" err="1">
                <a:solidFill>
                  <a:srgbClr val="172B4D"/>
                </a:solidFill>
                <a:effectLst/>
                <a:latin typeface="-apple-system"/>
              </a:rPr>
              <a:t>Driven</a:t>
            </a:r>
            <a:r>
              <a:rPr lang="nl-NL" b="0" i="0" dirty="0">
                <a:solidFill>
                  <a:srgbClr val="172B4D"/>
                </a:solidFill>
                <a:effectLst/>
                <a:latin typeface="-apple-system"/>
              </a:rPr>
              <a:t> Development. Daarom zijn de testen altijd achteraf, en worden deze vaak vergeten. Dit bleek ook weer in deze helft van het project. De testen werden pas aan het einde gedaan, als er toevallig een opmerking in de review van iemands code stond. Er is niet echt gebruik gemaakt van de testen om achter bugs in de code te komen. Daarnaast zijn er ook een paar testen in het testrapport waarvan ik vind dat het niet echte testen zijn, zoals de functionaliteitstesten van </a:t>
            </a:r>
            <a:r>
              <a:rPr lang="nl-NL" b="0" i="0" dirty="0">
                <a:solidFill>
                  <a:srgbClr val="0052CC"/>
                </a:solidFill>
                <a:effectLst/>
                <a:latin typeface="-apple-system"/>
                <a:hlinkClick r:id="rId2"/>
              </a:rPr>
              <a:t>statische objecten</a:t>
            </a:r>
            <a:r>
              <a:rPr lang="nl-NL" b="0" i="0" dirty="0">
                <a:solidFill>
                  <a:srgbClr val="172B4D"/>
                </a:solidFill>
                <a:effectLst/>
                <a:latin typeface="-apple-system"/>
              </a:rPr>
              <a:t>. Deze test geeft alleen maar in een screenshot aan dat er statische objecten zijn toegevoegd aan de map. Dit is geen echte test.</a:t>
            </a:r>
          </a:p>
          <a:p>
            <a:pPr algn="l"/>
            <a:r>
              <a:rPr lang="nl-NL" b="1" i="0" dirty="0">
                <a:solidFill>
                  <a:srgbClr val="172B4D"/>
                </a:solidFill>
                <a:effectLst/>
                <a:latin typeface="-apple-system"/>
              </a:rPr>
              <a:t>4.2.6. Principe 6: Maak gebruik van versiebeheer tijdens de softwareontwikkeling</a:t>
            </a:r>
          </a:p>
          <a:p>
            <a:pPr algn="l"/>
            <a:r>
              <a:rPr lang="nl-NL" b="0" i="0" dirty="0">
                <a:solidFill>
                  <a:srgbClr val="172B4D"/>
                </a:solidFill>
                <a:effectLst/>
                <a:latin typeface="-apple-system"/>
              </a:rPr>
              <a:t>Wij maken gebruik van </a:t>
            </a:r>
            <a:r>
              <a:rPr lang="nl-NL" b="0" i="0" dirty="0" err="1">
                <a:solidFill>
                  <a:srgbClr val="172B4D"/>
                </a:solidFill>
                <a:effectLst/>
                <a:latin typeface="-apple-system"/>
              </a:rPr>
              <a:t>Bitbucket</a:t>
            </a:r>
            <a:r>
              <a:rPr lang="nl-NL" b="0" i="0" dirty="0">
                <a:solidFill>
                  <a:srgbClr val="172B4D"/>
                </a:solidFill>
                <a:effectLst/>
                <a:latin typeface="-apple-system"/>
              </a:rPr>
              <a:t>. Dit is een versiebeheerstool. Wij maken gebruik hiervan door een master, development en feature branches aan te maken. De master </a:t>
            </a:r>
            <a:r>
              <a:rPr lang="nl-NL" b="0" i="0" dirty="0" err="1">
                <a:solidFill>
                  <a:srgbClr val="172B4D"/>
                </a:solidFill>
                <a:effectLst/>
                <a:latin typeface="-apple-system"/>
              </a:rPr>
              <a:t>branch</a:t>
            </a:r>
            <a:r>
              <a:rPr lang="nl-NL" b="0" i="0" dirty="0">
                <a:solidFill>
                  <a:srgbClr val="172B4D"/>
                </a:solidFill>
                <a:effectLst/>
                <a:latin typeface="-apple-system"/>
              </a:rPr>
              <a:t> bevat de code die per sprint erop </a:t>
            </a:r>
            <a:r>
              <a:rPr lang="nl-NL" b="0" i="0" dirty="0" err="1">
                <a:solidFill>
                  <a:srgbClr val="172B4D"/>
                </a:solidFill>
                <a:effectLst/>
                <a:latin typeface="-apple-system"/>
              </a:rPr>
              <a:t>gepushed</a:t>
            </a:r>
            <a:r>
              <a:rPr lang="nl-NL" b="0" i="0" dirty="0">
                <a:solidFill>
                  <a:srgbClr val="172B4D"/>
                </a:solidFill>
                <a:effectLst/>
                <a:latin typeface="-apple-system"/>
              </a:rPr>
              <a:t> word. De development </a:t>
            </a:r>
            <a:r>
              <a:rPr lang="nl-NL" b="0" i="0" dirty="0" err="1">
                <a:solidFill>
                  <a:srgbClr val="172B4D"/>
                </a:solidFill>
                <a:effectLst/>
                <a:latin typeface="-apple-system"/>
              </a:rPr>
              <a:t>branch</a:t>
            </a:r>
            <a:r>
              <a:rPr lang="nl-NL" b="0" i="0" dirty="0">
                <a:solidFill>
                  <a:srgbClr val="172B4D"/>
                </a:solidFill>
                <a:effectLst/>
                <a:latin typeface="-apple-system"/>
              </a:rPr>
              <a:t> wordt alles naartoe </a:t>
            </a:r>
            <a:r>
              <a:rPr lang="nl-NL" b="0" i="0" dirty="0" err="1">
                <a:solidFill>
                  <a:srgbClr val="172B4D"/>
                </a:solidFill>
                <a:effectLst/>
                <a:latin typeface="-apple-system"/>
              </a:rPr>
              <a:t>gepushed</a:t>
            </a:r>
            <a:r>
              <a:rPr lang="nl-NL" b="0" i="0" dirty="0">
                <a:solidFill>
                  <a:srgbClr val="172B4D"/>
                </a:solidFill>
                <a:effectLst/>
                <a:latin typeface="-apple-system"/>
              </a:rPr>
              <a:t> wat af is na een taak in een sprint. De feature branches zijn voor het werken aan een product tijdens een taak. Dit is huidig onze versie beheer. Naast de verschillende branches hebben wij per groot deelproduct (</a:t>
            </a:r>
            <a:r>
              <a:rPr lang="nl-NL" b="0" i="0" dirty="0" err="1">
                <a:solidFill>
                  <a:srgbClr val="172B4D"/>
                </a:solidFill>
                <a:effectLst/>
                <a:latin typeface="-apple-system"/>
              </a:rPr>
              <a:t>oftwel</a:t>
            </a:r>
            <a:r>
              <a:rPr lang="nl-NL" b="0" i="0" dirty="0">
                <a:solidFill>
                  <a:srgbClr val="172B4D"/>
                </a:solidFill>
                <a:effectLst/>
                <a:latin typeface="-apple-system"/>
              </a:rPr>
              <a:t> een </a:t>
            </a:r>
            <a:r>
              <a:rPr lang="nl-NL" b="0" i="0" dirty="0" err="1">
                <a:solidFill>
                  <a:srgbClr val="172B4D"/>
                </a:solidFill>
                <a:effectLst/>
                <a:latin typeface="-apple-system"/>
              </a:rPr>
              <a:t>Jira</a:t>
            </a:r>
            <a:r>
              <a:rPr lang="nl-NL" b="0" i="0" dirty="0">
                <a:solidFill>
                  <a:srgbClr val="172B4D"/>
                </a:solidFill>
                <a:effectLst/>
                <a:latin typeface="-apple-system"/>
              </a:rPr>
              <a:t> </a:t>
            </a:r>
            <a:r>
              <a:rPr lang="nl-NL" b="0" i="0" dirty="0" err="1">
                <a:solidFill>
                  <a:srgbClr val="172B4D"/>
                </a:solidFill>
                <a:effectLst/>
                <a:latin typeface="-apple-system"/>
              </a:rPr>
              <a:t>Epic</a:t>
            </a:r>
            <a:r>
              <a:rPr lang="nl-NL" b="0" i="0" dirty="0">
                <a:solidFill>
                  <a:srgbClr val="172B4D"/>
                </a:solidFill>
                <a:effectLst/>
                <a:latin typeface="-apple-system"/>
              </a:rPr>
              <a:t>), een </a:t>
            </a:r>
            <a:r>
              <a:rPr lang="nl-NL" b="0" i="0" dirty="0" err="1">
                <a:solidFill>
                  <a:srgbClr val="172B4D"/>
                </a:solidFill>
                <a:effectLst/>
                <a:latin typeface="-apple-system"/>
              </a:rPr>
              <a:t>fork</a:t>
            </a:r>
            <a:r>
              <a:rPr lang="nl-NL" b="0" i="0" dirty="0">
                <a:solidFill>
                  <a:srgbClr val="172B4D"/>
                </a:solidFill>
                <a:effectLst/>
                <a:latin typeface="-apple-system"/>
              </a:rPr>
              <a:t> aangemaakt. Dit is huidig hoe we het versiebeheersysteem gebruiken. Dit werkt al aardig goed samen, en zorgt er ook voor dat de master </a:t>
            </a:r>
            <a:r>
              <a:rPr lang="nl-NL" b="0" i="0" dirty="0" err="1">
                <a:solidFill>
                  <a:srgbClr val="172B4D"/>
                </a:solidFill>
                <a:effectLst/>
                <a:latin typeface="-apple-system"/>
              </a:rPr>
              <a:t>branch</a:t>
            </a:r>
            <a:r>
              <a:rPr lang="nl-NL" b="0" i="0" dirty="0">
                <a:solidFill>
                  <a:srgbClr val="172B4D"/>
                </a:solidFill>
                <a:effectLst/>
                <a:latin typeface="-apple-system"/>
              </a:rPr>
              <a:t> schoon blijft van niet werkende code. Zelf zou ik nog een feature van </a:t>
            </a:r>
            <a:r>
              <a:rPr lang="nl-NL" b="0" i="0" dirty="0" err="1">
                <a:solidFill>
                  <a:srgbClr val="172B4D"/>
                </a:solidFill>
                <a:effectLst/>
                <a:latin typeface="-apple-system"/>
              </a:rPr>
              <a:t>Bitbucket</a:t>
            </a:r>
            <a:r>
              <a:rPr lang="nl-NL" b="0" i="0" dirty="0">
                <a:solidFill>
                  <a:srgbClr val="172B4D"/>
                </a:solidFill>
                <a:effectLst/>
                <a:latin typeface="-apple-system"/>
              </a:rPr>
              <a:t> gebruiken, en dat is Git tags. Git tags kunnen gebruikt worden om een versie van de code te </a:t>
            </a:r>
            <a:r>
              <a:rPr lang="nl-NL" b="0" i="0" dirty="0" err="1">
                <a:solidFill>
                  <a:srgbClr val="172B4D"/>
                </a:solidFill>
                <a:effectLst/>
                <a:latin typeface="-apple-system"/>
              </a:rPr>
              <a:t>taggen</a:t>
            </a:r>
            <a:r>
              <a:rPr lang="nl-NL" b="0" i="0" dirty="0">
                <a:solidFill>
                  <a:srgbClr val="172B4D"/>
                </a:solidFill>
                <a:effectLst/>
                <a:latin typeface="-apple-system"/>
              </a:rPr>
              <a:t> met een versie nummer (bijvoorbeeld: v 1.0). Hierdoor zou je in master te weten kunnen komen wat de echte eerste werkende versie van het product zou zijn, en wat voor verbeteringen daarna plaats hebben gevonden.</a:t>
            </a:r>
          </a:p>
          <a:p>
            <a:pPr algn="l"/>
            <a:r>
              <a:rPr lang="nl-NL" b="1" i="0" dirty="0">
                <a:solidFill>
                  <a:srgbClr val="172B4D"/>
                </a:solidFill>
                <a:effectLst/>
                <a:latin typeface="-apple-system"/>
              </a:rPr>
              <a:t>4.2.7. Conclusie</a:t>
            </a:r>
          </a:p>
          <a:p>
            <a:pPr algn="l"/>
            <a:r>
              <a:rPr lang="nl-NL" b="0" i="0" dirty="0">
                <a:solidFill>
                  <a:srgbClr val="172B4D"/>
                </a:solidFill>
                <a:effectLst/>
                <a:latin typeface="-apple-system"/>
              </a:rPr>
              <a:t>We gebruiken RUP zoals het inderdaad bedoeld is. We volgen alle principes. We kunnen er nog wel in verbeteren door testen goed te gebruiken bij debuggen, of het beter volgen van de gemaakte architectuur. Want de werking van de code volgt niet volledig de gemaakte architectuur. Er is bijvoorbeeld een volledig </a:t>
            </a:r>
            <a:r>
              <a:rPr lang="nl-NL" b="0" i="0" dirty="0" err="1">
                <a:solidFill>
                  <a:srgbClr val="172B4D"/>
                </a:solidFill>
                <a:effectLst/>
                <a:latin typeface="-apple-system"/>
              </a:rPr>
              <a:t>sequence</a:t>
            </a:r>
            <a:r>
              <a:rPr lang="nl-NL" b="0" i="0" dirty="0">
                <a:solidFill>
                  <a:srgbClr val="172B4D"/>
                </a:solidFill>
                <a:effectLst/>
                <a:latin typeface="-apple-system"/>
              </a:rPr>
              <a:t> diagram, maar helaas volgt niet iedereen die. Hierdoor zijn er nog veel verbeteringen die op het gebruiken van RUP gedaan kunnen worden.</a:t>
            </a:r>
          </a:p>
          <a:p>
            <a:endParaRPr lang="nl-NL" dirty="0"/>
          </a:p>
        </p:txBody>
      </p:sp>
      <p:sp>
        <p:nvSpPr>
          <p:cNvPr id="3" name="Titel 2">
            <a:extLst>
              <a:ext uri="{FF2B5EF4-FFF2-40B4-BE49-F238E27FC236}">
                <a16:creationId xmlns:a16="http://schemas.microsoft.com/office/drawing/2014/main" id="{ACD4BE23-CE5F-516D-2163-02382C597B18}"/>
              </a:ext>
            </a:extLst>
          </p:cNvPr>
          <p:cNvSpPr>
            <a:spLocks noGrp="1"/>
          </p:cNvSpPr>
          <p:nvPr>
            <p:ph type="title"/>
          </p:nvPr>
        </p:nvSpPr>
        <p:spPr/>
        <p:txBody>
          <a:bodyPr/>
          <a:lstStyle/>
          <a:p>
            <a:endParaRPr lang="nl-NL"/>
          </a:p>
        </p:txBody>
      </p:sp>
      <p:sp>
        <p:nvSpPr>
          <p:cNvPr id="4" name="Tijdelijke aanduiding voor dianummer 3">
            <a:extLst>
              <a:ext uri="{FF2B5EF4-FFF2-40B4-BE49-F238E27FC236}">
                <a16:creationId xmlns:a16="http://schemas.microsoft.com/office/drawing/2014/main" id="{173069C0-4285-950B-1962-38C023B50AC6}"/>
              </a:ext>
            </a:extLst>
          </p:cNvPr>
          <p:cNvSpPr>
            <a:spLocks noGrp="1"/>
          </p:cNvSpPr>
          <p:nvPr>
            <p:ph type="sldNum" sz="quarter" idx="11"/>
          </p:nvPr>
        </p:nvSpPr>
        <p:spPr/>
        <p:txBody>
          <a:bodyPr/>
          <a:lstStyle/>
          <a:p>
            <a:fld id="{0D687F6D-ADF0-1C41-93CB-D99BA5E06410}" type="slidenum">
              <a:rPr lang="nl-NL" smtClean="0"/>
              <a:pPr/>
              <a:t>9</a:t>
            </a:fld>
            <a:endParaRPr lang="nl-NL" dirty="0"/>
          </a:p>
        </p:txBody>
      </p:sp>
    </p:spTree>
    <p:extLst>
      <p:ext uri="{BB962C8B-B14F-4D97-AF65-F5344CB8AC3E}">
        <p14:creationId xmlns:p14="http://schemas.microsoft.com/office/powerpoint/2010/main" val="2260325727"/>
      </p:ext>
    </p:extLst>
  </p:cSld>
  <p:clrMapOvr>
    <a:masterClrMapping/>
  </p:clrMapOvr>
</p:sld>
</file>

<file path=ppt/theme/theme1.xml><?xml version="1.0" encoding="utf-8"?>
<a:theme xmlns:a="http://schemas.openxmlformats.org/drawingml/2006/main" name="Presentatie_S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al_wit_v4_dianummering" id="{0C784DB0-E43D-5C42-9861-34ECE49535EA}" vid="{5602E206-87FC-1141-ABFC-2492A1667C8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E21A8C218745A4CB1951571369713C3" ma:contentTypeVersion="12" ma:contentTypeDescription="Een nieuw document maken." ma:contentTypeScope="" ma:versionID="5690579e14c9808c18fe9245ac617a4b">
  <xsd:schema xmlns:xsd="http://www.w3.org/2001/XMLSchema" xmlns:xs="http://www.w3.org/2001/XMLSchema" xmlns:p="http://schemas.microsoft.com/office/2006/metadata/properties" xmlns:ns3="acc84996-6fef-4fe6-9a34-0e7e060abb38" xmlns:ns4="af9c4c8b-dba3-4400-be87-27e9b0227737" targetNamespace="http://schemas.microsoft.com/office/2006/metadata/properties" ma:root="true" ma:fieldsID="b986e0ee7e3877cd0367b5b98dc1c882" ns3:_="" ns4:_="">
    <xsd:import namespace="acc84996-6fef-4fe6-9a34-0e7e060abb38"/>
    <xsd:import namespace="af9c4c8b-dba3-4400-be87-27e9b022773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c84996-6fef-4fe6-9a34-0e7e060abb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9c4c8b-dba3-4400-be87-27e9b0227737"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SharingHintHash" ma:index="19"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463EFE-4F72-4FFC-AB3D-C13A9C05CA93}">
  <ds:schemaRefs>
    <ds:schemaRef ds:uri="http://schemas.microsoft.com/sharepoint/v3/contenttype/forms"/>
  </ds:schemaRefs>
</ds:datastoreItem>
</file>

<file path=customXml/itemProps2.xml><?xml version="1.0" encoding="utf-8"?>
<ds:datastoreItem xmlns:ds="http://schemas.openxmlformats.org/officeDocument/2006/customXml" ds:itemID="{D975BCC4-8139-477A-9FAD-59AD6EE0B2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c84996-6fef-4fe6-9a34-0e7e060abb38"/>
    <ds:schemaRef ds:uri="af9c4c8b-dba3-4400-be87-27e9b02277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F78954-F881-4DDE-9635-92E28F44EA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smal_wit_met_dianummering</Template>
  <TotalTime>0</TotalTime>
  <Words>8251</Words>
  <Application>Microsoft Office PowerPoint</Application>
  <PresentationFormat>Diavoorstelling (4:3)</PresentationFormat>
  <Paragraphs>488</Paragraphs>
  <Slides>46</Slides>
  <Notes>9</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46</vt:i4>
      </vt:variant>
    </vt:vector>
  </HeadingPairs>
  <TitlesOfParts>
    <vt:vector size="53" baseType="lpstr">
      <vt:lpstr>-apple-system</vt:lpstr>
      <vt:lpstr>Arial</vt:lpstr>
      <vt:lpstr>Avenir Next Condensed</vt:lpstr>
      <vt:lpstr>Calibri</vt:lpstr>
      <vt:lpstr>Helvetica Neue</vt:lpstr>
      <vt:lpstr>Times New Roman</vt:lpstr>
      <vt:lpstr>Presentatie_Smal</vt:lpstr>
      <vt:lpstr>PowerPoint-presentatie</vt:lpstr>
      <vt:lpstr>Onderwerpen</vt:lpstr>
      <vt:lpstr>Projectverslag TT</vt:lpstr>
      <vt:lpstr>Vrij uit de studiehandleiding</vt:lpstr>
      <vt:lpstr>PowerPoint-presentatie</vt:lpstr>
      <vt:lpstr>PowerPoint-presentatie</vt:lpstr>
      <vt:lpstr>Projectmethodiek</vt:lpstr>
      <vt:lpstr>Let wel dit voorbeeld komt uit een eindverslag</vt:lpstr>
      <vt:lpstr>PowerPoint-presentatie</vt:lpstr>
      <vt:lpstr>Voorbeeld 2</vt:lpstr>
      <vt:lpstr>Zo liever niet…..</vt:lpstr>
      <vt:lpstr>Je Rol</vt:lpstr>
      <vt:lpstr>voorbeeld</vt:lpstr>
      <vt:lpstr>PowerPoint-presentatie</vt:lpstr>
      <vt:lpstr>PowerPoint-presentatie</vt:lpstr>
      <vt:lpstr>PowerPoint-presentatie</vt:lpstr>
      <vt:lpstr>Zo liever niet…..</vt:lpstr>
      <vt:lpstr>Oordeel productkwaliteit  </vt:lpstr>
      <vt:lpstr>Voorbeeld PvA</vt:lpstr>
      <vt:lpstr>Zo niet voor PvA… wij wisten dat het geen G was en geen kritische blik</vt:lpstr>
      <vt:lpstr>Voorbeeld Onderzoek</vt:lpstr>
      <vt:lpstr>PowerPoint-presentatie</vt:lpstr>
      <vt:lpstr>Voorbeeld SAD</vt:lpstr>
      <vt:lpstr>Voorbeeld SRS</vt:lpstr>
      <vt:lpstr>Voorbeeld SRS (komt uit ASD, maar het kan dus ook alleen in tekst ;-) )</vt:lpstr>
      <vt:lpstr>Zo niet voor het SRS…..geen uitleg waarom</vt:lpstr>
      <vt:lpstr>Competenties/leeruitkomsten  in het verslag</vt:lpstr>
      <vt:lpstr>De WoR competenties</vt:lpstr>
      <vt:lpstr>PowerPoint-presentatie</vt:lpstr>
      <vt:lpstr>PowerPoint-presentatie</vt:lpstr>
      <vt:lpstr>Per competentie/leeruitkomst</vt:lpstr>
      <vt:lpstr>Voorbeeld goede opzet competentie</vt:lpstr>
      <vt:lpstr>STARRT *</vt:lpstr>
      <vt:lpstr>Voorbeelden situatiebeschrijving onderzoek ( komt wel uit ASD, maar is een voldoende voorbeeld)</vt:lpstr>
      <vt:lpstr>PowerPoint-presentatie</vt:lpstr>
      <vt:lpstr>Nog een</vt:lpstr>
      <vt:lpstr>Wor 6&gt; toont dit de competentie voldoende aan?</vt:lpstr>
      <vt:lpstr>Zo liever niet…ongelukkig gekozen voorbeeld</vt:lpstr>
      <vt:lpstr>Leerdoelen</vt:lpstr>
      <vt:lpstr>Voorbeeld persoonlijk leerdoel (voldoende aangegeven)</vt:lpstr>
      <vt:lpstr>Vooruitblik naar deel 2</vt:lpstr>
      <vt:lpstr>Zo liever niet…….</vt:lpstr>
      <vt:lpstr>Competenties in factheet</vt:lpstr>
      <vt:lpstr>Beoordeling</vt:lpstr>
      <vt:lpstr>PowerPoint-presentatie</vt:lpstr>
      <vt:lpstr>SUCCES!</vt:lpstr>
    </vt:vector>
  </TitlesOfParts>
  <Company>Hogeschool van Arnhem en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Visser Helen</dc:creator>
  <cp:lastModifiedBy>Eveline Bouwman</cp:lastModifiedBy>
  <cp:revision>144</cp:revision>
  <cp:lastPrinted>2019-09-03T14:15:07Z</cp:lastPrinted>
  <dcterms:created xsi:type="dcterms:W3CDTF">2019-09-03T08:38:34Z</dcterms:created>
  <dcterms:modified xsi:type="dcterms:W3CDTF">2024-11-26T09:31:22Z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0x0101003E21A8C218745A4CB1951571369713C3</vt:lpwstr>
  </property>
</Properties>
</file>