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11" r:id="rId5"/>
    <p:sldId id="427" r:id="rId6"/>
    <p:sldId id="425" r:id="rId7"/>
    <p:sldId id="514" r:id="rId8"/>
    <p:sldId id="515" r:id="rId9"/>
    <p:sldId id="516" r:id="rId10"/>
    <p:sldId id="518" r:id="rId11"/>
    <p:sldId id="517" r:id="rId12"/>
    <p:sldId id="519" r:id="rId13"/>
    <p:sldId id="426" r:id="rId14"/>
    <p:sldId id="582" r:id="rId15"/>
    <p:sldId id="532" r:id="rId16"/>
    <p:sldId id="530" r:id="rId17"/>
    <p:sldId id="531" r:id="rId18"/>
    <p:sldId id="583" r:id="rId19"/>
    <p:sldId id="538" r:id="rId20"/>
    <p:sldId id="512" r:id="rId21"/>
  </p:sldIdLst>
  <p:sldSz cx="9144000" cy="6858000" type="screen4x3"/>
  <p:notesSz cx="66690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56"/>
    <a:srgbClr val="FED913"/>
    <a:srgbClr val="000000"/>
    <a:srgbClr val="988657"/>
    <a:srgbClr val="A9976A"/>
    <a:srgbClr val="837752"/>
    <a:srgbClr val="AC9660"/>
    <a:srgbClr val="FFE41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A48FE-FEE5-4522-B085-7859F3ABCEDF}" v="1" dt="2024-01-26T10:29:23.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70" autoAdjust="0"/>
    <p:restoredTop sz="94249" autoAdjust="0"/>
  </p:normalViewPr>
  <p:slideViewPr>
    <p:cSldViewPr snapToGrid="0" snapToObjects="1">
      <p:cViewPr varScale="1">
        <p:scale>
          <a:sx n="96" d="100"/>
          <a:sy n="96" d="100"/>
        </p:scale>
        <p:origin x="1243" y="62"/>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eke Jacobs" userId="b1d432e9-39a0-4b89-af7d-f41f7be3764e" providerId="ADAL" clId="{6C0A48FE-FEE5-4522-B085-7859F3ABCEDF}"/>
    <pc:docChg chg="custSel addSld delSld modSld sldOrd">
      <pc:chgData name="Tineke Jacobs" userId="b1d432e9-39a0-4b89-af7d-f41f7be3764e" providerId="ADAL" clId="{6C0A48FE-FEE5-4522-B085-7859F3ABCEDF}" dt="2024-01-29T10:54:21.506" v="624" actId="27636"/>
      <pc:docMkLst>
        <pc:docMk/>
      </pc:docMkLst>
      <pc:sldChg chg="modSp mod">
        <pc:chgData name="Tineke Jacobs" userId="b1d432e9-39a0-4b89-af7d-f41f7be3764e" providerId="ADAL" clId="{6C0A48FE-FEE5-4522-B085-7859F3ABCEDF}" dt="2024-01-29T10:50:47.620" v="562" actId="20577"/>
        <pc:sldMkLst>
          <pc:docMk/>
          <pc:sldMk cId="176573547" sldId="511"/>
        </pc:sldMkLst>
        <pc:spChg chg="mod">
          <ac:chgData name="Tineke Jacobs" userId="b1d432e9-39a0-4b89-af7d-f41f7be3764e" providerId="ADAL" clId="{6C0A48FE-FEE5-4522-B085-7859F3ABCEDF}" dt="2024-01-29T10:50:47.620" v="562" actId="20577"/>
          <ac:spMkLst>
            <pc:docMk/>
            <pc:sldMk cId="176573547" sldId="511"/>
            <ac:spMk id="5" creationId="{00000000-0000-0000-0000-000000000000}"/>
          </ac:spMkLst>
        </pc:spChg>
      </pc:sldChg>
      <pc:sldChg chg="modSp mod">
        <pc:chgData name="Tineke Jacobs" userId="b1d432e9-39a0-4b89-af7d-f41f7be3764e" providerId="ADAL" clId="{6C0A48FE-FEE5-4522-B085-7859F3ABCEDF}" dt="2024-01-26T10:28:20.459" v="40" actId="20577"/>
        <pc:sldMkLst>
          <pc:docMk/>
          <pc:sldMk cId="3475123141" sldId="512"/>
        </pc:sldMkLst>
        <pc:spChg chg="mod">
          <ac:chgData name="Tineke Jacobs" userId="b1d432e9-39a0-4b89-af7d-f41f7be3764e" providerId="ADAL" clId="{6C0A48FE-FEE5-4522-B085-7859F3ABCEDF}" dt="2024-01-26T10:28:20.459" v="40" actId="20577"/>
          <ac:spMkLst>
            <pc:docMk/>
            <pc:sldMk cId="3475123141" sldId="512"/>
            <ac:spMk id="2" creationId="{0C3B6CD9-66CA-4260-8915-95E9F306C607}"/>
          </ac:spMkLst>
        </pc:spChg>
      </pc:sldChg>
      <pc:sldChg chg="ord">
        <pc:chgData name="Tineke Jacobs" userId="b1d432e9-39a0-4b89-af7d-f41f7be3764e" providerId="ADAL" clId="{6C0A48FE-FEE5-4522-B085-7859F3ABCEDF}" dt="2024-01-26T10:29:41.615" v="46"/>
        <pc:sldMkLst>
          <pc:docMk/>
          <pc:sldMk cId="3380248584" sldId="530"/>
        </pc:sldMkLst>
      </pc:sldChg>
      <pc:sldChg chg="modSp mod ord">
        <pc:chgData name="Tineke Jacobs" userId="b1d432e9-39a0-4b89-af7d-f41f7be3764e" providerId="ADAL" clId="{6C0A48FE-FEE5-4522-B085-7859F3ABCEDF}" dt="2024-01-29T10:54:21.506" v="624" actId="27636"/>
        <pc:sldMkLst>
          <pc:docMk/>
          <pc:sldMk cId="256871383" sldId="532"/>
        </pc:sldMkLst>
        <pc:spChg chg="mod">
          <ac:chgData name="Tineke Jacobs" userId="b1d432e9-39a0-4b89-af7d-f41f7be3764e" providerId="ADAL" clId="{6C0A48FE-FEE5-4522-B085-7859F3ABCEDF}" dt="2024-01-29T10:54:21.506" v="624" actId="27636"/>
          <ac:spMkLst>
            <pc:docMk/>
            <pc:sldMk cId="256871383" sldId="532"/>
            <ac:spMk id="2" creationId="{BD8A2DBA-B33A-60A3-3154-BC17482EC01E}"/>
          </ac:spMkLst>
        </pc:spChg>
      </pc:sldChg>
      <pc:sldChg chg="modSp mod">
        <pc:chgData name="Tineke Jacobs" userId="b1d432e9-39a0-4b89-af7d-f41f7be3764e" providerId="ADAL" clId="{6C0A48FE-FEE5-4522-B085-7859F3ABCEDF}" dt="2024-01-29T09:38:08.084" v="535" actId="5793"/>
        <pc:sldMkLst>
          <pc:docMk/>
          <pc:sldMk cId="3880590478" sldId="538"/>
        </pc:sldMkLst>
        <pc:spChg chg="mod">
          <ac:chgData name="Tineke Jacobs" userId="b1d432e9-39a0-4b89-af7d-f41f7be3764e" providerId="ADAL" clId="{6C0A48FE-FEE5-4522-B085-7859F3ABCEDF}" dt="2024-01-29T09:38:08.084" v="535" actId="5793"/>
          <ac:spMkLst>
            <pc:docMk/>
            <pc:sldMk cId="3880590478" sldId="538"/>
            <ac:spMk id="2" creationId="{1906FFF2-0D32-4C7A-B983-5137D8752CCA}"/>
          </ac:spMkLst>
        </pc:spChg>
        <pc:spChg chg="mod">
          <ac:chgData name="Tineke Jacobs" userId="b1d432e9-39a0-4b89-af7d-f41f7be3764e" providerId="ADAL" clId="{6C0A48FE-FEE5-4522-B085-7859F3ABCEDF}" dt="2024-01-26T10:32:15.670" v="351" actId="20577"/>
          <ac:spMkLst>
            <pc:docMk/>
            <pc:sldMk cId="3880590478" sldId="538"/>
            <ac:spMk id="3" creationId="{E28EFF6F-93CA-ECC3-F426-29D5FB1DF9A8}"/>
          </ac:spMkLst>
        </pc:spChg>
      </pc:sldChg>
      <pc:sldChg chg="del">
        <pc:chgData name="Tineke Jacobs" userId="b1d432e9-39a0-4b89-af7d-f41f7be3764e" providerId="ADAL" clId="{6C0A48FE-FEE5-4522-B085-7859F3ABCEDF}" dt="2024-01-26T10:29:30.029" v="42" actId="47"/>
        <pc:sldMkLst>
          <pc:docMk/>
          <pc:sldMk cId="2624936840" sldId="581"/>
        </pc:sldMkLst>
      </pc:sldChg>
      <pc:sldChg chg="modSp add mod">
        <pc:chgData name="Tineke Jacobs" userId="b1d432e9-39a0-4b89-af7d-f41f7be3764e" providerId="ADAL" clId="{6C0A48FE-FEE5-4522-B085-7859F3ABCEDF}" dt="2024-01-29T10:52:27.582" v="572" actId="255"/>
        <pc:sldMkLst>
          <pc:docMk/>
          <pc:sldMk cId="3613053628" sldId="582"/>
        </pc:sldMkLst>
        <pc:spChg chg="mod">
          <ac:chgData name="Tineke Jacobs" userId="b1d432e9-39a0-4b89-af7d-f41f7be3764e" providerId="ADAL" clId="{6C0A48FE-FEE5-4522-B085-7859F3ABCEDF}" dt="2024-01-29T10:52:11.467" v="571" actId="255"/>
          <ac:spMkLst>
            <pc:docMk/>
            <pc:sldMk cId="3613053628" sldId="582"/>
            <ac:spMk id="6" creationId="{057C47D8-902D-0967-2C76-9FD8154C3F66}"/>
          </ac:spMkLst>
        </pc:spChg>
        <pc:spChg chg="mod">
          <ac:chgData name="Tineke Jacobs" userId="b1d432e9-39a0-4b89-af7d-f41f7be3764e" providerId="ADAL" clId="{6C0A48FE-FEE5-4522-B085-7859F3ABCEDF}" dt="2024-01-29T10:51:51.373" v="569" actId="108"/>
          <ac:spMkLst>
            <pc:docMk/>
            <pc:sldMk cId="3613053628" sldId="582"/>
            <ac:spMk id="8" creationId="{1FE84B23-4327-56BE-7EDC-967284CA578E}"/>
          </ac:spMkLst>
        </pc:spChg>
        <pc:spChg chg="mod">
          <ac:chgData name="Tineke Jacobs" userId="b1d432e9-39a0-4b89-af7d-f41f7be3764e" providerId="ADAL" clId="{6C0A48FE-FEE5-4522-B085-7859F3ABCEDF}" dt="2024-01-29T10:51:22.315" v="565" actId="255"/>
          <ac:spMkLst>
            <pc:docMk/>
            <pc:sldMk cId="3613053628" sldId="582"/>
            <ac:spMk id="11" creationId="{A9532CA2-AD1B-9FA0-F226-EB859AFD120D}"/>
          </ac:spMkLst>
        </pc:spChg>
        <pc:spChg chg="mod">
          <ac:chgData name="Tineke Jacobs" userId="b1d432e9-39a0-4b89-af7d-f41f7be3764e" providerId="ADAL" clId="{6C0A48FE-FEE5-4522-B085-7859F3ABCEDF}" dt="2024-01-29T10:51:28.605" v="566" actId="255"/>
          <ac:spMkLst>
            <pc:docMk/>
            <pc:sldMk cId="3613053628" sldId="582"/>
            <ac:spMk id="12" creationId="{0F570797-1536-E4B0-6EC1-7399008B8FBD}"/>
          </ac:spMkLst>
        </pc:spChg>
        <pc:spChg chg="mod">
          <ac:chgData name="Tineke Jacobs" userId="b1d432e9-39a0-4b89-af7d-f41f7be3764e" providerId="ADAL" clId="{6C0A48FE-FEE5-4522-B085-7859F3ABCEDF}" dt="2024-01-29T10:51:35.113" v="567" actId="255"/>
          <ac:spMkLst>
            <pc:docMk/>
            <pc:sldMk cId="3613053628" sldId="582"/>
            <ac:spMk id="13" creationId="{5C3D3E7A-09E1-74FC-2633-D28103A14CD9}"/>
          </ac:spMkLst>
        </pc:spChg>
        <pc:spChg chg="mod">
          <ac:chgData name="Tineke Jacobs" userId="b1d432e9-39a0-4b89-af7d-f41f7be3764e" providerId="ADAL" clId="{6C0A48FE-FEE5-4522-B085-7859F3ABCEDF}" dt="2024-01-29T10:52:27.582" v="572" actId="255"/>
          <ac:spMkLst>
            <pc:docMk/>
            <pc:sldMk cId="3613053628" sldId="582"/>
            <ac:spMk id="18" creationId="{B798A0ED-AB7F-D107-C541-4B21F3544778}"/>
          </ac:spMkLst>
        </pc:spChg>
        <pc:spChg chg="mod">
          <ac:chgData name="Tineke Jacobs" userId="b1d432e9-39a0-4b89-af7d-f41f7be3764e" providerId="ADAL" clId="{6C0A48FE-FEE5-4522-B085-7859F3ABCEDF}" dt="2024-01-29T10:52:27.582" v="572" actId="255"/>
          <ac:spMkLst>
            <pc:docMk/>
            <pc:sldMk cId="3613053628" sldId="582"/>
            <ac:spMk id="19" creationId="{C58BFD88-7620-0B51-8CB0-552DC15CFE0E}"/>
          </ac:spMkLst>
        </pc:spChg>
        <pc:spChg chg="mod">
          <ac:chgData name="Tineke Jacobs" userId="b1d432e9-39a0-4b89-af7d-f41f7be3764e" providerId="ADAL" clId="{6C0A48FE-FEE5-4522-B085-7859F3ABCEDF}" dt="2024-01-29T10:52:27.582" v="572" actId="255"/>
          <ac:spMkLst>
            <pc:docMk/>
            <pc:sldMk cId="3613053628" sldId="582"/>
            <ac:spMk id="20" creationId="{ED8F694D-DB89-910A-EF00-0274389A626C}"/>
          </ac:spMkLst>
        </pc:spChg>
        <pc:spChg chg="mod">
          <ac:chgData name="Tineke Jacobs" userId="b1d432e9-39a0-4b89-af7d-f41f7be3764e" providerId="ADAL" clId="{6C0A48FE-FEE5-4522-B085-7859F3ABCEDF}" dt="2024-01-29T10:52:27.582" v="572" actId="255"/>
          <ac:spMkLst>
            <pc:docMk/>
            <pc:sldMk cId="3613053628" sldId="582"/>
            <ac:spMk id="21" creationId="{12DBDC60-B8E3-19AB-D7D0-C82AE497421F}"/>
          </ac:spMkLst>
        </pc:spChg>
        <pc:spChg chg="mod">
          <ac:chgData name="Tineke Jacobs" userId="b1d432e9-39a0-4b89-af7d-f41f7be3764e" providerId="ADAL" clId="{6C0A48FE-FEE5-4522-B085-7859F3ABCEDF}" dt="2024-01-29T10:52:27.582" v="572" actId="255"/>
          <ac:spMkLst>
            <pc:docMk/>
            <pc:sldMk cId="3613053628" sldId="582"/>
            <ac:spMk id="22" creationId="{0BD4C28C-6C35-7487-538A-5A4457DB8974}"/>
          </ac:spMkLst>
        </pc:spChg>
        <pc:spChg chg="mod">
          <ac:chgData name="Tineke Jacobs" userId="b1d432e9-39a0-4b89-af7d-f41f7be3764e" providerId="ADAL" clId="{6C0A48FE-FEE5-4522-B085-7859F3ABCEDF}" dt="2024-01-29T10:52:27.582" v="572" actId="255"/>
          <ac:spMkLst>
            <pc:docMk/>
            <pc:sldMk cId="3613053628" sldId="582"/>
            <ac:spMk id="23" creationId="{90CF515E-9871-0B05-EDBA-3603C5D654B7}"/>
          </ac:spMkLst>
        </pc:spChg>
        <pc:grpChg chg="mod">
          <ac:chgData name="Tineke Jacobs" userId="b1d432e9-39a0-4b89-af7d-f41f7be3764e" providerId="ADAL" clId="{6C0A48FE-FEE5-4522-B085-7859F3ABCEDF}" dt="2024-01-29T10:51:14.793" v="564" actId="1076"/>
          <ac:grpSpMkLst>
            <pc:docMk/>
            <pc:sldMk cId="3613053628" sldId="582"/>
            <ac:grpSpMk id="4" creationId="{C2609E5C-1B09-C63B-9550-54B18C19D054}"/>
          </ac:grpSpMkLst>
        </pc:grpChg>
      </pc:sldChg>
      <pc:sldChg chg="add ord">
        <pc:chgData name="Tineke Jacobs" userId="b1d432e9-39a0-4b89-af7d-f41f7be3764e" providerId="ADAL" clId="{6C0A48FE-FEE5-4522-B085-7859F3ABCEDF}" dt="2024-01-26T10:29:45.048" v="48"/>
        <pc:sldMkLst>
          <pc:docMk/>
          <pc:sldMk cId="3660838966" sldId="5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3633"/>
          </a:xfrm>
          <a:prstGeom prst="rect">
            <a:avLst/>
          </a:prstGeom>
        </p:spPr>
        <p:txBody>
          <a:bodyPr vert="horz" lIns="91440" tIns="45720" rIns="91440" bIns="45720" rtlCol="0"/>
          <a:lstStyle>
            <a:lvl1pPr algn="r">
              <a:defRPr sz="1200"/>
            </a:lvl1pPr>
          </a:lstStyle>
          <a:p>
            <a:fld id="{1ED7098F-87C7-3046-B8E1-0317C0D8D9C4}" type="datetimeFigureOut">
              <a:rPr lang="en-US" smtClean="0"/>
              <a:pPr/>
              <a:t>9/13/2024</a:t>
            </a:fld>
            <a:endParaRPr lang="en-US"/>
          </a:p>
        </p:txBody>
      </p:sp>
      <p:sp>
        <p:nvSpPr>
          <p:cNvPr id="4" name="Footer Placeholder 3"/>
          <p:cNvSpPr>
            <a:spLocks noGrp="1"/>
          </p:cNvSpPr>
          <p:nvPr>
            <p:ph type="ftr" sz="quarter" idx="2"/>
          </p:nvPr>
        </p:nvSpPr>
        <p:spPr>
          <a:xfrm>
            <a:off x="0" y="9377316"/>
            <a:ext cx="2889938" cy="4936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377316"/>
            <a:ext cx="2889938" cy="493633"/>
          </a:xfrm>
          <a:prstGeom prst="rect">
            <a:avLst/>
          </a:prstGeom>
        </p:spPr>
        <p:txBody>
          <a:bodyPr vert="horz" lIns="91440" tIns="45720" rIns="91440" bIns="45720" rtlCol="0" anchor="b"/>
          <a:lstStyle>
            <a:lvl1pPr algn="r">
              <a:defRPr sz="1200"/>
            </a:lvl1pPr>
          </a:lstStyle>
          <a:p>
            <a:fld id="{29E41DC2-B95D-474E-A103-7B49B8540033}" type="slidenum">
              <a:rPr lang="en-US" smtClean="0"/>
              <a:pPr/>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A83074A2-D88D-8F43-B619-246CA3905610}" type="datetimeFigureOut">
              <a:rPr lang="en-US" smtClean="0"/>
              <a:pPr/>
              <a:t>9/13/2024</a:t>
            </a:fld>
            <a:endParaRPr lang="en-US"/>
          </a:p>
        </p:txBody>
      </p:sp>
      <p:sp>
        <p:nvSpPr>
          <p:cNvPr id="4" name="Slide Image Placeholder 3"/>
          <p:cNvSpPr>
            <a:spLocks noGrp="1" noRot="1" noChangeAspect="1"/>
          </p:cNvSpPr>
          <p:nvPr>
            <p:ph type="sldImg" idx="2"/>
          </p:nvPr>
        </p:nvSpPr>
        <p:spPr>
          <a:xfrm>
            <a:off x="866775" y="739775"/>
            <a:ext cx="4935538"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689515"/>
            <a:ext cx="5335270" cy="4442698"/>
          </a:xfrm>
          <a:prstGeom prst="rect">
            <a:avLst/>
          </a:prstGeom>
        </p:spPr>
        <p:txBody>
          <a:bodyPr vert="horz" lIns="91440" tIns="45720" rIns="91440" bIns="45720" rtlCol="0"/>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6" name="Footer Placeholder 5"/>
          <p:cNvSpPr>
            <a:spLocks noGrp="1"/>
          </p:cNvSpPr>
          <p:nvPr>
            <p:ph type="ftr" sz="quarter" idx="4"/>
          </p:nvPr>
        </p:nvSpPr>
        <p:spPr>
          <a:xfrm>
            <a:off x="0" y="9377316"/>
            <a:ext cx="2889938"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377316"/>
            <a:ext cx="2889938" cy="493633"/>
          </a:xfrm>
          <a:prstGeom prst="rect">
            <a:avLst/>
          </a:prstGeom>
        </p:spPr>
        <p:txBody>
          <a:bodyPr vert="horz" lIns="91440" tIns="45720" rIns="91440" bIns="45720" rtlCol="0" anchor="b"/>
          <a:lstStyle>
            <a:lvl1pPr algn="r">
              <a:defRPr sz="1200"/>
            </a:lvl1pPr>
          </a:lstStyle>
          <a:p>
            <a:fld id="{438542CC-6F26-A34B-8E15-4341DD4E0F8B}" type="slidenum">
              <a:rPr lang="en-US" smtClean="0"/>
              <a:pPr/>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21" name="Afbeelding 4">
            <a:extLst>
              <a:ext uri="{FF2B5EF4-FFF2-40B4-BE49-F238E27FC236}">
                <a16:creationId xmlns:a16="http://schemas.microsoft.com/office/drawing/2014/main" id="{3E43DDCB-339E-4C3A-9E9E-C22943510D3B}"/>
              </a:ext>
            </a:extLst>
          </p:cNvPr>
          <p:cNvPicPr>
            <a:picLocks noChangeAspect="1"/>
          </p:cNvPicPr>
          <p:nvPr/>
        </p:nvPicPr>
        <p:blipFill>
          <a:blip r:embed="rId2"/>
          <a:stretch>
            <a:fillRect/>
          </a:stretch>
        </p:blipFill>
        <p:spPr>
          <a:xfrm>
            <a:off x="4043907" y="1624877"/>
            <a:ext cx="3997787" cy="2545109"/>
          </a:xfrm>
          <a:prstGeom prst="rect">
            <a:avLst/>
          </a:prstGeom>
        </p:spPr>
      </p:pic>
      <p:sp>
        <p:nvSpPr>
          <p:cNvPr id="29" name="Tijdelijke aanduiding voor tekst 28">
            <a:extLst>
              <a:ext uri="{FF2B5EF4-FFF2-40B4-BE49-F238E27FC236}">
                <a16:creationId xmlns:a16="http://schemas.microsoft.com/office/drawing/2014/main" id="{FDED8E11-341A-45D2-85B1-F7C4DB53232E}"/>
              </a:ext>
            </a:extLst>
          </p:cNvPr>
          <p:cNvSpPr>
            <a:spLocks noGrp="1"/>
          </p:cNvSpPr>
          <p:nvPr>
            <p:ph type="body" sz="quarter" idx="11" hasCustomPrompt="1"/>
          </p:nvPr>
        </p:nvSpPr>
        <p:spPr>
          <a:xfrm>
            <a:off x="669926" y="5095875"/>
            <a:ext cx="7839075" cy="1009650"/>
          </a:xfrm>
        </p:spPr>
        <p:txBody>
          <a:bodyPr>
            <a:normAutofit/>
          </a:bodyPr>
          <a:lstStyle>
            <a:lvl1pPr marL="0" indent="0">
              <a:buNone/>
              <a:defRPr lang="en-GB" sz="2475" b="0" i="0" u="none" strike="noStrike" cap="none" spc="0" baseline="0" dirty="0">
                <a:ln>
                  <a:noFill/>
                </a:ln>
                <a:solidFill>
                  <a:srgbClr val="000000"/>
                </a:solidFill>
                <a:uFillTx/>
                <a:latin typeface="Avenir Next Condensed"/>
                <a:ea typeface="Avenir Next Condensed Medium"/>
                <a:cs typeface="Avenir Next Condensed Medium"/>
                <a:sym typeface="Avenir Next Condensed Medium"/>
              </a:defRPr>
            </a:lvl1pPr>
          </a:lstStyle>
          <a:p>
            <a:pPr lvl="0"/>
            <a:r>
              <a:rPr lang="nl-NL" dirty="0"/>
              <a:t>VOORBEELD VAN EEN ONDERTITEL</a:t>
            </a:r>
            <a:endParaRPr lang="en-GB" dirty="0"/>
          </a:p>
        </p:txBody>
      </p:sp>
      <p:sp>
        <p:nvSpPr>
          <p:cNvPr id="34" name="Tijdelijke aanduiding voor tekst 33">
            <a:extLst>
              <a:ext uri="{FF2B5EF4-FFF2-40B4-BE49-F238E27FC236}">
                <a16:creationId xmlns:a16="http://schemas.microsoft.com/office/drawing/2014/main" id="{D9C3A310-643B-4139-9F62-77D06674713C}"/>
              </a:ext>
            </a:extLst>
          </p:cNvPr>
          <p:cNvSpPr>
            <a:spLocks noGrp="1"/>
          </p:cNvSpPr>
          <p:nvPr>
            <p:ph type="body" sz="quarter" idx="12" hasCustomPrompt="1"/>
          </p:nvPr>
        </p:nvSpPr>
        <p:spPr>
          <a:xfrm>
            <a:off x="669925" y="1196299"/>
            <a:ext cx="7844102" cy="588915"/>
          </a:xfrm>
        </p:spPr>
        <p:txBody>
          <a:bodyPr anchor="b">
            <a:noAutofit/>
          </a:bodyPr>
          <a:lstStyle>
            <a:lvl1pPr marL="0" indent="0">
              <a:buNone/>
              <a:defRPr lang="nl-NL" sz="1846" b="0" kern="1200" baseline="0" dirty="0" smtClean="0">
                <a:solidFill>
                  <a:srgbClr val="E50856"/>
                </a:solidFill>
                <a:latin typeface="Avenir Next Condensed"/>
                <a:ea typeface="Avenir Next Condensed Demi Bold"/>
                <a:cs typeface="Avenir Next Condensed Demi Bold"/>
                <a:sym typeface="Avenir Next Condensed Demi Bold"/>
              </a:defRPr>
            </a:lvl1pPr>
          </a:lstStyle>
          <a:p>
            <a:pPr lvl="0"/>
            <a:r>
              <a:rPr lang="nl-NL" dirty="0"/>
              <a:t>NAAM OPLEIDING/FACULTEIT</a:t>
            </a:r>
          </a:p>
        </p:txBody>
      </p:sp>
      <p:sp>
        <p:nvSpPr>
          <p:cNvPr id="3" name="Tijdelijke aanduiding voor tekst 2">
            <a:extLst>
              <a:ext uri="{FF2B5EF4-FFF2-40B4-BE49-F238E27FC236}">
                <a16:creationId xmlns:a16="http://schemas.microsoft.com/office/drawing/2014/main" id="{D3983EC9-36B1-B744-A87D-1AA0BEB38BFB}"/>
              </a:ext>
            </a:extLst>
          </p:cNvPr>
          <p:cNvSpPr>
            <a:spLocks noGrp="1"/>
          </p:cNvSpPr>
          <p:nvPr>
            <p:ph type="body" sz="quarter" idx="13" hasCustomPrompt="1"/>
          </p:nvPr>
        </p:nvSpPr>
        <p:spPr>
          <a:xfrm>
            <a:off x="669925" y="1895907"/>
            <a:ext cx="7839075" cy="3089275"/>
          </a:xfrm>
        </p:spPr>
        <p:txBody>
          <a:bodyPr>
            <a:normAutofit/>
          </a:bodyPr>
          <a:lstStyle>
            <a:lvl1pPr marL="0" indent="0">
              <a:buNone/>
              <a:defRPr sz="6750" b="1">
                <a:latin typeface="Avenir Next Condensed" panose="020B0506020202020204" pitchFamily="34" charset="0"/>
              </a:defRPr>
            </a:lvl1pPr>
          </a:lstStyle>
          <a:p>
            <a:r>
              <a:rPr lang="nl-NL" dirty="0"/>
              <a:t>VOORBEELD VAN EEN TITEL_</a:t>
            </a:r>
          </a:p>
        </p:txBody>
      </p:sp>
    </p:spTree>
    <p:extLst>
      <p:ext uri="{BB962C8B-B14F-4D97-AF65-F5344CB8AC3E}">
        <p14:creationId xmlns:p14="http://schemas.microsoft.com/office/powerpoint/2010/main" val="358500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Tekst_">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CA991A77-E592-4927-BAD8-5D3406246AEB}"/>
              </a:ext>
            </a:extLst>
          </p:cNvPr>
          <p:cNvSpPr>
            <a:spLocks noGrp="1"/>
          </p:cNvSpPr>
          <p:nvPr>
            <p:ph type="body" sz="quarter" idx="10" hasCustomPrompt="1"/>
          </p:nvPr>
        </p:nvSpPr>
        <p:spPr>
          <a:xfrm>
            <a:off x="628650" y="1925638"/>
            <a:ext cx="788670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D13B7015-BB4D-A84E-84E4-520C33B85DF3}"/>
              </a:ext>
            </a:extLst>
          </p:cNvPr>
          <p:cNvSpPr>
            <a:spLocks noGrp="1"/>
          </p:cNvSpPr>
          <p:nvPr>
            <p:ph type="title" hasCustomPrompt="1"/>
          </p:nvPr>
        </p:nvSpPr>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26315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sp>
        <p:nvSpPr>
          <p:cNvPr id="6" name="Tijdelijke aanduiding voor tekst 4">
            <a:extLst>
              <a:ext uri="{FF2B5EF4-FFF2-40B4-BE49-F238E27FC236}">
                <a16:creationId xmlns:a16="http://schemas.microsoft.com/office/drawing/2014/main" id="{04E48767-DBA0-4144-B07A-E0457FACAB73}"/>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4" name="Titel 6">
            <a:extLst>
              <a:ext uri="{FF2B5EF4-FFF2-40B4-BE49-F238E27FC236}">
                <a16:creationId xmlns:a16="http://schemas.microsoft.com/office/drawing/2014/main" id="{24158585-8C9B-2444-8413-2968F1CB97F5}"/>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467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260C8E6A-14DF-4CBC-B795-FDA284EC4712}"/>
              </a:ext>
            </a:extLst>
          </p:cNvPr>
          <p:cNvSpPr>
            <a:spLocks noGrp="1"/>
          </p:cNvSpPr>
          <p:nvPr>
            <p:ph type="pic" sz="quarter" idx="11"/>
          </p:nvPr>
        </p:nvSpPr>
        <p:spPr>
          <a:xfrm>
            <a:off x="4914902" y="1917701"/>
            <a:ext cx="3600450" cy="4259263"/>
          </a:xfrm>
        </p:spPr>
        <p:txBody>
          <a:bodyPr>
            <a:normAutofit/>
          </a:bodyPr>
          <a:lstStyle>
            <a:lvl1pPr>
              <a:defRPr sz="1275">
                <a:latin typeface="Arial" panose="020B0604020202020204" pitchFamily="34" charset="0"/>
                <a:cs typeface="Arial" panose="020B0604020202020204" pitchFamily="34" charset="0"/>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BF1329CB-FA5D-45B5-AA42-AC585215A184}"/>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70688633-6D41-064D-B005-BBA9338D0D94}"/>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33513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9" name="Tijdelijke aanduiding voor tekst 4">
            <a:extLst>
              <a:ext uri="{FF2B5EF4-FFF2-40B4-BE49-F238E27FC236}">
                <a16:creationId xmlns:a16="http://schemas.microsoft.com/office/drawing/2014/main" id="{4B8653B3-70AE-4E3E-9A4D-3EAF4B4F4A9E}"/>
              </a:ext>
            </a:extLst>
          </p:cNvPr>
          <p:cNvSpPr>
            <a:spLocks noGrp="1"/>
          </p:cNvSpPr>
          <p:nvPr>
            <p:ph type="body" sz="quarter" idx="15" hasCustomPrompt="1"/>
          </p:nvPr>
        </p:nvSpPr>
        <p:spPr>
          <a:xfrm>
            <a:off x="491490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10" name="Tijdelijke aanduiding voor tekst 4">
            <a:extLst>
              <a:ext uri="{FF2B5EF4-FFF2-40B4-BE49-F238E27FC236}">
                <a16:creationId xmlns:a16="http://schemas.microsoft.com/office/drawing/2014/main" id="{60C7571E-BBB1-4DDF-9329-A0C028CAE8FB}"/>
              </a:ext>
            </a:extLst>
          </p:cNvPr>
          <p:cNvSpPr>
            <a:spLocks noGrp="1"/>
          </p:cNvSpPr>
          <p:nvPr>
            <p:ph type="body" sz="quarter" idx="16" hasCustomPrompt="1"/>
          </p:nvPr>
        </p:nvSpPr>
        <p:spPr>
          <a:xfrm>
            <a:off x="62865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7" name="Tijdelijke aanduiding voor tekst 4">
            <a:extLst>
              <a:ext uri="{FF2B5EF4-FFF2-40B4-BE49-F238E27FC236}">
                <a16:creationId xmlns:a16="http://schemas.microsoft.com/office/drawing/2014/main" id="{CE54818A-2359-4656-8BAE-BA7A617F3185}"/>
              </a:ext>
            </a:extLst>
          </p:cNvPr>
          <p:cNvSpPr>
            <a:spLocks noGrp="1"/>
          </p:cNvSpPr>
          <p:nvPr>
            <p:ph type="body" sz="quarter" idx="10" hasCustomPrompt="1"/>
          </p:nvPr>
        </p:nvSpPr>
        <p:spPr>
          <a:xfrm>
            <a:off x="62865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11" name="Tijdelijke aanduiding voor tekst 4">
            <a:extLst>
              <a:ext uri="{FF2B5EF4-FFF2-40B4-BE49-F238E27FC236}">
                <a16:creationId xmlns:a16="http://schemas.microsoft.com/office/drawing/2014/main" id="{750B259D-85C8-43A7-A164-0E5FF89B8B8E}"/>
              </a:ext>
            </a:extLst>
          </p:cNvPr>
          <p:cNvSpPr>
            <a:spLocks noGrp="1"/>
          </p:cNvSpPr>
          <p:nvPr>
            <p:ph type="body" sz="quarter" idx="17" hasCustomPrompt="1"/>
          </p:nvPr>
        </p:nvSpPr>
        <p:spPr>
          <a:xfrm>
            <a:off x="491490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8" name="Titel 6">
            <a:extLst>
              <a:ext uri="{FF2B5EF4-FFF2-40B4-BE49-F238E27FC236}">
                <a16:creationId xmlns:a16="http://schemas.microsoft.com/office/drawing/2014/main" id="{AB6897B6-1B30-8840-AEF5-653E3015C372}"/>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28130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3" name="Rechthoek">
            <a:extLst>
              <a:ext uri="{FF2B5EF4-FFF2-40B4-BE49-F238E27FC236}">
                <a16:creationId xmlns:a16="http://schemas.microsoft.com/office/drawing/2014/main" id="{2F35E840-7D0C-489A-B88C-9B5B6A358F43}"/>
              </a:ext>
            </a:extLst>
          </p:cNvPr>
          <p:cNvSpPr/>
          <p:nvPr/>
        </p:nvSpPr>
        <p:spPr>
          <a:xfrm>
            <a:off x="2362200" y="733425"/>
            <a:ext cx="4419600" cy="5391150"/>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pic>
        <p:nvPicPr>
          <p:cNvPr id="14" name="Afbeelding 2">
            <a:extLst>
              <a:ext uri="{FF2B5EF4-FFF2-40B4-BE49-F238E27FC236}">
                <a16:creationId xmlns:a16="http://schemas.microsoft.com/office/drawing/2014/main" id="{FFDA8079-95BD-45E3-8313-ABF6A59ED207}"/>
              </a:ext>
            </a:extLst>
          </p:cNvPr>
          <p:cNvPicPr>
            <a:picLocks noChangeAspect="1"/>
          </p:cNvPicPr>
          <p:nvPr/>
        </p:nvPicPr>
        <p:blipFill>
          <a:blip r:embed="rId2"/>
          <a:stretch>
            <a:fillRect/>
          </a:stretch>
        </p:blipFill>
        <p:spPr>
          <a:xfrm>
            <a:off x="2730162" y="601590"/>
            <a:ext cx="355939" cy="297299"/>
          </a:xfrm>
          <a:prstGeom prst="rect">
            <a:avLst/>
          </a:prstGeom>
        </p:spPr>
      </p:pic>
      <p:sp>
        <p:nvSpPr>
          <p:cNvPr id="20" name="Tijdelijke aanduiding voor tekst 19">
            <a:extLst>
              <a:ext uri="{FF2B5EF4-FFF2-40B4-BE49-F238E27FC236}">
                <a16:creationId xmlns:a16="http://schemas.microsoft.com/office/drawing/2014/main" id="{7E150451-5081-475D-A7BF-2CE6F5C377F5}"/>
              </a:ext>
            </a:extLst>
          </p:cNvPr>
          <p:cNvSpPr>
            <a:spLocks noGrp="1"/>
          </p:cNvSpPr>
          <p:nvPr>
            <p:ph type="body" sz="quarter" idx="11" hasCustomPrompt="1"/>
          </p:nvPr>
        </p:nvSpPr>
        <p:spPr>
          <a:xfrm>
            <a:off x="2730162" y="5429601"/>
            <a:ext cx="3683000" cy="493713"/>
          </a:xfrm>
        </p:spPr>
        <p:txBody>
          <a:bodyPr anchor="b"/>
          <a:lstStyle>
            <a:lvl1pPr marL="0" indent="0">
              <a:buNone/>
              <a:defRPr sz="1800">
                <a:solidFill>
                  <a:schemeClr val="bg1"/>
                </a:solidFill>
              </a:defRPr>
            </a:lvl1pPr>
          </a:lstStyle>
          <a:p>
            <a:pPr lvl="0"/>
            <a:r>
              <a:rPr lang="nl-NL" dirty="0"/>
              <a:t>NAAM</a:t>
            </a:r>
            <a:endParaRPr lang="en-GB" dirty="0"/>
          </a:p>
        </p:txBody>
      </p:sp>
      <p:sp>
        <p:nvSpPr>
          <p:cNvPr id="3" name="Tijdelijke aanduiding voor tekst 2">
            <a:extLst>
              <a:ext uri="{FF2B5EF4-FFF2-40B4-BE49-F238E27FC236}">
                <a16:creationId xmlns:a16="http://schemas.microsoft.com/office/drawing/2014/main" id="{B0DA6865-FA7E-094E-A575-DAADE998A20B}"/>
              </a:ext>
            </a:extLst>
          </p:cNvPr>
          <p:cNvSpPr>
            <a:spLocks noGrp="1"/>
          </p:cNvSpPr>
          <p:nvPr>
            <p:ph type="body" sz="quarter" idx="12" hasCustomPrompt="1"/>
          </p:nvPr>
        </p:nvSpPr>
        <p:spPr>
          <a:xfrm>
            <a:off x="2730162" y="1628775"/>
            <a:ext cx="3683000" cy="3600450"/>
          </a:xfrm>
        </p:spPr>
        <p:txBody>
          <a:bodyPr>
            <a:normAutofit/>
          </a:bodyPr>
          <a:lstStyle>
            <a:lvl1pPr marL="0" indent="0">
              <a:buNone/>
              <a:defRPr sz="2800">
                <a:solidFill>
                  <a:schemeClr val="bg1"/>
                </a:solidFill>
              </a:defRPr>
            </a:lvl1pPr>
          </a:lstStyle>
          <a:p>
            <a:r>
              <a:rPr lang="nl-NL" dirty="0"/>
              <a:t>‘QUOTE’</a:t>
            </a:r>
          </a:p>
        </p:txBody>
      </p:sp>
    </p:spTree>
    <p:extLst>
      <p:ext uri="{BB962C8B-B14F-4D97-AF65-F5344CB8AC3E}">
        <p14:creationId xmlns:p14="http://schemas.microsoft.com/office/powerpoint/2010/main" val="296755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415893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486190-F1D1-43BB-B712-AB7BE1C184AD}"/>
              </a:ext>
            </a:extLst>
          </p:cNvPr>
          <p:cNvSpPr>
            <a:spLocks noGrp="1"/>
          </p:cNvSpPr>
          <p:nvPr>
            <p:ph type="title"/>
          </p:nvPr>
        </p:nvSpPr>
        <p:spPr>
          <a:xfrm>
            <a:off x="628650" y="365129"/>
            <a:ext cx="7886700" cy="1325563"/>
          </a:xfrm>
          <a:prstGeom prst="rect">
            <a:avLst/>
          </a:prstGeom>
        </p:spPr>
        <p:txBody>
          <a:bodyPr vert="horz" lIns="91440" tIns="45720" rIns="91440" bIns="45720" rtlCol="0" anchor="b">
            <a:normAutofit/>
          </a:bodyPr>
          <a:lstStyle/>
          <a:p>
            <a:r>
              <a:rPr lang="nl-NL" dirty="0"/>
              <a:t>KLIK OM STIJL TE BEWERKEN</a:t>
            </a:r>
            <a:endParaRPr lang="en-GB" dirty="0"/>
          </a:p>
        </p:txBody>
      </p:sp>
      <p:sp>
        <p:nvSpPr>
          <p:cNvPr id="3" name="Tijdelijke aanduiding voor tekst 2">
            <a:extLst>
              <a:ext uri="{FF2B5EF4-FFF2-40B4-BE49-F238E27FC236}">
                <a16:creationId xmlns:a16="http://schemas.microsoft.com/office/drawing/2014/main" id="{6BC46703-C372-4CCF-BBDB-349EF159E7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8" name="Afbeelding 7">
            <a:extLst>
              <a:ext uri="{FF2B5EF4-FFF2-40B4-BE49-F238E27FC236}">
                <a16:creationId xmlns:a16="http://schemas.microsoft.com/office/drawing/2014/main" id="{D2936B9B-9586-48DE-B845-C54BC129D8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49807" y="6227764"/>
            <a:ext cx="1359194" cy="588915"/>
          </a:xfrm>
          <a:prstGeom prst="rect">
            <a:avLst/>
          </a:prstGeom>
        </p:spPr>
      </p:pic>
    </p:spTree>
    <p:extLst>
      <p:ext uri="{BB962C8B-B14F-4D97-AF65-F5344CB8AC3E}">
        <p14:creationId xmlns:p14="http://schemas.microsoft.com/office/powerpoint/2010/main" val="149637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514337" rtl="0" eaLnBrk="1" latinLnBrk="0" hangingPunct="1">
        <a:lnSpc>
          <a:spcPct val="90000"/>
        </a:lnSpc>
        <a:spcBef>
          <a:spcPct val="0"/>
        </a:spcBef>
        <a:buNone/>
        <a:defRPr lang="nl-NL" sz="3200" b="0" kern="1200" baseline="0" dirty="0">
          <a:solidFill>
            <a:srgbClr val="E50056"/>
          </a:solidFill>
          <a:latin typeface="Avenir Next Condensed" panose="020B0506020202020204" pitchFamily="34" charset="0"/>
          <a:ea typeface="+mj-ea"/>
          <a:cs typeface="Arial" panose="020B0604020202020204" pitchFamily="34" charset="0"/>
          <a:sym typeface="Avenir Next Condensed Demi Bold"/>
        </a:defRPr>
      </a:lvl1pPr>
    </p:titleStyle>
    <p:bodyStyle>
      <a:lvl1pPr marL="128585" indent="-128585" algn="l" defTabSz="514337" rtl="0" eaLnBrk="1" latinLnBrk="0" hangingPunct="1">
        <a:lnSpc>
          <a:spcPct val="80000"/>
        </a:lnSpc>
        <a:spcBef>
          <a:spcPts val="563"/>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385753" indent="-128585" algn="l" defTabSz="514337" rtl="0" eaLnBrk="1" latinLnBrk="0" hangingPunct="1">
        <a:lnSpc>
          <a:spcPct val="80000"/>
        </a:lnSpc>
        <a:spcBef>
          <a:spcPts val="281"/>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642921" indent="-128585" algn="l" defTabSz="514337" rtl="0" eaLnBrk="1" latinLnBrk="0" hangingPunct="1">
        <a:lnSpc>
          <a:spcPct val="80000"/>
        </a:lnSpc>
        <a:spcBef>
          <a:spcPts val="281"/>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00090"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1157259"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1414427"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3"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p:cNvSpPr>
            <a:spLocks noGrp="1"/>
          </p:cNvSpPr>
          <p:nvPr>
            <p:ph type="body" sz="quarter" idx="11"/>
          </p:nvPr>
        </p:nvSpPr>
        <p:spPr/>
        <p:txBody>
          <a:bodyPr>
            <a:normAutofit/>
          </a:bodyPr>
          <a:lstStyle/>
          <a:p>
            <a:r>
              <a:rPr lang="nl-NL" sz="4800" dirty="0"/>
              <a:t>Vergaderen &amp; Besluitvorming</a:t>
            </a:r>
          </a:p>
        </p:txBody>
      </p:sp>
      <p:sp>
        <p:nvSpPr>
          <p:cNvPr id="6" name="Tijdelijke aanduiding voor tekst 5"/>
          <p:cNvSpPr>
            <a:spLocks noGrp="1"/>
          </p:cNvSpPr>
          <p:nvPr>
            <p:ph type="body" sz="quarter" idx="12"/>
          </p:nvPr>
        </p:nvSpPr>
        <p:spPr/>
        <p:txBody>
          <a:bodyPr/>
          <a:lstStyle/>
          <a:p>
            <a:r>
              <a:rPr lang="nl-NL" dirty="0"/>
              <a:t>AIM ICT -</a:t>
            </a:r>
          </a:p>
        </p:txBody>
      </p:sp>
      <p:sp>
        <p:nvSpPr>
          <p:cNvPr id="7" name="Tijdelijke aanduiding voor tekst 6"/>
          <p:cNvSpPr>
            <a:spLocks noGrp="1"/>
          </p:cNvSpPr>
          <p:nvPr>
            <p:ph type="body" sz="quarter" idx="13"/>
          </p:nvPr>
        </p:nvSpPr>
        <p:spPr/>
        <p:txBody>
          <a:bodyPr>
            <a:normAutofit/>
          </a:bodyPr>
          <a:lstStyle/>
          <a:p>
            <a:r>
              <a:rPr lang="nl-NL" sz="5200" cap="all" dirty="0" err="1"/>
              <a:t>ProJECT</a:t>
            </a:r>
            <a:r>
              <a:rPr lang="nl-NL" sz="5200" cap="all" dirty="0"/>
              <a:t> VOORBEREIDING</a:t>
            </a:r>
          </a:p>
          <a:p>
            <a:r>
              <a:rPr lang="nl-NL" sz="5200" cap="all" dirty="0" err="1"/>
              <a:t>WoR</a:t>
            </a:r>
            <a:r>
              <a:rPr lang="nl-NL" sz="5200" cap="all" dirty="0"/>
              <a:t> S1 2024-2025</a:t>
            </a:r>
          </a:p>
          <a:p>
            <a:br>
              <a:rPr lang="nl-NL" cap="all" dirty="0"/>
            </a:br>
            <a:endParaRPr lang="nl-NL" sz="5800" cap="all" dirty="0"/>
          </a:p>
        </p:txBody>
      </p:sp>
    </p:spTree>
    <p:extLst>
      <p:ext uri="{BB962C8B-B14F-4D97-AF65-F5344CB8AC3E}">
        <p14:creationId xmlns:p14="http://schemas.microsoft.com/office/powerpoint/2010/main" val="1765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7F21434-A05E-4860-A6AD-14CF9F4C2976}"/>
              </a:ext>
            </a:extLst>
          </p:cNvPr>
          <p:cNvSpPr>
            <a:spLocks noGrp="1"/>
          </p:cNvSpPr>
          <p:nvPr>
            <p:ph type="body" sz="quarter" idx="10"/>
          </p:nvPr>
        </p:nvSpPr>
        <p:spPr/>
        <p:txBody>
          <a:bodyPr/>
          <a:lstStyle/>
          <a:p>
            <a:r>
              <a:rPr lang="nl-NL" dirty="0"/>
              <a:t>Is het anders in een grote(re) groep?</a:t>
            </a:r>
          </a:p>
          <a:p>
            <a:endParaRPr lang="nl-NL" dirty="0"/>
          </a:p>
          <a:p>
            <a:endParaRPr lang="nl-NL" dirty="0"/>
          </a:p>
          <a:p>
            <a:endParaRPr lang="nl-NL" dirty="0"/>
          </a:p>
        </p:txBody>
      </p:sp>
      <p:sp>
        <p:nvSpPr>
          <p:cNvPr id="3" name="Titel 2">
            <a:extLst>
              <a:ext uri="{FF2B5EF4-FFF2-40B4-BE49-F238E27FC236}">
                <a16:creationId xmlns:a16="http://schemas.microsoft.com/office/drawing/2014/main" id="{71D4B871-743B-443A-98AB-3B5D907315D4}"/>
              </a:ext>
            </a:extLst>
          </p:cNvPr>
          <p:cNvSpPr>
            <a:spLocks noGrp="1"/>
          </p:cNvSpPr>
          <p:nvPr>
            <p:ph type="title"/>
          </p:nvPr>
        </p:nvSpPr>
        <p:spPr/>
        <p:txBody>
          <a:bodyPr/>
          <a:lstStyle/>
          <a:p>
            <a:r>
              <a:rPr lang="nl-NL" dirty="0"/>
              <a:t>Vergaderen in grote(re) groepen</a:t>
            </a:r>
          </a:p>
        </p:txBody>
      </p:sp>
    </p:spTree>
    <p:extLst>
      <p:ext uri="{BB962C8B-B14F-4D97-AF65-F5344CB8AC3E}">
        <p14:creationId xmlns:p14="http://schemas.microsoft.com/office/powerpoint/2010/main" val="336260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414779"/>
            <a:ext cx="7886700" cy="559152"/>
          </a:xfrm>
        </p:spPr>
        <p:txBody>
          <a:bodyPr/>
          <a:lstStyle/>
          <a:p>
            <a:r>
              <a:rPr lang="nl-NL" dirty="0"/>
              <a:t>BOB-model</a:t>
            </a:r>
          </a:p>
        </p:txBody>
      </p:sp>
      <p:grpSp>
        <p:nvGrpSpPr>
          <p:cNvPr id="4" name="Groep 3">
            <a:extLst>
              <a:ext uri="{FF2B5EF4-FFF2-40B4-BE49-F238E27FC236}">
                <a16:creationId xmlns:a16="http://schemas.microsoft.com/office/drawing/2014/main" id="{C2609E5C-1B09-C63B-9550-54B18C19D054}"/>
              </a:ext>
            </a:extLst>
          </p:cNvPr>
          <p:cNvGrpSpPr/>
          <p:nvPr/>
        </p:nvGrpSpPr>
        <p:grpSpPr>
          <a:xfrm>
            <a:off x="808309" y="1000125"/>
            <a:ext cx="7127500" cy="3479006"/>
            <a:chOff x="9628" y="0"/>
            <a:chExt cx="6286397" cy="2314575"/>
          </a:xfrm>
        </p:grpSpPr>
        <p:grpSp>
          <p:nvGrpSpPr>
            <p:cNvPr id="5" name="Groep 4">
              <a:extLst>
                <a:ext uri="{FF2B5EF4-FFF2-40B4-BE49-F238E27FC236}">
                  <a16:creationId xmlns:a16="http://schemas.microsoft.com/office/drawing/2014/main" id="{A6037F57-0D79-3227-3161-64F6A94DEB40}"/>
                </a:ext>
              </a:extLst>
            </p:cNvPr>
            <p:cNvGrpSpPr/>
            <p:nvPr/>
          </p:nvGrpSpPr>
          <p:grpSpPr>
            <a:xfrm>
              <a:off x="716916" y="0"/>
              <a:ext cx="4943475" cy="2314575"/>
              <a:chOff x="0" y="0"/>
              <a:chExt cx="4943475" cy="2314575"/>
            </a:xfrm>
          </p:grpSpPr>
          <p:cxnSp>
            <p:nvCxnSpPr>
              <p:cNvPr id="9" name="Rechte verbindingslijn 8">
                <a:extLst>
                  <a:ext uri="{FF2B5EF4-FFF2-40B4-BE49-F238E27FC236}">
                    <a16:creationId xmlns:a16="http://schemas.microsoft.com/office/drawing/2014/main" id="{8C78C9A2-3CAA-0AF4-D90F-6D68D90B32D1}"/>
                  </a:ext>
                </a:extLst>
              </p:cNvPr>
              <p:cNvCxnSpPr/>
              <p:nvPr/>
            </p:nvCxnSpPr>
            <p:spPr>
              <a:xfrm>
                <a:off x="0" y="0"/>
                <a:ext cx="4829175" cy="619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37F1EE93-E54E-5F78-43BA-2C9CA782425A}"/>
                  </a:ext>
                </a:extLst>
              </p:cNvPr>
              <p:cNvCxnSpPr/>
              <p:nvPr/>
            </p:nvCxnSpPr>
            <p:spPr>
              <a:xfrm flipV="1">
                <a:off x="47625" y="1590675"/>
                <a:ext cx="4895850" cy="7239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kstvak 5">
                <a:extLst>
                  <a:ext uri="{FF2B5EF4-FFF2-40B4-BE49-F238E27FC236}">
                    <a16:creationId xmlns:a16="http://schemas.microsoft.com/office/drawing/2014/main" id="{A9532CA2-AD1B-9FA0-F226-EB859AFD120D}"/>
                  </a:ext>
                </a:extLst>
              </p:cNvPr>
              <p:cNvSpPr txBox="1"/>
              <p:nvPr/>
            </p:nvSpPr>
            <p:spPr>
              <a:xfrm>
                <a:off x="47625" y="295275"/>
                <a:ext cx="1143000" cy="1419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dirty="0">
                    <a:effectLst/>
                    <a:latin typeface="Arial" panose="020B0604020202020204" pitchFamily="34" charset="0"/>
                    <a:ea typeface="Times New Roman" panose="02020603050405020304" pitchFamily="18" charset="0"/>
                  </a:rPr>
                  <a:t>Beeldvorming</a:t>
                </a:r>
              </a:p>
              <a:p>
                <a:r>
                  <a:rPr lang="nl-NL" sz="1400" b="0" dirty="0">
                    <a:effectLst/>
                    <a:latin typeface="Arial" panose="020B0604020202020204" pitchFamily="34" charset="0"/>
                    <a:ea typeface="Times New Roman" panose="02020603050405020304" pitchFamily="18" charset="0"/>
                  </a:rPr>
                  <a:t>Wat is het doel van het besluit?</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Wat zijn de kaders?</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Wie moeten er betrokken zijn?</a:t>
                </a:r>
                <a:br>
                  <a:rPr lang="nl-NL" sz="1400" b="0" dirty="0">
                    <a:effectLst/>
                    <a:latin typeface="Arial" panose="020B0604020202020204" pitchFamily="34" charset="0"/>
                    <a:ea typeface="Times New Roman" panose="02020603050405020304" pitchFamily="18" charset="0"/>
                  </a:rPr>
                </a:br>
                <a:r>
                  <a:rPr lang="nl-NL" sz="1400" b="0" dirty="0">
                    <a:effectLst/>
                    <a:latin typeface="Arial" panose="020B0604020202020204" pitchFamily="34" charset="0"/>
                    <a:ea typeface="Times New Roman" panose="02020603050405020304" pitchFamily="18" charset="0"/>
                  </a:rPr>
                  <a:t>Welke opties zien we al?</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a:t>
                </a:r>
                <a:endParaRPr lang="nl-NL" sz="1400" b="1" dirty="0">
                  <a:effectLst/>
                  <a:latin typeface="Arial" panose="020B0604020202020204" pitchFamily="34" charset="0"/>
                  <a:ea typeface="Times New Roman" panose="02020603050405020304" pitchFamily="18" charset="0"/>
                </a:endParaRPr>
              </a:p>
            </p:txBody>
          </p:sp>
          <p:sp>
            <p:nvSpPr>
              <p:cNvPr id="12" name="Tekstvak 5">
                <a:extLst>
                  <a:ext uri="{FF2B5EF4-FFF2-40B4-BE49-F238E27FC236}">
                    <a16:creationId xmlns:a16="http://schemas.microsoft.com/office/drawing/2014/main" id="{0F570797-1536-E4B0-6EC1-7399008B8FBD}"/>
                  </a:ext>
                </a:extLst>
              </p:cNvPr>
              <p:cNvSpPr txBox="1"/>
              <p:nvPr/>
            </p:nvSpPr>
            <p:spPr>
              <a:xfrm>
                <a:off x="1390650" y="438150"/>
                <a:ext cx="1371600" cy="10572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dirty="0">
                    <a:effectLst/>
                    <a:latin typeface="Arial" panose="020B0604020202020204" pitchFamily="34" charset="0"/>
                    <a:ea typeface="Times New Roman" panose="02020603050405020304" pitchFamily="18" charset="0"/>
                  </a:rPr>
                  <a:t>Oordeelsvorming</a:t>
                </a:r>
              </a:p>
              <a:p>
                <a:r>
                  <a:rPr lang="nl-NL" sz="1400" b="0" dirty="0">
                    <a:effectLst/>
                    <a:latin typeface="Arial" panose="020B0604020202020204" pitchFamily="34" charset="0"/>
                    <a:ea typeface="Times New Roman" panose="02020603050405020304" pitchFamily="18" charset="0"/>
                  </a:rPr>
                  <a:t>Welke criteria zijn relevant?</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Hoe scoren de opties op de criteria?</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 </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 </a:t>
                </a:r>
                <a:endParaRPr lang="nl-NL" sz="1400" b="1" dirty="0">
                  <a:effectLst/>
                  <a:latin typeface="Arial" panose="020B0604020202020204" pitchFamily="34" charset="0"/>
                  <a:ea typeface="Times New Roman" panose="02020603050405020304" pitchFamily="18" charset="0"/>
                </a:endParaRPr>
              </a:p>
            </p:txBody>
          </p:sp>
          <p:sp>
            <p:nvSpPr>
              <p:cNvPr id="13" name="Tekstvak 5">
                <a:extLst>
                  <a:ext uri="{FF2B5EF4-FFF2-40B4-BE49-F238E27FC236}">
                    <a16:creationId xmlns:a16="http://schemas.microsoft.com/office/drawing/2014/main" id="{5C3D3E7A-09E1-74FC-2633-D28103A14CD9}"/>
                  </a:ext>
                </a:extLst>
              </p:cNvPr>
              <p:cNvSpPr txBox="1"/>
              <p:nvPr/>
            </p:nvSpPr>
            <p:spPr>
              <a:xfrm>
                <a:off x="3095625" y="619125"/>
                <a:ext cx="1371600" cy="9715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dirty="0">
                    <a:effectLst/>
                    <a:latin typeface="Arial" panose="020B0604020202020204" pitchFamily="34" charset="0"/>
                    <a:ea typeface="Times New Roman" panose="02020603050405020304" pitchFamily="18" charset="0"/>
                  </a:rPr>
                  <a:t>Besluitvorming?</a:t>
                </a:r>
              </a:p>
              <a:p>
                <a:r>
                  <a:rPr lang="nl-NL" sz="1400" b="0" dirty="0">
                    <a:effectLst/>
                    <a:latin typeface="Arial" panose="020B0604020202020204" pitchFamily="34" charset="0"/>
                    <a:ea typeface="Times New Roman" panose="02020603050405020304" pitchFamily="18" charset="0"/>
                  </a:rPr>
                  <a:t>Wat besluiten we?</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Wie gaat nu wat doen?</a:t>
                </a:r>
                <a:endParaRPr lang="nl-NL" sz="1400" b="1" dirty="0">
                  <a:effectLst/>
                  <a:latin typeface="Arial" panose="020B0604020202020204" pitchFamily="34" charset="0"/>
                  <a:ea typeface="Times New Roman" panose="02020603050405020304" pitchFamily="18" charset="0"/>
                </a:endParaRPr>
              </a:p>
              <a:p>
                <a:r>
                  <a:rPr lang="nl-NL" sz="1400" b="0" dirty="0">
                    <a:effectLst/>
                    <a:latin typeface="Arial" panose="020B0604020202020204" pitchFamily="34" charset="0"/>
                    <a:ea typeface="Times New Roman" panose="02020603050405020304" pitchFamily="18" charset="0"/>
                  </a:rPr>
                  <a:t>Gaat iedereen het uitvoeren?</a:t>
                </a:r>
                <a:endParaRPr lang="nl-NL" sz="1400" b="1" dirty="0">
                  <a:effectLst/>
                  <a:latin typeface="Arial" panose="020B0604020202020204" pitchFamily="34" charset="0"/>
                  <a:ea typeface="Times New Roman" panose="02020603050405020304" pitchFamily="18" charset="0"/>
                </a:endParaRPr>
              </a:p>
            </p:txBody>
          </p:sp>
        </p:grpSp>
        <p:sp>
          <p:nvSpPr>
            <p:cNvPr id="6" name="Tekstvak 2">
              <a:extLst>
                <a:ext uri="{FF2B5EF4-FFF2-40B4-BE49-F238E27FC236}">
                  <a16:creationId xmlns:a16="http://schemas.microsoft.com/office/drawing/2014/main" id="{057C47D8-902D-0967-2C76-9FD8154C3F66}"/>
                </a:ext>
              </a:extLst>
            </p:cNvPr>
            <p:cNvSpPr txBox="1"/>
            <p:nvPr/>
          </p:nvSpPr>
          <p:spPr>
            <a:xfrm rot="16200000">
              <a:off x="-642834" y="947738"/>
              <a:ext cx="1943100" cy="6381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nl-NL" sz="1400" b="1" dirty="0">
                  <a:solidFill>
                    <a:srgbClr val="0070C0"/>
                  </a:solidFill>
                  <a:effectLst/>
                  <a:latin typeface="Arial" panose="020B0604020202020204" pitchFamily="34" charset="0"/>
                  <a:ea typeface="Times New Roman" panose="02020603050405020304" pitchFamily="18" charset="0"/>
                </a:rPr>
                <a:t>PROBLEEM</a:t>
              </a:r>
              <a:endParaRPr lang="nl-NL" sz="1400" b="1" dirty="0">
                <a:effectLst/>
                <a:latin typeface="Arial" panose="020B0604020202020204" pitchFamily="34" charset="0"/>
                <a:ea typeface="Times New Roman" panose="02020603050405020304" pitchFamily="18" charset="0"/>
              </a:endParaRPr>
            </a:p>
            <a:p>
              <a:pPr algn="ctr"/>
              <a:r>
                <a:rPr lang="nl-NL" sz="1400" b="1" dirty="0">
                  <a:solidFill>
                    <a:srgbClr val="0070C0"/>
                  </a:solidFill>
                  <a:effectLst/>
                  <a:latin typeface="Arial" panose="020B0604020202020204" pitchFamily="34" charset="0"/>
                  <a:ea typeface="Times New Roman" panose="02020603050405020304" pitchFamily="18" charset="0"/>
                </a:rPr>
                <a:t>of</a:t>
              </a:r>
              <a:endParaRPr lang="nl-NL" sz="1400" b="1" dirty="0">
                <a:effectLst/>
                <a:latin typeface="Arial" panose="020B0604020202020204" pitchFamily="34" charset="0"/>
                <a:ea typeface="Times New Roman" panose="02020603050405020304" pitchFamily="18" charset="0"/>
              </a:endParaRPr>
            </a:p>
            <a:p>
              <a:pPr algn="ctr"/>
              <a:r>
                <a:rPr lang="nl-NL" sz="1400" b="1" dirty="0">
                  <a:solidFill>
                    <a:srgbClr val="0070C0"/>
                  </a:solidFill>
                  <a:effectLst/>
                  <a:latin typeface="Arial" panose="020B0604020202020204" pitchFamily="34" charset="0"/>
                  <a:ea typeface="Times New Roman" panose="02020603050405020304" pitchFamily="18" charset="0"/>
                </a:rPr>
                <a:t>UITDAGING</a:t>
              </a:r>
              <a:endParaRPr lang="nl-NL" sz="1400" b="1" dirty="0">
                <a:effectLst/>
                <a:latin typeface="Arial" panose="020B0604020202020204" pitchFamily="34" charset="0"/>
                <a:ea typeface="Times New Roman" panose="02020603050405020304" pitchFamily="18" charset="0"/>
              </a:endParaRPr>
            </a:p>
          </p:txBody>
        </p:sp>
        <p:sp>
          <p:nvSpPr>
            <p:cNvPr id="8" name="Tekstvak 2">
              <a:extLst>
                <a:ext uri="{FF2B5EF4-FFF2-40B4-BE49-F238E27FC236}">
                  <a16:creationId xmlns:a16="http://schemas.microsoft.com/office/drawing/2014/main" id="{1FE84B23-4327-56BE-7EDC-967284CA578E}"/>
                </a:ext>
              </a:extLst>
            </p:cNvPr>
            <p:cNvSpPr txBox="1"/>
            <p:nvPr/>
          </p:nvSpPr>
          <p:spPr>
            <a:xfrm rot="5400000">
              <a:off x="5005388" y="811848"/>
              <a:ext cx="1943100" cy="6381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nl-NL" sz="1400" b="1" dirty="0">
                  <a:solidFill>
                    <a:srgbClr val="0070C0"/>
                  </a:solidFill>
                  <a:latin typeface="Arial" panose="020B0604020202020204" pitchFamily="34" charset="0"/>
                </a:rPr>
                <a:t>BESLUIT</a:t>
              </a:r>
            </a:p>
            <a:p>
              <a:pPr algn="ctr"/>
              <a:r>
                <a:rPr lang="nl-NL" sz="1400" b="1" dirty="0">
                  <a:solidFill>
                    <a:srgbClr val="0070C0"/>
                  </a:solidFill>
                  <a:effectLst/>
                  <a:latin typeface="Arial" panose="020B0604020202020204" pitchFamily="34" charset="0"/>
                  <a:ea typeface="Times New Roman" panose="02020603050405020304" pitchFamily="18" charset="0"/>
                </a:rPr>
                <a:t>of</a:t>
              </a:r>
              <a:endParaRPr lang="nl-NL" sz="1400" b="1" dirty="0">
                <a:effectLst/>
                <a:latin typeface="Arial" panose="020B0604020202020204" pitchFamily="34" charset="0"/>
                <a:ea typeface="Times New Roman" panose="02020603050405020304" pitchFamily="18" charset="0"/>
              </a:endParaRPr>
            </a:p>
            <a:p>
              <a:pPr algn="ctr"/>
              <a:r>
                <a:rPr lang="nl-NL" sz="1400" b="1" dirty="0">
                  <a:solidFill>
                    <a:srgbClr val="0070C0"/>
                  </a:solidFill>
                  <a:effectLst/>
                  <a:latin typeface="Arial" panose="020B0604020202020204" pitchFamily="34" charset="0"/>
                  <a:ea typeface="Times New Roman" panose="02020603050405020304" pitchFamily="18" charset="0"/>
                </a:rPr>
                <a:t>OPLOSSING</a:t>
              </a:r>
              <a:endParaRPr lang="nl-NL" sz="1400" b="1" dirty="0">
                <a:effectLst/>
                <a:latin typeface="Arial" panose="020B0604020202020204" pitchFamily="34" charset="0"/>
                <a:ea typeface="Times New Roman" panose="02020603050405020304" pitchFamily="18" charset="0"/>
              </a:endParaRPr>
            </a:p>
          </p:txBody>
        </p:sp>
      </p:grpSp>
      <p:grpSp>
        <p:nvGrpSpPr>
          <p:cNvPr id="14" name="Groep 13">
            <a:extLst>
              <a:ext uri="{FF2B5EF4-FFF2-40B4-BE49-F238E27FC236}">
                <a16:creationId xmlns:a16="http://schemas.microsoft.com/office/drawing/2014/main" id="{92660ED3-AB24-D13A-E350-5699BB9A9F78}"/>
              </a:ext>
            </a:extLst>
          </p:cNvPr>
          <p:cNvGrpSpPr/>
          <p:nvPr/>
        </p:nvGrpSpPr>
        <p:grpSpPr>
          <a:xfrm>
            <a:off x="4572000" y="4369593"/>
            <a:ext cx="3876675" cy="1466850"/>
            <a:chOff x="0" y="0"/>
            <a:chExt cx="3876675" cy="1466850"/>
          </a:xfrm>
        </p:grpSpPr>
        <p:sp>
          <p:nvSpPr>
            <p:cNvPr id="15" name="Wolk 14">
              <a:extLst>
                <a:ext uri="{FF2B5EF4-FFF2-40B4-BE49-F238E27FC236}">
                  <a16:creationId xmlns:a16="http://schemas.microsoft.com/office/drawing/2014/main" id="{A2795960-3C64-D7F9-3732-0EDA7949F7B0}"/>
                </a:ext>
              </a:extLst>
            </p:cNvPr>
            <p:cNvSpPr/>
            <p:nvPr/>
          </p:nvSpPr>
          <p:spPr>
            <a:xfrm>
              <a:off x="0" y="76200"/>
              <a:ext cx="1181100" cy="116205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cxnSp>
          <p:nvCxnSpPr>
            <p:cNvPr id="16" name="Rechte verbindingslijn 15">
              <a:extLst>
                <a:ext uri="{FF2B5EF4-FFF2-40B4-BE49-F238E27FC236}">
                  <a16:creationId xmlns:a16="http://schemas.microsoft.com/office/drawing/2014/main" id="{9094D5A4-32A3-E37B-09A5-E6C2BCF35D84}"/>
                </a:ext>
              </a:extLst>
            </p:cNvPr>
            <p:cNvCxnSpPr/>
            <p:nvPr/>
          </p:nvCxnSpPr>
          <p:spPr>
            <a:xfrm>
              <a:off x="1114425" y="257175"/>
              <a:ext cx="2762250" cy="257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5EE4D915-F542-9A48-C921-19D162DFD081}"/>
                </a:ext>
              </a:extLst>
            </p:cNvPr>
            <p:cNvCxnSpPr/>
            <p:nvPr/>
          </p:nvCxnSpPr>
          <p:spPr>
            <a:xfrm flipV="1">
              <a:off x="762000" y="809625"/>
              <a:ext cx="3114675" cy="42862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kstvak 6">
              <a:extLst>
                <a:ext uri="{FF2B5EF4-FFF2-40B4-BE49-F238E27FC236}">
                  <a16:creationId xmlns:a16="http://schemas.microsoft.com/office/drawing/2014/main" id="{B798A0ED-AB7F-D107-C541-4B21F3544778}"/>
                </a:ext>
              </a:extLst>
            </p:cNvPr>
            <p:cNvSpPr txBox="1"/>
            <p:nvPr/>
          </p:nvSpPr>
          <p:spPr>
            <a:xfrm>
              <a:off x="1400175" y="609600"/>
              <a:ext cx="333375"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a:effectLst/>
                  <a:latin typeface="Arial" panose="020B0604020202020204" pitchFamily="34" charset="0"/>
                  <a:ea typeface="Times New Roman" panose="02020603050405020304" pitchFamily="18" charset="0"/>
                </a:rPr>
                <a:t>B</a:t>
              </a:r>
            </a:p>
          </p:txBody>
        </p:sp>
        <p:sp>
          <p:nvSpPr>
            <p:cNvPr id="19" name="Tekstvak 7">
              <a:extLst>
                <a:ext uri="{FF2B5EF4-FFF2-40B4-BE49-F238E27FC236}">
                  <a16:creationId xmlns:a16="http://schemas.microsoft.com/office/drawing/2014/main" id="{C58BFD88-7620-0B51-8CB0-552DC15CFE0E}"/>
                </a:ext>
              </a:extLst>
            </p:cNvPr>
            <p:cNvSpPr txBox="1"/>
            <p:nvPr/>
          </p:nvSpPr>
          <p:spPr>
            <a:xfrm>
              <a:off x="2133600" y="609600"/>
              <a:ext cx="333375"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a:effectLst/>
                  <a:latin typeface="Arial" panose="020B0604020202020204" pitchFamily="34" charset="0"/>
                  <a:ea typeface="Times New Roman" panose="02020603050405020304" pitchFamily="18" charset="0"/>
                </a:rPr>
                <a:t>O</a:t>
              </a:r>
            </a:p>
          </p:txBody>
        </p:sp>
        <p:sp>
          <p:nvSpPr>
            <p:cNvPr id="20" name="Tekstvak 8">
              <a:extLst>
                <a:ext uri="{FF2B5EF4-FFF2-40B4-BE49-F238E27FC236}">
                  <a16:creationId xmlns:a16="http://schemas.microsoft.com/office/drawing/2014/main" id="{ED8F694D-DB89-910A-EF00-0274389A626C}"/>
                </a:ext>
              </a:extLst>
            </p:cNvPr>
            <p:cNvSpPr txBox="1"/>
            <p:nvPr/>
          </p:nvSpPr>
          <p:spPr>
            <a:xfrm>
              <a:off x="3114675" y="561975"/>
              <a:ext cx="333375"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a:effectLst/>
                  <a:latin typeface="Arial" panose="020B0604020202020204" pitchFamily="34" charset="0"/>
                  <a:ea typeface="Times New Roman" panose="02020603050405020304" pitchFamily="18" charset="0"/>
                </a:rPr>
                <a:t>B</a:t>
              </a:r>
            </a:p>
          </p:txBody>
        </p:sp>
        <p:sp>
          <p:nvSpPr>
            <p:cNvPr id="21" name="Tekstvak 9">
              <a:extLst>
                <a:ext uri="{FF2B5EF4-FFF2-40B4-BE49-F238E27FC236}">
                  <a16:creationId xmlns:a16="http://schemas.microsoft.com/office/drawing/2014/main" id="{12DBDC60-B8E3-19AB-D7D0-C82AE497421F}"/>
                </a:ext>
              </a:extLst>
            </p:cNvPr>
            <p:cNvSpPr txBox="1"/>
            <p:nvPr/>
          </p:nvSpPr>
          <p:spPr>
            <a:xfrm>
              <a:off x="228600" y="695325"/>
              <a:ext cx="333375" cy="247650"/>
            </a:xfrm>
            <a:prstGeom prst="rect">
              <a:avLst/>
            </a:prstGeom>
            <a:solidFill>
              <a:schemeClr val="accen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a:effectLst/>
                  <a:latin typeface="Arial" panose="020B0604020202020204" pitchFamily="34" charset="0"/>
                  <a:ea typeface="Times New Roman" panose="02020603050405020304" pitchFamily="18" charset="0"/>
                </a:rPr>
                <a:t>B</a:t>
              </a:r>
            </a:p>
          </p:txBody>
        </p:sp>
        <p:sp>
          <p:nvSpPr>
            <p:cNvPr id="22" name="Tekstvak 10">
              <a:extLst>
                <a:ext uri="{FF2B5EF4-FFF2-40B4-BE49-F238E27FC236}">
                  <a16:creationId xmlns:a16="http://schemas.microsoft.com/office/drawing/2014/main" id="{0BD4C28C-6C35-7487-538A-5A4457DB8974}"/>
                </a:ext>
              </a:extLst>
            </p:cNvPr>
            <p:cNvSpPr txBox="1"/>
            <p:nvPr/>
          </p:nvSpPr>
          <p:spPr>
            <a:xfrm>
              <a:off x="561975" y="561975"/>
              <a:ext cx="333375" cy="247650"/>
            </a:xfrm>
            <a:prstGeom prst="rect">
              <a:avLst/>
            </a:prstGeom>
            <a:solidFill>
              <a:schemeClr val="accen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a:effectLst/>
                  <a:latin typeface="Arial" panose="020B0604020202020204" pitchFamily="34" charset="0"/>
                  <a:ea typeface="Times New Roman" panose="02020603050405020304" pitchFamily="18" charset="0"/>
                </a:rPr>
                <a:t>O</a:t>
              </a:r>
            </a:p>
          </p:txBody>
        </p:sp>
        <p:sp>
          <p:nvSpPr>
            <p:cNvPr id="23" name="Tekstvak 11">
              <a:extLst>
                <a:ext uri="{FF2B5EF4-FFF2-40B4-BE49-F238E27FC236}">
                  <a16:creationId xmlns:a16="http://schemas.microsoft.com/office/drawing/2014/main" id="{90CF515E-9871-0B05-EDBA-3603C5D654B7}"/>
                </a:ext>
              </a:extLst>
            </p:cNvPr>
            <p:cNvSpPr txBox="1"/>
            <p:nvPr/>
          </p:nvSpPr>
          <p:spPr>
            <a:xfrm>
              <a:off x="762000" y="266700"/>
              <a:ext cx="333375" cy="247650"/>
            </a:xfrm>
            <a:prstGeom prst="rect">
              <a:avLst/>
            </a:prstGeom>
            <a:solidFill>
              <a:schemeClr val="accen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nl-NL" sz="1400" b="1">
                  <a:effectLst/>
                  <a:latin typeface="Arial" panose="020B0604020202020204" pitchFamily="34" charset="0"/>
                  <a:ea typeface="Times New Roman" panose="02020603050405020304" pitchFamily="18" charset="0"/>
                </a:rPr>
                <a:t>B</a:t>
              </a:r>
            </a:p>
          </p:txBody>
        </p:sp>
        <p:sp>
          <p:nvSpPr>
            <p:cNvPr id="24" name="Pijl: draaiend 23">
              <a:extLst>
                <a:ext uri="{FF2B5EF4-FFF2-40B4-BE49-F238E27FC236}">
                  <a16:creationId xmlns:a16="http://schemas.microsoft.com/office/drawing/2014/main" id="{07E5D079-E92E-E8AF-DD55-C7B65450276C}"/>
                </a:ext>
              </a:extLst>
            </p:cNvPr>
            <p:cNvSpPr/>
            <p:nvPr/>
          </p:nvSpPr>
          <p:spPr>
            <a:xfrm rot="10268574">
              <a:off x="2486025" y="581025"/>
              <a:ext cx="914400" cy="704850"/>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 name="Pijl: draaiend 24">
              <a:extLst>
                <a:ext uri="{FF2B5EF4-FFF2-40B4-BE49-F238E27FC236}">
                  <a16:creationId xmlns:a16="http://schemas.microsoft.com/office/drawing/2014/main" id="{FD15D0A3-7065-0186-2494-925851893049}"/>
                </a:ext>
              </a:extLst>
            </p:cNvPr>
            <p:cNvSpPr/>
            <p:nvPr/>
          </p:nvSpPr>
          <p:spPr>
            <a:xfrm rot="10270670">
              <a:off x="1400175" y="762000"/>
              <a:ext cx="914400" cy="704850"/>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6" name="Pijl: gekromd omhoog 25">
              <a:extLst>
                <a:ext uri="{FF2B5EF4-FFF2-40B4-BE49-F238E27FC236}">
                  <a16:creationId xmlns:a16="http://schemas.microsoft.com/office/drawing/2014/main" id="{8A38288E-1E91-D9C6-EA17-FCDC3C496C85}"/>
                </a:ext>
              </a:extLst>
            </p:cNvPr>
            <p:cNvSpPr/>
            <p:nvPr/>
          </p:nvSpPr>
          <p:spPr>
            <a:xfrm rot="11279572">
              <a:off x="1409700" y="0"/>
              <a:ext cx="1974986" cy="38570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7" name="Pijl: rechts 26">
              <a:extLst>
                <a:ext uri="{FF2B5EF4-FFF2-40B4-BE49-F238E27FC236}">
                  <a16:creationId xmlns:a16="http://schemas.microsoft.com/office/drawing/2014/main" id="{3A39D866-B240-F837-1EBE-4AC95C4A634C}"/>
                </a:ext>
              </a:extLst>
            </p:cNvPr>
            <p:cNvSpPr/>
            <p:nvPr/>
          </p:nvSpPr>
          <p:spPr>
            <a:xfrm>
              <a:off x="1095375" y="695325"/>
              <a:ext cx="256158" cy="114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8" name="Pijl: rechts 27">
              <a:extLst>
                <a:ext uri="{FF2B5EF4-FFF2-40B4-BE49-F238E27FC236}">
                  <a16:creationId xmlns:a16="http://schemas.microsoft.com/office/drawing/2014/main" id="{EB6D8907-9F40-F133-ECED-3562B13D2D93}"/>
                </a:ext>
              </a:extLst>
            </p:cNvPr>
            <p:cNvSpPr/>
            <p:nvPr/>
          </p:nvSpPr>
          <p:spPr>
            <a:xfrm>
              <a:off x="1790700" y="695325"/>
              <a:ext cx="256158" cy="114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9" name="Pijl: rechts 28">
              <a:extLst>
                <a:ext uri="{FF2B5EF4-FFF2-40B4-BE49-F238E27FC236}">
                  <a16:creationId xmlns:a16="http://schemas.microsoft.com/office/drawing/2014/main" id="{D8D34AAD-C8DB-A658-96A8-37AC2F983D4C}"/>
                </a:ext>
              </a:extLst>
            </p:cNvPr>
            <p:cNvSpPr/>
            <p:nvPr/>
          </p:nvSpPr>
          <p:spPr>
            <a:xfrm>
              <a:off x="2743200" y="695325"/>
              <a:ext cx="256158" cy="114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spTree>
    <p:extLst>
      <p:ext uri="{BB962C8B-B14F-4D97-AF65-F5344CB8AC3E}">
        <p14:creationId xmlns:p14="http://schemas.microsoft.com/office/powerpoint/2010/main" val="361305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D8A2DBA-B33A-60A3-3154-BC17482EC01E}"/>
              </a:ext>
            </a:extLst>
          </p:cNvPr>
          <p:cNvSpPr>
            <a:spLocks noGrp="1"/>
          </p:cNvSpPr>
          <p:nvPr>
            <p:ph type="body" sz="quarter" idx="10"/>
          </p:nvPr>
        </p:nvSpPr>
        <p:spPr>
          <a:xfrm>
            <a:off x="628650" y="1925637"/>
            <a:ext cx="7886700" cy="4793817"/>
          </a:xfrm>
        </p:spPr>
        <p:txBody>
          <a:bodyPr>
            <a:normAutofit fontScale="47500" lnSpcReduction="20000"/>
          </a:bodyPr>
          <a:lstStyle/>
          <a:p>
            <a:r>
              <a:rPr lang="nl-NL" sz="3500" dirty="0"/>
              <a:t>Wat weten we (niet)?</a:t>
            </a:r>
          </a:p>
          <a:p>
            <a:r>
              <a:rPr lang="nl-NL" sz="3500" dirty="0"/>
              <a:t>Welke kaders zijn er?</a:t>
            </a:r>
          </a:p>
          <a:p>
            <a:r>
              <a:rPr lang="nl-NL" sz="3500" dirty="0"/>
              <a:t>Welke informatie hebben we (nog meer) nodig om tot een goed besluit te komen?</a:t>
            </a:r>
          </a:p>
          <a:p>
            <a:r>
              <a:rPr lang="nl-NL" sz="3500" dirty="0"/>
              <a:t>Hoeveel tijd hebben we om het besluit te nemen?</a:t>
            </a:r>
          </a:p>
          <a:p>
            <a:r>
              <a:rPr lang="nl-NL" sz="3500" dirty="0"/>
              <a:t>Hoe belangrijk is het te nemen besluit?</a:t>
            </a:r>
          </a:p>
          <a:p>
            <a:r>
              <a:rPr lang="nl-NL" sz="3500" dirty="0"/>
              <a:t>Hoe gaan we de ontbrekende informatie verzamelen?</a:t>
            </a:r>
          </a:p>
          <a:p>
            <a:r>
              <a:rPr lang="nl-NL" sz="3500" dirty="0"/>
              <a:t>Wat is de context?</a:t>
            </a:r>
          </a:p>
          <a:p>
            <a:r>
              <a:rPr lang="nl-NL" sz="3500" dirty="0"/>
              <a:t>Wie spelen er allemaal een rol?</a:t>
            </a:r>
          </a:p>
          <a:p>
            <a:endParaRPr lang="nl-NL" sz="3500" dirty="0"/>
          </a:p>
          <a:p>
            <a:r>
              <a:rPr lang="nl-NL" sz="3500" b="1" i="1" dirty="0"/>
              <a:t>Hoe komen we daar?</a:t>
            </a:r>
            <a:br>
              <a:rPr lang="nl-NL" sz="3500" b="1" i="1" dirty="0"/>
            </a:br>
            <a:r>
              <a:rPr lang="nl-NL" sz="3500" b="0" i="0" dirty="0">
                <a:effectLst/>
              </a:rPr>
              <a:t>Bevraag </a:t>
            </a:r>
            <a:r>
              <a:rPr lang="nl-NL" sz="3500" dirty="0"/>
              <a:t>elkaar</a:t>
            </a:r>
            <a:r>
              <a:rPr lang="nl-NL" sz="3500" b="0" i="0" dirty="0">
                <a:effectLst/>
              </a:rPr>
              <a:t>. Daarbij is het niet de bedoeling om een discussie met elkaar te hebben, maar om zoveel mogelijk informatie boven tafel te krijgen. Zoek vervolgens naar de feiten en verbanden achter deze feiten. Het gaat erom dat dit zo objectief mogelijk gebeurt. Je mening over de feiten moeten even wachten. </a:t>
            </a:r>
          </a:p>
          <a:p>
            <a:endParaRPr lang="nl-NL" sz="3500" b="0" i="0" dirty="0">
              <a:solidFill>
                <a:srgbClr val="335666"/>
              </a:solidFill>
              <a:effectLst/>
            </a:endParaRPr>
          </a:p>
          <a:p>
            <a:r>
              <a:rPr lang="nl-NL" sz="3500" b="1" i="1" dirty="0"/>
              <a:t>Resultaat</a:t>
            </a:r>
          </a:p>
          <a:p>
            <a:r>
              <a:rPr lang="nl-NL" sz="3500" dirty="0"/>
              <a:t>Iedereen heeft een zo’n compleet mogelijk beeld bij het vraagstuk en er zijn een aantal reële opties </a:t>
            </a:r>
          </a:p>
        </p:txBody>
      </p:sp>
      <p:sp>
        <p:nvSpPr>
          <p:cNvPr id="3" name="Titel 2">
            <a:extLst>
              <a:ext uri="{FF2B5EF4-FFF2-40B4-BE49-F238E27FC236}">
                <a16:creationId xmlns:a16="http://schemas.microsoft.com/office/drawing/2014/main" id="{3093692C-8731-80C5-D50F-BCB22BD3E38F}"/>
              </a:ext>
            </a:extLst>
          </p:cNvPr>
          <p:cNvSpPr>
            <a:spLocks noGrp="1"/>
          </p:cNvSpPr>
          <p:nvPr>
            <p:ph type="title"/>
          </p:nvPr>
        </p:nvSpPr>
        <p:spPr/>
        <p:txBody>
          <a:bodyPr/>
          <a:lstStyle/>
          <a:p>
            <a:r>
              <a:rPr lang="nl-NL" dirty="0"/>
              <a:t>NODIG VOOR BESLUIT….BEELDVORMING</a:t>
            </a:r>
          </a:p>
        </p:txBody>
      </p:sp>
    </p:spTree>
    <p:extLst>
      <p:ext uri="{BB962C8B-B14F-4D97-AF65-F5344CB8AC3E}">
        <p14:creationId xmlns:p14="http://schemas.microsoft.com/office/powerpoint/2010/main" val="25687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A9B5854-9CF5-4C71-8B07-53BF8886D8ED}"/>
              </a:ext>
            </a:extLst>
          </p:cNvPr>
          <p:cNvSpPr>
            <a:spLocks noGrp="1"/>
          </p:cNvSpPr>
          <p:nvPr>
            <p:ph type="body" sz="quarter" idx="10"/>
          </p:nvPr>
        </p:nvSpPr>
        <p:spPr/>
        <p:txBody>
          <a:bodyPr>
            <a:normAutofit fontScale="92500" lnSpcReduction="20000"/>
          </a:bodyPr>
          <a:lstStyle/>
          <a:p>
            <a:pPr algn="l" fontAlgn="base"/>
            <a:endParaRPr lang="nl-NL" sz="2200" b="0" i="0" dirty="0">
              <a:solidFill>
                <a:srgbClr val="333333"/>
              </a:solidFill>
              <a:effectLst/>
            </a:endParaRPr>
          </a:p>
          <a:p>
            <a:pPr algn="l" fontAlgn="base"/>
            <a:r>
              <a:rPr lang="nl-NL" sz="2200" b="1" i="1" dirty="0">
                <a:solidFill>
                  <a:srgbClr val="333333"/>
                </a:solidFill>
                <a:effectLst/>
              </a:rPr>
              <a:t>Vragen</a:t>
            </a:r>
            <a:endParaRPr lang="nl-NL" sz="2200" b="1" i="0" dirty="0">
              <a:solidFill>
                <a:srgbClr val="333333"/>
              </a:solidFill>
              <a:effectLst/>
            </a:endParaRPr>
          </a:p>
          <a:p>
            <a:pPr algn="l" fontAlgn="base"/>
            <a:r>
              <a:rPr lang="nl-NL" sz="2200" dirty="0">
                <a:solidFill>
                  <a:srgbClr val="333333"/>
                </a:solidFill>
              </a:rPr>
              <a:t>Welke voor- en nadelen zijn er bij de mogelijke opties?</a:t>
            </a:r>
          </a:p>
          <a:p>
            <a:pPr algn="l" fontAlgn="base"/>
            <a:r>
              <a:rPr lang="nl-NL" sz="2200" b="0" i="0" dirty="0">
                <a:solidFill>
                  <a:srgbClr val="333333"/>
                </a:solidFill>
                <a:effectLst/>
              </a:rPr>
              <a:t>Weegt een voor- of nadeel zwaarder dan een ander voor- of nadeel?</a:t>
            </a:r>
          </a:p>
          <a:p>
            <a:pPr algn="l" fontAlgn="base"/>
            <a:r>
              <a:rPr lang="nl-NL" sz="2200" b="0" i="1" dirty="0">
                <a:solidFill>
                  <a:srgbClr val="333333"/>
                </a:solidFill>
                <a:effectLst/>
              </a:rPr>
              <a:t>Aan welke voorwaarden moet het besluit voldoen om acceptabel te zijn?</a:t>
            </a:r>
          </a:p>
          <a:p>
            <a:pPr algn="l" fontAlgn="base"/>
            <a:r>
              <a:rPr lang="nl-NL" sz="2200" dirty="0">
                <a:solidFill>
                  <a:srgbClr val="333333"/>
                </a:solidFill>
              </a:rPr>
              <a:t>Welke belangen spelen er?</a:t>
            </a:r>
            <a:endParaRPr lang="nl-NL" sz="2200" b="0" i="0" dirty="0">
              <a:solidFill>
                <a:srgbClr val="333333"/>
              </a:solidFill>
              <a:effectLst/>
            </a:endParaRPr>
          </a:p>
          <a:p>
            <a:pPr algn="l" fontAlgn="base">
              <a:buFont typeface="Arial" panose="020B0604020202020204" pitchFamily="34" charset="0"/>
              <a:buChar char="•"/>
            </a:pPr>
            <a:endParaRPr lang="nl-NL" sz="2200" b="0" i="1" dirty="0">
              <a:solidFill>
                <a:srgbClr val="333333"/>
              </a:solidFill>
              <a:effectLst/>
            </a:endParaRPr>
          </a:p>
          <a:p>
            <a:pPr algn="l" fontAlgn="base"/>
            <a:endParaRPr lang="nl-NL" sz="2200" b="0" i="1" dirty="0">
              <a:solidFill>
                <a:srgbClr val="333333"/>
              </a:solidFill>
              <a:effectLst/>
            </a:endParaRPr>
          </a:p>
          <a:p>
            <a:pPr algn="l" fontAlgn="base">
              <a:buFont typeface="Arial" panose="020B0604020202020204" pitchFamily="34" charset="0"/>
              <a:buChar char="•"/>
            </a:pPr>
            <a:endParaRPr lang="nl-NL" sz="2200" b="0" i="0" dirty="0">
              <a:solidFill>
                <a:srgbClr val="333333"/>
              </a:solidFill>
              <a:effectLst/>
            </a:endParaRPr>
          </a:p>
          <a:p>
            <a:pPr algn="l" fontAlgn="base"/>
            <a:r>
              <a:rPr lang="nl-NL" sz="2200" b="1" i="1" dirty="0">
                <a:solidFill>
                  <a:srgbClr val="333333"/>
                </a:solidFill>
                <a:effectLst/>
              </a:rPr>
              <a:t>Resultaat</a:t>
            </a:r>
            <a:endParaRPr lang="nl-NL" sz="2200" b="1" i="0" dirty="0">
              <a:solidFill>
                <a:srgbClr val="333333"/>
              </a:solidFill>
              <a:effectLst/>
            </a:endParaRPr>
          </a:p>
          <a:p>
            <a:pPr algn="l" fontAlgn="base"/>
            <a:r>
              <a:rPr lang="nl-NL" sz="2200" b="0" i="0" dirty="0">
                <a:solidFill>
                  <a:srgbClr val="333333"/>
                </a:solidFill>
                <a:effectLst/>
              </a:rPr>
              <a:t>Gezamenlijke belangen, criteria en voorwaarden in beeld, voor en nadelen van een mogelijk besluit zijn in beeld.</a:t>
            </a:r>
          </a:p>
          <a:p>
            <a:pPr algn="l" fontAlgn="base"/>
            <a:r>
              <a:rPr lang="nl-NL" sz="2200" dirty="0">
                <a:solidFill>
                  <a:srgbClr val="333333"/>
                </a:solidFill>
              </a:rPr>
              <a:t>Feitelijk is een </a:t>
            </a:r>
            <a:r>
              <a:rPr lang="nl-NL" sz="2200" dirty="0" err="1">
                <a:solidFill>
                  <a:srgbClr val="333333"/>
                </a:solidFill>
              </a:rPr>
              <a:t>decision</a:t>
            </a:r>
            <a:r>
              <a:rPr lang="nl-NL" sz="2200" dirty="0">
                <a:solidFill>
                  <a:srgbClr val="333333"/>
                </a:solidFill>
              </a:rPr>
              <a:t> </a:t>
            </a:r>
            <a:r>
              <a:rPr lang="nl-NL" sz="2200" dirty="0" err="1">
                <a:solidFill>
                  <a:srgbClr val="333333"/>
                </a:solidFill>
              </a:rPr>
              <a:t>forces</a:t>
            </a:r>
            <a:r>
              <a:rPr lang="nl-NL" sz="2200" dirty="0">
                <a:solidFill>
                  <a:srgbClr val="333333"/>
                </a:solidFill>
              </a:rPr>
              <a:t> tabel gevuld hier</a:t>
            </a:r>
            <a:endParaRPr lang="nl-NL" sz="2200" b="0" i="0" dirty="0">
              <a:solidFill>
                <a:srgbClr val="333333"/>
              </a:solidFill>
              <a:effectLst/>
            </a:endParaRPr>
          </a:p>
          <a:p>
            <a:endParaRPr lang="nl-NL" dirty="0"/>
          </a:p>
        </p:txBody>
      </p:sp>
      <p:sp>
        <p:nvSpPr>
          <p:cNvPr id="3" name="Titel 2">
            <a:extLst>
              <a:ext uri="{FF2B5EF4-FFF2-40B4-BE49-F238E27FC236}">
                <a16:creationId xmlns:a16="http://schemas.microsoft.com/office/drawing/2014/main" id="{381BA375-E7D2-455F-9C49-68EB7EC88BF6}"/>
              </a:ext>
            </a:extLst>
          </p:cNvPr>
          <p:cNvSpPr>
            <a:spLocks noGrp="1"/>
          </p:cNvSpPr>
          <p:nvPr>
            <p:ph type="title"/>
          </p:nvPr>
        </p:nvSpPr>
        <p:spPr/>
        <p:txBody>
          <a:bodyPr/>
          <a:lstStyle/>
          <a:p>
            <a:r>
              <a:rPr lang="nl-NL" dirty="0"/>
              <a:t>MAAR OOK NODIG…..OORDEELSVORMING</a:t>
            </a:r>
          </a:p>
        </p:txBody>
      </p:sp>
    </p:spTree>
    <p:extLst>
      <p:ext uri="{BB962C8B-B14F-4D97-AF65-F5344CB8AC3E}">
        <p14:creationId xmlns:p14="http://schemas.microsoft.com/office/powerpoint/2010/main" val="338024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F0219FB-0903-4B59-A1AB-C1E10B9ACF14}"/>
              </a:ext>
            </a:extLst>
          </p:cNvPr>
          <p:cNvSpPr>
            <a:spLocks noGrp="1"/>
          </p:cNvSpPr>
          <p:nvPr>
            <p:ph type="body" sz="quarter" idx="10"/>
          </p:nvPr>
        </p:nvSpPr>
        <p:spPr/>
        <p:txBody>
          <a:bodyPr>
            <a:normAutofit fontScale="85000" lnSpcReduction="20000"/>
          </a:bodyPr>
          <a:lstStyle/>
          <a:p>
            <a:pPr algn="l" fontAlgn="base"/>
            <a:r>
              <a:rPr lang="nl-NL" b="1" i="1" dirty="0">
                <a:solidFill>
                  <a:srgbClr val="333333"/>
                </a:solidFill>
                <a:effectLst/>
              </a:rPr>
              <a:t>Vragen</a:t>
            </a:r>
            <a:endParaRPr lang="nl-NL" b="1" i="0" dirty="0">
              <a:solidFill>
                <a:srgbClr val="333333"/>
              </a:solidFill>
              <a:effectLst/>
            </a:endParaRPr>
          </a:p>
          <a:p>
            <a:pPr algn="l" fontAlgn="base"/>
            <a:r>
              <a:rPr lang="nl-NL" b="0" i="0" dirty="0">
                <a:solidFill>
                  <a:srgbClr val="333333"/>
                </a:solidFill>
                <a:effectLst/>
              </a:rPr>
              <a:t>Wat besluiten we?</a:t>
            </a:r>
          </a:p>
          <a:p>
            <a:pPr algn="l" fontAlgn="base"/>
            <a:r>
              <a:rPr lang="nl-NL" b="0" i="0" dirty="0">
                <a:solidFill>
                  <a:srgbClr val="333333"/>
                </a:solidFill>
                <a:effectLst/>
              </a:rPr>
              <a:t>Wat gaan we doen?</a:t>
            </a:r>
          </a:p>
          <a:p>
            <a:pPr algn="l" fontAlgn="base"/>
            <a:r>
              <a:rPr lang="nl-NL" b="0" i="0" dirty="0">
                <a:solidFill>
                  <a:srgbClr val="333333"/>
                </a:solidFill>
                <a:effectLst/>
              </a:rPr>
              <a:t>Weet iedereen welk besluit genomen is?</a:t>
            </a:r>
          </a:p>
          <a:p>
            <a:pPr algn="l" fontAlgn="base"/>
            <a:r>
              <a:rPr lang="nl-NL" b="0" i="0" dirty="0">
                <a:solidFill>
                  <a:srgbClr val="333333"/>
                </a:solidFill>
                <a:effectLst/>
              </a:rPr>
              <a:t>Is iedereen het eens met het besluit? </a:t>
            </a:r>
          </a:p>
          <a:p>
            <a:pPr algn="l" fontAlgn="base"/>
            <a:r>
              <a:rPr lang="nl-NL" b="0" i="0" dirty="0">
                <a:solidFill>
                  <a:srgbClr val="333333"/>
                </a:solidFill>
                <a:effectLst/>
              </a:rPr>
              <a:t>Is er als niet iedereen het eens is met het besluit </a:t>
            </a:r>
            <a:r>
              <a:rPr lang="nl-NL" b="1" i="0" dirty="0">
                <a:solidFill>
                  <a:srgbClr val="333333"/>
                </a:solidFill>
                <a:effectLst/>
              </a:rPr>
              <a:t>voldoende draagvlak </a:t>
            </a:r>
            <a:r>
              <a:rPr lang="nl-NL" b="0" i="0" dirty="0">
                <a:solidFill>
                  <a:srgbClr val="333333"/>
                </a:solidFill>
                <a:effectLst/>
              </a:rPr>
              <a:t>voor het besluit?</a:t>
            </a:r>
          </a:p>
          <a:p>
            <a:pPr algn="l" fontAlgn="base">
              <a:buFont typeface="Arial" panose="020B0604020202020204" pitchFamily="34" charset="0"/>
              <a:buChar char="•"/>
            </a:pPr>
            <a:endParaRPr lang="nl-NL" b="0" i="0" dirty="0">
              <a:solidFill>
                <a:srgbClr val="333333"/>
              </a:solidFill>
              <a:effectLst/>
            </a:endParaRPr>
          </a:p>
          <a:p>
            <a:pPr algn="l" fontAlgn="base"/>
            <a:r>
              <a:rPr lang="nl-NL" b="1" i="1" dirty="0">
                <a:solidFill>
                  <a:srgbClr val="333333"/>
                </a:solidFill>
                <a:effectLst/>
              </a:rPr>
              <a:t>Hoe komen we daar?</a:t>
            </a:r>
          </a:p>
          <a:p>
            <a:pPr algn="l" fontAlgn="base"/>
            <a:r>
              <a:rPr lang="nl-NL" b="0" i="0" dirty="0">
                <a:solidFill>
                  <a:srgbClr val="333333"/>
                </a:solidFill>
                <a:effectLst/>
              </a:rPr>
              <a:t>Stemmen</a:t>
            </a:r>
          </a:p>
          <a:p>
            <a:pPr algn="l" fontAlgn="base"/>
            <a:r>
              <a:rPr lang="nl-NL" b="0" i="0" dirty="0">
                <a:solidFill>
                  <a:srgbClr val="333333"/>
                </a:solidFill>
                <a:effectLst/>
              </a:rPr>
              <a:t>Consensus</a:t>
            </a:r>
          </a:p>
          <a:p>
            <a:pPr algn="l" fontAlgn="base"/>
            <a:r>
              <a:rPr lang="nl-NL" b="0" i="0" dirty="0">
                <a:solidFill>
                  <a:srgbClr val="333333"/>
                </a:solidFill>
                <a:effectLst/>
              </a:rPr>
              <a:t>Compromis</a:t>
            </a:r>
          </a:p>
          <a:p>
            <a:pPr algn="l" fontAlgn="base"/>
            <a:r>
              <a:rPr lang="nl-NL" b="0" i="0" dirty="0" err="1">
                <a:solidFill>
                  <a:srgbClr val="333333"/>
                </a:solidFill>
                <a:effectLst/>
              </a:rPr>
              <a:t>Etc</a:t>
            </a:r>
            <a:r>
              <a:rPr lang="nl-NL" b="0" i="0" dirty="0">
                <a:solidFill>
                  <a:srgbClr val="333333"/>
                </a:solidFill>
                <a:effectLst/>
              </a:rPr>
              <a:t>, </a:t>
            </a:r>
          </a:p>
          <a:p>
            <a:pPr algn="l" fontAlgn="base">
              <a:buFont typeface="Arial" panose="020B0604020202020204" pitchFamily="34" charset="0"/>
              <a:buChar char="•"/>
            </a:pPr>
            <a:endParaRPr lang="nl-NL" b="0" i="0" dirty="0">
              <a:solidFill>
                <a:srgbClr val="333333"/>
              </a:solidFill>
              <a:effectLst/>
            </a:endParaRPr>
          </a:p>
          <a:p>
            <a:pPr algn="l" fontAlgn="base"/>
            <a:r>
              <a:rPr lang="nl-NL" b="1" i="1" dirty="0">
                <a:solidFill>
                  <a:srgbClr val="333333"/>
                </a:solidFill>
                <a:effectLst/>
              </a:rPr>
              <a:t>Resultaat</a:t>
            </a:r>
            <a:endParaRPr lang="nl-NL" b="1" i="0" dirty="0">
              <a:solidFill>
                <a:srgbClr val="333333"/>
              </a:solidFill>
              <a:effectLst/>
            </a:endParaRPr>
          </a:p>
          <a:p>
            <a:pPr algn="l" fontAlgn="base"/>
            <a:r>
              <a:rPr lang="nl-NL" b="0" i="0" dirty="0">
                <a:solidFill>
                  <a:srgbClr val="333333"/>
                </a:solidFill>
                <a:effectLst/>
              </a:rPr>
              <a:t>Besluit (advies, actieplan, e.d.)</a:t>
            </a:r>
          </a:p>
          <a:p>
            <a:endParaRPr lang="nl-NL" dirty="0"/>
          </a:p>
        </p:txBody>
      </p:sp>
      <p:sp>
        <p:nvSpPr>
          <p:cNvPr id="3" name="Titel 2">
            <a:extLst>
              <a:ext uri="{FF2B5EF4-FFF2-40B4-BE49-F238E27FC236}">
                <a16:creationId xmlns:a16="http://schemas.microsoft.com/office/drawing/2014/main" id="{D6195430-9945-4C5D-980F-601159AC0321}"/>
              </a:ext>
            </a:extLst>
          </p:cNvPr>
          <p:cNvSpPr>
            <a:spLocks noGrp="1"/>
          </p:cNvSpPr>
          <p:nvPr>
            <p:ph type="title"/>
          </p:nvPr>
        </p:nvSpPr>
        <p:spPr/>
        <p:txBody>
          <a:bodyPr/>
          <a:lstStyle/>
          <a:p>
            <a:r>
              <a:rPr lang="nl-NL" dirty="0"/>
              <a:t>EN….. BESLUITVORMING</a:t>
            </a:r>
          </a:p>
        </p:txBody>
      </p:sp>
    </p:spTree>
    <p:extLst>
      <p:ext uri="{BB962C8B-B14F-4D97-AF65-F5344CB8AC3E}">
        <p14:creationId xmlns:p14="http://schemas.microsoft.com/office/powerpoint/2010/main" val="186267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894B151-B936-4E9F-8F3B-0431CBA7DDAF}"/>
              </a:ext>
            </a:extLst>
          </p:cNvPr>
          <p:cNvSpPr>
            <a:spLocks noGrp="1"/>
          </p:cNvSpPr>
          <p:nvPr>
            <p:ph type="title"/>
          </p:nvPr>
        </p:nvSpPr>
        <p:spPr/>
        <p:txBody>
          <a:bodyPr/>
          <a:lstStyle/>
          <a:p>
            <a:r>
              <a:rPr lang="nl-NL" dirty="0"/>
              <a:t>KENMERKEN BESLUITVORMINGSMETHODEN</a:t>
            </a:r>
          </a:p>
        </p:txBody>
      </p:sp>
      <p:graphicFrame>
        <p:nvGraphicFramePr>
          <p:cNvPr id="2" name="Tabel 1">
            <a:extLst>
              <a:ext uri="{FF2B5EF4-FFF2-40B4-BE49-F238E27FC236}">
                <a16:creationId xmlns:a16="http://schemas.microsoft.com/office/drawing/2014/main" id="{698D8C01-2E86-8FB7-A6FA-71A6CA426C8F}"/>
              </a:ext>
            </a:extLst>
          </p:cNvPr>
          <p:cNvGraphicFramePr>
            <a:graphicFrameLocks noGrp="1"/>
          </p:cNvGraphicFramePr>
          <p:nvPr/>
        </p:nvGraphicFramePr>
        <p:xfrm>
          <a:off x="628650" y="2062264"/>
          <a:ext cx="6780531" cy="3640830"/>
        </p:xfrm>
        <a:graphic>
          <a:graphicData uri="http://schemas.openxmlformats.org/drawingml/2006/table">
            <a:tbl>
              <a:tblPr firstRow="1" firstCol="1" bandRow="1" bandCol="1">
                <a:tableStyleId>{5C22544A-7EE6-4342-B048-85BDC9FD1C3A}</a:tableStyleId>
              </a:tblPr>
              <a:tblGrid>
                <a:gridCol w="1157152">
                  <a:extLst>
                    <a:ext uri="{9D8B030D-6E8A-4147-A177-3AD203B41FA5}">
                      <a16:colId xmlns:a16="http://schemas.microsoft.com/office/drawing/2014/main" val="3682350116"/>
                    </a:ext>
                  </a:extLst>
                </a:gridCol>
                <a:gridCol w="839220">
                  <a:extLst>
                    <a:ext uri="{9D8B030D-6E8A-4147-A177-3AD203B41FA5}">
                      <a16:colId xmlns:a16="http://schemas.microsoft.com/office/drawing/2014/main" val="2904712824"/>
                    </a:ext>
                  </a:extLst>
                </a:gridCol>
                <a:gridCol w="1008429">
                  <a:extLst>
                    <a:ext uri="{9D8B030D-6E8A-4147-A177-3AD203B41FA5}">
                      <a16:colId xmlns:a16="http://schemas.microsoft.com/office/drawing/2014/main" val="2744888945"/>
                    </a:ext>
                  </a:extLst>
                </a:gridCol>
                <a:gridCol w="1001600">
                  <a:extLst>
                    <a:ext uri="{9D8B030D-6E8A-4147-A177-3AD203B41FA5}">
                      <a16:colId xmlns:a16="http://schemas.microsoft.com/office/drawing/2014/main" val="3916193888"/>
                    </a:ext>
                  </a:extLst>
                </a:gridCol>
                <a:gridCol w="978078">
                  <a:extLst>
                    <a:ext uri="{9D8B030D-6E8A-4147-A177-3AD203B41FA5}">
                      <a16:colId xmlns:a16="http://schemas.microsoft.com/office/drawing/2014/main" val="1919960872"/>
                    </a:ext>
                  </a:extLst>
                </a:gridCol>
                <a:gridCol w="978078">
                  <a:extLst>
                    <a:ext uri="{9D8B030D-6E8A-4147-A177-3AD203B41FA5}">
                      <a16:colId xmlns:a16="http://schemas.microsoft.com/office/drawing/2014/main" val="3530857051"/>
                    </a:ext>
                  </a:extLst>
                </a:gridCol>
                <a:gridCol w="817974">
                  <a:extLst>
                    <a:ext uri="{9D8B030D-6E8A-4147-A177-3AD203B41FA5}">
                      <a16:colId xmlns:a16="http://schemas.microsoft.com/office/drawing/2014/main" val="1500327785"/>
                    </a:ext>
                  </a:extLst>
                </a:gridCol>
              </a:tblGrid>
              <a:tr h="896622">
                <a:tc>
                  <a:txBody>
                    <a:bodyPr/>
                    <a:lstStyle/>
                    <a:p>
                      <a:r>
                        <a:rPr lang="nl-NL" sz="1100">
                          <a:effectLst/>
                        </a:rPr>
                        <a:t> </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r>
                        <a:rPr lang="nl-NL" sz="1100">
                          <a:effectLst/>
                        </a:rPr>
                        <a:t>Snelheid</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r>
                        <a:rPr lang="nl-NL" sz="1100">
                          <a:effectLst/>
                        </a:rPr>
                        <a:t>Manipulatie mogelijk</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r>
                        <a:rPr lang="nl-NL" sz="1100">
                          <a:effectLst/>
                        </a:rPr>
                        <a:t>Besluiten alle relevante betrokkenen mee</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r>
                        <a:rPr lang="nl-NL" sz="1100">
                          <a:effectLst/>
                        </a:rPr>
                        <a:t>Eerlijke kans voor iedere optie</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r>
                        <a:rPr lang="nl-NL" sz="1100">
                          <a:effectLst/>
                        </a:rPr>
                        <a:t>Doet beroep op</a:t>
                      </a:r>
                      <a:endParaRPr lang="nl-NL" sz="1000">
                        <a:effectLst/>
                      </a:endParaRPr>
                    </a:p>
                    <a:p>
                      <a:r>
                        <a:rPr lang="nl-NL" sz="1100">
                          <a:effectLst/>
                        </a:rPr>
                        <a:t>creativiteit</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r>
                        <a:rPr lang="nl-NL" sz="1100">
                          <a:effectLst/>
                        </a:rPr>
                        <a:t>Kans op inhoudelijk goed besluit </a:t>
                      </a:r>
                      <a:endParaRPr lang="nl-NL" sz="1000" b="1">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794848642"/>
                  </a:ext>
                </a:extLst>
              </a:tr>
              <a:tr h="539332">
                <a:tc>
                  <a:txBody>
                    <a:bodyPr/>
                    <a:lstStyle/>
                    <a:p>
                      <a:r>
                        <a:rPr lang="nl-NL" sz="1200">
                          <a:effectLst/>
                        </a:rPr>
                        <a:t>Loten</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br>
                        <a:rPr lang="nl-NL" sz="1600">
                          <a:effectLst/>
                        </a:rPr>
                      </a:b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521819465"/>
                  </a:ext>
                </a:extLst>
              </a:tr>
              <a:tr h="586880">
                <a:tc>
                  <a:txBody>
                    <a:bodyPr/>
                    <a:lstStyle/>
                    <a:p>
                      <a:r>
                        <a:rPr lang="nl-NL" sz="1200">
                          <a:effectLst/>
                        </a:rPr>
                        <a:t>Meerderheid van stemmen</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 </a:t>
                      </a:r>
                      <a:endParaRPr lang="nl-NL" sz="1000">
                        <a:effectLst/>
                      </a:endParaRPr>
                    </a:p>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235652354"/>
                  </a:ext>
                </a:extLst>
              </a:tr>
              <a:tr h="539332">
                <a:tc>
                  <a:txBody>
                    <a:bodyPr/>
                    <a:lstStyle/>
                    <a:p>
                      <a:r>
                        <a:rPr lang="nl-NL" sz="1200">
                          <a:effectLst/>
                        </a:rPr>
                        <a:t>Delegatie</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br>
                        <a:rPr lang="nl-NL" sz="1600">
                          <a:effectLst/>
                        </a:rPr>
                      </a:b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529468668"/>
                  </a:ext>
                </a:extLst>
              </a:tr>
              <a:tr h="539332">
                <a:tc>
                  <a:txBody>
                    <a:bodyPr/>
                    <a:lstStyle/>
                    <a:p>
                      <a:r>
                        <a:rPr lang="nl-NL" sz="1200">
                          <a:effectLst/>
                        </a:rPr>
                        <a:t>Autoriteit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 </a:t>
                      </a:r>
                      <a:endParaRPr lang="nl-NL" sz="1000">
                        <a:effectLst/>
                      </a:endParaRPr>
                    </a:p>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412983589"/>
                  </a:ext>
                </a:extLst>
              </a:tr>
              <a:tr h="539332">
                <a:tc>
                  <a:txBody>
                    <a:bodyPr/>
                    <a:lstStyle/>
                    <a:p>
                      <a:r>
                        <a:rPr lang="nl-NL" sz="1200">
                          <a:effectLst/>
                        </a:rPr>
                        <a:t>Consensus</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br>
                        <a:rPr lang="nl-NL" sz="1600">
                          <a:effectLst/>
                        </a:rPr>
                      </a:b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tc>
                <a:tc>
                  <a:txBody>
                    <a:bodyPr/>
                    <a:lstStyle/>
                    <a:p>
                      <a:pPr algn="ctr"/>
                      <a:r>
                        <a:rPr lang="nl-NL" sz="1600">
                          <a:effectLst/>
                        </a:rPr>
                        <a:t>++</a:t>
                      </a:r>
                      <a:endParaRPr lang="nl-NL" sz="1000" b="1">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r>
                        <a:rPr lang="nl-NL" sz="1600" dirty="0">
                          <a:effectLst/>
                        </a:rPr>
                        <a:t>+</a:t>
                      </a:r>
                      <a:endParaRPr lang="nl-NL" sz="1000" b="1"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533037123"/>
                  </a:ext>
                </a:extLst>
              </a:tr>
            </a:tbl>
          </a:graphicData>
        </a:graphic>
      </p:graphicFrame>
    </p:spTree>
    <p:extLst>
      <p:ext uri="{BB962C8B-B14F-4D97-AF65-F5344CB8AC3E}">
        <p14:creationId xmlns:p14="http://schemas.microsoft.com/office/powerpoint/2010/main" val="366083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906FFF2-0D32-4C7A-B983-5137D8752CCA}"/>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nl-NL" dirty="0"/>
              <a:t>Samenstelling team doet ertoe</a:t>
            </a:r>
          </a:p>
          <a:p>
            <a:pPr marL="342900" indent="-342900">
              <a:buFont typeface="Arial" panose="020B0604020202020204" pitchFamily="34" charset="0"/>
              <a:buChar char="•"/>
            </a:pPr>
            <a:r>
              <a:rPr lang="nl-NL" dirty="0"/>
              <a:t>Inrichting besluitvormingsproces</a:t>
            </a:r>
          </a:p>
          <a:p>
            <a:pPr marL="342900" indent="-342900">
              <a:buFont typeface="Arial" panose="020B0604020202020204" pitchFamily="34" charset="0"/>
              <a:buChar char="•"/>
            </a:pPr>
            <a:r>
              <a:rPr lang="nl-NL" dirty="0"/>
              <a:t>Consensus is niet altijd een goed idee</a:t>
            </a:r>
          </a:p>
          <a:p>
            <a:pPr marL="342900" indent="-342900">
              <a:buFont typeface="Arial" panose="020B0604020202020204" pitchFamily="34" charset="0"/>
              <a:buChar char="•"/>
            </a:pPr>
            <a:r>
              <a:rPr lang="nl-NL" dirty="0"/>
              <a:t>Is 50% + 1 altijd een goede stemverhouding?</a:t>
            </a:r>
            <a:br>
              <a:rPr lang="nl-NL" dirty="0"/>
            </a:br>
            <a:r>
              <a:rPr lang="nl-NL" dirty="0"/>
              <a:t>Weet je waarom mensen voor, tegen of blanco stemmen?</a:t>
            </a:r>
          </a:p>
          <a:p>
            <a:pPr marL="342900" indent="-342900">
              <a:buFont typeface="Arial" panose="020B0604020202020204" pitchFamily="34" charset="0"/>
              <a:buChar char="•"/>
            </a:pPr>
            <a:r>
              <a:rPr lang="nl-NL" dirty="0"/>
              <a:t>Vergeten afspraken te maken</a:t>
            </a:r>
          </a:p>
          <a:p>
            <a:pPr marL="342900" indent="-342900">
              <a:buFont typeface="Arial" panose="020B0604020202020204" pitchFamily="34" charset="0"/>
              <a:buChar char="•"/>
            </a:pPr>
            <a:r>
              <a:rPr lang="nl-NL" dirty="0"/>
              <a:t>Pocketveto</a:t>
            </a:r>
          </a:p>
          <a:p>
            <a:pPr marL="342900" indent="-342900">
              <a:buFont typeface="Arial" panose="020B0604020202020204" pitchFamily="34" charset="0"/>
              <a:buChar char="•"/>
            </a:pPr>
            <a:r>
              <a:rPr lang="nl-NL" dirty="0"/>
              <a:t>Teamvorming en besluitvorming beïnvloeden elkaar</a:t>
            </a:r>
          </a:p>
          <a:p>
            <a:pPr marL="342900" indent="-342900">
              <a:buFont typeface="Arial" panose="020B0604020202020204" pitchFamily="34" charset="0"/>
              <a:buChar char="•"/>
            </a:pPr>
            <a:r>
              <a:rPr lang="nl-NL" dirty="0"/>
              <a:t>Patronen in besluitvormingsprocessen</a:t>
            </a:r>
          </a:p>
          <a:p>
            <a:endParaRPr lang="nl-NL" dirty="0"/>
          </a:p>
        </p:txBody>
      </p:sp>
      <p:sp>
        <p:nvSpPr>
          <p:cNvPr id="3" name="Titel 2">
            <a:extLst>
              <a:ext uri="{FF2B5EF4-FFF2-40B4-BE49-F238E27FC236}">
                <a16:creationId xmlns:a16="http://schemas.microsoft.com/office/drawing/2014/main" id="{E28EFF6F-93CA-ECC3-F426-29D5FB1DF9A8}"/>
              </a:ext>
            </a:extLst>
          </p:cNvPr>
          <p:cNvSpPr>
            <a:spLocks noGrp="1"/>
          </p:cNvSpPr>
          <p:nvPr>
            <p:ph type="title"/>
          </p:nvPr>
        </p:nvSpPr>
        <p:spPr/>
        <p:txBody>
          <a:bodyPr/>
          <a:lstStyle/>
          <a:p>
            <a:r>
              <a:rPr lang="nl-NL" dirty="0"/>
              <a:t>Wat maakt besluiten nemen in een grote groep nou zo moeilijk?&gt; Draagvlak</a:t>
            </a:r>
          </a:p>
        </p:txBody>
      </p:sp>
    </p:spTree>
    <p:extLst>
      <p:ext uri="{BB962C8B-B14F-4D97-AF65-F5344CB8AC3E}">
        <p14:creationId xmlns:p14="http://schemas.microsoft.com/office/powerpoint/2010/main" val="388059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C3B6CD9-66CA-4260-8915-95E9F306C607}"/>
              </a:ext>
            </a:extLst>
          </p:cNvPr>
          <p:cNvSpPr>
            <a:spLocks noGrp="1"/>
          </p:cNvSpPr>
          <p:nvPr>
            <p:ph type="body" sz="quarter" idx="10"/>
          </p:nvPr>
        </p:nvSpPr>
        <p:spPr/>
        <p:txBody>
          <a:bodyPr>
            <a:normAutofit/>
          </a:bodyPr>
          <a:lstStyle/>
          <a:p>
            <a:pPr algn="l"/>
            <a:r>
              <a:rPr lang="nl-NL" sz="1800" b="1" i="0" dirty="0">
                <a:solidFill>
                  <a:srgbClr val="333333"/>
                </a:solidFill>
                <a:effectLst/>
              </a:rPr>
              <a:t>Je past de (basis)regels van vergaderen toe in besluitvormende vergaderingen met meer dan zes personen</a:t>
            </a:r>
            <a:br>
              <a:rPr lang="nl-NL" sz="1800" b="1" i="0" dirty="0">
                <a:solidFill>
                  <a:srgbClr val="333333"/>
                </a:solidFill>
                <a:effectLst/>
              </a:rPr>
            </a:br>
            <a:endParaRPr lang="nl-NL" sz="1800" b="1" i="0" dirty="0">
              <a:solidFill>
                <a:srgbClr val="333333"/>
              </a:solidFill>
              <a:effectLst/>
            </a:endParaRPr>
          </a:p>
          <a:p>
            <a:pPr algn="l">
              <a:buFont typeface="Arial" panose="020B0604020202020204" pitchFamily="34" charset="0"/>
              <a:buChar char="•"/>
            </a:pPr>
            <a:r>
              <a:rPr lang="nl-NL" sz="1800" b="0" i="0" dirty="0">
                <a:solidFill>
                  <a:srgbClr val="333333"/>
                </a:solidFill>
                <a:effectLst/>
              </a:rPr>
              <a:t>Beschrijft de rol van tenminste de voorzitter, teamleden en notulist in besluitvormingsprocessen in grotere teams</a:t>
            </a:r>
          </a:p>
          <a:p>
            <a:pPr algn="l">
              <a:buFont typeface="Arial" panose="020B0604020202020204" pitchFamily="34" charset="0"/>
              <a:buChar char="•"/>
            </a:pPr>
            <a:r>
              <a:rPr lang="nl-NL" sz="1800" b="0" i="0" dirty="0">
                <a:solidFill>
                  <a:srgbClr val="333333"/>
                </a:solidFill>
                <a:effectLst/>
              </a:rPr>
              <a:t>Evalueert de kwaliteit van geschetste overlegsituaties op basis van criteria en doet verbetervoorstellen</a:t>
            </a:r>
          </a:p>
          <a:p>
            <a:pPr algn="l">
              <a:buFont typeface="Arial" panose="020B0604020202020204" pitchFamily="34" charset="0"/>
              <a:buChar char="•"/>
            </a:pPr>
            <a:r>
              <a:rPr lang="nl-NL" sz="1800" b="0" i="0" dirty="0">
                <a:solidFill>
                  <a:srgbClr val="333333"/>
                </a:solidFill>
                <a:effectLst/>
              </a:rPr>
              <a:t>Noemt de kwaliteitseisen voor een goede agenda, goed voorbereide agendapunten, goede notulen, vergaderrollen en gedragen besluitvorming</a:t>
            </a:r>
          </a:p>
          <a:p>
            <a:endParaRPr lang="nl-NL" dirty="0"/>
          </a:p>
          <a:p>
            <a:r>
              <a:rPr lang="nl-NL" dirty="0"/>
              <a:t>Leer: </a:t>
            </a:r>
            <a:br>
              <a:rPr lang="nl-NL" dirty="0"/>
            </a:br>
            <a:r>
              <a:rPr lang="nl-NL" dirty="0"/>
              <a:t>Reader gesprekstechnieken v 2022 H 5</a:t>
            </a:r>
          </a:p>
          <a:p>
            <a:r>
              <a:rPr lang="nl-NL" dirty="0"/>
              <a:t>Reader Besluitvorming v 2024</a:t>
            </a:r>
          </a:p>
          <a:p>
            <a:r>
              <a:rPr lang="nl-NL" dirty="0"/>
              <a:t>Deze PP</a:t>
            </a:r>
          </a:p>
          <a:p>
            <a:endParaRPr lang="nl-NL" dirty="0"/>
          </a:p>
        </p:txBody>
      </p:sp>
      <p:sp>
        <p:nvSpPr>
          <p:cNvPr id="3" name="Titel 2">
            <a:extLst>
              <a:ext uri="{FF2B5EF4-FFF2-40B4-BE49-F238E27FC236}">
                <a16:creationId xmlns:a16="http://schemas.microsoft.com/office/drawing/2014/main" id="{C129E96E-9496-4EDC-97E1-F2FB69B73410}"/>
              </a:ext>
            </a:extLst>
          </p:cNvPr>
          <p:cNvSpPr>
            <a:spLocks noGrp="1"/>
          </p:cNvSpPr>
          <p:nvPr>
            <p:ph type="title"/>
          </p:nvPr>
        </p:nvSpPr>
        <p:spPr/>
        <p:txBody>
          <a:bodyPr/>
          <a:lstStyle/>
          <a:p>
            <a:r>
              <a:rPr lang="nl-NL"/>
              <a:t>KENNISTOETS </a:t>
            </a:r>
            <a:endParaRPr lang="nl-NL" dirty="0"/>
          </a:p>
        </p:txBody>
      </p:sp>
    </p:spTree>
    <p:extLst>
      <p:ext uri="{BB962C8B-B14F-4D97-AF65-F5344CB8AC3E}">
        <p14:creationId xmlns:p14="http://schemas.microsoft.com/office/powerpoint/2010/main" val="347512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40515D7-2E3C-4D46-B44C-7EA056E1E3B8}"/>
              </a:ext>
            </a:extLst>
          </p:cNvPr>
          <p:cNvSpPr>
            <a:spLocks noGrp="1"/>
          </p:cNvSpPr>
          <p:nvPr>
            <p:ph type="body" sz="quarter" idx="10"/>
          </p:nvPr>
        </p:nvSpPr>
        <p:spPr/>
        <p:txBody>
          <a:bodyPr/>
          <a:lstStyle/>
          <a:p>
            <a:pPr algn="l">
              <a:buFont typeface="Arial" panose="020B0604020202020204" pitchFamily="34" charset="0"/>
              <a:buChar char="•"/>
            </a:pPr>
            <a:r>
              <a:rPr lang="nl-NL" b="0" i="0" dirty="0">
                <a:solidFill>
                  <a:srgbClr val="172B4D"/>
                </a:solidFill>
                <a:effectLst/>
                <a:latin typeface="-apple-system"/>
              </a:rPr>
              <a:t> </a:t>
            </a:r>
            <a:r>
              <a:rPr lang="nl-NL" sz="1800" b="0" i="0" dirty="0">
                <a:effectLst/>
              </a:rPr>
              <a:t>Regelmatige herhaling van standpunten, zonder behoefte om           compromissen te sluiten</a:t>
            </a:r>
          </a:p>
          <a:p>
            <a:pPr algn="l">
              <a:buFont typeface="Arial" panose="020B0604020202020204" pitchFamily="34" charset="0"/>
              <a:buChar char="•"/>
            </a:pPr>
            <a:r>
              <a:rPr lang="nl-NL" sz="1800" b="0" i="0" dirty="0">
                <a:effectLst/>
              </a:rPr>
              <a:t> Verlies van informatie</a:t>
            </a:r>
          </a:p>
          <a:p>
            <a:pPr algn="l">
              <a:buFont typeface="Arial" panose="020B0604020202020204" pitchFamily="34" charset="0"/>
              <a:buChar char="•"/>
            </a:pPr>
            <a:r>
              <a:rPr lang="nl-NL" sz="1800" b="0" i="0" dirty="0">
                <a:effectLst/>
              </a:rPr>
              <a:t> Conflicten tussen teamleden of </a:t>
            </a:r>
            <a:r>
              <a:rPr lang="nl-NL" sz="1800" b="0" i="0" dirty="0" err="1">
                <a:effectLst/>
              </a:rPr>
              <a:t>subteams</a:t>
            </a:r>
            <a:r>
              <a:rPr lang="nl-NL" sz="1800" b="0" i="0" dirty="0">
                <a:effectLst/>
              </a:rPr>
              <a:t> </a:t>
            </a:r>
          </a:p>
          <a:p>
            <a:pPr algn="l">
              <a:buFont typeface="Arial" panose="020B0604020202020204" pitchFamily="34" charset="0"/>
              <a:buChar char="•"/>
            </a:pPr>
            <a:r>
              <a:rPr lang="nl-NL" sz="1800" b="0" i="0" dirty="0">
                <a:effectLst/>
              </a:rPr>
              <a:t>Negeren en/of slecht luisteren naar input van andere teamleden</a:t>
            </a:r>
          </a:p>
          <a:p>
            <a:pPr algn="l">
              <a:buFont typeface="Arial" panose="020B0604020202020204" pitchFamily="34" charset="0"/>
              <a:buChar char="•"/>
            </a:pPr>
            <a:r>
              <a:rPr lang="nl-NL" sz="1800" b="0" i="0" dirty="0">
                <a:effectLst/>
              </a:rPr>
              <a:t> Geen organisatorische structuur tijdens een conversatie</a:t>
            </a:r>
          </a:p>
          <a:p>
            <a:pPr algn="l">
              <a:buFont typeface="Arial" panose="020B0604020202020204" pitchFamily="34" charset="0"/>
              <a:buChar char="•"/>
            </a:pPr>
            <a:r>
              <a:rPr lang="nl-NL" sz="1800" b="0" i="0" dirty="0">
                <a:effectLst/>
              </a:rPr>
              <a:t>Vermijden/ontwijken van problemen om geen confrontatie aan te gaan</a:t>
            </a:r>
          </a:p>
          <a:p>
            <a:endParaRPr lang="nl-NL" dirty="0"/>
          </a:p>
        </p:txBody>
      </p:sp>
      <p:sp>
        <p:nvSpPr>
          <p:cNvPr id="3" name="Titel 2">
            <a:extLst>
              <a:ext uri="{FF2B5EF4-FFF2-40B4-BE49-F238E27FC236}">
                <a16:creationId xmlns:a16="http://schemas.microsoft.com/office/drawing/2014/main" id="{58DD6E16-884D-497A-957F-CBCE8779BBEC}"/>
              </a:ext>
            </a:extLst>
          </p:cNvPr>
          <p:cNvSpPr>
            <a:spLocks noGrp="1"/>
          </p:cNvSpPr>
          <p:nvPr>
            <p:ph type="title"/>
          </p:nvPr>
        </p:nvSpPr>
        <p:spPr/>
        <p:txBody>
          <a:bodyPr>
            <a:normAutofit fontScale="90000"/>
          </a:bodyPr>
          <a:lstStyle/>
          <a:p>
            <a:r>
              <a:rPr lang="nl-NL" dirty="0"/>
              <a:t>Wat zijn indicatoren voor slechte communicatie?</a:t>
            </a:r>
            <a:br>
              <a:rPr lang="nl-NL" dirty="0"/>
            </a:br>
            <a:endParaRPr lang="nl-NL" dirty="0"/>
          </a:p>
        </p:txBody>
      </p:sp>
    </p:spTree>
    <p:extLst>
      <p:ext uri="{BB962C8B-B14F-4D97-AF65-F5344CB8AC3E}">
        <p14:creationId xmlns:p14="http://schemas.microsoft.com/office/powerpoint/2010/main" val="7833151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DD820FA-7C6E-4598-9682-1869177C5C17}"/>
              </a:ext>
            </a:extLst>
          </p:cNvPr>
          <p:cNvSpPr>
            <a:spLocks noGrp="1"/>
          </p:cNvSpPr>
          <p:nvPr>
            <p:ph type="body" sz="quarter" idx="10"/>
          </p:nvPr>
        </p:nvSpPr>
        <p:spPr/>
        <p:txBody>
          <a:bodyPr/>
          <a:lstStyle/>
          <a:p>
            <a:r>
              <a:rPr lang="nl-NL" dirty="0"/>
              <a:t>Wanneer functioneert een persoon goed in zijn rol?</a:t>
            </a:r>
          </a:p>
          <a:p>
            <a:pPr marL="342900" indent="-342900">
              <a:buFontTx/>
              <a:buChar char="-"/>
            </a:pPr>
            <a:r>
              <a:rPr lang="nl-NL" dirty="0"/>
              <a:t>Voorzitter</a:t>
            </a:r>
          </a:p>
          <a:p>
            <a:pPr marL="342900" indent="-342900">
              <a:buFontTx/>
              <a:buChar char="-"/>
            </a:pPr>
            <a:r>
              <a:rPr lang="nl-NL" dirty="0"/>
              <a:t>Notulist</a:t>
            </a:r>
          </a:p>
          <a:p>
            <a:pPr marL="342900" indent="-342900">
              <a:buFontTx/>
              <a:buChar char="-"/>
            </a:pPr>
            <a:r>
              <a:rPr lang="nl-NL" dirty="0"/>
              <a:t>Verbetermanager</a:t>
            </a:r>
          </a:p>
          <a:p>
            <a:pPr marL="342900" indent="-342900">
              <a:buFontTx/>
              <a:buChar char="-"/>
            </a:pPr>
            <a:r>
              <a:rPr lang="nl-NL" dirty="0"/>
              <a:t>Deelnemer</a:t>
            </a:r>
          </a:p>
          <a:p>
            <a:pPr marL="342900" indent="-342900">
              <a:buFontTx/>
              <a:buChar char="-"/>
            </a:pPr>
            <a:endParaRPr lang="nl-NL" dirty="0"/>
          </a:p>
          <a:p>
            <a:r>
              <a:rPr lang="nl-NL" dirty="0"/>
              <a:t>Let op: dit gaat om voor tijdens en na de vergadering!</a:t>
            </a:r>
          </a:p>
          <a:p>
            <a:endParaRPr lang="nl-NL" dirty="0"/>
          </a:p>
          <a:p>
            <a:r>
              <a:rPr lang="nl-NL" dirty="0"/>
              <a:t>Waaraan kun je zien dat een vergadering NIET goed verloopt?</a:t>
            </a:r>
          </a:p>
          <a:p>
            <a:r>
              <a:rPr lang="nl-NL" sz="1800" dirty="0"/>
              <a:t>Bedenk </a:t>
            </a:r>
            <a:r>
              <a:rPr lang="nl-NL" sz="1800" dirty="0" err="1"/>
              <a:t>metrieken</a:t>
            </a:r>
            <a:r>
              <a:rPr lang="nl-NL" sz="1800" dirty="0"/>
              <a:t>, maak  daarvoor o.a. gebruik van H 5 uit de Reader Gesprekstechnieken ( vooral  H 5.3)</a:t>
            </a:r>
          </a:p>
          <a:p>
            <a:endParaRPr lang="nl-NL" dirty="0"/>
          </a:p>
        </p:txBody>
      </p:sp>
      <p:sp>
        <p:nvSpPr>
          <p:cNvPr id="3" name="Titel 2">
            <a:extLst>
              <a:ext uri="{FF2B5EF4-FFF2-40B4-BE49-F238E27FC236}">
                <a16:creationId xmlns:a16="http://schemas.microsoft.com/office/drawing/2014/main" id="{D14617A7-9FC7-4428-BD1D-790B345DDCC4}"/>
              </a:ext>
            </a:extLst>
          </p:cNvPr>
          <p:cNvSpPr>
            <a:spLocks noGrp="1"/>
          </p:cNvSpPr>
          <p:nvPr>
            <p:ph type="title"/>
          </p:nvPr>
        </p:nvSpPr>
        <p:spPr/>
        <p:txBody>
          <a:bodyPr/>
          <a:lstStyle/>
          <a:p>
            <a:r>
              <a:rPr lang="nl-NL" dirty="0"/>
              <a:t>VERGADEREN</a:t>
            </a:r>
          </a:p>
        </p:txBody>
      </p:sp>
    </p:spTree>
    <p:extLst>
      <p:ext uri="{BB962C8B-B14F-4D97-AF65-F5344CB8AC3E}">
        <p14:creationId xmlns:p14="http://schemas.microsoft.com/office/powerpoint/2010/main" val="6742553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1CFA5F5-AD77-4003-A66C-00C2E01ACDEF}"/>
              </a:ext>
            </a:extLst>
          </p:cNvPr>
          <p:cNvSpPr>
            <a:spLocks noGrp="1"/>
          </p:cNvSpPr>
          <p:nvPr>
            <p:ph type="body" sz="quarter" idx="10"/>
          </p:nvPr>
        </p:nvSpPr>
        <p:spPr/>
        <p:txBody>
          <a:bodyPr/>
          <a:lstStyle/>
          <a:p>
            <a:pPr marL="285750" indent="-285750" algn="l" fontAlgn="base">
              <a:buFont typeface="Arial" panose="020B0604020202020204" pitchFamily="34" charset="0"/>
              <a:buChar char="•"/>
            </a:pPr>
            <a:r>
              <a:rPr lang="nl-NL" sz="1800" b="1" i="0" dirty="0">
                <a:solidFill>
                  <a:srgbClr val="3D3D3D"/>
                </a:solidFill>
                <a:effectLst/>
              </a:rPr>
              <a:t>Informeren </a:t>
            </a:r>
            <a:br>
              <a:rPr lang="nl-NL" sz="1800" i="0" dirty="0">
                <a:solidFill>
                  <a:srgbClr val="3D3D3D"/>
                </a:solidFill>
                <a:effectLst/>
              </a:rPr>
            </a:br>
            <a:r>
              <a:rPr lang="nl-NL" sz="1800" i="0" dirty="0">
                <a:solidFill>
                  <a:srgbClr val="3D3D3D"/>
                </a:solidFill>
                <a:effectLst/>
              </a:rPr>
              <a:t>je wil kennis overdragen</a:t>
            </a:r>
            <a:br>
              <a:rPr lang="nl-NL" sz="1800" i="0" dirty="0">
                <a:solidFill>
                  <a:srgbClr val="3D3D3D"/>
                </a:solidFill>
                <a:effectLst/>
              </a:rPr>
            </a:br>
            <a:endParaRPr lang="nl-NL" sz="1800" i="0" dirty="0">
              <a:solidFill>
                <a:srgbClr val="3D3D3D"/>
              </a:solidFill>
              <a:effectLst/>
            </a:endParaRPr>
          </a:p>
          <a:p>
            <a:pPr marL="285750" indent="-285750" algn="l" fontAlgn="base">
              <a:buFont typeface="Arial" panose="020B0604020202020204" pitchFamily="34" charset="0"/>
              <a:buChar char="•"/>
            </a:pPr>
            <a:r>
              <a:rPr lang="nl-NL" sz="1800" b="1" i="0" dirty="0">
                <a:solidFill>
                  <a:srgbClr val="3D3D3D"/>
                </a:solidFill>
                <a:effectLst/>
              </a:rPr>
              <a:t>Inventariseren </a:t>
            </a:r>
            <a:br>
              <a:rPr lang="nl-NL" sz="1800" i="0" dirty="0">
                <a:solidFill>
                  <a:srgbClr val="3D3D3D"/>
                </a:solidFill>
                <a:effectLst/>
              </a:rPr>
            </a:br>
            <a:r>
              <a:rPr lang="nl-NL" sz="1800" i="0" dirty="0">
                <a:solidFill>
                  <a:srgbClr val="3D3D3D"/>
                </a:solidFill>
                <a:effectLst/>
              </a:rPr>
              <a:t>je wil verkennen welke meningen en ideeën er zijn over een bepaald thema</a:t>
            </a:r>
            <a:br>
              <a:rPr lang="nl-NL" sz="1800" i="0" dirty="0">
                <a:solidFill>
                  <a:srgbClr val="3D3D3D"/>
                </a:solidFill>
                <a:effectLst/>
              </a:rPr>
            </a:br>
            <a:endParaRPr lang="nl-NL" sz="1800" i="0" dirty="0">
              <a:solidFill>
                <a:srgbClr val="3D3D3D"/>
              </a:solidFill>
              <a:effectLst/>
            </a:endParaRPr>
          </a:p>
          <a:p>
            <a:pPr marL="285750" indent="-285750" algn="l" fontAlgn="base">
              <a:buFont typeface="Arial" panose="020B0604020202020204" pitchFamily="34" charset="0"/>
              <a:buChar char="•"/>
            </a:pPr>
            <a:r>
              <a:rPr lang="nl-NL" sz="1800" b="1" i="0" dirty="0">
                <a:solidFill>
                  <a:srgbClr val="3D3D3D"/>
                </a:solidFill>
                <a:effectLst/>
              </a:rPr>
              <a:t>Brainstormen </a:t>
            </a:r>
            <a:br>
              <a:rPr lang="nl-NL" sz="1800" i="0" dirty="0">
                <a:solidFill>
                  <a:srgbClr val="3D3D3D"/>
                </a:solidFill>
                <a:effectLst/>
              </a:rPr>
            </a:br>
            <a:r>
              <a:rPr lang="nl-NL" sz="1800" i="0" dirty="0">
                <a:solidFill>
                  <a:srgbClr val="3D3D3D"/>
                </a:solidFill>
                <a:effectLst/>
              </a:rPr>
              <a:t>je wil ideeën verzamelen voor een dilemma of vraagstuk</a:t>
            </a:r>
            <a:br>
              <a:rPr lang="nl-NL" sz="1800" i="0" dirty="0">
                <a:solidFill>
                  <a:srgbClr val="3D3D3D"/>
                </a:solidFill>
                <a:effectLst/>
              </a:rPr>
            </a:br>
            <a:endParaRPr lang="nl-NL" sz="1800" i="0" dirty="0">
              <a:solidFill>
                <a:srgbClr val="3D3D3D"/>
              </a:solidFill>
              <a:effectLst/>
            </a:endParaRPr>
          </a:p>
          <a:p>
            <a:pPr marL="285750" indent="-285750" algn="l" fontAlgn="base">
              <a:buFont typeface="Arial" panose="020B0604020202020204" pitchFamily="34" charset="0"/>
              <a:buChar char="•"/>
            </a:pPr>
            <a:r>
              <a:rPr lang="nl-NL" sz="1800" b="1" i="0" dirty="0">
                <a:solidFill>
                  <a:srgbClr val="3D3D3D"/>
                </a:solidFill>
                <a:effectLst/>
              </a:rPr>
              <a:t>Discussiëren </a:t>
            </a:r>
            <a:br>
              <a:rPr lang="nl-NL" sz="1800" i="0" dirty="0">
                <a:solidFill>
                  <a:srgbClr val="3D3D3D"/>
                </a:solidFill>
                <a:effectLst/>
              </a:rPr>
            </a:br>
            <a:r>
              <a:rPr lang="nl-NL" sz="1800" i="0" dirty="0">
                <a:solidFill>
                  <a:srgbClr val="3D3D3D"/>
                </a:solidFill>
                <a:effectLst/>
              </a:rPr>
              <a:t>je wil weten hoe men staat tegenover een voorgenomen besluit of probleem</a:t>
            </a:r>
          </a:p>
          <a:p>
            <a:pPr marL="285750" indent="-285750" algn="l" fontAlgn="base">
              <a:buFont typeface="Arial" panose="020B0604020202020204" pitchFamily="34" charset="0"/>
              <a:buChar char="•"/>
            </a:pPr>
            <a:endParaRPr lang="nl-NL" sz="1800" i="0" dirty="0">
              <a:solidFill>
                <a:srgbClr val="3D3D3D"/>
              </a:solidFill>
              <a:effectLst/>
            </a:endParaRPr>
          </a:p>
          <a:p>
            <a:pPr marL="285750" indent="-285750" algn="l" fontAlgn="base">
              <a:buFont typeface="Arial" panose="020B0604020202020204" pitchFamily="34" charset="0"/>
              <a:buChar char="•"/>
            </a:pPr>
            <a:r>
              <a:rPr lang="nl-NL" sz="1800" b="1" i="0" dirty="0">
                <a:solidFill>
                  <a:srgbClr val="3D3D3D"/>
                </a:solidFill>
                <a:effectLst/>
              </a:rPr>
              <a:t>Beslissen </a:t>
            </a:r>
          </a:p>
          <a:p>
            <a:pPr algn="l" fontAlgn="base"/>
            <a:r>
              <a:rPr lang="nl-NL" sz="1800" dirty="0">
                <a:solidFill>
                  <a:srgbClr val="3D3D3D"/>
                </a:solidFill>
              </a:rPr>
              <a:t>    </a:t>
            </a:r>
            <a:r>
              <a:rPr lang="nl-NL" sz="1800" i="0" dirty="0">
                <a:solidFill>
                  <a:srgbClr val="3D3D3D"/>
                </a:solidFill>
                <a:effectLst/>
              </a:rPr>
              <a:t>je wil knopen doorhakken</a:t>
            </a:r>
          </a:p>
          <a:p>
            <a:endParaRPr lang="nl-NL" dirty="0"/>
          </a:p>
        </p:txBody>
      </p:sp>
      <p:sp>
        <p:nvSpPr>
          <p:cNvPr id="3" name="Titel 2">
            <a:extLst>
              <a:ext uri="{FF2B5EF4-FFF2-40B4-BE49-F238E27FC236}">
                <a16:creationId xmlns:a16="http://schemas.microsoft.com/office/drawing/2014/main" id="{673801E9-171D-4F9E-ACE3-7CECB055784F}"/>
              </a:ext>
            </a:extLst>
          </p:cNvPr>
          <p:cNvSpPr>
            <a:spLocks noGrp="1"/>
          </p:cNvSpPr>
          <p:nvPr>
            <p:ph type="title"/>
          </p:nvPr>
        </p:nvSpPr>
        <p:spPr/>
        <p:txBody>
          <a:bodyPr/>
          <a:lstStyle/>
          <a:p>
            <a:r>
              <a:rPr lang="nl-NL" dirty="0"/>
              <a:t>DOELEN VERGADERINGEN</a:t>
            </a:r>
          </a:p>
        </p:txBody>
      </p:sp>
    </p:spTree>
    <p:extLst>
      <p:ext uri="{BB962C8B-B14F-4D97-AF65-F5344CB8AC3E}">
        <p14:creationId xmlns:p14="http://schemas.microsoft.com/office/powerpoint/2010/main" val="347668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EE9189B-73C4-47A2-93D2-E135E97CA52E}"/>
              </a:ext>
            </a:extLst>
          </p:cNvPr>
          <p:cNvSpPr>
            <a:spLocks noGrp="1"/>
          </p:cNvSpPr>
          <p:nvPr>
            <p:ph type="body" sz="quarter" idx="10"/>
          </p:nvPr>
        </p:nvSpPr>
        <p:spPr/>
        <p:txBody>
          <a:bodyPr>
            <a:normAutofit fontScale="62500" lnSpcReduction="20000"/>
          </a:bodyPr>
          <a:lstStyle/>
          <a:p>
            <a:pPr algn="l" fontAlgn="base"/>
            <a:r>
              <a:rPr lang="nl-NL" sz="2300" b="1" i="0" dirty="0">
                <a:solidFill>
                  <a:srgbClr val="3D3D3D"/>
                </a:solidFill>
                <a:effectLst/>
              </a:rPr>
              <a:t>Zie H 5 uit de Reader gesprekstechnieken (oriënteren deelnemers, opstellen agenda,  openen en sluiten vergadering, structuur,  sfeer,  etc.)</a:t>
            </a:r>
          </a:p>
          <a:p>
            <a:pPr algn="l" fontAlgn="base"/>
            <a:endParaRPr lang="nl-NL" sz="2300" b="1" i="0" dirty="0">
              <a:solidFill>
                <a:srgbClr val="3D3D3D"/>
              </a:solidFill>
              <a:effectLst/>
            </a:endParaRPr>
          </a:p>
          <a:p>
            <a:pPr algn="l" fontAlgn="base"/>
            <a:endParaRPr lang="nl-NL" b="0" i="0" dirty="0">
              <a:solidFill>
                <a:srgbClr val="3D3D3D"/>
              </a:solidFill>
              <a:effectLst/>
            </a:endParaRPr>
          </a:p>
          <a:p>
            <a:pPr algn="l" fontAlgn="base"/>
            <a:r>
              <a:rPr lang="nl-NL" sz="2300" b="0" i="0" dirty="0">
                <a:solidFill>
                  <a:srgbClr val="3D3D3D"/>
                </a:solidFill>
                <a:effectLst/>
              </a:rPr>
              <a:t>Maar nog wat tips…..</a:t>
            </a:r>
          </a:p>
          <a:p>
            <a:pPr algn="l" fontAlgn="base">
              <a:lnSpc>
                <a:spcPct val="120000"/>
              </a:lnSpc>
            </a:pPr>
            <a:r>
              <a:rPr lang="nl-NL" sz="2300" b="0" i="0" dirty="0">
                <a:solidFill>
                  <a:srgbClr val="3D3D3D"/>
                </a:solidFill>
                <a:effectLst/>
              </a:rPr>
              <a:t>Tijdens de vergadering is het aan de voorzitter om alles in goede banen te leiden.  Als voorzitter let je erop dat:</a:t>
            </a:r>
          </a:p>
          <a:p>
            <a:pPr marL="342900" indent="-342900" fontAlgn="base">
              <a:lnSpc>
                <a:spcPct val="120000"/>
              </a:lnSpc>
              <a:buFont typeface="Arial" panose="020B0604020202020204" pitchFamily="34" charset="0"/>
              <a:buChar char="•"/>
            </a:pPr>
            <a:r>
              <a:rPr lang="nl-NL" sz="2300" b="0" i="0" dirty="0">
                <a:solidFill>
                  <a:srgbClr val="3D3D3D"/>
                </a:solidFill>
                <a:effectLst/>
              </a:rPr>
              <a:t>Alles binnen de afgesproken </a:t>
            </a:r>
            <a:r>
              <a:rPr lang="nl-NL" sz="2300" dirty="0">
                <a:solidFill>
                  <a:srgbClr val="3D3D3D"/>
                </a:solidFill>
              </a:rPr>
              <a:t>tijd blijft, je houdt dus de tijd in de gaten en  stuurt hierop.</a:t>
            </a:r>
            <a:endParaRPr lang="nl-NL" sz="2300" b="0" i="0" dirty="0">
              <a:solidFill>
                <a:srgbClr val="3D3D3D"/>
              </a:solidFill>
              <a:effectLst/>
            </a:endParaRPr>
          </a:p>
          <a:p>
            <a:pPr marL="342900" indent="-342900" algn="l" fontAlgn="base">
              <a:lnSpc>
                <a:spcPct val="120000"/>
              </a:lnSpc>
              <a:buFont typeface="Arial" panose="020B0604020202020204" pitchFamily="34" charset="0"/>
              <a:buChar char="•"/>
            </a:pPr>
            <a:r>
              <a:rPr lang="nl-NL" sz="2300" b="0" i="0" dirty="0">
                <a:solidFill>
                  <a:srgbClr val="3D3D3D"/>
                </a:solidFill>
                <a:effectLst/>
              </a:rPr>
              <a:t>Iedereen zijn/haar zegje kan doen; er wordt niet door elkaar heen gepraat. </a:t>
            </a:r>
          </a:p>
          <a:p>
            <a:pPr marL="342900" indent="-342900" algn="l" fontAlgn="base">
              <a:lnSpc>
                <a:spcPct val="120000"/>
              </a:lnSpc>
              <a:buFont typeface="Arial" panose="020B0604020202020204" pitchFamily="34" charset="0"/>
              <a:buChar char="•"/>
            </a:pPr>
            <a:r>
              <a:rPr lang="nl-NL" sz="2300" b="0" i="0" dirty="0">
                <a:solidFill>
                  <a:srgbClr val="3D3D3D"/>
                </a:solidFill>
                <a:effectLst/>
              </a:rPr>
              <a:t>Deelnemers aangehaakt blijven.</a:t>
            </a:r>
          </a:p>
          <a:p>
            <a:pPr marL="342900" indent="-342900" algn="l" fontAlgn="base">
              <a:lnSpc>
                <a:spcPct val="120000"/>
              </a:lnSpc>
              <a:buFont typeface="Arial" panose="020B0604020202020204" pitchFamily="34" charset="0"/>
              <a:buChar char="•"/>
            </a:pPr>
            <a:r>
              <a:rPr lang="nl-NL" sz="2300" b="0" i="0" dirty="0">
                <a:solidFill>
                  <a:srgbClr val="3D3D3D"/>
                </a:solidFill>
                <a:effectLst/>
              </a:rPr>
              <a:t>Deelnemers naar een besluit toewerken.</a:t>
            </a:r>
          </a:p>
          <a:p>
            <a:pPr marL="342900" indent="-342900" algn="l" fontAlgn="base">
              <a:lnSpc>
                <a:spcPct val="120000"/>
              </a:lnSpc>
              <a:buFont typeface="Arial" panose="020B0604020202020204" pitchFamily="34" charset="0"/>
              <a:buChar char="•"/>
            </a:pPr>
            <a:r>
              <a:rPr lang="nl-NL" sz="2300" b="0" i="0" dirty="0">
                <a:solidFill>
                  <a:srgbClr val="3D3D3D"/>
                </a:solidFill>
                <a:effectLst/>
              </a:rPr>
              <a:t>Verwarring op te helderen.</a:t>
            </a:r>
          </a:p>
          <a:p>
            <a:pPr marL="342900" indent="-342900" algn="l" fontAlgn="base">
              <a:lnSpc>
                <a:spcPct val="120000"/>
              </a:lnSpc>
              <a:buFont typeface="Arial" panose="020B0604020202020204" pitchFamily="34" charset="0"/>
              <a:buChar char="•"/>
            </a:pPr>
            <a:r>
              <a:rPr lang="nl-NL" sz="2300" b="0" i="0" dirty="0">
                <a:solidFill>
                  <a:srgbClr val="3D3D3D"/>
                </a:solidFill>
                <a:effectLst/>
              </a:rPr>
              <a:t>De eventuele discussie samen te vatten</a:t>
            </a:r>
            <a:br>
              <a:rPr lang="nl-NL" sz="2300" b="0" i="0" dirty="0">
                <a:solidFill>
                  <a:srgbClr val="3D3D3D"/>
                </a:solidFill>
                <a:effectLst/>
              </a:rPr>
            </a:br>
            <a:endParaRPr lang="nl-NL" sz="2300" b="0" i="0" dirty="0">
              <a:solidFill>
                <a:srgbClr val="3D3D3D"/>
              </a:solidFill>
              <a:effectLst/>
            </a:endParaRPr>
          </a:p>
          <a:p>
            <a:pPr algn="l" fontAlgn="base">
              <a:lnSpc>
                <a:spcPct val="120000"/>
              </a:lnSpc>
            </a:pPr>
            <a:r>
              <a:rPr lang="nl-NL" sz="2300" b="0" i="0" dirty="0">
                <a:solidFill>
                  <a:srgbClr val="3D3D3D"/>
                </a:solidFill>
                <a:effectLst/>
              </a:rPr>
              <a:t>Aan het eind van een vergadering herinnert de voorzitter de deelnemers aan wat ze samen hebben bereikt tijdens de vergadering. Ook bedankt de voorzitter hen voor hun tijd. </a:t>
            </a:r>
          </a:p>
          <a:p>
            <a:endParaRPr lang="nl-NL" dirty="0"/>
          </a:p>
        </p:txBody>
      </p:sp>
      <p:sp>
        <p:nvSpPr>
          <p:cNvPr id="3" name="Titel 2">
            <a:extLst>
              <a:ext uri="{FF2B5EF4-FFF2-40B4-BE49-F238E27FC236}">
                <a16:creationId xmlns:a16="http://schemas.microsoft.com/office/drawing/2014/main" id="{435124B3-C229-4F57-AAA9-8F98353A68C0}"/>
              </a:ext>
            </a:extLst>
          </p:cNvPr>
          <p:cNvSpPr>
            <a:spLocks noGrp="1"/>
          </p:cNvSpPr>
          <p:nvPr>
            <p:ph type="title"/>
          </p:nvPr>
        </p:nvSpPr>
        <p:spPr/>
        <p:txBody>
          <a:bodyPr/>
          <a:lstStyle/>
          <a:p>
            <a:r>
              <a:rPr lang="nl-NL" dirty="0"/>
              <a:t>ROLLEN……   DE VOORZITTER</a:t>
            </a:r>
          </a:p>
        </p:txBody>
      </p:sp>
    </p:spTree>
    <p:extLst>
      <p:ext uri="{BB962C8B-B14F-4D97-AF65-F5344CB8AC3E}">
        <p14:creationId xmlns:p14="http://schemas.microsoft.com/office/powerpoint/2010/main" val="286634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C92AD76-8A77-408A-86DE-057042F10A6E}"/>
              </a:ext>
            </a:extLst>
          </p:cNvPr>
          <p:cNvSpPr>
            <a:spLocks noGrp="1"/>
          </p:cNvSpPr>
          <p:nvPr>
            <p:ph type="body" sz="quarter" idx="10"/>
          </p:nvPr>
        </p:nvSpPr>
        <p:spPr/>
        <p:txBody>
          <a:bodyPr>
            <a:normAutofit fontScale="55000" lnSpcReduction="20000"/>
          </a:bodyPr>
          <a:lstStyle/>
          <a:p>
            <a:pPr algn="l"/>
            <a:r>
              <a:rPr lang="nl-NL" sz="1900" b="1" i="0" dirty="0">
                <a:solidFill>
                  <a:srgbClr val="000000"/>
                </a:solidFill>
                <a:effectLst/>
              </a:rPr>
              <a:t>Ook hiervoor geldt zie H5 uit de Reader gesprekstechnieken (toepassen LSD,  goede plaatsing, uitwerken notulen)</a:t>
            </a:r>
          </a:p>
          <a:p>
            <a:pPr algn="l"/>
            <a:endParaRPr lang="nl-NL" sz="1900" b="0" i="0" dirty="0">
              <a:solidFill>
                <a:srgbClr val="000000"/>
              </a:solidFill>
              <a:effectLst/>
            </a:endParaRPr>
          </a:p>
          <a:p>
            <a:pPr algn="l"/>
            <a:r>
              <a:rPr lang="nl-NL" sz="2200" dirty="0">
                <a:solidFill>
                  <a:srgbClr val="000000"/>
                </a:solidFill>
              </a:rPr>
              <a:t>Maar nog wat tips….</a:t>
            </a:r>
            <a:endParaRPr lang="nl-NL" sz="2200" b="0" i="0" dirty="0">
              <a:solidFill>
                <a:srgbClr val="000000"/>
              </a:solidFill>
              <a:effectLst/>
            </a:endParaRPr>
          </a:p>
          <a:p>
            <a:pPr algn="l"/>
            <a:endParaRPr lang="nl-NL" sz="2200" b="0" i="0" dirty="0">
              <a:solidFill>
                <a:srgbClr val="00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Zorg dat je ruimschoots op tijd bent voor de vergadering, want je taak begint al voordat de vergadering begint.</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Noteer de datum en het tijdstip van de vergadering en de namen van de aan- en afwezigen.</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Volg het gesprek zo geconcentreerd mogelijk</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Je moet zelf meepraten met het bespreken van de zaken aangezien je ook een deelnemer van het project bent.</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Noteer belangrijke zaken en alle afspraken die gemaakt worden.</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Geef in de notulen aan </a:t>
            </a:r>
            <a:r>
              <a:rPr lang="nl-NL" sz="2200" b="0" i="1" dirty="0">
                <a:solidFill>
                  <a:srgbClr val="000000"/>
                </a:solidFill>
                <a:effectLst/>
              </a:rPr>
              <a:t>wie, wat, wanneer </a:t>
            </a:r>
            <a:r>
              <a:rPr lang="nl-NL" sz="2200" b="0" i="0" dirty="0">
                <a:solidFill>
                  <a:srgbClr val="000000"/>
                </a:solidFill>
                <a:effectLst/>
              </a:rPr>
              <a:t>en </a:t>
            </a:r>
            <a:r>
              <a:rPr lang="nl-NL" sz="2200" b="0" i="1" dirty="0">
                <a:solidFill>
                  <a:srgbClr val="000000"/>
                </a:solidFill>
                <a:effectLst/>
              </a:rPr>
              <a:t>hoe </a:t>
            </a:r>
            <a:r>
              <a:rPr lang="nl-NL" sz="2200" b="0" i="0" dirty="0">
                <a:solidFill>
                  <a:srgbClr val="000000"/>
                </a:solidFill>
                <a:effectLst/>
              </a:rPr>
              <a:t>zijn taak moet uitvoeren.</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Vraag om verduidelijking van wat er gezegd is.</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Vraag bij twijfel of iets genotuleerd moet worden.</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Werk de notulen (na de vergadering) op een verzorgde manier uit.</a:t>
            </a:r>
            <a:endParaRPr lang="nl-NL" sz="2200" b="0" i="0" dirty="0">
              <a:solidFill>
                <a:srgbClr val="660000"/>
              </a:solidFill>
              <a:effectLst/>
            </a:endParaRPr>
          </a:p>
          <a:p>
            <a:pPr marL="342900" indent="-342900" algn="l">
              <a:lnSpc>
                <a:spcPct val="120000"/>
              </a:lnSpc>
              <a:buFont typeface="Arial" panose="020B0604020202020204" pitchFamily="34" charset="0"/>
              <a:buChar char="•"/>
            </a:pPr>
            <a:r>
              <a:rPr lang="nl-NL" sz="2200" b="0" i="0" dirty="0">
                <a:solidFill>
                  <a:srgbClr val="000000"/>
                </a:solidFill>
                <a:effectLst/>
              </a:rPr>
              <a:t>Zorg ervoor dat de deelnemers van het project de notulen zo snel mogelijk in hun bezit hebben.</a:t>
            </a:r>
            <a:endParaRPr lang="nl-NL" sz="2200" b="0" i="0" dirty="0">
              <a:solidFill>
                <a:srgbClr val="660000"/>
              </a:solidFill>
              <a:effectLst/>
            </a:endParaRPr>
          </a:p>
          <a:p>
            <a:endParaRPr lang="nl-NL" dirty="0"/>
          </a:p>
        </p:txBody>
      </p:sp>
      <p:sp>
        <p:nvSpPr>
          <p:cNvPr id="3" name="Titel 2">
            <a:extLst>
              <a:ext uri="{FF2B5EF4-FFF2-40B4-BE49-F238E27FC236}">
                <a16:creationId xmlns:a16="http://schemas.microsoft.com/office/drawing/2014/main" id="{862BAE51-B90A-4DF7-9F8B-CDE6231947F7}"/>
              </a:ext>
            </a:extLst>
          </p:cNvPr>
          <p:cNvSpPr>
            <a:spLocks noGrp="1"/>
          </p:cNvSpPr>
          <p:nvPr>
            <p:ph type="title"/>
          </p:nvPr>
        </p:nvSpPr>
        <p:spPr/>
        <p:txBody>
          <a:bodyPr/>
          <a:lstStyle/>
          <a:p>
            <a:r>
              <a:rPr lang="nl-NL" dirty="0"/>
              <a:t>ROLLEN…….    DE NOTULIST</a:t>
            </a:r>
          </a:p>
        </p:txBody>
      </p:sp>
    </p:spTree>
    <p:extLst>
      <p:ext uri="{BB962C8B-B14F-4D97-AF65-F5344CB8AC3E}">
        <p14:creationId xmlns:p14="http://schemas.microsoft.com/office/powerpoint/2010/main" val="374188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9F436C9-BDBA-4A22-A607-FC82864AA541}"/>
              </a:ext>
            </a:extLst>
          </p:cNvPr>
          <p:cNvSpPr>
            <a:spLocks noGrp="1"/>
          </p:cNvSpPr>
          <p:nvPr>
            <p:ph type="body" sz="quarter" idx="10"/>
          </p:nvPr>
        </p:nvSpPr>
        <p:spPr/>
        <p:txBody>
          <a:bodyPr/>
          <a:lstStyle/>
          <a:p>
            <a:r>
              <a:rPr lang="nl-NL" sz="1800" b="0" i="0" dirty="0">
                <a:effectLst/>
              </a:rPr>
              <a:t>Het notuleren van verbeterpunten tijdens de vergadering. Deze verbeterpunten worden aan het eind van de vergadering doorgenomen.</a:t>
            </a:r>
          </a:p>
          <a:p>
            <a:endParaRPr lang="nl-NL" sz="1800" dirty="0"/>
          </a:p>
          <a:p>
            <a:endParaRPr lang="nl-NL" sz="1800" dirty="0"/>
          </a:p>
          <a:p>
            <a:r>
              <a:rPr lang="nl-NL" sz="1800" dirty="0"/>
              <a:t>Waar let je dan onder meer op?</a:t>
            </a:r>
          </a:p>
          <a:p>
            <a:pPr marL="342900" indent="-342900">
              <a:buFont typeface="Arial" panose="020B0604020202020204" pitchFamily="34" charset="0"/>
              <a:buChar char="•"/>
            </a:pPr>
            <a:r>
              <a:rPr lang="nl-NL" sz="1800" dirty="0"/>
              <a:t>Houd de voorzitter zich aan zijn/haar rol</a:t>
            </a:r>
          </a:p>
          <a:p>
            <a:pPr marL="342900" indent="-342900">
              <a:buFont typeface="Arial" panose="020B0604020202020204" pitchFamily="34" charset="0"/>
              <a:buChar char="•"/>
            </a:pPr>
            <a:r>
              <a:rPr lang="nl-NL" sz="1800" dirty="0"/>
              <a:t>Komen alle deelnemers aan het woord</a:t>
            </a:r>
          </a:p>
          <a:p>
            <a:pPr marL="342900" indent="-342900">
              <a:buFont typeface="Arial" panose="020B0604020202020204" pitchFamily="34" charset="0"/>
              <a:buChar char="•"/>
            </a:pPr>
            <a:r>
              <a:rPr lang="nl-NL" sz="1800" dirty="0"/>
              <a:t>Zijn er agendapunten over de tijdslimiet gegaan</a:t>
            </a:r>
          </a:p>
          <a:p>
            <a:pPr marL="342900" indent="-342900">
              <a:buFont typeface="Arial" panose="020B0604020202020204" pitchFamily="34" charset="0"/>
              <a:buChar char="•"/>
            </a:pPr>
            <a:r>
              <a:rPr lang="nl-NL" sz="1800" dirty="0"/>
              <a:t>Waren alle agendapunten duidelijk- was het doel bekend en is dat doel behaald</a:t>
            </a:r>
          </a:p>
          <a:p>
            <a:pPr marL="342900" indent="-342900">
              <a:buFont typeface="Arial" panose="020B0604020202020204" pitchFamily="34" charset="0"/>
              <a:buChar char="•"/>
            </a:pPr>
            <a:r>
              <a:rPr lang="nl-NL" sz="1800" dirty="0"/>
              <a:t>Zijn er heldere actiepunten benoemd- wie/wat/wanneer</a:t>
            </a:r>
          </a:p>
          <a:p>
            <a:pPr marL="342900" indent="-342900">
              <a:buFont typeface="Arial" panose="020B0604020202020204" pitchFamily="34" charset="0"/>
              <a:buChar char="•"/>
            </a:pPr>
            <a:r>
              <a:rPr lang="nl-NL" sz="1800" dirty="0"/>
              <a:t>Is eventuele onderstroom naar ‘boven’ gehaald</a:t>
            </a:r>
          </a:p>
          <a:p>
            <a:endParaRPr lang="nl-NL" dirty="0"/>
          </a:p>
        </p:txBody>
      </p:sp>
      <p:sp>
        <p:nvSpPr>
          <p:cNvPr id="3" name="Titel 2">
            <a:extLst>
              <a:ext uri="{FF2B5EF4-FFF2-40B4-BE49-F238E27FC236}">
                <a16:creationId xmlns:a16="http://schemas.microsoft.com/office/drawing/2014/main" id="{23CAB499-69DF-4594-9296-563B9C4BD01F}"/>
              </a:ext>
            </a:extLst>
          </p:cNvPr>
          <p:cNvSpPr>
            <a:spLocks noGrp="1"/>
          </p:cNvSpPr>
          <p:nvPr>
            <p:ph type="title"/>
          </p:nvPr>
        </p:nvSpPr>
        <p:spPr/>
        <p:txBody>
          <a:bodyPr/>
          <a:lstStyle/>
          <a:p>
            <a:r>
              <a:rPr lang="nl-NL" dirty="0"/>
              <a:t>ROLLEN……. DE VERBETERMANAGER</a:t>
            </a:r>
          </a:p>
        </p:txBody>
      </p:sp>
    </p:spTree>
    <p:extLst>
      <p:ext uri="{BB962C8B-B14F-4D97-AF65-F5344CB8AC3E}">
        <p14:creationId xmlns:p14="http://schemas.microsoft.com/office/powerpoint/2010/main" val="107591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9EECA24-2DCF-4CEB-BBD2-854C86BD0FBC}"/>
              </a:ext>
            </a:extLst>
          </p:cNvPr>
          <p:cNvSpPr>
            <a:spLocks noGrp="1"/>
          </p:cNvSpPr>
          <p:nvPr>
            <p:ph type="body" sz="quarter" idx="10"/>
          </p:nvPr>
        </p:nvSpPr>
        <p:spPr/>
        <p:txBody>
          <a:bodyPr>
            <a:normAutofit fontScale="85000" lnSpcReduction="20000"/>
          </a:bodyPr>
          <a:lstStyle/>
          <a:p>
            <a:pPr algn="l" fontAlgn="base">
              <a:lnSpc>
                <a:spcPct val="120000"/>
              </a:lnSpc>
            </a:pPr>
            <a:r>
              <a:rPr lang="nl-NL" sz="1900" b="0" i="0" dirty="0">
                <a:solidFill>
                  <a:srgbClr val="3D3D3D"/>
                </a:solidFill>
                <a:effectLst/>
              </a:rPr>
              <a:t>Een vergadering met alleen een voorzitter aan het woord loopt niet, inbreng van de deelnemers is essentiee</a:t>
            </a:r>
            <a:r>
              <a:rPr lang="nl-NL" sz="1900" dirty="0">
                <a:solidFill>
                  <a:srgbClr val="3D3D3D"/>
                </a:solidFill>
              </a:rPr>
              <a:t>l. </a:t>
            </a:r>
            <a:br>
              <a:rPr lang="nl-NL" sz="1900" dirty="0">
                <a:solidFill>
                  <a:srgbClr val="3D3D3D"/>
                </a:solidFill>
              </a:rPr>
            </a:br>
            <a:endParaRPr lang="nl-NL" sz="1900" b="0" i="0" dirty="0">
              <a:solidFill>
                <a:srgbClr val="3D3D3D"/>
              </a:solidFill>
              <a:effectLst/>
            </a:endParaRPr>
          </a:p>
          <a:p>
            <a:pPr algn="l" fontAlgn="base"/>
            <a:r>
              <a:rPr lang="nl-NL" sz="1900" dirty="0">
                <a:solidFill>
                  <a:srgbClr val="3D3D3D"/>
                </a:solidFill>
              </a:rPr>
              <a:t>I</a:t>
            </a:r>
            <a:r>
              <a:rPr lang="nl-NL" sz="1900" b="0" i="0" dirty="0">
                <a:solidFill>
                  <a:srgbClr val="3D3D3D"/>
                </a:solidFill>
                <a:effectLst/>
              </a:rPr>
              <a:t>n een effectieve vergadering doen deelnemers het volgende:</a:t>
            </a:r>
          </a:p>
          <a:p>
            <a:pPr algn="l" fontAlgn="base">
              <a:buFont typeface="Arial" panose="020B0604020202020204" pitchFamily="34" charset="0"/>
              <a:buChar char="•"/>
            </a:pPr>
            <a:r>
              <a:rPr lang="nl-NL" sz="1900" b="0" i="0" dirty="0">
                <a:solidFill>
                  <a:srgbClr val="3D3D3D"/>
                </a:solidFill>
                <a:effectLst/>
              </a:rPr>
              <a:t>Wees goed voorbereid, oriënteer je dus op de agenda</a:t>
            </a:r>
          </a:p>
          <a:p>
            <a:pPr algn="l" fontAlgn="base">
              <a:buFont typeface="Arial" panose="020B0604020202020204" pitchFamily="34" charset="0"/>
              <a:buChar char="•"/>
            </a:pPr>
            <a:r>
              <a:rPr lang="nl-NL" sz="1900" dirty="0">
                <a:solidFill>
                  <a:srgbClr val="3D3D3D"/>
                </a:solidFill>
              </a:rPr>
              <a:t>Lees de agendastukken aandachtig en kritisch</a:t>
            </a:r>
            <a:endParaRPr lang="nl-NL" sz="1900" b="0" i="0" dirty="0">
              <a:solidFill>
                <a:srgbClr val="3D3D3D"/>
              </a:solidFill>
              <a:effectLst/>
            </a:endParaRPr>
          </a:p>
          <a:p>
            <a:pPr algn="l" fontAlgn="base">
              <a:buFont typeface="Arial" panose="020B0604020202020204" pitchFamily="34" charset="0"/>
              <a:buChar char="•"/>
            </a:pPr>
            <a:r>
              <a:rPr lang="nl-NL" sz="1900" dirty="0">
                <a:solidFill>
                  <a:srgbClr val="3D3D3D"/>
                </a:solidFill>
              </a:rPr>
              <a:t>Verzamel informatie</a:t>
            </a:r>
          </a:p>
          <a:p>
            <a:pPr algn="l" fontAlgn="base">
              <a:lnSpc>
                <a:spcPct val="120000"/>
              </a:lnSpc>
              <a:buFont typeface="Arial" panose="020B0604020202020204" pitchFamily="34" charset="0"/>
              <a:buChar char="•"/>
            </a:pPr>
            <a:r>
              <a:rPr lang="nl-NL" sz="1900" dirty="0"/>
              <a:t>Bepaal je standpunt en ga hierbij na op welke argumenten je dit standpunt baseert</a:t>
            </a:r>
            <a:endParaRPr lang="nl-NL" sz="1900" b="0" i="0" dirty="0">
              <a:solidFill>
                <a:srgbClr val="3D3D3D"/>
              </a:solidFill>
              <a:effectLst/>
            </a:endParaRPr>
          </a:p>
          <a:p>
            <a:pPr algn="l" fontAlgn="base">
              <a:buFont typeface="Arial" panose="020B0604020202020204" pitchFamily="34" charset="0"/>
              <a:buChar char="•"/>
            </a:pPr>
            <a:r>
              <a:rPr lang="nl-NL" sz="1900" b="0" i="0" dirty="0">
                <a:solidFill>
                  <a:srgbClr val="3D3D3D"/>
                </a:solidFill>
                <a:effectLst/>
              </a:rPr>
              <a:t>Kom op tijd</a:t>
            </a:r>
          </a:p>
          <a:p>
            <a:pPr algn="l" fontAlgn="base">
              <a:buFont typeface="Arial" panose="020B0604020202020204" pitchFamily="34" charset="0"/>
              <a:buChar char="•"/>
            </a:pPr>
            <a:r>
              <a:rPr lang="nl-NL" sz="1900" b="0" i="0" dirty="0">
                <a:solidFill>
                  <a:srgbClr val="3D3D3D"/>
                </a:solidFill>
                <a:effectLst/>
              </a:rPr>
              <a:t>Sta open voor de inbreng van anderen</a:t>
            </a:r>
          </a:p>
          <a:p>
            <a:pPr algn="l" fontAlgn="base">
              <a:buFont typeface="Arial" panose="020B0604020202020204" pitchFamily="34" charset="0"/>
              <a:buChar char="•"/>
            </a:pPr>
            <a:r>
              <a:rPr lang="nl-NL" sz="1900" b="0" i="0" dirty="0">
                <a:solidFill>
                  <a:srgbClr val="3D3D3D"/>
                </a:solidFill>
                <a:effectLst/>
              </a:rPr>
              <a:t>Doe mee aan discussies</a:t>
            </a:r>
          </a:p>
          <a:p>
            <a:pPr algn="l" fontAlgn="base">
              <a:buFont typeface="Arial" panose="020B0604020202020204" pitchFamily="34" charset="0"/>
              <a:buChar char="•"/>
            </a:pPr>
            <a:r>
              <a:rPr lang="nl-NL" sz="1900" b="0" i="0" dirty="0">
                <a:solidFill>
                  <a:srgbClr val="3D3D3D"/>
                </a:solidFill>
                <a:effectLst/>
              </a:rPr>
              <a:t>Laat anderen aan het woord</a:t>
            </a:r>
          </a:p>
          <a:p>
            <a:pPr algn="l" fontAlgn="base">
              <a:buFont typeface="Arial" panose="020B0604020202020204" pitchFamily="34" charset="0"/>
              <a:buChar char="•"/>
            </a:pPr>
            <a:r>
              <a:rPr lang="nl-NL" sz="1900" b="0" i="0" dirty="0">
                <a:solidFill>
                  <a:srgbClr val="3D3D3D"/>
                </a:solidFill>
                <a:effectLst/>
              </a:rPr>
              <a:t>Stel vragen</a:t>
            </a:r>
          </a:p>
          <a:p>
            <a:pPr algn="l" fontAlgn="base">
              <a:buFont typeface="Arial" panose="020B0604020202020204" pitchFamily="34" charset="0"/>
              <a:buChar char="•"/>
            </a:pPr>
            <a:r>
              <a:rPr lang="nl-NL" sz="1900" b="0" i="0" dirty="0">
                <a:solidFill>
                  <a:srgbClr val="3D3D3D"/>
                </a:solidFill>
                <a:effectLst/>
              </a:rPr>
              <a:t>Noteer alle belangrijke beslissingen</a:t>
            </a:r>
          </a:p>
          <a:p>
            <a:pPr algn="l" fontAlgn="base">
              <a:buFont typeface="Arial" panose="020B0604020202020204" pitchFamily="34" charset="0"/>
              <a:buChar char="•"/>
            </a:pPr>
            <a:endParaRPr lang="nl-NL" sz="1900" dirty="0">
              <a:solidFill>
                <a:srgbClr val="3D3D3D"/>
              </a:solidFill>
            </a:endParaRPr>
          </a:p>
          <a:p>
            <a:pPr algn="l" fontAlgn="base"/>
            <a:r>
              <a:rPr lang="nl-NL" sz="1900" b="1" i="0" dirty="0">
                <a:solidFill>
                  <a:srgbClr val="3D3D3D"/>
                </a:solidFill>
                <a:effectLst/>
              </a:rPr>
              <a:t>Zie ook weer H5 uit de reader Gesprekstechnieken</a:t>
            </a:r>
          </a:p>
          <a:p>
            <a:endParaRPr lang="nl-NL" dirty="0"/>
          </a:p>
        </p:txBody>
      </p:sp>
      <p:sp>
        <p:nvSpPr>
          <p:cNvPr id="3" name="Titel 2">
            <a:extLst>
              <a:ext uri="{FF2B5EF4-FFF2-40B4-BE49-F238E27FC236}">
                <a16:creationId xmlns:a16="http://schemas.microsoft.com/office/drawing/2014/main" id="{A986BB17-5269-46EB-86A3-83A2C8F2FCA1}"/>
              </a:ext>
            </a:extLst>
          </p:cNvPr>
          <p:cNvSpPr>
            <a:spLocks noGrp="1"/>
          </p:cNvSpPr>
          <p:nvPr>
            <p:ph type="title"/>
          </p:nvPr>
        </p:nvSpPr>
        <p:spPr/>
        <p:txBody>
          <a:bodyPr/>
          <a:lstStyle/>
          <a:p>
            <a:r>
              <a:rPr lang="nl-NL" dirty="0"/>
              <a:t>ROLLEN…. DE DEELNEMERS</a:t>
            </a:r>
          </a:p>
        </p:txBody>
      </p:sp>
    </p:spTree>
    <p:extLst>
      <p:ext uri="{BB962C8B-B14F-4D97-AF65-F5344CB8AC3E}">
        <p14:creationId xmlns:p14="http://schemas.microsoft.com/office/powerpoint/2010/main" val="101864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269101B-A2FA-4F9E-B21A-55A14EB82203}"/>
              </a:ext>
            </a:extLst>
          </p:cNvPr>
          <p:cNvSpPr>
            <a:spLocks noGrp="1"/>
          </p:cNvSpPr>
          <p:nvPr>
            <p:ph type="body" sz="quarter" idx="10"/>
          </p:nvPr>
        </p:nvSpPr>
        <p:spPr/>
        <p:txBody>
          <a:bodyPr/>
          <a:lstStyle/>
          <a:p>
            <a:r>
              <a:rPr lang="nl-NL" dirty="0"/>
              <a:t>Kijk naar figuur 10 uit de Reader Gesprekstechnieken (pag. 27)</a:t>
            </a:r>
          </a:p>
        </p:txBody>
      </p:sp>
      <p:sp>
        <p:nvSpPr>
          <p:cNvPr id="3" name="Titel 2">
            <a:extLst>
              <a:ext uri="{FF2B5EF4-FFF2-40B4-BE49-F238E27FC236}">
                <a16:creationId xmlns:a16="http://schemas.microsoft.com/office/drawing/2014/main" id="{D351E5D1-AAFD-41CC-959D-7ACA621E22A0}"/>
              </a:ext>
            </a:extLst>
          </p:cNvPr>
          <p:cNvSpPr>
            <a:spLocks noGrp="1"/>
          </p:cNvSpPr>
          <p:nvPr>
            <p:ph type="title"/>
          </p:nvPr>
        </p:nvSpPr>
        <p:spPr/>
        <p:txBody>
          <a:bodyPr/>
          <a:lstStyle/>
          <a:p>
            <a:r>
              <a:rPr lang="nl-NL" dirty="0"/>
              <a:t>HOE STEL JE EEN AGENDA OP?</a:t>
            </a:r>
          </a:p>
        </p:txBody>
      </p:sp>
    </p:spTree>
    <p:extLst>
      <p:ext uri="{BB962C8B-B14F-4D97-AF65-F5344CB8AC3E}">
        <p14:creationId xmlns:p14="http://schemas.microsoft.com/office/powerpoint/2010/main" val="792340400"/>
      </p:ext>
    </p:extLst>
  </p:cSld>
  <p:clrMapOvr>
    <a:masterClrMapping/>
  </p:clrMapOvr>
</p:sld>
</file>

<file path=ppt/theme/theme1.xml><?xml version="1.0" encoding="utf-8"?>
<a:theme xmlns:a="http://schemas.openxmlformats.org/drawingml/2006/main" name="Presentatie_S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671DDF35-ECA7-4E3D-A33C-C8E03735DADE}" vid="{F5E29221-10C5-49DB-87C4-0557C1D5A8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13DBD0337ACB45A3B7CEC709BADFB8" ma:contentTypeVersion="0" ma:contentTypeDescription="Een nieuw document maken." ma:contentTypeScope="" ma:versionID="9c20bf3f5812a8e70ada67cf1e5d92d0">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2022CD-2D04-426D-8970-66839EEEE21E}">
  <ds:schemaRefs>
    <ds:schemaRef ds:uri="http://schemas.microsoft.com/sharepoint/v3/contenttype/forms"/>
  </ds:schemaRefs>
</ds:datastoreItem>
</file>

<file path=customXml/itemProps2.xml><?xml version="1.0" encoding="utf-8"?>
<ds:datastoreItem xmlns:ds="http://schemas.openxmlformats.org/officeDocument/2006/customXml" ds:itemID="{02223893-93E6-4199-B985-51EFD5637441}">
  <ds:schemaRefs>
    <ds:schemaRef ds:uri="http://schemas.microsoft.com/office/2006/metadata/properties"/>
  </ds:schemaRefs>
</ds:datastoreItem>
</file>

<file path=customXml/itemProps3.xml><?xml version="1.0" encoding="utf-8"?>
<ds:datastoreItem xmlns:ds="http://schemas.openxmlformats.org/officeDocument/2006/customXml" ds:itemID="{4AAC40F7-7822-4A86-97CB-E0F6A2B21E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1301</Words>
  <Application>Microsoft Office PowerPoint</Application>
  <PresentationFormat>Diavoorstelling (4:3)</PresentationFormat>
  <Paragraphs>224</Paragraphs>
  <Slides>17</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17</vt:i4>
      </vt:variant>
    </vt:vector>
  </HeadingPairs>
  <TitlesOfParts>
    <vt:vector size="23" baseType="lpstr">
      <vt:lpstr>-apple-system</vt:lpstr>
      <vt:lpstr>Arial</vt:lpstr>
      <vt:lpstr>Avenir Next Condensed</vt:lpstr>
      <vt:lpstr>Calibri</vt:lpstr>
      <vt:lpstr>Helvetica Neue</vt:lpstr>
      <vt:lpstr>Presentatie_Smal</vt:lpstr>
      <vt:lpstr>PowerPoint-presentatie</vt:lpstr>
      <vt:lpstr>Wat zijn indicatoren voor slechte communicatie? </vt:lpstr>
      <vt:lpstr>VERGADEREN</vt:lpstr>
      <vt:lpstr>DOELEN VERGADERINGEN</vt:lpstr>
      <vt:lpstr>ROLLEN……   DE VOORZITTER</vt:lpstr>
      <vt:lpstr>ROLLEN…….    DE NOTULIST</vt:lpstr>
      <vt:lpstr>ROLLEN……. DE VERBETERMANAGER</vt:lpstr>
      <vt:lpstr>ROLLEN…. DE DEELNEMERS</vt:lpstr>
      <vt:lpstr>HOE STEL JE EEN AGENDA OP?</vt:lpstr>
      <vt:lpstr>Vergaderen in grote(re) groepen</vt:lpstr>
      <vt:lpstr>BOB-model</vt:lpstr>
      <vt:lpstr>NODIG VOOR BESLUIT….BEELDVORMING</vt:lpstr>
      <vt:lpstr>MAAR OOK NODIG…..OORDEELSVORMING</vt:lpstr>
      <vt:lpstr>EN….. BESLUITVORMING</vt:lpstr>
      <vt:lpstr>KENMERKEN BESLUITVORMINGSMETHODEN</vt:lpstr>
      <vt:lpstr>Wat maakt besluiten nemen in een grote groep nou zo moeilijk?&gt; Draagvlak</vt:lpstr>
      <vt:lpstr>KENNISTOETS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Eveline Bouwman</cp:lastModifiedBy>
  <cp:revision>218</cp:revision>
  <cp:lastPrinted>2016-09-20T13:08:10Z</cp:lastPrinted>
  <dcterms:created xsi:type="dcterms:W3CDTF">2015-09-01T09:54:35Z</dcterms:created>
  <dcterms:modified xsi:type="dcterms:W3CDTF">2024-09-13T11:59:29Z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0x0101003F13DBD0337ACB45A3B7CEC709BADFB8</vt:lpwstr>
  </property>
</Properties>
</file>