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66" r:id="rId2"/>
    <p:sldId id="603" r:id="rId3"/>
    <p:sldId id="311" r:id="rId4"/>
    <p:sldId id="279" r:id="rId5"/>
    <p:sldId id="273" r:id="rId6"/>
    <p:sldId id="274" r:id="rId7"/>
    <p:sldId id="275" r:id="rId8"/>
    <p:sldId id="604" r:id="rId9"/>
    <p:sldId id="276" r:id="rId10"/>
    <p:sldId id="277" r:id="rId11"/>
    <p:sldId id="307" r:id="rId12"/>
    <p:sldId id="308" r:id="rId13"/>
    <p:sldId id="281" r:id="rId14"/>
    <p:sldId id="282" r:id="rId15"/>
    <p:sldId id="283" r:id="rId16"/>
    <p:sldId id="285" r:id="rId17"/>
    <p:sldId id="280" r:id="rId18"/>
    <p:sldId id="286" r:id="rId19"/>
    <p:sldId id="606" r:id="rId20"/>
    <p:sldId id="607" r:id="rId21"/>
    <p:sldId id="605" r:id="rId22"/>
    <p:sldId id="289" r:id="rId23"/>
    <p:sldId id="290" r:id="rId24"/>
    <p:sldId id="582" r:id="rId25"/>
    <p:sldId id="293" r:id="rId26"/>
    <p:sldId id="297" r:id="rId27"/>
    <p:sldId id="608" r:id="rId28"/>
    <p:sldId id="305" r:id="rId29"/>
    <p:sldId id="291" r:id="rId30"/>
    <p:sldId id="295" r:id="rId31"/>
    <p:sldId id="298" r:id="rId32"/>
    <p:sldId id="299" r:id="rId33"/>
    <p:sldId id="302" r:id="rId34"/>
    <p:sldId id="301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AF4B4-181A-4165-8BF1-7E727767D749}" v="186" dt="2023-02-15T08:42:13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 varScale="1">
        <p:scale>
          <a:sx n="90" d="100"/>
          <a:sy n="90" d="100"/>
        </p:scale>
        <p:origin x="126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2F0497-CBB2-4C5A-8BD0-C2C2AB31B62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46CD8799-A6A5-4533-8AB1-00A6ADBCDA90}">
      <dgm:prSet phldrT="[Tekst]" custT="1"/>
      <dgm:spPr/>
      <dgm:t>
        <a:bodyPr/>
        <a:lstStyle/>
        <a:p>
          <a:r>
            <a:rPr lang="nl-NL" sz="1400"/>
            <a:t>Resultaten</a:t>
          </a:r>
        </a:p>
      </dgm:t>
    </dgm:pt>
    <dgm:pt modelId="{018C7408-5B0D-4C91-A71B-85780653DA76}" type="parTrans" cxnId="{98E2503D-ABE0-404B-B4AF-0E81F876CEC3}">
      <dgm:prSet/>
      <dgm:spPr/>
      <dgm:t>
        <a:bodyPr/>
        <a:lstStyle/>
        <a:p>
          <a:endParaRPr lang="nl-NL" sz="3600"/>
        </a:p>
      </dgm:t>
    </dgm:pt>
    <dgm:pt modelId="{08A55CD2-471F-4451-B34B-6F906ADD1E56}" type="sibTrans" cxnId="{98E2503D-ABE0-404B-B4AF-0E81F876CEC3}">
      <dgm:prSet/>
      <dgm:spPr/>
      <dgm:t>
        <a:bodyPr/>
        <a:lstStyle/>
        <a:p>
          <a:endParaRPr lang="nl-NL" sz="3600"/>
        </a:p>
      </dgm:t>
    </dgm:pt>
    <dgm:pt modelId="{5EC630E5-EE31-4068-8157-03165DD9B718}">
      <dgm:prSet phldrT="[Tekst]" custT="1"/>
      <dgm:spPr/>
      <dgm:t>
        <a:bodyPr/>
        <a:lstStyle/>
        <a:p>
          <a:r>
            <a:rPr lang="nl-NL" sz="1200"/>
            <a:t>Verant-woordelijkheid</a:t>
          </a:r>
        </a:p>
      </dgm:t>
    </dgm:pt>
    <dgm:pt modelId="{062E5258-DCB0-41B8-9A98-1E3C6A5D0001}" type="parTrans" cxnId="{3B65BCA9-87C9-466E-85D4-3D415E2C7564}">
      <dgm:prSet/>
      <dgm:spPr/>
      <dgm:t>
        <a:bodyPr/>
        <a:lstStyle/>
        <a:p>
          <a:endParaRPr lang="nl-NL" sz="3600"/>
        </a:p>
      </dgm:t>
    </dgm:pt>
    <dgm:pt modelId="{590A579B-B564-48E6-8A74-DA24E2C15853}" type="sibTrans" cxnId="{3B65BCA9-87C9-466E-85D4-3D415E2C7564}">
      <dgm:prSet/>
      <dgm:spPr/>
      <dgm:t>
        <a:bodyPr/>
        <a:lstStyle/>
        <a:p>
          <a:endParaRPr lang="nl-NL" sz="3600"/>
        </a:p>
      </dgm:t>
    </dgm:pt>
    <dgm:pt modelId="{97E05212-22E1-4345-8EBE-4EFBF304EE66}">
      <dgm:prSet phldrT="[Tekst]" custT="1"/>
      <dgm:spPr/>
      <dgm:t>
        <a:bodyPr/>
        <a:lstStyle/>
        <a:p>
          <a:r>
            <a:rPr lang="nl-NL" sz="1400" dirty="0"/>
            <a:t>Betrokkenheid</a:t>
          </a:r>
        </a:p>
      </dgm:t>
    </dgm:pt>
    <dgm:pt modelId="{D4B4C4D2-0ADE-4925-8825-9A1CD8E3C5DC}" type="parTrans" cxnId="{E931DC99-003C-41C8-942F-11458D7974F2}">
      <dgm:prSet/>
      <dgm:spPr/>
      <dgm:t>
        <a:bodyPr/>
        <a:lstStyle/>
        <a:p>
          <a:endParaRPr lang="nl-NL" sz="3600"/>
        </a:p>
      </dgm:t>
    </dgm:pt>
    <dgm:pt modelId="{A3FE0416-B797-4477-8DC8-DA0AD7BD8E68}" type="sibTrans" cxnId="{E931DC99-003C-41C8-942F-11458D7974F2}">
      <dgm:prSet/>
      <dgm:spPr/>
      <dgm:t>
        <a:bodyPr/>
        <a:lstStyle/>
        <a:p>
          <a:endParaRPr lang="nl-NL" sz="3600"/>
        </a:p>
      </dgm:t>
    </dgm:pt>
    <dgm:pt modelId="{B6EB96C2-934A-4CD2-8BA5-EFC4A21DCE07}">
      <dgm:prSet phldrT="[Tekst]" custT="1"/>
      <dgm:spPr/>
      <dgm:t>
        <a:bodyPr/>
        <a:lstStyle/>
        <a:p>
          <a:r>
            <a:rPr lang="nl-NL" sz="1400"/>
            <a:t>Conflicten</a:t>
          </a:r>
        </a:p>
      </dgm:t>
    </dgm:pt>
    <dgm:pt modelId="{B3E3B4EF-9D88-445A-BD11-2A2401933194}" type="parTrans" cxnId="{D4296E1C-8B33-45F7-8798-F99F8457C088}">
      <dgm:prSet/>
      <dgm:spPr/>
      <dgm:t>
        <a:bodyPr/>
        <a:lstStyle/>
        <a:p>
          <a:endParaRPr lang="nl-NL" sz="3600"/>
        </a:p>
      </dgm:t>
    </dgm:pt>
    <dgm:pt modelId="{00634C97-442C-4327-9A3C-BF245EA6A25E}" type="sibTrans" cxnId="{D4296E1C-8B33-45F7-8798-F99F8457C088}">
      <dgm:prSet/>
      <dgm:spPr/>
      <dgm:t>
        <a:bodyPr/>
        <a:lstStyle/>
        <a:p>
          <a:endParaRPr lang="nl-NL" sz="3600"/>
        </a:p>
      </dgm:t>
    </dgm:pt>
    <dgm:pt modelId="{BA9B232F-A822-4C99-B4D5-E8F33419152B}">
      <dgm:prSet phldrT="[Tekst]" custT="1"/>
      <dgm:spPr/>
      <dgm:t>
        <a:bodyPr/>
        <a:lstStyle/>
        <a:p>
          <a:r>
            <a:rPr lang="nl-NL" sz="1400"/>
            <a:t>Vertrouwen</a:t>
          </a:r>
        </a:p>
      </dgm:t>
    </dgm:pt>
    <dgm:pt modelId="{17FFC538-3A39-4109-9C59-86BEDC190273}" type="parTrans" cxnId="{56448CA1-B77F-4CEF-BB11-036185C4812E}">
      <dgm:prSet/>
      <dgm:spPr/>
      <dgm:t>
        <a:bodyPr/>
        <a:lstStyle/>
        <a:p>
          <a:endParaRPr lang="nl-NL" sz="3600"/>
        </a:p>
      </dgm:t>
    </dgm:pt>
    <dgm:pt modelId="{DACF3334-0A0A-4CCC-99DF-334A23C752F3}" type="sibTrans" cxnId="{56448CA1-B77F-4CEF-BB11-036185C4812E}">
      <dgm:prSet/>
      <dgm:spPr/>
      <dgm:t>
        <a:bodyPr/>
        <a:lstStyle/>
        <a:p>
          <a:endParaRPr lang="nl-NL" sz="3600"/>
        </a:p>
      </dgm:t>
    </dgm:pt>
    <dgm:pt modelId="{19DFFC15-DD59-4724-9D26-8BC802B827BE}">
      <dgm:prSet phldrT="[Tekst]" custT="1"/>
      <dgm:spPr/>
      <dgm:t>
        <a:bodyPr/>
        <a:lstStyle/>
        <a:p>
          <a:endParaRPr lang="nl-NL" sz="1400"/>
        </a:p>
      </dgm:t>
    </dgm:pt>
    <dgm:pt modelId="{CD7FD146-7335-433A-980D-72AE957DDC7D}" type="parTrans" cxnId="{92F2637C-D47A-4618-9F0B-CDC917557E75}">
      <dgm:prSet/>
      <dgm:spPr/>
      <dgm:t>
        <a:bodyPr/>
        <a:lstStyle/>
        <a:p>
          <a:endParaRPr lang="nl-NL"/>
        </a:p>
      </dgm:t>
    </dgm:pt>
    <dgm:pt modelId="{15D07037-36A3-49F5-9519-7ACCFEBAC2B8}" type="sibTrans" cxnId="{92F2637C-D47A-4618-9F0B-CDC917557E75}">
      <dgm:prSet/>
      <dgm:spPr/>
      <dgm:t>
        <a:bodyPr/>
        <a:lstStyle/>
        <a:p>
          <a:endParaRPr lang="nl-NL"/>
        </a:p>
      </dgm:t>
    </dgm:pt>
    <dgm:pt modelId="{2592B28E-AFA6-4DE9-AADB-AC1313BD6DD9}" type="pres">
      <dgm:prSet presAssocID="{5B2F0497-CBB2-4C5A-8BD0-C2C2AB31B62B}" presName="Name0" presStyleCnt="0">
        <dgm:presLayoutVars>
          <dgm:dir/>
          <dgm:animLvl val="lvl"/>
          <dgm:resizeHandles val="exact"/>
        </dgm:presLayoutVars>
      </dgm:prSet>
      <dgm:spPr/>
    </dgm:pt>
    <dgm:pt modelId="{6FE11101-165A-4E64-9E0B-A519BC3A47A0}" type="pres">
      <dgm:prSet presAssocID="{46CD8799-A6A5-4533-8AB1-00A6ADBCDA90}" presName="Name8" presStyleCnt="0"/>
      <dgm:spPr/>
    </dgm:pt>
    <dgm:pt modelId="{16D1B698-8019-4D85-AED6-486FA77E2D64}" type="pres">
      <dgm:prSet presAssocID="{46CD8799-A6A5-4533-8AB1-00A6ADBCDA90}" presName="level" presStyleLbl="node1" presStyleIdx="0" presStyleCnt="5">
        <dgm:presLayoutVars>
          <dgm:chMax val="1"/>
          <dgm:bulletEnabled val="1"/>
        </dgm:presLayoutVars>
      </dgm:prSet>
      <dgm:spPr/>
    </dgm:pt>
    <dgm:pt modelId="{8CACC61B-6CA5-4A9A-9DD7-D7E31AE6395D}" type="pres">
      <dgm:prSet presAssocID="{46CD8799-A6A5-4533-8AB1-00A6ADBCDA9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B949C38-5A73-4CC4-832A-AF151ABF758B}" type="pres">
      <dgm:prSet presAssocID="{5EC630E5-EE31-4068-8157-03165DD9B718}" presName="Name8" presStyleCnt="0"/>
      <dgm:spPr/>
    </dgm:pt>
    <dgm:pt modelId="{83EA2C5E-6D1E-4A67-89E9-5C8337333BEB}" type="pres">
      <dgm:prSet presAssocID="{5EC630E5-EE31-4068-8157-03165DD9B718}" presName="level" presStyleLbl="node1" presStyleIdx="1" presStyleCnt="5">
        <dgm:presLayoutVars>
          <dgm:chMax val="1"/>
          <dgm:bulletEnabled val="1"/>
        </dgm:presLayoutVars>
      </dgm:prSet>
      <dgm:spPr/>
    </dgm:pt>
    <dgm:pt modelId="{31932B23-B6C5-4065-8B2B-90BB0F35FF1D}" type="pres">
      <dgm:prSet presAssocID="{5EC630E5-EE31-4068-8157-03165DD9B71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3DCD4B3-34B5-41D0-83DE-AB67ADFC0466}" type="pres">
      <dgm:prSet presAssocID="{97E05212-22E1-4345-8EBE-4EFBF304EE66}" presName="Name8" presStyleCnt="0"/>
      <dgm:spPr/>
    </dgm:pt>
    <dgm:pt modelId="{DCFB7B37-430A-4041-8C83-532BFB76D19D}" type="pres">
      <dgm:prSet presAssocID="{97E05212-22E1-4345-8EBE-4EFBF304EE66}" presName="level" presStyleLbl="node1" presStyleIdx="2" presStyleCnt="5">
        <dgm:presLayoutVars>
          <dgm:chMax val="1"/>
          <dgm:bulletEnabled val="1"/>
        </dgm:presLayoutVars>
      </dgm:prSet>
      <dgm:spPr/>
    </dgm:pt>
    <dgm:pt modelId="{BA3727AD-C309-4FF2-B8A6-AFF322485B90}" type="pres">
      <dgm:prSet presAssocID="{97E05212-22E1-4345-8EBE-4EFBF304EE6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477DBE4-C685-4C44-9AFB-771E0563C833}" type="pres">
      <dgm:prSet presAssocID="{B6EB96C2-934A-4CD2-8BA5-EFC4A21DCE07}" presName="Name8" presStyleCnt="0"/>
      <dgm:spPr/>
    </dgm:pt>
    <dgm:pt modelId="{467160A1-D25A-46E0-807D-5130B1659FB8}" type="pres">
      <dgm:prSet presAssocID="{B6EB96C2-934A-4CD2-8BA5-EFC4A21DCE07}" presName="level" presStyleLbl="node1" presStyleIdx="3" presStyleCnt="5">
        <dgm:presLayoutVars>
          <dgm:chMax val="1"/>
          <dgm:bulletEnabled val="1"/>
        </dgm:presLayoutVars>
      </dgm:prSet>
      <dgm:spPr/>
    </dgm:pt>
    <dgm:pt modelId="{950FA2DD-095F-48F2-8113-30C30F034F12}" type="pres">
      <dgm:prSet presAssocID="{B6EB96C2-934A-4CD2-8BA5-EFC4A21DCE0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8C56C14-320E-43C8-9AF2-572A0CA94A9D}" type="pres">
      <dgm:prSet presAssocID="{BA9B232F-A822-4C99-B4D5-E8F33419152B}" presName="Name8" presStyleCnt="0"/>
      <dgm:spPr/>
    </dgm:pt>
    <dgm:pt modelId="{85468DAC-A3FA-41BC-9128-2083FDB9ABDB}" type="pres">
      <dgm:prSet presAssocID="{BA9B232F-A822-4C99-B4D5-E8F33419152B}" presName="acctBkgd" presStyleLbl="alignAcc1" presStyleIdx="0" presStyleCnt="1"/>
      <dgm:spPr/>
    </dgm:pt>
    <dgm:pt modelId="{0B35BBAB-79CF-48CC-8B4C-BECF031A2109}" type="pres">
      <dgm:prSet presAssocID="{BA9B232F-A822-4C99-B4D5-E8F33419152B}" presName="acctTx" presStyleLbl="alignAcc1" presStyleIdx="0" presStyleCnt="1">
        <dgm:presLayoutVars>
          <dgm:bulletEnabled val="1"/>
        </dgm:presLayoutVars>
      </dgm:prSet>
      <dgm:spPr/>
    </dgm:pt>
    <dgm:pt modelId="{1A4E7A79-E3CE-4CBB-A38D-F8025E94602C}" type="pres">
      <dgm:prSet presAssocID="{BA9B232F-A822-4C99-B4D5-E8F33419152B}" presName="level" presStyleLbl="node1" presStyleIdx="4" presStyleCnt="5">
        <dgm:presLayoutVars>
          <dgm:chMax val="1"/>
          <dgm:bulletEnabled val="1"/>
        </dgm:presLayoutVars>
      </dgm:prSet>
      <dgm:spPr/>
    </dgm:pt>
    <dgm:pt modelId="{020E3219-5EF0-4788-965B-F4C74DDB79D1}" type="pres">
      <dgm:prSet presAssocID="{BA9B232F-A822-4C99-B4D5-E8F33419152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4296E1C-8B33-45F7-8798-F99F8457C088}" srcId="{5B2F0497-CBB2-4C5A-8BD0-C2C2AB31B62B}" destId="{B6EB96C2-934A-4CD2-8BA5-EFC4A21DCE07}" srcOrd="3" destOrd="0" parTransId="{B3E3B4EF-9D88-445A-BD11-2A2401933194}" sibTransId="{00634C97-442C-4327-9A3C-BF245EA6A25E}"/>
    <dgm:cxn modelId="{364AAE2D-CE6A-4134-802C-38B543028E43}" type="presOf" srcId="{B6EB96C2-934A-4CD2-8BA5-EFC4A21DCE07}" destId="{950FA2DD-095F-48F2-8113-30C30F034F12}" srcOrd="1" destOrd="0" presId="urn:microsoft.com/office/officeart/2005/8/layout/pyramid1"/>
    <dgm:cxn modelId="{1FC9ED36-74B5-4B13-8D20-1D7776100420}" type="presOf" srcId="{BA9B232F-A822-4C99-B4D5-E8F33419152B}" destId="{020E3219-5EF0-4788-965B-F4C74DDB79D1}" srcOrd="1" destOrd="0" presId="urn:microsoft.com/office/officeart/2005/8/layout/pyramid1"/>
    <dgm:cxn modelId="{4C9EB93A-B9D8-40A0-A1B5-730C33C2DAB3}" type="presOf" srcId="{46CD8799-A6A5-4533-8AB1-00A6ADBCDA90}" destId="{16D1B698-8019-4D85-AED6-486FA77E2D64}" srcOrd="0" destOrd="0" presId="urn:microsoft.com/office/officeart/2005/8/layout/pyramid1"/>
    <dgm:cxn modelId="{98E2503D-ABE0-404B-B4AF-0E81F876CEC3}" srcId="{5B2F0497-CBB2-4C5A-8BD0-C2C2AB31B62B}" destId="{46CD8799-A6A5-4533-8AB1-00A6ADBCDA90}" srcOrd="0" destOrd="0" parTransId="{018C7408-5B0D-4C91-A71B-85780653DA76}" sibTransId="{08A55CD2-471F-4451-B34B-6F906ADD1E56}"/>
    <dgm:cxn modelId="{92430461-3098-4834-B5CC-6E7D4AE3FBA5}" type="presOf" srcId="{5EC630E5-EE31-4068-8157-03165DD9B718}" destId="{83EA2C5E-6D1E-4A67-89E9-5C8337333BEB}" srcOrd="0" destOrd="0" presId="urn:microsoft.com/office/officeart/2005/8/layout/pyramid1"/>
    <dgm:cxn modelId="{8C608452-8AF6-490B-B0FF-8408AAAA1017}" type="presOf" srcId="{19DFFC15-DD59-4724-9D26-8BC802B827BE}" destId="{85468DAC-A3FA-41BC-9128-2083FDB9ABDB}" srcOrd="0" destOrd="0" presId="urn:microsoft.com/office/officeart/2005/8/layout/pyramid1"/>
    <dgm:cxn modelId="{129C2253-8799-43D0-B587-802E3777EA43}" type="presOf" srcId="{5B2F0497-CBB2-4C5A-8BD0-C2C2AB31B62B}" destId="{2592B28E-AFA6-4DE9-AADB-AC1313BD6DD9}" srcOrd="0" destOrd="0" presId="urn:microsoft.com/office/officeart/2005/8/layout/pyramid1"/>
    <dgm:cxn modelId="{98A43E73-003F-4C94-92C9-C9C0CD8160A1}" type="presOf" srcId="{5EC630E5-EE31-4068-8157-03165DD9B718}" destId="{31932B23-B6C5-4065-8B2B-90BB0F35FF1D}" srcOrd="1" destOrd="0" presId="urn:microsoft.com/office/officeart/2005/8/layout/pyramid1"/>
    <dgm:cxn modelId="{92F2637C-D47A-4618-9F0B-CDC917557E75}" srcId="{BA9B232F-A822-4C99-B4D5-E8F33419152B}" destId="{19DFFC15-DD59-4724-9D26-8BC802B827BE}" srcOrd="0" destOrd="0" parTransId="{CD7FD146-7335-433A-980D-72AE957DDC7D}" sibTransId="{15D07037-36A3-49F5-9519-7ACCFEBAC2B8}"/>
    <dgm:cxn modelId="{A50D8C7E-6C49-4EC9-B429-B5133E07221C}" type="presOf" srcId="{19DFFC15-DD59-4724-9D26-8BC802B827BE}" destId="{0B35BBAB-79CF-48CC-8B4C-BECF031A2109}" srcOrd="1" destOrd="0" presId="urn:microsoft.com/office/officeart/2005/8/layout/pyramid1"/>
    <dgm:cxn modelId="{E931DC99-003C-41C8-942F-11458D7974F2}" srcId="{5B2F0497-CBB2-4C5A-8BD0-C2C2AB31B62B}" destId="{97E05212-22E1-4345-8EBE-4EFBF304EE66}" srcOrd="2" destOrd="0" parTransId="{D4B4C4D2-0ADE-4925-8825-9A1CD8E3C5DC}" sibTransId="{A3FE0416-B797-4477-8DC8-DA0AD7BD8E68}"/>
    <dgm:cxn modelId="{56448CA1-B77F-4CEF-BB11-036185C4812E}" srcId="{5B2F0497-CBB2-4C5A-8BD0-C2C2AB31B62B}" destId="{BA9B232F-A822-4C99-B4D5-E8F33419152B}" srcOrd="4" destOrd="0" parTransId="{17FFC538-3A39-4109-9C59-86BEDC190273}" sibTransId="{DACF3334-0A0A-4CCC-99DF-334A23C752F3}"/>
    <dgm:cxn modelId="{3B65BCA9-87C9-466E-85D4-3D415E2C7564}" srcId="{5B2F0497-CBB2-4C5A-8BD0-C2C2AB31B62B}" destId="{5EC630E5-EE31-4068-8157-03165DD9B718}" srcOrd="1" destOrd="0" parTransId="{062E5258-DCB0-41B8-9A98-1E3C6A5D0001}" sibTransId="{590A579B-B564-48E6-8A74-DA24E2C15853}"/>
    <dgm:cxn modelId="{CE11F5B1-934C-4AE6-847E-AF72B8CD8FBD}" type="presOf" srcId="{97E05212-22E1-4345-8EBE-4EFBF304EE66}" destId="{BA3727AD-C309-4FF2-B8A6-AFF322485B90}" srcOrd="1" destOrd="0" presId="urn:microsoft.com/office/officeart/2005/8/layout/pyramid1"/>
    <dgm:cxn modelId="{70C123BA-D6C6-4317-8CDA-424D0C7E1379}" type="presOf" srcId="{B6EB96C2-934A-4CD2-8BA5-EFC4A21DCE07}" destId="{467160A1-D25A-46E0-807D-5130B1659FB8}" srcOrd="0" destOrd="0" presId="urn:microsoft.com/office/officeart/2005/8/layout/pyramid1"/>
    <dgm:cxn modelId="{D538B5BE-87E1-4611-90E1-D1B33F1B60EC}" type="presOf" srcId="{46CD8799-A6A5-4533-8AB1-00A6ADBCDA90}" destId="{8CACC61B-6CA5-4A9A-9DD7-D7E31AE6395D}" srcOrd="1" destOrd="0" presId="urn:microsoft.com/office/officeart/2005/8/layout/pyramid1"/>
    <dgm:cxn modelId="{44AE41D8-DCAD-461E-A0D2-7352918EA314}" type="presOf" srcId="{BA9B232F-A822-4C99-B4D5-E8F33419152B}" destId="{1A4E7A79-E3CE-4CBB-A38D-F8025E94602C}" srcOrd="0" destOrd="0" presId="urn:microsoft.com/office/officeart/2005/8/layout/pyramid1"/>
    <dgm:cxn modelId="{3BBD0AE4-4CA7-4351-AE59-280C04C76683}" type="presOf" srcId="{97E05212-22E1-4345-8EBE-4EFBF304EE66}" destId="{DCFB7B37-430A-4041-8C83-532BFB76D19D}" srcOrd="0" destOrd="0" presId="urn:microsoft.com/office/officeart/2005/8/layout/pyramid1"/>
    <dgm:cxn modelId="{42472C8B-D7CB-48CC-A492-FAA2D5B9EEDD}" type="presParOf" srcId="{2592B28E-AFA6-4DE9-AADB-AC1313BD6DD9}" destId="{6FE11101-165A-4E64-9E0B-A519BC3A47A0}" srcOrd="0" destOrd="0" presId="urn:microsoft.com/office/officeart/2005/8/layout/pyramid1"/>
    <dgm:cxn modelId="{4705975E-B516-4444-AD2A-33220D7A05CA}" type="presParOf" srcId="{6FE11101-165A-4E64-9E0B-A519BC3A47A0}" destId="{16D1B698-8019-4D85-AED6-486FA77E2D64}" srcOrd="0" destOrd="0" presId="urn:microsoft.com/office/officeart/2005/8/layout/pyramid1"/>
    <dgm:cxn modelId="{B9513F55-8D56-406F-A631-D82808C8F567}" type="presParOf" srcId="{6FE11101-165A-4E64-9E0B-A519BC3A47A0}" destId="{8CACC61B-6CA5-4A9A-9DD7-D7E31AE6395D}" srcOrd="1" destOrd="0" presId="urn:microsoft.com/office/officeart/2005/8/layout/pyramid1"/>
    <dgm:cxn modelId="{E0E1F742-9856-4E1E-89E3-14AC8D621975}" type="presParOf" srcId="{2592B28E-AFA6-4DE9-AADB-AC1313BD6DD9}" destId="{1B949C38-5A73-4CC4-832A-AF151ABF758B}" srcOrd="1" destOrd="0" presId="urn:microsoft.com/office/officeart/2005/8/layout/pyramid1"/>
    <dgm:cxn modelId="{405FD1BB-BE7F-46CF-B282-BD58D9E836D3}" type="presParOf" srcId="{1B949C38-5A73-4CC4-832A-AF151ABF758B}" destId="{83EA2C5E-6D1E-4A67-89E9-5C8337333BEB}" srcOrd="0" destOrd="0" presId="urn:microsoft.com/office/officeart/2005/8/layout/pyramid1"/>
    <dgm:cxn modelId="{25827D6F-590D-4AEE-B0F5-35D7087C37FE}" type="presParOf" srcId="{1B949C38-5A73-4CC4-832A-AF151ABF758B}" destId="{31932B23-B6C5-4065-8B2B-90BB0F35FF1D}" srcOrd="1" destOrd="0" presId="urn:microsoft.com/office/officeart/2005/8/layout/pyramid1"/>
    <dgm:cxn modelId="{F08B203D-BE81-496F-AAC8-EBB9134988F8}" type="presParOf" srcId="{2592B28E-AFA6-4DE9-AADB-AC1313BD6DD9}" destId="{F3DCD4B3-34B5-41D0-83DE-AB67ADFC0466}" srcOrd="2" destOrd="0" presId="urn:microsoft.com/office/officeart/2005/8/layout/pyramid1"/>
    <dgm:cxn modelId="{C87AA35F-C059-4867-9776-D63B5ECF3863}" type="presParOf" srcId="{F3DCD4B3-34B5-41D0-83DE-AB67ADFC0466}" destId="{DCFB7B37-430A-4041-8C83-532BFB76D19D}" srcOrd="0" destOrd="0" presId="urn:microsoft.com/office/officeart/2005/8/layout/pyramid1"/>
    <dgm:cxn modelId="{18F7327E-DCD0-4D3B-A3D8-6BB643E35184}" type="presParOf" srcId="{F3DCD4B3-34B5-41D0-83DE-AB67ADFC0466}" destId="{BA3727AD-C309-4FF2-B8A6-AFF322485B90}" srcOrd="1" destOrd="0" presId="urn:microsoft.com/office/officeart/2005/8/layout/pyramid1"/>
    <dgm:cxn modelId="{23B7BEC9-1E41-4FEA-8959-756C630183AB}" type="presParOf" srcId="{2592B28E-AFA6-4DE9-AADB-AC1313BD6DD9}" destId="{9477DBE4-C685-4C44-9AFB-771E0563C833}" srcOrd="3" destOrd="0" presId="urn:microsoft.com/office/officeart/2005/8/layout/pyramid1"/>
    <dgm:cxn modelId="{8EE1B8C8-F37E-4535-89F2-5728972D5B69}" type="presParOf" srcId="{9477DBE4-C685-4C44-9AFB-771E0563C833}" destId="{467160A1-D25A-46E0-807D-5130B1659FB8}" srcOrd="0" destOrd="0" presId="urn:microsoft.com/office/officeart/2005/8/layout/pyramid1"/>
    <dgm:cxn modelId="{FF227315-86AB-474A-8241-371C761C0519}" type="presParOf" srcId="{9477DBE4-C685-4C44-9AFB-771E0563C833}" destId="{950FA2DD-095F-48F2-8113-30C30F034F12}" srcOrd="1" destOrd="0" presId="urn:microsoft.com/office/officeart/2005/8/layout/pyramid1"/>
    <dgm:cxn modelId="{E6994E36-3267-4DEE-BFAF-30ECDB56964F}" type="presParOf" srcId="{2592B28E-AFA6-4DE9-AADB-AC1313BD6DD9}" destId="{88C56C14-320E-43C8-9AF2-572A0CA94A9D}" srcOrd="4" destOrd="0" presId="urn:microsoft.com/office/officeart/2005/8/layout/pyramid1"/>
    <dgm:cxn modelId="{AA4F3584-4821-4396-A649-913DFAE0F7D8}" type="presParOf" srcId="{88C56C14-320E-43C8-9AF2-572A0CA94A9D}" destId="{85468DAC-A3FA-41BC-9128-2083FDB9ABDB}" srcOrd="0" destOrd="0" presId="urn:microsoft.com/office/officeart/2005/8/layout/pyramid1"/>
    <dgm:cxn modelId="{43506289-8FB5-4D70-9923-222F6B36BDF4}" type="presParOf" srcId="{88C56C14-320E-43C8-9AF2-572A0CA94A9D}" destId="{0B35BBAB-79CF-48CC-8B4C-BECF031A2109}" srcOrd="1" destOrd="0" presId="urn:microsoft.com/office/officeart/2005/8/layout/pyramid1"/>
    <dgm:cxn modelId="{5C9CF72C-BFA1-4D24-88EA-907EA88CC23C}" type="presParOf" srcId="{88C56C14-320E-43C8-9AF2-572A0CA94A9D}" destId="{1A4E7A79-E3CE-4CBB-A38D-F8025E94602C}" srcOrd="2" destOrd="0" presId="urn:microsoft.com/office/officeart/2005/8/layout/pyramid1"/>
    <dgm:cxn modelId="{393BB47C-62E6-4CB7-B461-EC6F9A79862A}" type="presParOf" srcId="{88C56C14-320E-43C8-9AF2-572A0CA94A9D}" destId="{020E3219-5EF0-4788-965B-F4C74DDB79D1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1B698-8019-4D85-AED6-486FA77E2D64}">
      <dsp:nvSpPr>
        <dsp:cNvPr id="0" name=""/>
        <dsp:cNvSpPr/>
      </dsp:nvSpPr>
      <dsp:spPr>
        <a:xfrm>
          <a:off x="1623981" y="0"/>
          <a:ext cx="811990" cy="499478"/>
        </a:xfrm>
        <a:prstGeom prst="trapezoid">
          <a:avLst>
            <a:gd name="adj" fmla="val 81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Resultaten</a:t>
          </a:r>
        </a:p>
      </dsp:txBody>
      <dsp:txXfrm>
        <a:off x="1623981" y="0"/>
        <a:ext cx="811990" cy="499478"/>
      </dsp:txXfrm>
    </dsp:sp>
    <dsp:sp modelId="{83EA2C5E-6D1E-4A67-89E9-5C8337333BEB}">
      <dsp:nvSpPr>
        <dsp:cNvPr id="0" name=""/>
        <dsp:cNvSpPr/>
      </dsp:nvSpPr>
      <dsp:spPr>
        <a:xfrm>
          <a:off x="1217986" y="499478"/>
          <a:ext cx="1623981" cy="499478"/>
        </a:xfrm>
        <a:prstGeom prst="trapezoid">
          <a:avLst>
            <a:gd name="adj" fmla="val 81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/>
            <a:t>Verant-woordelijkheid</a:t>
          </a:r>
        </a:p>
      </dsp:txBody>
      <dsp:txXfrm>
        <a:off x="1502183" y="499478"/>
        <a:ext cx="1055588" cy="499478"/>
      </dsp:txXfrm>
    </dsp:sp>
    <dsp:sp modelId="{DCFB7B37-430A-4041-8C83-532BFB76D19D}">
      <dsp:nvSpPr>
        <dsp:cNvPr id="0" name=""/>
        <dsp:cNvSpPr/>
      </dsp:nvSpPr>
      <dsp:spPr>
        <a:xfrm>
          <a:off x="811990" y="998957"/>
          <a:ext cx="2435972" cy="499478"/>
        </a:xfrm>
        <a:prstGeom prst="trapezoid">
          <a:avLst>
            <a:gd name="adj" fmla="val 81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Betrokkenheid</a:t>
          </a:r>
        </a:p>
      </dsp:txBody>
      <dsp:txXfrm>
        <a:off x="1238286" y="998957"/>
        <a:ext cx="1583382" cy="499478"/>
      </dsp:txXfrm>
    </dsp:sp>
    <dsp:sp modelId="{467160A1-D25A-46E0-807D-5130B1659FB8}">
      <dsp:nvSpPr>
        <dsp:cNvPr id="0" name=""/>
        <dsp:cNvSpPr/>
      </dsp:nvSpPr>
      <dsp:spPr>
        <a:xfrm>
          <a:off x="405995" y="1498436"/>
          <a:ext cx="3247963" cy="499478"/>
        </a:xfrm>
        <a:prstGeom prst="trapezoid">
          <a:avLst>
            <a:gd name="adj" fmla="val 81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Conflicten</a:t>
          </a:r>
        </a:p>
      </dsp:txBody>
      <dsp:txXfrm>
        <a:off x="974389" y="1498436"/>
        <a:ext cx="2111176" cy="499478"/>
      </dsp:txXfrm>
    </dsp:sp>
    <dsp:sp modelId="{85468DAC-A3FA-41BC-9128-2083FDB9ABDB}">
      <dsp:nvSpPr>
        <dsp:cNvPr id="0" name=""/>
        <dsp:cNvSpPr/>
      </dsp:nvSpPr>
      <dsp:spPr>
        <a:xfrm rot="10800000">
          <a:off x="3653959" y="1997915"/>
          <a:ext cx="2316562" cy="499478"/>
        </a:xfrm>
        <a:prstGeom prst="nonIsoscelesTrapezoid">
          <a:avLst>
            <a:gd name="adj1" fmla="val 0"/>
            <a:gd name="adj2" fmla="val 81284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nl-NL" sz="1400" kern="1200"/>
        </a:p>
      </dsp:txBody>
      <dsp:txXfrm rot="10800000">
        <a:off x="4059954" y="1997915"/>
        <a:ext cx="1910567" cy="499478"/>
      </dsp:txXfrm>
    </dsp:sp>
    <dsp:sp modelId="{1A4E7A79-E3CE-4CBB-A38D-F8025E94602C}">
      <dsp:nvSpPr>
        <dsp:cNvPr id="0" name=""/>
        <dsp:cNvSpPr/>
      </dsp:nvSpPr>
      <dsp:spPr>
        <a:xfrm>
          <a:off x="0" y="1997915"/>
          <a:ext cx="4059954" cy="499478"/>
        </a:xfrm>
        <a:prstGeom prst="trapezoid">
          <a:avLst>
            <a:gd name="adj" fmla="val 81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Vertrouwen</a:t>
          </a:r>
        </a:p>
      </dsp:txBody>
      <dsp:txXfrm>
        <a:off x="710492" y="1997915"/>
        <a:ext cx="2638970" cy="49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E1C74923-1B82-4261-AD1A-8E1960B27E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51E4180-DF09-4385-B36B-26AB426698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C1487-B345-4D7A-8841-CAD3CA824CC5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03559B-28FA-44F2-AB00-780C2BE737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479DEB-8B35-4839-8CC8-91D469BD64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508FD-1E01-438E-8C89-F185A8F61F6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762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64140-9889-4B5E-93DC-76D1ECE6A25A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1FF0-F56D-4FAC-8F90-EFCB7C0733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5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0660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AB422DE-5672-4429-ACED-ED778A7BC88D}" type="slidenum">
              <a:rPr lang="nl-NL" altLang="en-US" sz="1300"/>
              <a:pPr/>
              <a:t>5</a:t>
            </a:fld>
            <a:endParaRPr lang="nl-NL" altLang="en-US" sz="1300"/>
          </a:p>
        </p:txBody>
      </p:sp>
    </p:spTree>
    <p:extLst>
      <p:ext uri="{BB962C8B-B14F-4D97-AF65-F5344CB8AC3E}">
        <p14:creationId xmlns:p14="http://schemas.microsoft.com/office/powerpoint/2010/main" val="10497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Change? Ja, van </a:t>
            </a:r>
            <a:r>
              <a:rPr lang="en-US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opdracht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eindresultaat</a:t>
            </a:r>
            <a:r>
              <a:rPr lang="en-US" baseline="0" dirty="0"/>
              <a:t>, </a:t>
            </a:r>
            <a:r>
              <a:rPr lang="en-US" baseline="0" dirty="0" err="1"/>
              <a:t>dat</a:t>
            </a:r>
            <a:r>
              <a:rPr lang="en-US" baseline="0" dirty="0"/>
              <a:t> is change</a:t>
            </a:r>
          </a:p>
          <a:p>
            <a:r>
              <a:rPr lang="en-US" baseline="0" dirty="0"/>
              <a:t>Confusion&gt; </a:t>
            </a:r>
            <a:r>
              <a:rPr lang="en-US" baseline="0" dirty="0" err="1"/>
              <a:t>Waarom</a:t>
            </a:r>
            <a:r>
              <a:rPr lang="en-US" baseline="0" dirty="0"/>
              <a:t> </a:t>
            </a:r>
            <a:r>
              <a:rPr lang="en-US" baseline="0" dirty="0" err="1"/>
              <a:t>doen</a:t>
            </a:r>
            <a:r>
              <a:rPr lang="en-US" baseline="0" dirty="0"/>
              <a:t> we </a:t>
            </a:r>
            <a:r>
              <a:rPr lang="en-US" baseline="0" dirty="0" err="1"/>
              <a:t>dit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waar</a:t>
            </a:r>
            <a:r>
              <a:rPr lang="en-US" baseline="0" dirty="0"/>
              <a:t> </a:t>
            </a:r>
            <a:r>
              <a:rPr lang="en-US" baseline="0" dirty="0" err="1"/>
              <a:t>gaan</a:t>
            </a:r>
            <a:r>
              <a:rPr lang="en-US" baseline="0" dirty="0"/>
              <a:t> we </a:t>
            </a:r>
            <a:r>
              <a:rPr lang="en-US" baseline="0" dirty="0" err="1"/>
              <a:t>heen</a:t>
            </a:r>
            <a:r>
              <a:rPr lang="en-US" baseline="0" dirty="0"/>
              <a:t> op de </a:t>
            </a:r>
            <a:r>
              <a:rPr lang="en-US" baseline="0" dirty="0" err="1"/>
              <a:t>lange</a:t>
            </a:r>
            <a:r>
              <a:rPr lang="en-US" baseline="0" dirty="0"/>
              <a:t> </a:t>
            </a:r>
            <a:r>
              <a:rPr lang="en-US" baseline="0" dirty="0" err="1"/>
              <a:t>termijn</a:t>
            </a:r>
            <a:r>
              <a:rPr lang="en-US" baseline="0" dirty="0"/>
              <a:t>?  </a:t>
            </a:r>
          </a:p>
          <a:p>
            <a:r>
              <a:rPr lang="en-US" baseline="0" dirty="0"/>
              <a:t>Skills&gt; </a:t>
            </a:r>
            <a:r>
              <a:rPr lang="en-US" baseline="0" dirty="0" err="1"/>
              <a:t>kunnen</a:t>
            </a:r>
            <a:r>
              <a:rPr lang="en-US" baseline="0" dirty="0"/>
              <a:t> we het </a:t>
            </a:r>
            <a:r>
              <a:rPr lang="en-US" baseline="0" dirty="0" err="1"/>
              <a:t>wel</a:t>
            </a:r>
            <a:r>
              <a:rPr lang="en-US" baseline="0" dirty="0"/>
              <a:t>? Ja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kan</a:t>
            </a:r>
            <a:r>
              <a:rPr lang="en-US" baseline="0" dirty="0"/>
              <a:t>, maar je </a:t>
            </a:r>
            <a:r>
              <a:rPr lang="en-US" baseline="0" dirty="0" err="1"/>
              <a:t>moet</a:t>
            </a:r>
            <a:r>
              <a:rPr lang="en-US" baseline="0" dirty="0"/>
              <a:t> </a:t>
            </a:r>
            <a:r>
              <a:rPr lang="en-US" baseline="0" dirty="0" err="1"/>
              <a:t>wel</a:t>
            </a:r>
            <a:r>
              <a:rPr lang="en-US" baseline="0" dirty="0"/>
              <a:t> skills </a:t>
            </a:r>
            <a:r>
              <a:rPr lang="en-US" baseline="0" dirty="0" err="1"/>
              <a:t>ontwikkelen</a:t>
            </a:r>
            <a:r>
              <a:rPr lang="en-US" baseline="0" dirty="0"/>
              <a:t> </a:t>
            </a:r>
            <a:r>
              <a:rPr lang="en-US" baseline="0" dirty="0" err="1"/>
              <a:t>aldoende</a:t>
            </a:r>
            <a:r>
              <a:rPr lang="en-US" baseline="0" dirty="0"/>
              <a:t>. </a:t>
            </a:r>
            <a:r>
              <a:rPr lang="en-US" baseline="0" dirty="0" err="1"/>
              <a:t>Waarbij</a:t>
            </a:r>
            <a:r>
              <a:rPr lang="en-US" baseline="0" dirty="0"/>
              <a:t> skills = </a:t>
            </a:r>
            <a:r>
              <a:rPr lang="en-US" baseline="0" dirty="0" err="1"/>
              <a:t>vakinhoud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skills. De skill om steeds </a:t>
            </a:r>
            <a:r>
              <a:rPr lang="en-US" baseline="0" dirty="0" err="1"/>
              <a:t>objectief</a:t>
            </a:r>
            <a:r>
              <a:rPr lang="en-US" baseline="0" dirty="0"/>
              <a:t> te </a:t>
            </a:r>
            <a:r>
              <a:rPr lang="en-US" baseline="0" dirty="0" err="1"/>
              <a:t>kijken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de </a:t>
            </a:r>
            <a:r>
              <a:rPr lang="en-US" baseline="0" dirty="0" err="1"/>
              <a:t>situatie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zo </a:t>
            </a:r>
            <a:r>
              <a:rPr lang="en-US" baseline="0" dirty="0" err="1"/>
              <a:t>nodig</a:t>
            </a:r>
            <a:r>
              <a:rPr lang="en-US" baseline="0" dirty="0"/>
              <a:t> </a:t>
            </a:r>
            <a:r>
              <a:rPr lang="en-US" baseline="0" dirty="0" err="1"/>
              <a:t>bij</a:t>
            </a:r>
            <a:r>
              <a:rPr lang="en-US" baseline="0" dirty="0"/>
              <a:t> te </a:t>
            </a:r>
            <a:r>
              <a:rPr lang="en-US" baseline="0" dirty="0" err="1"/>
              <a:t>sturen</a:t>
            </a:r>
            <a:r>
              <a:rPr lang="en-US" baseline="0" dirty="0"/>
              <a:t> is heel erg </a:t>
            </a:r>
            <a:r>
              <a:rPr lang="en-US" baseline="0" dirty="0" err="1"/>
              <a:t>belangrijk</a:t>
            </a:r>
            <a:endParaRPr lang="en-US" baseline="0" dirty="0"/>
          </a:p>
          <a:p>
            <a:r>
              <a:rPr lang="en-US" baseline="0" dirty="0"/>
              <a:t>Incentives&gt; </a:t>
            </a:r>
            <a:r>
              <a:rPr lang="en-US" baseline="0" dirty="0" err="1"/>
              <a:t>studiepunten</a:t>
            </a:r>
            <a:r>
              <a:rPr lang="en-US" baseline="0" dirty="0"/>
              <a:t>, </a:t>
            </a:r>
            <a:r>
              <a:rPr lang="en-US" baseline="0" dirty="0" err="1"/>
              <a:t>interessante</a:t>
            </a:r>
            <a:r>
              <a:rPr lang="en-US" baseline="0" dirty="0"/>
              <a:t> </a:t>
            </a:r>
            <a:r>
              <a:rPr lang="en-US" baseline="0" dirty="0" err="1"/>
              <a:t>lesstof</a:t>
            </a:r>
            <a:r>
              <a:rPr lang="en-US" baseline="0" dirty="0"/>
              <a:t>, je </a:t>
            </a:r>
            <a:r>
              <a:rPr lang="en-US" baseline="0" dirty="0" err="1"/>
              <a:t>voorbereiden</a:t>
            </a:r>
            <a:r>
              <a:rPr lang="en-US" baseline="0" dirty="0"/>
              <a:t> op stage/</a:t>
            </a:r>
            <a:r>
              <a:rPr lang="en-US" baseline="0" dirty="0" err="1"/>
              <a:t>afstuderen</a:t>
            </a:r>
            <a:r>
              <a:rPr lang="en-US" baseline="0" dirty="0"/>
              <a:t>. </a:t>
            </a:r>
            <a:r>
              <a:rPr lang="en-US" baseline="0" dirty="0" err="1"/>
              <a:t>Als</a:t>
            </a:r>
            <a:r>
              <a:rPr lang="en-US" baseline="0" dirty="0"/>
              <a:t> je </a:t>
            </a:r>
            <a:r>
              <a:rPr lang="en-US" baseline="0" dirty="0" err="1"/>
              <a:t>gaat</a:t>
            </a:r>
            <a:r>
              <a:rPr lang="en-US" baseline="0" dirty="0"/>
              <a:t> </a:t>
            </a:r>
            <a:r>
              <a:rPr lang="en-US" baseline="0" dirty="0" err="1"/>
              <a:t>denken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je het </a:t>
            </a:r>
            <a:r>
              <a:rPr lang="en-US" baseline="0" dirty="0" err="1"/>
              <a:t>niet</a:t>
            </a:r>
            <a:r>
              <a:rPr lang="en-US" baseline="0" dirty="0"/>
              <a:t> </a:t>
            </a:r>
            <a:r>
              <a:rPr lang="en-US" baseline="0" dirty="0" err="1"/>
              <a:t>kunt</a:t>
            </a:r>
            <a:r>
              <a:rPr lang="en-US" baseline="0" dirty="0"/>
              <a:t> </a:t>
            </a:r>
            <a:r>
              <a:rPr lang="en-US" baseline="0" dirty="0" err="1"/>
              <a:t>halen</a:t>
            </a:r>
            <a:r>
              <a:rPr lang="en-US" baseline="0" dirty="0"/>
              <a:t> </a:t>
            </a:r>
            <a:r>
              <a:rPr lang="en-US" baseline="0" dirty="0" err="1"/>
              <a:t>ga</a:t>
            </a:r>
            <a:r>
              <a:rPr lang="en-US" baseline="0" dirty="0"/>
              <a:t> je </a:t>
            </a:r>
            <a:r>
              <a:rPr lang="en-US" baseline="0" dirty="0" err="1"/>
              <a:t>je</a:t>
            </a:r>
            <a:r>
              <a:rPr lang="en-US" baseline="0" dirty="0"/>
              <a:t> </a:t>
            </a:r>
            <a:r>
              <a:rPr lang="en-US" baseline="0" dirty="0" err="1"/>
              <a:t>verzetten</a:t>
            </a:r>
            <a:r>
              <a:rPr lang="en-US" baseline="0" dirty="0"/>
              <a:t> </a:t>
            </a:r>
            <a:r>
              <a:rPr lang="en-US" baseline="0" dirty="0" err="1"/>
              <a:t>tegen</a:t>
            </a:r>
            <a:r>
              <a:rPr lang="en-US" baseline="0" dirty="0"/>
              <a:t> de </a:t>
            </a:r>
            <a:r>
              <a:rPr lang="en-US" baseline="0" dirty="0" err="1"/>
              <a:t>opdracht</a:t>
            </a:r>
            <a:r>
              <a:rPr lang="en-US" baseline="0" dirty="0"/>
              <a:t>, </a:t>
            </a:r>
            <a:r>
              <a:rPr lang="en-US" baseline="0" dirty="0" err="1"/>
              <a:t>tegen</a:t>
            </a:r>
            <a:r>
              <a:rPr lang="en-US" baseline="0" dirty="0"/>
              <a:t> het </a:t>
            </a:r>
            <a:r>
              <a:rPr lang="en-US" baseline="0" dirty="0" err="1"/>
              <a:t>werken</a:t>
            </a:r>
            <a:endParaRPr lang="en-US" baseline="0" dirty="0"/>
          </a:p>
          <a:p>
            <a:r>
              <a:rPr lang="en-US" baseline="0" dirty="0"/>
              <a:t>Resources&gt; </a:t>
            </a:r>
            <a:r>
              <a:rPr lang="en-US" baseline="0" dirty="0" err="1"/>
              <a:t>jullie</a:t>
            </a:r>
            <a:r>
              <a:rPr lang="en-US" baseline="0" dirty="0"/>
              <a:t> </a:t>
            </a:r>
            <a:r>
              <a:rPr lang="en-US" baseline="0" dirty="0" err="1"/>
              <a:t>moeten</a:t>
            </a:r>
            <a:r>
              <a:rPr lang="en-US" baseline="0" dirty="0"/>
              <a:t> </a:t>
            </a:r>
            <a:r>
              <a:rPr lang="en-US" baseline="0" dirty="0" err="1"/>
              <a:t>goed</a:t>
            </a:r>
            <a:r>
              <a:rPr lang="en-US" baseline="0" dirty="0"/>
              <a:t> </a:t>
            </a:r>
            <a:r>
              <a:rPr lang="en-US" baseline="0" dirty="0" err="1"/>
              <a:t>zijn</a:t>
            </a:r>
            <a:r>
              <a:rPr lang="en-US" baseline="0" dirty="0"/>
              <a:t>. De </a:t>
            </a:r>
            <a:r>
              <a:rPr lang="en-US" baseline="0" dirty="0" err="1"/>
              <a:t>een</a:t>
            </a:r>
            <a:r>
              <a:rPr lang="en-US" baseline="0" dirty="0"/>
              <a:t> is </a:t>
            </a:r>
            <a:r>
              <a:rPr lang="en-US" baseline="0" dirty="0" err="1"/>
              <a:t>beter</a:t>
            </a:r>
            <a:r>
              <a:rPr lang="en-US" baseline="0" dirty="0"/>
              <a:t> in </a:t>
            </a:r>
            <a:r>
              <a:rPr lang="en-US" baseline="0" dirty="0" err="1"/>
              <a:t>dit</a:t>
            </a:r>
            <a:r>
              <a:rPr lang="en-US" baseline="0" dirty="0"/>
              <a:t>, de </a:t>
            </a:r>
            <a:r>
              <a:rPr lang="en-US" baseline="0" dirty="0" err="1"/>
              <a:t>ander</a:t>
            </a:r>
            <a:r>
              <a:rPr lang="en-US" baseline="0" dirty="0"/>
              <a:t> is </a:t>
            </a:r>
            <a:r>
              <a:rPr lang="en-US" baseline="0" dirty="0" err="1"/>
              <a:t>beter</a:t>
            </a:r>
            <a:r>
              <a:rPr lang="en-US" baseline="0" dirty="0"/>
              <a:t> in dat. </a:t>
            </a:r>
          </a:p>
          <a:p>
            <a:r>
              <a:rPr lang="en-US" baseline="0" dirty="0" err="1"/>
              <a:t>Actionplan</a:t>
            </a:r>
            <a:r>
              <a:rPr lang="en-US" baseline="0" dirty="0"/>
              <a:t>&gt; </a:t>
            </a:r>
            <a:r>
              <a:rPr lang="en-US" baseline="0" dirty="0" err="1"/>
              <a:t>zonder</a:t>
            </a:r>
            <a:r>
              <a:rPr lang="en-US" baseline="0" dirty="0"/>
              <a:t> plan&gt; </a:t>
            </a:r>
            <a:r>
              <a:rPr lang="en-US" baseline="0" dirty="0" err="1"/>
              <a:t>ga</a:t>
            </a:r>
            <a:r>
              <a:rPr lang="en-US" baseline="0" dirty="0"/>
              <a:t> je </a:t>
            </a:r>
            <a:r>
              <a:rPr lang="en-US" baseline="0" dirty="0" err="1"/>
              <a:t>zomaar</a:t>
            </a:r>
            <a:r>
              <a:rPr lang="en-US" baseline="0" dirty="0"/>
              <a:t> wat </a:t>
            </a:r>
            <a:r>
              <a:rPr lang="en-US" baseline="0" dirty="0" err="1"/>
              <a:t>doen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37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0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r>
              <a:rPr lang="en-US" dirty="0"/>
              <a:t> </a:t>
            </a:r>
            <a:r>
              <a:rPr lang="en-US" dirty="0" err="1"/>
              <a:t>eventueel</a:t>
            </a:r>
            <a:r>
              <a:rPr lang="en-US" baseline="0" dirty="0"/>
              <a:t> </a:t>
            </a:r>
            <a:r>
              <a:rPr lang="en-US" baseline="0" dirty="0" err="1"/>
              <a:t>clusteren</a:t>
            </a:r>
            <a:r>
              <a:rPr lang="en-US" baseline="0" dirty="0"/>
              <a:t> in OLG (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overlap is of </a:t>
            </a:r>
            <a:r>
              <a:rPr lang="en-US" baseline="0" dirty="0" err="1"/>
              <a:t>teveel</a:t>
            </a:r>
            <a:r>
              <a:rPr lang="en-US" baseline="0" dirty="0"/>
              <a:t> </a:t>
            </a:r>
            <a:r>
              <a:rPr lang="en-US" baseline="0" dirty="0" err="1"/>
              <a:t>thema’s</a:t>
            </a:r>
            <a:r>
              <a:rPr lang="en-US" baseline="0" dirty="0"/>
              <a:t>). </a:t>
            </a:r>
            <a:r>
              <a:rPr lang="en-US" baseline="0" dirty="0" err="1"/>
              <a:t>Uiteindelijk</a:t>
            </a:r>
            <a:r>
              <a:rPr lang="en-US" baseline="0" dirty="0"/>
              <a:t> is striven ca 3 </a:t>
            </a:r>
            <a:r>
              <a:rPr lang="en-US" baseline="0" dirty="0" err="1"/>
              <a:t>mensen</a:t>
            </a:r>
            <a:r>
              <a:rPr lang="en-US" baseline="0" dirty="0"/>
              <a:t> per </a:t>
            </a:r>
            <a:r>
              <a:rPr lang="en-US" baseline="0" dirty="0" err="1"/>
              <a:t>clubje</a:t>
            </a:r>
            <a:r>
              <a:rPr lang="en-US" baseline="0" dirty="0"/>
              <a:t>..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plenair</a:t>
            </a:r>
            <a:r>
              <a:rPr lang="en-US" baseline="0" dirty="0"/>
              <a:t> </a:t>
            </a:r>
            <a:r>
              <a:rPr lang="en-US" baseline="0" dirty="0" err="1"/>
              <a:t>inventariseren</a:t>
            </a:r>
            <a:r>
              <a:rPr lang="en-US" baseline="0" dirty="0"/>
              <a:t> </a:t>
            </a:r>
            <a:r>
              <a:rPr lang="en-US" baseline="0" dirty="0" err="1"/>
              <a:t>hoeveel</a:t>
            </a:r>
            <a:r>
              <a:rPr lang="en-US" baseline="0" dirty="0"/>
              <a:t> </a:t>
            </a:r>
            <a:r>
              <a:rPr lang="en-US" baseline="0" dirty="0" err="1"/>
              <a:t>mensen</a:t>
            </a:r>
            <a:r>
              <a:rPr lang="en-US" baseline="0" dirty="0"/>
              <a:t> </a:t>
            </a:r>
            <a:r>
              <a:rPr lang="en-US" baseline="0" dirty="0" err="1"/>
              <a:t>iedereen</a:t>
            </a:r>
            <a:r>
              <a:rPr lang="en-US" baseline="0" dirty="0"/>
              <a:t> </a:t>
            </a:r>
            <a:r>
              <a:rPr lang="en-US" baseline="0" dirty="0" err="1"/>
              <a:t>kent</a:t>
            </a:r>
            <a:r>
              <a:rPr lang="en-US" baseline="0" dirty="0"/>
              <a:t>: 0,1,2, 3, </a:t>
            </a:r>
            <a:r>
              <a:rPr lang="en-US" baseline="0" dirty="0" err="1"/>
              <a:t>veel</a:t>
            </a:r>
            <a:r>
              <a:rPr lang="en-US" baseline="0" dirty="0"/>
              <a:t>…</a:t>
            </a:r>
          </a:p>
          <a:p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aangeven</a:t>
            </a:r>
            <a:r>
              <a:rPr lang="en-US" baseline="0" dirty="0"/>
              <a:t>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met </a:t>
            </a:r>
            <a:r>
              <a:rPr lang="en-US" baseline="0" dirty="0" err="1"/>
              <a:t>wie</a:t>
            </a:r>
            <a:r>
              <a:rPr lang="en-US" baseline="0" dirty="0"/>
              <a:t> </a:t>
            </a:r>
            <a:r>
              <a:rPr lang="en-US" baseline="0" dirty="0" err="1"/>
              <a:t>moeten</a:t>
            </a:r>
            <a:r>
              <a:rPr lang="en-US" baseline="0" dirty="0"/>
              <a:t> </a:t>
            </a:r>
            <a:r>
              <a:rPr lang="en-US" baseline="0" dirty="0" err="1"/>
              <a:t>spreken</a:t>
            </a:r>
            <a:r>
              <a:rPr lang="en-US" baseline="0" dirty="0"/>
              <a:t>, </a:t>
            </a:r>
            <a:r>
              <a:rPr lang="en-US" baseline="0" dirty="0" err="1"/>
              <a:t>clubjes</a:t>
            </a:r>
            <a:r>
              <a:rPr lang="en-US" baseline="0" dirty="0"/>
              <a:t> van 2 of 3</a:t>
            </a:r>
          </a:p>
          <a:p>
            <a:r>
              <a:rPr lang="en-US" baseline="0" dirty="0" err="1"/>
              <a:t>Risico’s</a:t>
            </a:r>
            <a:r>
              <a:rPr lang="en-US" baseline="0" dirty="0"/>
              <a:t> per </a:t>
            </a:r>
            <a:r>
              <a:rPr lang="en-US" baseline="0" dirty="0" err="1"/>
              <a:t>clubje</a:t>
            </a:r>
            <a:r>
              <a:rPr lang="en-US" baseline="0" dirty="0"/>
              <a:t> op </a:t>
            </a:r>
            <a:r>
              <a:rPr lang="en-US" baseline="0" dirty="0" err="1"/>
              <a:t>bord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7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Proces</a:t>
            </a:r>
            <a:r>
              <a:rPr lang="en-US" baseline="0" dirty="0"/>
              <a:t> </a:t>
            </a:r>
            <a:r>
              <a:rPr lang="en-US" baseline="0" dirty="0" err="1"/>
              <a:t>observeren</a:t>
            </a:r>
            <a:r>
              <a:rPr lang="en-US" baseline="0" dirty="0"/>
              <a:t>, feedback </a:t>
            </a:r>
            <a:r>
              <a:rPr lang="en-US" baseline="0" dirty="0" err="1"/>
              <a:t>geven</a:t>
            </a:r>
            <a:r>
              <a:rPr lang="en-US" baseline="0" dirty="0"/>
              <a:t> op het </a:t>
            </a:r>
            <a:r>
              <a:rPr lang="en-US" baseline="0" dirty="0" err="1"/>
              <a:t>proces</a:t>
            </a:r>
            <a:r>
              <a:rPr lang="en-US" baseline="0" dirty="0"/>
              <a:t> </a:t>
            </a:r>
            <a:r>
              <a:rPr lang="en-US" baseline="0" dirty="0" err="1"/>
              <a:t>en</a:t>
            </a:r>
            <a:r>
              <a:rPr lang="en-US" baseline="0" dirty="0"/>
              <a:t> </a:t>
            </a:r>
            <a:r>
              <a:rPr lang="en-US" baseline="0" dirty="0" err="1"/>
              <a:t>koppelen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de </a:t>
            </a:r>
            <a:r>
              <a:rPr lang="en-US" baseline="0" dirty="0" err="1"/>
              <a:t>theorie</a:t>
            </a:r>
            <a:r>
              <a:rPr lang="en-US" baseline="0" dirty="0"/>
              <a:t> van </a:t>
            </a:r>
            <a:r>
              <a:rPr lang="en-US" baseline="0" dirty="0" err="1"/>
              <a:t>besluitvorming</a:t>
            </a:r>
            <a:r>
              <a:rPr lang="en-US" baseline="0" dirty="0"/>
              <a:t>, </a:t>
            </a:r>
            <a:r>
              <a:rPr lang="en-US" baseline="0" dirty="0" err="1"/>
              <a:t>draagvlak</a:t>
            </a:r>
            <a:r>
              <a:rPr lang="en-US" baseline="0" dirty="0"/>
              <a:t> </a:t>
            </a:r>
            <a:r>
              <a:rPr lang="en-US" baseline="0" dirty="0" err="1"/>
              <a:t>benoemen</a:t>
            </a:r>
            <a:r>
              <a:rPr lang="en-US" baseline="0" dirty="0"/>
              <a:t>, </a:t>
            </a:r>
            <a:r>
              <a:rPr lang="en-US" baseline="0" dirty="0" err="1"/>
              <a:t>en</a:t>
            </a:r>
            <a:r>
              <a:rPr lang="en-US" baseline="0" dirty="0"/>
              <a:t> het </a:t>
            </a:r>
            <a:r>
              <a:rPr lang="en-US" baseline="0" dirty="0" err="1"/>
              <a:t>belang</a:t>
            </a:r>
            <a:r>
              <a:rPr lang="en-US" baseline="0" dirty="0"/>
              <a:t> van </a:t>
            </a:r>
            <a:r>
              <a:rPr lang="en-US" baseline="0" dirty="0" err="1"/>
              <a:t>alternatieven</a:t>
            </a:r>
            <a:r>
              <a:rPr lang="en-US" baseline="0" dirty="0"/>
              <a:t> (</a:t>
            </a:r>
            <a:r>
              <a:rPr lang="en-US" baseline="0" dirty="0" err="1"/>
              <a:t>dia</a:t>
            </a:r>
            <a:r>
              <a:rPr lang="en-US" baseline="0" dirty="0"/>
              <a:t> 21 </a:t>
            </a:r>
            <a:r>
              <a:rPr lang="en-US" baseline="0" dirty="0" err="1"/>
              <a:t>en</a:t>
            </a:r>
            <a:r>
              <a:rPr lang="en-US" baseline="0" dirty="0"/>
              <a:t> 22)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Plenair</a:t>
            </a:r>
            <a:r>
              <a:rPr lang="en-US" baseline="0" dirty="0"/>
              <a:t> </a:t>
            </a:r>
            <a:r>
              <a:rPr lang="en-US" baseline="0" dirty="0" err="1"/>
              <a:t>thema’s</a:t>
            </a:r>
            <a:r>
              <a:rPr lang="en-US" baseline="0" dirty="0"/>
              <a:t> </a:t>
            </a:r>
            <a:r>
              <a:rPr lang="en-US" baseline="0" dirty="0" err="1"/>
              <a:t>laten</a:t>
            </a:r>
            <a:r>
              <a:rPr lang="en-US" baseline="0" dirty="0"/>
              <a:t> </a:t>
            </a:r>
            <a:r>
              <a:rPr lang="en-US" baseline="0" dirty="0" err="1"/>
              <a:t>koppelen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</a:t>
            </a:r>
            <a:r>
              <a:rPr lang="en-US" baseline="0" dirty="0" err="1"/>
              <a:t>hoofstukken</a:t>
            </a:r>
            <a:r>
              <a:rPr lang="en-US" baseline="0" dirty="0"/>
              <a:t> </a:t>
            </a:r>
            <a:r>
              <a:rPr lang="en-US" baseline="0" dirty="0" err="1"/>
              <a:t>pva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0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aangeven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</a:t>
            </a:r>
            <a:r>
              <a:rPr lang="en-US" baseline="0" dirty="0"/>
              <a:t> docent </a:t>
            </a:r>
            <a:r>
              <a:rPr lang="en-US" baseline="0" dirty="0" err="1"/>
              <a:t>deze</a:t>
            </a:r>
            <a:r>
              <a:rPr lang="en-US" baseline="0" dirty="0"/>
              <a:t> </a:t>
            </a:r>
            <a:r>
              <a:rPr lang="en-US" baseline="0" dirty="0" err="1"/>
              <a:t>keer</a:t>
            </a:r>
            <a:r>
              <a:rPr lang="en-US" baseline="0" dirty="0"/>
              <a:t> nog heel </a:t>
            </a:r>
            <a:r>
              <a:rPr lang="en-US" baseline="0" dirty="0" err="1"/>
              <a:t>sturend</a:t>
            </a:r>
            <a:r>
              <a:rPr lang="en-US" baseline="0" dirty="0"/>
              <a:t> is, maar </a:t>
            </a:r>
            <a:r>
              <a:rPr lang="en-US" baseline="0" dirty="0" err="1"/>
              <a:t>dat</a:t>
            </a:r>
            <a:r>
              <a:rPr lang="en-US" baseline="0" dirty="0"/>
              <a:t> </a:t>
            </a:r>
            <a:r>
              <a:rPr lang="en-US" baseline="0" dirty="0" err="1"/>
              <a:t>zij</a:t>
            </a:r>
            <a:r>
              <a:rPr lang="en-US" baseline="0" dirty="0"/>
              <a:t> </a:t>
            </a:r>
            <a:r>
              <a:rPr lang="en-US" baseline="0" dirty="0" err="1"/>
              <a:t>zelf</a:t>
            </a:r>
            <a:r>
              <a:rPr lang="en-US" baseline="0" dirty="0"/>
              <a:t> </a:t>
            </a:r>
            <a:r>
              <a:rPr lang="en-US" baseline="0" dirty="0" err="1"/>
              <a:t>zsm</a:t>
            </a:r>
            <a:r>
              <a:rPr lang="en-US" baseline="0" dirty="0"/>
              <a:t> </a:t>
            </a:r>
            <a:r>
              <a:rPr lang="en-US" baseline="0" dirty="0" err="1"/>
              <a:t>aan</a:t>
            </a:r>
            <a:r>
              <a:rPr lang="en-US" baseline="0" dirty="0"/>
              <a:t> het </a:t>
            </a:r>
            <a:r>
              <a:rPr lang="en-US" baseline="0" dirty="0" err="1"/>
              <a:t>stuurwiel</a:t>
            </a:r>
            <a:r>
              <a:rPr lang="en-US" baseline="0" dirty="0"/>
              <a:t> </a:t>
            </a:r>
            <a:r>
              <a:rPr lang="en-US" baseline="0" dirty="0" err="1"/>
              <a:t>moeten</a:t>
            </a:r>
            <a:r>
              <a:rPr lang="en-US" baseline="0" dirty="0"/>
              <a:t> </a:t>
            </a:r>
            <a:r>
              <a:rPr lang="en-US" baseline="0" dirty="0" err="1"/>
              <a:t>gaan</a:t>
            </a:r>
            <a:r>
              <a:rPr lang="en-US" baseline="0" dirty="0"/>
              <a:t> </a:t>
            </a:r>
            <a:r>
              <a:rPr lang="en-US" baseline="0" dirty="0" err="1"/>
              <a:t>zitten</a:t>
            </a:r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542CC-6F26-A34B-8E15-4341DD4E0F8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1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3906" y="1624875"/>
            <a:ext cx="3997787" cy="2545109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62D72DF6-455F-49BB-BA77-CFB0EF8243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1884363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lang="en-GB" sz="6750" b="1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"/>
                <a:cs typeface="Avenir Next Condensed"/>
                <a:sym typeface="Helvetica Neue Medium"/>
              </a:defRPr>
            </a:lvl1pPr>
          </a:lstStyle>
          <a:p>
            <a:pPr lvl="0"/>
            <a:r>
              <a:rPr lang="nl-NL" sz="6750" dirty="0">
                <a:latin typeface="Avenir Next Condensed"/>
              </a:rPr>
              <a:t>VOORBEELD VAN EEN TITEL_</a:t>
            </a:r>
            <a:endParaRPr lang="en-GB" dirty="0"/>
          </a:p>
        </p:txBody>
      </p:sp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33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7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2461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</p:spTree>
    <p:extLst>
      <p:ext uri="{BB962C8B-B14F-4D97-AF65-F5344CB8AC3E}">
        <p14:creationId xmlns:p14="http://schemas.microsoft.com/office/powerpoint/2010/main" val="28198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49" y="1825625"/>
            <a:ext cx="7886699" cy="4351338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48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3600450" cy="4351338"/>
          </a:xfrm>
        </p:spPr>
        <p:txBody>
          <a:bodyPr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886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3600450" cy="4351338"/>
          </a:xfrm>
        </p:spPr>
        <p:txBody>
          <a:bodyPr>
            <a:normAutofit/>
          </a:bodyPr>
          <a:lstStyle>
            <a:lvl1pPr marL="0" indent="0">
              <a:buNone/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825625"/>
            <a:ext cx="3600450" cy="4351338"/>
          </a:xfrm>
        </p:spPr>
        <p:txBody>
          <a:bodyPr>
            <a:normAutofit/>
          </a:bodyPr>
          <a:lstStyle>
            <a:lvl1pPr>
              <a:defRPr sz="17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251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E6917-89F7-48C5-A271-631CE8C0D5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lang="en-GB" sz="32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marL="0" lvl="0" indent="0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4D8162-1AA2-4B35-BEA6-C78FDA7F8A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2438397"/>
            <a:ext cx="3600450" cy="3738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302C1A6C-E298-44F7-B7CD-33C3102FF01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914900" y="2438395"/>
            <a:ext cx="3600450" cy="373856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700" dirty="0"/>
              <a:t>Voorbeeldtekst</a:t>
            </a:r>
            <a:endParaRPr lang="en-GB" dirty="0"/>
          </a:p>
        </p:txBody>
      </p:sp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3"/>
            <a:ext cx="3600450" cy="572219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572219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650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 userDrawn="1"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30161" y="601588"/>
            <a:ext cx="355939" cy="297299"/>
          </a:xfrm>
          <a:prstGeom prst="rect">
            <a:avLst/>
          </a:prstGeom>
        </p:spPr>
      </p:pic>
      <p:sp>
        <p:nvSpPr>
          <p:cNvPr id="18" name="Tijdelijke aanduiding voor tekst 17">
            <a:extLst>
              <a:ext uri="{FF2B5EF4-FFF2-40B4-BE49-F238E27FC236}">
                <a16:creationId xmlns:a16="http://schemas.microsoft.com/office/drawing/2014/main" id="{0085B888-A864-4C76-87C8-996231F374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0839" y="1628775"/>
            <a:ext cx="3682322" cy="3600450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sz="3600" dirty="0"/>
              <a:t>‘</a:t>
            </a:r>
            <a:r>
              <a:rPr lang="en-GB" sz="3600" dirty="0"/>
              <a:t>Quote’</a:t>
            </a:r>
            <a:endParaRPr lang="nl-NL" sz="3600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1" y="5429599"/>
            <a:ext cx="3683000" cy="493713"/>
          </a:xfrm>
        </p:spPr>
        <p:txBody>
          <a:bodyPr anchor="b"/>
          <a:lstStyle>
            <a:lvl1pPr marL="0" indent="0">
              <a:buNone/>
              <a:defRPr sz="174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2257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766703" y="1096887"/>
            <a:ext cx="6102660" cy="6503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766703" y="2384425"/>
            <a:ext cx="6102660" cy="3952875"/>
          </a:xfrm>
        </p:spPr>
        <p:txBody>
          <a:bodyPr/>
          <a:lstStyle>
            <a:lvl1pPr marL="0" indent="0">
              <a:buFontTx/>
              <a:buNone/>
              <a:defRPr b="1" i="0" baseline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Gebruik deze gehele 2/3-kolom voor de belangrijke gegevens of afbeeldingen.</a:t>
            </a:r>
          </a:p>
          <a:p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of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en nog meer </a:t>
            </a:r>
            <a:r>
              <a:rPr lang="nl-NL" dirty="0" err="1"/>
              <a:t>bullets</a:t>
            </a:r>
            <a:endParaRPr lang="nl-NL" dirty="0"/>
          </a:p>
          <a:p>
            <a:pPr marL="342900" indent="-342900">
              <a:buFont typeface="Arial"/>
              <a:buChar char="•"/>
            </a:pPr>
            <a:r>
              <a:rPr lang="nl-NL" dirty="0"/>
              <a:t>einde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2766704" y="1660355"/>
            <a:ext cx="6102660" cy="393744"/>
          </a:xfrm>
        </p:spPr>
        <p:txBody>
          <a:bodyPr/>
          <a:lstStyle>
            <a:lvl1pPr marL="0" indent="0">
              <a:buFont typeface="Arial"/>
              <a:buNone/>
              <a:defRPr b="0" i="0">
                <a:latin typeface="Helvetica Neue"/>
                <a:cs typeface="Helvetica Neue"/>
              </a:defRPr>
            </a:lvl1pPr>
          </a:lstStyle>
          <a:p>
            <a:r>
              <a:rPr lang="nl-NL" dirty="0"/>
              <a:t>titel in kleine letters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2766703" y="381569"/>
            <a:ext cx="6102659" cy="365125"/>
          </a:xfrm>
        </p:spPr>
        <p:txBody>
          <a:bodyPr>
            <a:normAutofit/>
          </a:bodyPr>
          <a:lstStyle>
            <a:lvl1pPr marL="0" indent="0" algn="r">
              <a:buFont typeface="Arial"/>
              <a:buNone/>
              <a:defRPr sz="1200" b="0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fld id="{C39CD6CD-D22F-ED4D-A51C-BA6EDB5BCAE0}" type="slidenum">
              <a:rPr lang="en-US" smtClean="0"/>
              <a:pPr/>
              <a:t>‹nr.›</a:t>
            </a:fld>
            <a:r>
              <a:rPr lang="en-US" dirty="0"/>
              <a:t> van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45143" y="2384425"/>
            <a:ext cx="2458357" cy="3952875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400" b="0" i="0">
                <a:solidFill>
                  <a:schemeClr val="bg1">
                    <a:lumMod val="6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r>
              <a:rPr lang="nl-NL" dirty="0"/>
              <a:t>Eventuele aantekeningen, verduidelijkingen of bronvermelding komen in deze 1/3-kolom.</a:t>
            </a:r>
          </a:p>
          <a:p>
            <a:endParaRPr lang="nl-NL" dirty="0"/>
          </a:p>
          <a:p>
            <a:r>
              <a:rPr lang="nl-NL" dirty="0"/>
              <a:t>hallo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3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467600" cy="685800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1143000" y="1676400"/>
            <a:ext cx="7467600" cy="41148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213100" y="6423025"/>
            <a:ext cx="2895600" cy="2444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315200" y="6400800"/>
            <a:ext cx="1828800" cy="2746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561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149019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6" y="6227762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2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4" r:id="rId4"/>
    <p:sldLayoutId id="2147483657" r:id="rId5"/>
    <p:sldLayoutId id="2147483653" r:id="rId6"/>
    <p:sldLayoutId id="2147483659" r:id="rId7"/>
    <p:sldLayoutId id="2147483660" r:id="rId8"/>
    <p:sldLayoutId id="2147483661" r:id="rId9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71446" indent="-171446" algn="l" defTabSz="685783" rtl="0" eaLnBrk="1" latinLnBrk="0" hangingPunct="1">
        <a:lnSpc>
          <a:spcPct val="8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8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3469956-3E34-4A7E-AC42-5F29FC9C56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5400" dirty="0" err="1"/>
              <a:t>WoR</a:t>
            </a:r>
            <a:r>
              <a:rPr lang="en-GB" sz="5400" dirty="0"/>
              <a:t> 2024-2025 S1</a:t>
            </a:r>
          </a:p>
          <a:p>
            <a:endParaRPr lang="en-GB" sz="5400" dirty="0"/>
          </a:p>
          <a:p>
            <a:endParaRPr lang="en-GB" sz="5400" dirty="0"/>
          </a:p>
          <a:p>
            <a:r>
              <a:rPr lang="en-GB" sz="5400" dirty="0" err="1"/>
              <a:t>Projectvoorbereiding</a:t>
            </a:r>
            <a:endParaRPr lang="en-GB" sz="54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F002E7-E6E7-4EA5-A525-EFEB2084A8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/>
              <a:t>Les 1</a:t>
            </a:r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DD00CDA-3A4D-4591-BC6A-BE5F0D4069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/>
              <a:t>AIM- </a:t>
            </a:r>
            <a:r>
              <a:rPr lang="en-GB" dirty="0"/>
              <a:t>ESD</a:t>
            </a:r>
          </a:p>
        </p:txBody>
      </p:sp>
    </p:spTree>
    <p:extLst>
      <p:ext uri="{BB962C8B-B14F-4D97-AF65-F5344CB8AC3E}">
        <p14:creationId xmlns:p14="http://schemas.microsoft.com/office/powerpoint/2010/main" val="186714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50717"/>
          </a:xfrm>
        </p:spPr>
        <p:txBody>
          <a:bodyPr/>
          <a:lstStyle/>
          <a:p>
            <a:r>
              <a:rPr lang="en-US" dirty="0" err="1"/>
              <a:t>Gebruikmakend</a:t>
            </a:r>
            <a:r>
              <a:rPr lang="en-US" dirty="0"/>
              <a:t> van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gesprekstechnieken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besluitvormingstechnieken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onderhandelingstechnieken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conflicthanteringstechnieken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kernkwaliteiten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vergadertechnieken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feedbacktechnieken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presentatietechnieken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schrijfvaardigheid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projectmanagementtechnieken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Boek</a:t>
            </a:r>
            <a:r>
              <a:rPr lang="en-US" dirty="0"/>
              <a:t>: Grit </a:t>
            </a:r>
            <a:r>
              <a:rPr lang="en-US" dirty="0" err="1"/>
              <a:t>Projectmanagement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4294967295"/>
          </p:nvPr>
        </p:nvSpPr>
        <p:spPr>
          <a:xfrm>
            <a:off x="796413" y="1494503"/>
            <a:ext cx="8347587" cy="3311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Skills </a:t>
            </a:r>
            <a:r>
              <a:rPr lang="en-US" b="1" dirty="0" err="1"/>
              <a:t>uit</a:t>
            </a:r>
            <a:r>
              <a:rPr lang="en-US" b="1" dirty="0"/>
              <a:t> de </a:t>
            </a:r>
            <a:r>
              <a:rPr lang="en-US" b="1" dirty="0" err="1"/>
              <a:t>basissemesters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882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belangrijk bij </a:t>
            </a:r>
            <a:r>
              <a:rPr lang="nl-NL" dirty="0" err="1"/>
              <a:t>WoR</a:t>
            </a:r>
            <a:r>
              <a:rPr lang="nl-NL" dirty="0"/>
              <a:t>?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RUP, SCRUM, prototyping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Plannen, voortgang meten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Risisco’s</a:t>
            </a:r>
            <a:r>
              <a:rPr lang="nl-NL" dirty="0"/>
              <a:t> in beeld brengen en deze proberen te verminderen</a:t>
            </a:r>
          </a:p>
          <a:p>
            <a:pPr marL="342900" indent="-342900">
              <a:buFontTx/>
              <a:buChar char="-"/>
            </a:pPr>
            <a:r>
              <a:rPr lang="nl-NL" dirty="0"/>
              <a:t>Besluitvorming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Feedback geven en ontvangen</a:t>
            </a:r>
          </a:p>
          <a:p>
            <a:pPr marL="342900" indent="-342900">
              <a:buFontTx/>
              <a:buChar char="-"/>
            </a:pPr>
            <a:r>
              <a:rPr lang="nl-NL" dirty="0"/>
              <a:t>Vergaderen</a:t>
            </a:r>
          </a:p>
          <a:p>
            <a:pPr marL="342900" indent="-342900">
              <a:buFontTx/>
              <a:buChar char="-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990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099878"/>
          </a:xfrm>
        </p:spPr>
        <p:txBody>
          <a:bodyPr>
            <a:normAutofit/>
          </a:bodyPr>
          <a:lstStyle/>
          <a:p>
            <a:r>
              <a:rPr lang="nl-NL" dirty="0"/>
              <a:t>Onderwijsonline: I-</a:t>
            </a:r>
            <a:r>
              <a:rPr lang="nl-NL" dirty="0" err="1"/>
              <a:t>WoR</a:t>
            </a:r>
            <a:r>
              <a:rPr lang="nl-NL" dirty="0"/>
              <a:t> Project 24/25 S1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 dirty="0"/>
              <a:t> Projectvoorbereiding</a:t>
            </a:r>
          </a:p>
          <a:p>
            <a:endParaRPr lang="nl-NL" dirty="0"/>
          </a:p>
          <a:p>
            <a:r>
              <a:rPr lang="nl-NL" dirty="0"/>
              <a:t>Daar staan: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Coursehandleiding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Proeftoets (nu nog die van afgelopen semester)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Toetsing: Readers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Toetsing: Beroepsproduct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Lesmateriaal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Hulpdocumenten en checklists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Ook literatuur voor </a:t>
            </a:r>
            <a:r>
              <a:rPr lang="nl-NL" dirty="0" err="1"/>
              <a:t>WoR</a:t>
            </a:r>
            <a:r>
              <a:rPr lang="nl-NL" dirty="0"/>
              <a:t> specifiek 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4294967295"/>
          </p:nvPr>
        </p:nvSpPr>
        <p:spPr>
          <a:xfrm>
            <a:off x="3041650" y="1660525"/>
            <a:ext cx="6102350" cy="393700"/>
          </a:xfrm>
        </p:spPr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586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</a:t>
            </a:r>
            <a:r>
              <a:rPr lang="en-US" dirty="0"/>
              <a:t> </a:t>
            </a:r>
            <a:r>
              <a:rPr lang="en-US" dirty="0" err="1"/>
              <a:t>lesserie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1" dirty="0" err="1"/>
              <a:t>Goed</a:t>
            </a:r>
            <a:r>
              <a:rPr lang="en-US" sz="2000" b="1" dirty="0"/>
              <a:t> </a:t>
            </a:r>
            <a:r>
              <a:rPr lang="en-US" sz="2000" b="1" dirty="0" err="1"/>
              <a:t>voorbereid</a:t>
            </a:r>
            <a:r>
              <a:rPr lang="en-US" sz="2000" b="1" dirty="0"/>
              <a:t> </a:t>
            </a:r>
            <a:r>
              <a:rPr lang="en-US" sz="2000" b="1" dirty="0" err="1"/>
              <a:t>starten</a:t>
            </a:r>
            <a:r>
              <a:rPr lang="en-US" sz="2000" b="1" dirty="0"/>
              <a:t> met het project:</a:t>
            </a:r>
          </a:p>
          <a:p>
            <a:pPr algn="ctr"/>
            <a:endParaRPr lang="en-US" sz="2000" dirty="0"/>
          </a:p>
          <a:p>
            <a:pPr marL="1085850" lvl="1" indent="-342900">
              <a:buFontTx/>
              <a:buChar char="-"/>
            </a:pP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goede</a:t>
            </a:r>
            <a:r>
              <a:rPr lang="en-US" sz="2000" dirty="0"/>
              <a:t> </a:t>
            </a:r>
            <a:r>
              <a:rPr lang="en-US" sz="2000" dirty="0" err="1"/>
              <a:t>opdrachtanalyse</a:t>
            </a:r>
            <a:r>
              <a:rPr lang="en-US" sz="2000" dirty="0"/>
              <a:t> </a:t>
            </a:r>
          </a:p>
          <a:p>
            <a:pPr marL="1085850" lvl="1" indent="-342900">
              <a:buFontTx/>
              <a:buChar char="-"/>
            </a:pP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projectorganisatie</a:t>
            </a:r>
            <a:r>
              <a:rPr lang="en-US" sz="2000" dirty="0"/>
              <a:t> die past </a:t>
            </a:r>
            <a:r>
              <a:rPr lang="en-US" sz="2000" dirty="0" err="1"/>
              <a:t>bij</a:t>
            </a:r>
            <a:r>
              <a:rPr lang="en-US" sz="2000" dirty="0"/>
              <a:t> </a:t>
            </a:r>
            <a:r>
              <a:rPr lang="en-US" sz="2000" dirty="0" err="1"/>
              <a:t>opdracht</a:t>
            </a:r>
            <a:r>
              <a:rPr lang="en-US" sz="2000" dirty="0"/>
              <a:t> en </a:t>
            </a:r>
            <a:r>
              <a:rPr lang="en-US" sz="2000" dirty="0" err="1"/>
              <a:t>mensen</a:t>
            </a:r>
            <a:r>
              <a:rPr lang="en-US" sz="2000" dirty="0"/>
              <a:t> in de </a:t>
            </a:r>
            <a:r>
              <a:rPr lang="en-US" sz="2000" dirty="0" err="1"/>
              <a:t>groep,gebaseerd</a:t>
            </a:r>
            <a:r>
              <a:rPr lang="en-US" sz="2000" dirty="0"/>
              <a:t> op </a:t>
            </a:r>
            <a:r>
              <a:rPr lang="en-US" sz="2000" dirty="0" err="1"/>
              <a:t>goede</a:t>
            </a:r>
            <a:r>
              <a:rPr lang="en-US" sz="2000" dirty="0"/>
              <a:t> </a:t>
            </a:r>
            <a:r>
              <a:rPr lang="en-US" sz="2000" dirty="0" err="1"/>
              <a:t>onderzoeken</a:t>
            </a:r>
            <a:endParaRPr lang="en-US" sz="2000" dirty="0"/>
          </a:p>
          <a:p>
            <a:pPr marL="1085850" lvl="1" indent="-342900">
              <a:buFontTx/>
              <a:buChar char="-"/>
            </a:pP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basisarchitectuur</a:t>
            </a:r>
            <a:endParaRPr lang="en-US" sz="2000" dirty="0"/>
          </a:p>
          <a:p>
            <a:pPr marL="1085850" lvl="1" indent="-342900">
              <a:buFontTx/>
              <a:buChar char="-"/>
            </a:pPr>
            <a:r>
              <a:rPr lang="en-US" sz="2000" dirty="0" err="1"/>
              <a:t>goede</a:t>
            </a:r>
            <a:r>
              <a:rPr lang="en-US" sz="2000" dirty="0"/>
              <a:t> </a:t>
            </a:r>
            <a:r>
              <a:rPr lang="en-US" sz="2000" dirty="0" err="1"/>
              <a:t>leerdoelen</a:t>
            </a:r>
            <a:endParaRPr lang="en-US" sz="20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1788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8116" y="1096887"/>
            <a:ext cx="8451247" cy="650375"/>
          </a:xfrm>
        </p:spPr>
        <p:txBody>
          <a:bodyPr/>
          <a:lstStyle/>
          <a:p>
            <a:r>
              <a:rPr lang="en-US" b="0" dirty="0" err="1"/>
              <a:t>Geen</a:t>
            </a:r>
            <a:r>
              <a:rPr lang="en-US" b="0" dirty="0"/>
              <a:t> project(</a:t>
            </a:r>
            <a:r>
              <a:rPr lang="en-US" b="0" dirty="0" err="1"/>
              <a:t>vb</a:t>
            </a:r>
            <a:r>
              <a:rPr lang="en-US" b="0" dirty="0"/>
              <a:t>) </a:t>
            </a:r>
            <a:r>
              <a:rPr lang="en-US" b="0" dirty="0" err="1"/>
              <a:t>zonder</a:t>
            </a:r>
            <a:r>
              <a:rPr lang="en-US" b="0" dirty="0"/>
              <a:t> </a:t>
            </a:r>
            <a:r>
              <a:rPr lang="en-US" b="0" dirty="0" err="1"/>
              <a:t>inhoud</a:t>
            </a:r>
            <a:endParaRPr lang="en-US" b="0" dirty="0"/>
          </a:p>
        </p:txBody>
      </p:sp>
      <p:graphicFrame>
        <p:nvGraphicFramePr>
          <p:cNvPr id="17" name="Tijdelijke aanduiding voor inhoud 16"/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405139318"/>
              </p:ext>
            </p:extLst>
          </p:nvPr>
        </p:nvGraphicFramePr>
        <p:xfrm>
          <a:off x="1391698" y="3052211"/>
          <a:ext cx="55825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kstvak 10"/>
          <p:cNvSpPr txBox="1"/>
          <p:nvPr/>
        </p:nvSpPr>
        <p:spPr>
          <a:xfrm>
            <a:off x="1841501" y="2116541"/>
            <a:ext cx="264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Robots</a:t>
            </a:r>
          </a:p>
          <a:p>
            <a:r>
              <a:rPr lang="en-US" sz="2400" b="1" dirty="0" err="1"/>
              <a:t>Analyse</a:t>
            </a:r>
            <a:endParaRPr lang="en-US" sz="2400" b="1" dirty="0"/>
          </a:p>
          <a:p>
            <a:r>
              <a:rPr lang="en-US" sz="2400" b="1" dirty="0" err="1"/>
              <a:t>Ontwerp</a:t>
            </a:r>
            <a:endParaRPr lang="en-US" sz="2000" b="1" dirty="0"/>
          </a:p>
        </p:txBody>
      </p:sp>
      <p:sp>
        <p:nvSpPr>
          <p:cNvPr id="12" name="Tekstvak 11"/>
          <p:cNvSpPr txBox="1"/>
          <p:nvPr/>
        </p:nvSpPr>
        <p:spPr>
          <a:xfrm>
            <a:off x="5240909" y="2081078"/>
            <a:ext cx="1237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PrVb</a:t>
            </a:r>
            <a:endParaRPr lang="en-US" sz="3200" b="1" dirty="0"/>
          </a:p>
          <a:p>
            <a:r>
              <a:rPr lang="en-US" sz="2400" b="1" dirty="0" err="1"/>
              <a:t>Analyse</a:t>
            </a:r>
            <a:endParaRPr lang="en-US" sz="2400" b="1" dirty="0"/>
          </a:p>
          <a:p>
            <a:r>
              <a:rPr lang="en-US" sz="2400" b="1" dirty="0" err="1"/>
              <a:t>Proces</a:t>
            </a:r>
            <a:endParaRPr lang="en-US" sz="2400" b="1" dirty="0"/>
          </a:p>
          <a:p>
            <a:endParaRPr lang="en-US" sz="3200" b="1" dirty="0"/>
          </a:p>
        </p:txBody>
      </p:sp>
      <p:cxnSp>
        <p:nvCxnSpPr>
          <p:cNvPr id="15" name="Rechte verbindingslijn met pijl 14"/>
          <p:cNvCxnSpPr/>
          <p:nvPr/>
        </p:nvCxnSpPr>
        <p:spPr>
          <a:xfrm>
            <a:off x="2833336" y="4824248"/>
            <a:ext cx="0" cy="15462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>
            <a:off x="2859068" y="6372548"/>
            <a:ext cx="2958964" cy="178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/>
          <p:cNvSpPr txBox="1"/>
          <p:nvPr/>
        </p:nvSpPr>
        <p:spPr>
          <a:xfrm>
            <a:off x="2097342" y="6390406"/>
            <a:ext cx="1534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SAD</a:t>
            </a:r>
            <a:endParaRPr lang="en-US" sz="2000" b="1" dirty="0"/>
          </a:p>
        </p:txBody>
      </p:sp>
      <p:cxnSp>
        <p:nvCxnSpPr>
          <p:cNvPr id="24" name="Rechte verbindingslijn met pijl 23"/>
          <p:cNvCxnSpPr/>
          <p:nvPr/>
        </p:nvCxnSpPr>
        <p:spPr>
          <a:xfrm>
            <a:off x="5821459" y="3704570"/>
            <a:ext cx="5255" cy="276552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5637607" y="6370457"/>
            <a:ext cx="97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PvA</a:t>
            </a:r>
            <a:endParaRPr lang="en-US" sz="2000" b="1" dirty="0"/>
          </a:p>
        </p:txBody>
      </p:sp>
      <p:cxnSp>
        <p:nvCxnSpPr>
          <p:cNvPr id="30" name="Rechte verbindingslijn met pijl 29"/>
          <p:cNvCxnSpPr/>
          <p:nvPr/>
        </p:nvCxnSpPr>
        <p:spPr>
          <a:xfrm flipH="1">
            <a:off x="2868550" y="4941439"/>
            <a:ext cx="29581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3398919" y="4356370"/>
            <a:ext cx="1482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Analyse</a:t>
            </a:r>
            <a:r>
              <a:rPr lang="en-US" dirty="0"/>
              <a:t>/</a:t>
            </a:r>
          </a:p>
          <a:p>
            <a:r>
              <a:rPr lang="en-US" dirty="0"/>
              <a:t>stakeholders</a:t>
            </a:r>
          </a:p>
        </p:txBody>
      </p:sp>
      <p:sp>
        <p:nvSpPr>
          <p:cNvPr id="38" name="Tekstvak 37"/>
          <p:cNvSpPr txBox="1"/>
          <p:nvPr/>
        </p:nvSpPr>
        <p:spPr>
          <a:xfrm>
            <a:off x="3259856" y="5941955"/>
            <a:ext cx="1482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architectuur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1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76518" y="1096887"/>
            <a:ext cx="8492845" cy="650375"/>
          </a:xfrm>
        </p:spPr>
        <p:txBody>
          <a:bodyPr/>
          <a:lstStyle/>
          <a:p>
            <a:r>
              <a:rPr lang="en-US" sz="2800" b="0" dirty="0" err="1"/>
              <a:t>Opdracht</a:t>
            </a:r>
            <a:r>
              <a:rPr lang="en-US" sz="2800" b="0" dirty="0"/>
              <a:t> PVB op </a:t>
            </a:r>
            <a:r>
              <a:rPr lang="en-US" sz="2800" b="0" dirty="0" err="1"/>
              <a:t>hoofdlijnen</a:t>
            </a:r>
            <a:endParaRPr lang="en-US" sz="2800" b="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3"/>
          </p:nvPr>
        </p:nvSpPr>
        <p:spPr>
          <a:xfrm>
            <a:off x="804041" y="2384425"/>
            <a:ext cx="8065322" cy="3952875"/>
          </a:xfrm>
        </p:spPr>
        <p:txBody>
          <a:bodyPr>
            <a:normAutofit/>
          </a:bodyPr>
          <a:lstStyle/>
          <a:p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Werk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komende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weken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onderwerp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uit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zodat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beargumenteerde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keuzes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kunt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maken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je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optimale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commitment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krijgt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van de hele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klas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het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schrijven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van het plan van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aanpak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en het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vaststellen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van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ieders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leerdoelen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goed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voorbereid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Het team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team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gaat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functioneren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Manage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deze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9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weken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m.b.v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dirty="0" err="1">
                <a:latin typeface="Arial" panose="020B0604020202020204" pitchFamily="34" charset="0"/>
                <a:cs typeface="Arial" panose="020B0604020202020204" pitchFamily="34" charset="0"/>
              </a:rPr>
              <a:t>metrieken</a:t>
            </a:r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maak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onderzoeksverslag</a:t>
            </a:r>
            <a:endParaRPr lang="en-US" b="1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6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Rol</a:t>
            </a:r>
            <a:r>
              <a:rPr lang="en-US" dirty="0"/>
              <a:t> </a:t>
            </a:r>
            <a:r>
              <a:rPr lang="en-US" dirty="0" err="1"/>
              <a:t>docenten</a:t>
            </a:r>
            <a:r>
              <a:rPr lang="en-US" dirty="0"/>
              <a:t>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Docenten</a:t>
            </a:r>
            <a:r>
              <a:rPr lang="en-US" dirty="0"/>
              <a:t> World, Robots en Skills </a:t>
            </a:r>
            <a:r>
              <a:rPr lang="en-US" dirty="0" err="1"/>
              <a:t>zijn</a:t>
            </a:r>
            <a:r>
              <a:rPr lang="en-US" dirty="0"/>
              <a:t> ‘consultant’, het </a:t>
            </a:r>
            <a:r>
              <a:rPr lang="en-US" dirty="0" err="1"/>
              <a:t>initiatief</a:t>
            </a:r>
            <a:r>
              <a:rPr lang="en-US" dirty="0"/>
              <a:t> </a:t>
            </a:r>
            <a:r>
              <a:rPr lang="en-US" dirty="0" err="1"/>
              <a:t>ligt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jullie</a:t>
            </a:r>
            <a:endParaRPr lang="en-US" dirty="0"/>
          </a:p>
          <a:p>
            <a:r>
              <a:rPr lang="en-US" dirty="0" err="1"/>
              <a:t>Dus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organiseer</a:t>
            </a:r>
            <a:r>
              <a:rPr lang="en-US" dirty="0"/>
              <a:t> </a:t>
            </a:r>
            <a:r>
              <a:rPr lang="en-US" dirty="0" err="1"/>
              <a:t>overleg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vraag</a:t>
            </a:r>
            <a:r>
              <a:rPr lang="en-US" dirty="0"/>
              <a:t> feedback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wees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bang </a:t>
            </a:r>
            <a:r>
              <a:rPr lang="en-US" dirty="0" err="1"/>
              <a:t>halfproducten</a:t>
            </a:r>
            <a:r>
              <a:rPr lang="en-US" dirty="0"/>
              <a:t> te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denk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over concrete </a:t>
            </a:r>
            <a:r>
              <a:rPr lang="en-US" dirty="0" err="1"/>
              <a:t>vragen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Docent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:</a:t>
            </a:r>
          </a:p>
          <a:p>
            <a:r>
              <a:rPr lang="en-US" dirty="0"/>
              <a:t>-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achteraan</a:t>
            </a:r>
            <a:r>
              <a:rPr lang="en-US" dirty="0"/>
              <a:t> </a:t>
            </a:r>
            <a:r>
              <a:rPr lang="en-US" dirty="0" err="1"/>
              <a:t>hollen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wat</a:t>
            </a:r>
            <a:r>
              <a:rPr lang="en-US" dirty="0"/>
              <a:t> je </a:t>
            </a:r>
            <a:r>
              <a:rPr lang="en-US" dirty="0" err="1"/>
              <a:t>belooft</a:t>
            </a:r>
            <a:r>
              <a:rPr lang="en-US" dirty="0"/>
              <a:t>, </a:t>
            </a:r>
            <a:r>
              <a:rPr lang="en-US" dirty="0" err="1"/>
              <a:t>dus</a:t>
            </a:r>
            <a:r>
              <a:rPr lang="en-US" dirty="0"/>
              <a:t>: </a:t>
            </a:r>
            <a:r>
              <a:rPr lang="en-US" dirty="0" err="1"/>
              <a:t>wees</a:t>
            </a:r>
            <a:r>
              <a:rPr lang="en-US" dirty="0"/>
              <a:t> </a:t>
            </a:r>
            <a:r>
              <a:rPr lang="en-US" dirty="0" err="1"/>
              <a:t>scherp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 err="1"/>
              <a:t>Dit</a:t>
            </a:r>
            <a:r>
              <a:rPr lang="en-US" i="1" dirty="0"/>
              <a:t> </a:t>
            </a:r>
            <a:r>
              <a:rPr lang="en-US" i="1" dirty="0" err="1"/>
              <a:t>geldt</a:t>
            </a:r>
            <a:r>
              <a:rPr lang="en-US" i="1" dirty="0"/>
              <a:t> </a:t>
            </a:r>
            <a:r>
              <a:rPr lang="en-US" i="1" dirty="0" err="1"/>
              <a:t>voor</a:t>
            </a:r>
            <a:r>
              <a:rPr lang="en-US" i="1" dirty="0"/>
              <a:t> de course </a:t>
            </a:r>
            <a:r>
              <a:rPr lang="en-US" i="1" dirty="0" err="1"/>
              <a:t>én</a:t>
            </a:r>
            <a:r>
              <a:rPr lang="en-US" i="1" dirty="0"/>
              <a:t> </a:t>
            </a:r>
            <a:r>
              <a:rPr lang="en-US" i="1" dirty="0" err="1"/>
              <a:t>projectfase</a:t>
            </a:r>
            <a:r>
              <a:rPr lang="en-US" i="1" dirty="0"/>
              <a:t>!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4294967295"/>
          </p:nvPr>
        </p:nvSpPr>
        <p:spPr>
          <a:xfrm>
            <a:off x="3041650" y="1660525"/>
            <a:ext cx="6102350" cy="3937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33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Doel rest van </a:t>
            </a:r>
            <a:r>
              <a:rPr lang="en-US" dirty="0" err="1"/>
              <a:t>deze</a:t>
            </a:r>
            <a:r>
              <a:rPr lang="en-US" dirty="0"/>
              <a:t> les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Vaststellen</a:t>
            </a:r>
            <a:r>
              <a:rPr lang="en-US" sz="2000" dirty="0"/>
              <a:t> </a:t>
            </a:r>
            <a:r>
              <a:rPr lang="en-US" sz="2000" dirty="0" err="1"/>
              <a:t>onderwerpen</a:t>
            </a:r>
            <a:r>
              <a:rPr lang="en-US" sz="2000" dirty="0"/>
              <a:t> </a:t>
            </a:r>
            <a:r>
              <a:rPr lang="en-US" sz="2000" dirty="0" err="1"/>
              <a:t>onderzoeken</a:t>
            </a:r>
            <a:r>
              <a:rPr lang="en-US" sz="2000" dirty="0"/>
              <a:t> </a:t>
            </a:r>
            <a:r>
              <a:rPr lang="en-US" sz="2000" dirty="0" err="1"/>
              <a:t>adhv</a:t>
            </a:r>
            <a:r>
              <a:rPr lang="en-US" sz="2000" dirty="0"/>
              <a:t> </a:t>
            </a:r>
            <a:r>
              <a:rPr lang="en-US" sz="2000" dirty="0" err="1"/>
              <a:t>risico-analyse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Eerste</a:t>
            </a:r>
            <a:r>
              <a:rPr lang="en-US" sz="2000" dirty="0"/>
              <a:t> </a:t>
            </a:r>
            <a:r>
              <a:rPr lang="en-US" sz="2000" dirty="0" err="1"/>
              <a:t>opzet</a:t>
            </a:r>
            <a:r>
              <a:rPr lang="en-US" sz="2000" dirty="0"/>
              <a:t> </a:t>
            </a:r>
            <a:r>
              <a:rPr lang="en-US" sz="2000" dirty="0" err="1"/>
              <a:t>probleemstelling</a:t>
            </a:r>
            <a:r>
              <a:rPr lang="en-US" sz="2000" dirty="0"/>
              <a:t> en </a:t>
            </a:r>
            <a:r>
              <a:rPr lang="en-US" sz="2000" dirty="0" err="1"/>
              <a:t>onderzoeksvragen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Bepalen</a:t>
            </a:r>
            <a:r>
              <a:rPr lang="en-US" sz="2000" dirty="0"/>
              <a:t> planning </a:t>
            </a:r>
            <a:r>
              <a:rPr lang="en-US" sz="2000" dirty="0" err="1"/>
              <a:t>toelichting</a:t>
            </a:r>
            <a:r>
              <a:rPr lang="en-US" sz="2000" dirty="0"/>
              <a:t> </a:t>
            </a:r>
            <a:r>
              <a:rPr lang="en-US" sz="2000" dirty="0" err="1"/>
              <a:t>Theorie</a:t>
            </a:r>
            <a:r>
              <a:rPr lang="en-US" sz="2000" dirty="0"/>
              <a:t> ( </a:t>
            </a:r>
            <a:r>
              <a:rPr lang="en-US" sz="2000" dirty="0" err="1"/>
              <a:t>nodig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kennistoets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Bepalen</a:t>
            </a:r>
            <a:r>
              <a:rPr lang="en-US" sz="2000" dirty="0"/>
              <a:t> </a:t>
            </a:r>
            <a:r>
              <a:rPr lang="en-US" sz="2000" dirty="0" err="1"/>
              <a:t>werkzaamheden</a:t>
            </a:r>
            <a:r>
              <a:rPr lang="en-US" sz="2000" dirty="0"/>
              <a:t> </a:t>
            </a:r>
            <a:r>
              <a:rPr lang="en-US" sz="2000" dirty="0" err="1"/>
              <a:t>volgende</a:t>
            </a:r>
            <a:r>
              <a:rPr lang="en-US" sz="2000" dirty="0"/>
              <a:t> week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632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Groepsvorming</a:t>
            </a:r>
            <a:r>
              <a:rPr lang="en-US" dirty="0"/>
              <a:t> en </a:t>
            </a:r>
            <a:r>
              <a:rPr lang="en-US" dirty="0" err="1"/>
              <a:t>inhoud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verheug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op </a:t>
            </a:r>
            <a:r>
              <a:rPr lang="en-US" dirty="0" err="1"/>
              <a:t>tijdens</a:t>
            </a:r>
            <a:r>
              <a:rPr lang="en-US" dirty="0"/>
              <a:t> het WoR-project?</a:t>
            </a:r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zit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i="1" dirty="0" err="1"/>
              <a:t>persoonlijke</a:t>
            </a:r>
            <a:r>
              <a:rPr lang="en-US" dirty="0"/>
              <a:t> </a:t>
            </a:r>
            <a:r>
              <a:rPr lang="en-US" dirty="0" err="1"/>
              <a:t>kracht</a:t>
            </a:r>
            <a:r>
              <a:rPr lang="en-US" dirty="0"/>
              <a:t>? En </a:t>
            </a:r>
            <a:r>
              <a:rPr lang="en-US" dirty="0" err="1"/>
              <a:t>vakinhoudelijk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 Wat </a:t>
            </a:r>
            <a:r>
              <a:rPr lang="en-US" dirty="0" err="1"/>
              <a:t>denk</a:t>
            </a:r>
            <a:r>
              <a:rPr lang="en-US" dirty="0"/>
              <a:t> je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persoonlijke</a:t>
            </a:r>
            <a:r>
              <a:rPr lang="en-US" dirty="0"/>
              <a:t> </a:t>
            </a:r>
            <a:r>
              <a:rPr lang="en-US" dirty="0" err="1"/>
              <a:t>uitdaging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het </a:t>
            </a:r>
            <a:r>
              <a:rPr lang="en-US" dirty="0" err="1"/>
              <a:t>komende</a:t>
            </a:r>
            <a:r>
              <a:rPr lang="en-US" dirty="0"/>
              <a:t> project? </a:t>
            </a:r>
          </a:p>
          <a:p>
            <a:pPr>
              <a:buFontTx/>
              <a:buChar char="-"/>
            </a:pPr>
            <a:r>
              <a:rPr lang="en-US" dirty="0"/>
              <a:t>Wat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jij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</a:t>
            </a:r>
            <a:r>
              <a:rPr lang="en-US" dirty="0" err="1"/>
              <a:t>grootste</a:t>
            </a:r>
            <a:r>
              <a:rPr lang="en-US" dirty="0"/>
              <a:t> </a:t>
            </a:r>
            <a:r>
              <a:rPr lang="en-US" dirty="0" err="1"/>
              <a:t>risico</a:t>
            </a:r>
            <a:r>
              <a:rPr lang="en-US" dirty="0"/>
              <a:t> van </a:t>
            </a:r>
            <a:r>
              <a:rPr lang="en-US" dirty="0" err="1"/>
              <a:t>werken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grote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 err="1"/>
              <a:t>Waar</a:t>
            </a:r>
            <a:r>
              <a:rPr lang="en-US" dirty="0"/>
              <a:t> zit </a:t>
            </a:r>
            <a:r>
              <a:rPr lang="en-US" u="sng" dirty="0" err="1"/>
              <a:t>als</a:t>
            </a:r>
            <a:r>
              <a:rPr lang="en-US" u="sng" dirty="0"/>
              <a:t> </a:t>
            </a:r>
            <a:r>
              <a:rPr lang="en-US" u="sng" dirty="0" err="1"/>
              <a:t>groep</a:t>
            </a:r>
            <a:r>
              <a:rPr lang="en-US" u="sng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risico</a:t>
            </a:r>
            <a:r>
              <a:rPr lang="en-US" dirty="0"/>
              <a:t> en </a:t>
            </a:r>
            <a:r>
              <a:rPr lang="en-US" dirty="0" err="1"/>
              <a:t>kracht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4294967295"/>
          </p:nvPr>
        </p:nvSpPr>
        <p:spPr>
          <a:xfrm>
            <a:off x="3041650" y="1660525"/>
            <a:ext cx="6102350" cy="3937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0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D00D2-95C8-BF7D-A43E-E58DD409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 voor een volledig of aangepast 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B651C5-2E74-85AB-6CDF-D48D8D77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000" dirty="0"/>
              <a:t>Kijk op #OO en bepaal wie wat leest.</a:t>
            </a:r>
          </a:p>
          <a:p>
            <a:endParaRPr lang="nl-NL" sz="2000" dirty="0"/>
          </a:p>
          <a:p>
            <a:r>
              <a:rPr lang="nl-NL" sz="2000" dirty="0"/>
              <a:t>1.1 De Studiehandleiding over het project</a:t>
            </a:r>
          </a:p>
          <a:p>
            <a:r>
              <a:rPr lang="nl-NL" sz="2000" dirty="0"/>
              <a:t>1.2  De projectopdracht ( deze is nog niet helemaal up to date)</a:t>
            </a:r>
          </a:p>
          <a:p>
            <a:r>
              <a:rPr lang="nl-NL" sz="2000" dirty="0"/>
              <a:t>2.1  Ervaringen eerdere studenten </a:t>
            </a:r>
            <a:r>
              <a:rPr lang="nl-NL" sz="2000" dirty="0" err="1"/>
              <a:t>WoR</a:t>
            </a:r>
            <a:endParaRPr lang="nl-NL" sz="2000" dirty="0"/>
          </a:p>
          <a:p>
            <a:r>
              <a:rPr lang="nl-NL" sz="2000" dirty="0"/>
              <a:t>2.1  Adviesrapport S2 2023 2024, Hoofdstuk 4, 5 en 6</a:t>
            </a:r>
          </a:p>
          <a:p>
            <a:endParaRPr lang="nl-NL" sz="2000" i="1" dirty="0"/>
          </a:p>
          <a:p>
            <a:endParaRPr lang="nl-NL" sz="2000" dirty="0"/>
          </a:p>
          <a:p>
            <a:endParaRPr lang="nl-NL" sz="2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179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48336-C5B2-E8E6-0908-797EDB8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deze 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191A95-5378-F9E4-A3B9-4D644303F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Alles in de startblokken zetten om:</a:t>
            </a:r>
          </a:p>
          <a:p>
            <a:r>
              <a:rPr lang="nl-NL" dirty="0"/>
              <a:t>-    Het project goed voor te bereiden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Kennistoets te halen (week 7)</a:t>
            </a:r>
          </a:p>
          <a:p>
            <a:pPr marL="285750" indent="-285750">
              <a:buFontTx/>
              <a:buChar char="-"/>
            </a:pPr>
            <a:r>
              <a:rPr lang="nl-NL" b="1" dirty="0"/>
              <a:t>Zinvolle</a:t>
            </a:r>
            <a:r>
              <a:rPr lang="nl-NL" dirty="0"/>
              <a:t> onderzoeken te gaan doen ( ook deze met een voldoende behalen)</a:t>
            </a:r>
          </a:p>
          <a:p>
            <a:pPr marL="285750" indent="-285750">
              <a:buFontTx/>
              <a:buChar char="-"/>
            </a:pPr>
            <a:r>
              <a:rPr lang="nl-NL" dirty="0"/>
              <a:t>Te kunnen starten met een goed uitgewerkt persoonlijk leerdoel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710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A1B77-521C-BB69-D771-01F7192D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01C3C5-5AE9-7D54-BFC4-9DC926804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Na het lezen nieuwe risico’s of uitdagingen gezien?</a:t>
            </a:r>
          </a:p>
        </p:txBody>
      </p:sp>
    </p:spTree>
    <p:extLst>
      <p:ext uri="{BB962C8B-B14F-4D97-AF65-F5344CB8AC3E}">
        <p14:creationId xmlns:p14="http://schemas.microsoft.com/office/powerpoint/2010/main" val="153652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C979F-60DC-00FD-25D6-745F6599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Besluitvorming!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D8105A-38CA-128C-C163-23EEF7FE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000" dirty="0"/>
              <a:t>Risico’s mitigeren=</a:t>
            </a:r>
          </a:p>
          <a:p>
            <a:endParaRPr lang="nl-NL" sz="2000" dirty="0"/>
          </a:p>
          <a:p>
            <a:r>
              <a:rPr lang="nl-NL" sz="2000" dirty="0"/>
              <a:t>Cluster de risico’s zo dat ze voldoende worden afgedekt en maak groepjes die aan de onderzoeken werken</a:t>
            </a:r>
          </a:p>
        </p:txBody>
      </p:sp>
    </p:spTree>
    <p:extLst>
      <p:ext uri="{BB962C8B-B14F-4D97-AF65-F5344CB8AC3E}">
        <p14:creationId xmlns:p14="http://schemas.microsoft.com/office/powerpoint/2010/main" val="1666054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vandaag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groepsindeling</a:t>
            </a:r>
            <a:r>
              <a:rPr lang="en-US" dirty="0"/>
              <a:t> (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voorbereidingsfase</a:t>
            </a:r>
            <a:r>
              <a:rPr lang="en-US" dirty="0"/>
              <a:t>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koppel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ieder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stakeholder</a:t>
            </a:r>
          </a:p>
          <a:p>
            <a:endParaRPr lang="en-US" dirty="0"/>
          </a:p>
          <a:p>
            <a:r>
              <a:rPr lang="en-US" i="1" dirty="0"/>
              <a:t>De stakeholder:</a:t>
            </a:r>
          </a:p>
          <a:p>
            <a:pPr marL="342900" indent="-342900">
              <a:buFontTx/>
              <a:buChar char="-"/>
            </a:pPr>
            <a:r>
              <a:rPr lang="en-US" i="1" dirty="0" err="1"/>
              <a:t>bekijkt</a:t>
            </a:r>
            <a:r>
              <a:rPr lang="en-US" i="1" dirty="0"/>
              <a:t> </a:t>
            </a:r>
            <a:r>
              <a:rPr lang="en-US" i="1" dirty="0" err="1"/>
              <a:t>periodiek</a:t>
            </a:r>
            <a:r>
              <a:rPr lang="en-US" i="1" dirty="0"/>
              <a:t> met </a:t>
            </a:r>
            <a:r>
              <a:rPr lang="en-US" i="1" dirty="0" err="1"/>
              <a:t>zijn</a:t>
            </a:r>
            <a:r>
              <a:rPr lang="en-US" i="1" dirty="0"/>
              <a:t> </a:t>
            </a:r>
            <a:r>
              <a:rPr lang="en-US" i="1" dirty="0" err="1"/>
              <a:t>gezond</a:t>
            </a:r>
            <a:r>
              <a:rPr lang="en-US" i="1" dirty="0"/>
              <a:t> </a:t>
            </a:r>
            <a:r>
              <a:rPr lang="en-US" i="1" dirty="0" err="1"/>
              <a:t>verstand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de </a:t>
            </a:r>
            <a:r>
              <a:rPr lang="en-US" i="1" dirty="0" err="1"/>
              <a:t>Eisen</a:t>
            </a:r>
            <a:r>
              <a:rPr lang="en-US" i="1" dirty="0"/>
              <a:t> </a:t>
            </a:r>
            <a:r>
              <a:rPr lang="en-US" i="1" dirty="0" err="1"/>
              <a:t>aan</a:t>
            </a:r>
            <a:r>
              <a:rPr lang="en-US" i="1" dirty="0"/>
              <a:t> het </a:t>
            </a:r>
            <a:r>
              <a:rPr lang="en-US" i="1" dirty="0" err="1"/>
              <a:t>onderzoek</a:t>
            </a:r>
            <a:r>
              <a:rPr lang="en-US" i="1" dirty="0"/>
              <a:t> (</a:t>
            </a:r>
            <a:r>
              <a:rPr lang="en-US" i="1" dirty="0" err="1"/>
              <a:t>zie</a:t>
            </a:r>
            <a:r>
              <a:rPr lang="en-US" i="1" dirty="0"/>
              <a:t> OO) de stand van </a:t>
            </a:r>
            <a:r>
              <a:rPr lang="en-US" i="1" dirty="0" err="1"/>
              <a:t>zaken</a:t>
            </a:r>
            <a:r>
              <a:rPr lang="en-US" i="1" dirty="0"/>
              <a:t> van ‘</a:t>
            </a:r>
            <a:r>
              <a:rPr lang="en-US" i="1" dirty="0" err="1"/>
              <a:t>zijn</a:t>
            </a:r>
            <a:r>
              <a:rPr lang="en-US" i="1" dirty="0"/>
              <a:t>’ </a:t>
            </a:r>
            <a:r>
              <a:rPr lang="en-US" i="1" dirty="0" err="1"/>
              <a:t>onderzoek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geeft</a:t>
            </a:r>
            <a:r>
              <a:rPr lang="en-US" i="1" dirty="0"/>
              <a:t> feedback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Iedere</a:t>
            </a:r>
            <a:r>
              <a:rPr lang="en-US" dirty="0"/>
              <a:t>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formuleert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voorstel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agenderen</a:t>
            </a:r>
            <a:r>
              <a:rPr lang="en-US" dirty="0"/>
              <a:t> van de </a:t>
            </a:r>
            <a:r>
              <a:rPr lang="en-US" dirty="0" err="1"/>
              <a:t>theorie</a:t>
            </a:r>
            <a:r>
              <a:rPr lang="en-US" dirty="0"/>
              <a:t> die </a:t>
            </a:r>
            <a:r>
              <a:rPr lang="en-US" dirty="0" err="1"/>
              <a:t>voor</a:t>
            </a:r>
            <a:r>
              <a:rPr lang="en-US" dirty="0"/>
              <a:t> de </a:t>
            </a:r>
            <a:r>
              <a:rPr lang="en-US" dirty="0" err="1"/>
              <a:t>toets</a:t>
            </a:r>
            <a:r>
              <a:rPr lang="en-US" dirty="0"/>
              <a:t> </a:t>
            </a:r>
            <a:r>
              <a:rPr lang="en-US" dirty="0" err="1"/>
              <a:t>geleerd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: hoe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tijdig</a:t>
            </a:r>
            <a:r>
              <a:rPr lang="en-US" dirty="0"/>
              <a:t> </a:t>
            </a:r>
            <a:r>
              <a:rPr lang="en-US" dirty="0" err="1"/>
              <a:t>leren</a:t>
            </a:r>
            <a:r>
              <a:rPr lang="en-US" dirty="0"/>
              <a:t> en </a:t>
            </a:r>
            <a:r>
              <a:rPr lang="en-US" dirty="0" err="1"/>
              <a:t>toepassen</a:t>
            </a:r>
            <a:r>
              <a:rPr lang="en-US" dirty="0"/>
              <a:t>? &gt;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in </a:t>
            </a:r>
            <a:r>
              <a:rPr lang="en-US" dirty="0" err="1"/>
              <a:t>vergadering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Begin met </a:t>
            </a:r>
            <a:r>
              <a:rPr lang="en-US" dirty="0" err="1"/>
              <a:t>probleemstelling</a:t>
            </a:r>
            <a:r>
              <a:rPr lang="en-US" dirty="0"/>
              <a:t>/</a:t>
            </a:r>
            <a:r>
              <a:rPr lang="en-US" dirty="0" err="1"/>
              <a:t>doelstelling</a:t>
            </a:r>
            <a:r>
              <a:rPr lang="en-US" dirty="0"/>
              <a:t>/</a:t>
            </a:r>
            <a:r>
              <a:rPr lang="en-US" dirty="0" err="1"/>
              <a:t>hoofd</a:t>
            </a:r>
            <a:r>
              <a:rPr lang="en-US" dirty="0"/>
              <a:t>- en </a:t>
            </a:r>
            <a:r>
              <a:rPr lang="en-US" dirty="0" err="1"/>
              <a:t>deelvragen</a:t>
            </a:r>
            <a:r>
              <a:rPr lang="en-US" dirty="0"/>
              <a:t> van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&gt;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in  </a:t>
            </a:r>
            <a:r>
              <a:rPr lang="en-US" dirty="0" err="1"/>
              <a:t>vergadering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32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1"/>
          <p:cNvSpPr>
            <a:spLocks noGrp="1" noChangeArrowheads="1"/>
          </p:cNvSpPr>
          <p:nvPr>
            <p:ph type="title"/>
          </p:nvPr>
        </p:nvSpPr>
        <p:spPr>
          <a:xfrm>
            <a:off x="1071563" y="857250"/>
            <a:ext cx="7467600" cy="685800"/>
          </a:xfrm>
        </p:spPr>
        <p:txBody>
          <a:bodyPr/>
          <a:lstStyle/>
          <a:p>
            <a:pPr eaLnBrk="1" hangingPunct="1"/>
            <a:r>
              <a:rPr lang="nl-NL" dirty="0">
                <a:solidFill>
                  <a:schemeClr val="tx1"/>
                </a:solidFill>
              </a:rPr>
              <a:t>Effect besluitvormingsmethoden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idx="1"/>
          </p:nvPr>
        </p:nvGraphicFramePr>
        <p:xfrm>
          <a:off x="1143000" y="1676400"/>
          <a:ext cx="7467600" cy="4267200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83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35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nl-NL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Snelheid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Eerlijkheid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Uitvoerbaar-heid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Participatie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Levert creatieve oplossing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Zekerheid van kwaliteit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Loten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  <a:endParaRPr kumimoji="0" lang="nl-NL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Meerderheid van stemmen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Delegatie</a:t>
                      </a: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6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Autoritair</a:t>
                      </a: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8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Consensus</a:t>
                      </a: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-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nl-NL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"/>
                        </a:rPr>
                        <a:t>++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32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14779"/>
            <a:ext cx="7886700" cy="559152"/>
          </a:xfrm>
        </p:spPr>
        <p:txBody>
          <a:bodyPr/>
          <a:lstStyle/>
          <a:p>
            <a:r>
              <a:rPr lang="nl-NL" dirty="0"/>
              <a:t>BOB-model</a:t>
            </a:r>
          </a:p>
        </p:txBody>
      </p:sp>
      <p:grpSp>
        <p:nvGrpSpPr>
          <p:cNvPr id="4" name="Groep 3">
            <a:extLst>
              <a:ext uri="{FF2B5EF4-FFF2-40B4-BE49-F238E27FC236}">
                <a16:creationId xmlns:a16="http://schemas.microsoft.com/office/drawing/2014/main" id="{C2609E5C-1B09-C63B-9550-54B18C19D054}"/>
              </a:ext>
            </a:extLst>
          </p:cNvPr>
          <p:cNvGrpSpPr/>
          <p:nvPr/>
        </p:nvGrpSpPr>
        <p:grpSpPr>
          <a:xfrm>
            <a:off x="1557337" y="1558933"/>
            <a:ext cx="6296025" cy="2314575"/>
            <a:chOff x="0" y="0"/>
            <a:chExt cx="6296025" cy="2314575"/>
          </a:xfrm>
        </p:grpSpPr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A6037F57-0D79-3227-3161-64F6A94DEB40}"/>
                </a:ext>
              </a:extLst>
            </p:cNvPr>
            <p:cNvGrpSpPr/>
            <p:nvPr/>
          </p:nvGrpSpPr>
          <p:grpSpPr>
            <a:xfrm>
              <a:off x="716916" y="0"/>
              <a:ext cx="4943475" cy="2314575"/>
              <a:chOff x="0" y="0"/>
              <a:chExt cx="4943475" cy="2314575"/>
            </a:xfrm>
          </p:grpSpPr>
          <p:cxnSp>
            <p:nvCxnSpPr>
              <p:cNvPr id="9" name="Rechte verbindingslijn 8">
                <a:extLst>
                  <a:ext uri="{FF2B5EF4-FFF2-40B4-BE49-F238E27FC236}">
                    <a16:creationId xmlns:a16="http://schemas.microsoft.com/office/drawing/2014/main" id="{8C78C9A2-3CAA-0AF4-D90F-6D68D90B32D1}"/>
                  </a:ext>
                </a:extLst>
              </p:cNvPr>
              <p:cNvCxnSpPr/>
              <p:nvPr/>
            </p:nvCxnSpPr>
            <p:spPr>
              <a:xfrm>
                <a:off x="0" y="0"/>
                <a:ext cx="4829175" cy="6191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Rechte verbindingslijn 9">
                <a:extLst>
                  <a:ext uri="{FF2B5EF4-FFF2-40B4-BE49-F238E27FC236}">
                    <a16:creationId xmlns:a16="http://schemas.microsoft.com/office/drawing/2014/main" id="{37F1EE93-E54E-5F78-43BA-2C9CA782425A}"/>
                  </a:ext>
                </a:extLst>
              </p:cNvPr>
              <p:cNvCxnSpPr/>
              <p:nvPr/>
            </p:nvCxnSpPr>
            <p:spPr>
              <a:xfrm flipV="1">
                <a:off x="47625" y="1590675"/>
                <a:ext cx="4895850" cy="723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kstvak 5">
                <a:extLst>
                  <a:ext uri="{FF2B5EF4-FFF2-40B4-BE49-F238E27FC236}">
                    <a16:creationId xmlns:a16="http://schemas.microsoft.com/office/drawing/2014/main" id="{A9532CA2-AD1B-9FA0-F226-EB859AFD120D}"/>
                  </a:ext>
                </a:extLst>
              </p:cNvPr>
              <p:cNvSpPr txBox="1"/>
              <p:nvPr/>
            </p:nvSpPr>
            <p:spPr>
              <a:xfrm>
                <a:off x="47625" y="295275"/>
                <a:ext cx="1143000" cy="141922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l-NL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Beeldvorming</a:t>
                </a: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Wat is het doel van het besluit?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Wat zijn de kaders?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Wie moeten er betrokken zijn?</a:t>
                </a:r>
                <a:b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</a:br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Welke opties zien we al?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…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2" name="Tekstvak 5">
                <a:extLst>
                  <a:ext uri="{FF2B5EF4-FFF2-40B4-BE49-F238E27FC236}">
                    <a16:creationId xmlns:a16="http://schemas.microsoft.com/office/drawing/2014/main" id="{0F570797-1536-E4B0-6EC1-7399008B8FBD}"/>
                  </a:ext>
                </a:extLst>
              </p:cNvPr>
              <p:cNvSpPr txBox="1"/>
              <p:nvPr/>
            </p:nvSpPr>
            <p:spPr>
              <a:xfrm>
                <a:off x="1390650" y="438150"/>
                <a:ext cx="1371600" cy="105727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l-NL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Oordeelsvorming</a:t>
                </a: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Welke criteria zijn relevant?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Hoe scoren de opties op de criteria?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 </a:t>
                </a:r>
                <a:endParaRPr lang="nl-NL" sz="10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3" name="Tekstvak 5">
                <a:extLst>
                  <a:ext uri="{FF2B5EF4-FFF2-40B4-BE49-F238E27FC236}">
                    <a16:creationId xmlns:a16="http://schemas.microsoft.com/office/drawing/2014/main" id="{5C3D3E7A-09E1-74FC-2633-D28103A14CD9}"/>
                  </a:ext>
                </a:extLst>
              </p:cNvPr>
              <p:cNvSpPr txBox="1"/>
              <p:nvPr/>
            </p:nvSpPr>
            <p:spPr>
              <a:xfrm>
                <a:off x="3095625" y="619125"/>
                <a:ext cx="1371600" cy="97155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nl-NL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Besluitvorming?</a:t>
                </a:r>
              </a:p>
              <a:p>
                <a:r>
                  <a:rPr lang="nl-NL" sz="1000" b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Wat besluiten we?</a:t>
                </a:r>
                <a:endPara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Wie gaat nu wat doen?</a:t>
                </a:r>
                <a:endPara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r>
                  <a:rPr lang="nl-NL" sz="1000" b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Gaat iedereen het uitvoeren?</a:t>
                </a:r>
                <a:endPara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6" name="Tekstvak 2">
              <a:extLst>
                <a:ext uri="{FF2B5EF4-FFF2-40B4-BE49-F238E27FC236}">
                  <a16:creationId xmlns:a16="http://schemas.microsoft.com/office/drawing/2014/main" id="{057C47D8-902D-0967-2C76-9FD8154C3F66}"/>
                </a:ext>
              </a:extLst>
            </p:cNvPr>
            <p:cNvSpPr txBox="1"/>
            <p:nvPr/>
          </p:nvSpPr>
          <p:spPr>
            <a:xfrm rot="16200000">
              <a:off x="-652462" y="764223"/>
              <a:ext cx="1943100" cy="638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PROBLEEM</a:t>
              </a:r>
              <a:endParaRPr lang="nl-NL" sz="1000" b="1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algn="ctr"/>
              <a:r>
                <a:rPr lang="nl-NL" sz="1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of</a:t>
              </a:r>
              <a:endParaRPr lang="nl-NL" sz="1000" b="1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algn="ctr"/>
              <a:r>
                <a:rPr lang="nl-NL" sz="1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UITDAGING</a:t>
              </a:r>
              <a:endParaRPr lang="nl-NL" sz="1000" b="1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kstvak 2">
              <a:extLst>
                <a:ext uri="{FF2B5EF4-FFF2-40B4-BE49-F238E27FC236}">
                  <a16:creationId xmlns:a16="http://schemas.microsoft.com/office/drawing/2014/main" id="{1FE84B23-4327-56BE-7EDC-967284CA578E}"/>
                </a:ext>
              </a:extLst>
            </p:cNvPr>
            <p:cNvSpPr txBox="1"/>
            <p:nvPr/>
          </p:nvSpPr>
          <p:spPr>
            <a:xfrm rot="5400000">
              <a:off x="5005388" y="811848"/>
              <a:ext cx="1943100" cy="638175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nl-NL" sz="1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BESLUIT</a:t>
              </a:r>
              <a:endParaRPr lang="nl-NL" sz="1000" b="1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algn="ctr"/>
              <a:r>
                <a:rPr lang="nl-NL" sz="1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of</a:t>
              </a:r>
              <a:endParaRPr lang="nl-NL" sz="1000" b="1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algn="ctr"/>
              <a:r>
                <a:rPr lang="nl-NL" sz="1000" b="1">
                  <a:solidFill>
                    <a:srgbClr val="0070C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OPLOSSING</a:t>
              </a:r>
              <a:endParaRPr lang="nl-NL" sz="1000" b="1"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92660ED3-AB24-D13A-E350-5699BB9A9F78}"/>
              </a:ext>
            </a:extLst>
          </p:cNvPr>
          <p:cNvGrpSpPr/>
          <p:nvPr/>
        </p:nvGrpSpPr>
        <p:grpSpPr>
          <a:xfrm>
            <a:off x="4572000" y="4369593"/>
            <a:ext cx="3876675" cy="1466850"/>
            <a:chOff x="0" y="0"/>
            <a:chExt cx="3876675" cy="1466850"/>
          </a:xfrm>
        </p:grpSpPr>
        <p:sp>
          <p:nvSpPr>
            <p:cNvPr id="15" name="Wolk 14">
              <a:extLst>
                <a:ext uri="{FF2B5EF4-FFF2-40B4-BE49-F238E27FC236}">
                  <a16:creationId xmlns:a16="http://schemas.microsoft.com/office/drawing/2014/main" id="{A2795960-3C64-D7F9-3732-0EDA7949F7B0}"/>
                </a:ext>
              </a:extLst>
            </p:cNvPr>
            <p:cNvSpPr/>
            <p:nvPr/>
          </p:nvSpPr>
          <p:spPr>
            <a:xfrm>
              <a:off x="0" y="76200"/>
              <a:ext cx="1181100" cy="1162050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9094D5A4-32A3-E37B-09A5-E6C2BCF35D84}"/>
                </a:ext>
              </a:extLst>
            </p:cNvPr>
            <p:cNvCxnSpPr/>
            <p:nvPr/>
          </p:nvCxnSpPr>
          <p:spPr>
            <a:xfrm>
              <a:off x="1114425" y="257175"/>
              <a:ext cx="2762250" cy="257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5EE4D915-F542-9A48-C921-19D162DFD081}"/>
                </a:ext>
              </a:extLst>
            </p:cNvPr>
            <p:cNvCxnSpPr/>
            <p:nvPr/>
          </p:nvCxnSpPr>
          <p:spPr>
            <a:xfrm flipV="1">
              <a:off x="762000" y="809625"/>
              <a:ext cx="3114675" cy="428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6">
              <a:extLst>
                <a:ext uri="{FF2B5EF4-FFF2-40B4-BE49-F238E27FC236}">
                  <a16:creationId xmlns:a16="http://schemas.microsoft.com/office/drawing/2014/main" id="{B798A0ED-AB7F-D107-C541-4B21F3544778}"/>
                </a:ext>
              </a:extLst>
            </p:cNvPr>
            <p:cNvSpPr txBox="1"/>
            <p:nvPr/>
          </p:nvSpPr>
          <p:spPr>
            <a:xfrm>
              <a:off x="1400175" y="609600"/>
              <a:ext cx="33337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9" name="Tekstvak 7">
              <a:extLst>
                <a:ext uri="{FF2B5EF4-FFF2-40B4-BE49-F238E27FC236}">
                  <a16:creationId xmlns:a16="http://schemas.microsoft.com/office/drawing/2014/main" id="{C58BFD88-7620-0B51-8CB0-552DC15CFE0E}"/>
                </a:ext>
              </a:extLst>
            </p:cNvPr>
            <p:cNvSpPr txBox="1"/>
            <p:nvPr/>
          </p:nvSpPr>
          <p:spPr>
            <a:xfrm>
              <a:off x="2133600" y="609600"/>
              <a:ext cx="33337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0" name="Tekstvak 8">
              <a:extLst>
                <a:ext uri="{FF2B5EF4-FFF2-40B4-BE49-F238E27FC236}">
                  <a16:creationId xmlns:a16="http://schemas.microsoft.com/office/drawing/2014/main" id="{ED8F694D-DB89-910A-EF00-0274389A626C}"/>
                </a:ext>
              </a:extLst>
            </p:cNvPr>
            <p:cNvSpPr txBox="1"/>
            <p:nvPr/>
          </p:nvSpPr>
          <p:spPr>
            <a:xfrm>
              <a:off x="3114675" y="561975"/>
              <a:ext cx="333375" cy="247650"/>
            </a:xfrm>
            <a:prstGeom prst="rect">
              <a:avLst/>
            </a:prstGeom>
            <a:solidFill>
              <a:schemeClr val="lt1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" name="Tekstvak 9">
              <a:extLst>
                <a:ext uri="{FF2B5EF4-FFF2-40B4-BE49-F238E27FC236}">
                  <a16:creationId xmlns:a16="http://schemas.microsoft.com/office/drawing/2014/main" id="{12DBDC60-B8E3-19AB-D7D0-C82AE497421F}"/>
                </a:ext>
              </a:extLst>
            </p:cNvPr>
            <p:cNvSpPr txBox="1"/>
            <p:nvPr/>
          </p:nvSpPr>
          <p:spPr>
            <a:xfrm>
              <a:off x="228600" y="695325"/>
              <a:ext cx="333375" cy="247650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" name="Tekstvak 10">
              <a:extLst>
                <a:ext uri="{FF2B5EF4-FFF2-40B4-BE49-F238E27FC236}">
                  <a16:creationId xmlns:a16="http://schemas.microsoft.com/office/drawing/2014/main" id="{0BD4C28C-6C35-7487-538A-5A4457DB8974}"/>
                </a:ext>
              </a:extLst>
            </p:cNvPr>
            <p:cNvSpPr txBox="1"/>
            <p:nvPr/>
          </p:nvSpPr>
          <p:spPr>
            <a:xfrm>
              <a:off x="561975" y="561975"/>
              <a:ext cx="333375" cy="247650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3" name="Tekstvak 11">
              <a:extLst>
                <a:ext uri="{FF2B5EF4-FFF2-40B4-BE49-F238E27FC236}">
                  <a16:creationId xmlns:a16="http://schemas.microsoft.com/office/drawing/2014/main" id="{90CF515E-9871-0B05-EDBA-3603C5D654B7}"/>
                </a:ext>
              </a:extLst>
            </p:cNvPr>
            <p:cNvSpPr txBox="1"/>
            <p:nvPr/>
          </p:nvSpPr>
          <p:spPr>
            <a:xfrm>
              <a:off x="762000" y="266700"/>
              <a:ext cx="333375" cy="247650"/>
            </a:xfrm>
            <a:prstGeom prst="rect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nl-NL" sz="1000" b="1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4" name="Pijl: draaiend 23">
              <a:extLst>
                <a:ext uri="{FF2B5EF4-FFF2-40B4-BE49-F238E27FC236}">
                  <a16:creationId xmlns:a16="http://schemas.microsoft.com/office/drawing/2014/main" id="{07E5D079-E92E-E8AF-DD55-C7B65450276C}"/>
                </a:ext>
              </a:extLst>
            </p:cNvPr>
            <p:cNvSpPr/>
            <p:nvPr/>
          </p:nvSpPr>
          <p:spPr>
            <a:xfrm rot="10268574">
              <a:off x="2486025" y="581025"/>
              <a:ext cx="914400" cy="704850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25" name="Pijl: draaiend 24">
              <a:extLst>
                <a:ext uri="{FF2B5EF4-FFF2-40B4-BE49-F238E27FC236}">
                  <a16:creationId xmlns:a16="http://schemas.microsoft.com/office/drawing/2014/main" id="{FD15D0A3-7065-0186-2494-925851893049}"/>
                </a:ext>
              </a:extLst>
            </p:cNvPr>
            <p:cNvSpPr/>
            <p:nvPr/>
          </p:nvSpPr>
          <p:spPr>
            <a:xfrm rot="10270670">
              <a:off x="1400175" y="762000"/>
              <a:ext cx="914400" cy="704850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26" name="Pijl: gekromd omhoog 25">
              <a:extLst>
                <a:ext uri="{FF2B5EF4-FFF2-40B4-BE49-F238E27FC236}">
                  <a16:creationId xmlns:a16="http://schemas.microsoft.com/office/drawing/2014/main" id="{8A38288E-1E91-D9C6-EA17-FCDC3C496C85}"/>
                </a:ext>
              </a:extLst>
            </p:cNvPr>
            <p:cNvSpPr/>
            <p:nvPr/>
          </p:nvSpPr>
          <p:spPr>
            <a:xfrm rot="11279572">
              <a:off x="1409700" y="0"/>
              <a:ext cx="1974986" cy="385702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27" name="Pijl: rechts 26">
              <a:extLst>
                <a:ext uri="{FF2B5EF4-FFF2-40B4-BE49-F238E27FC236}">
                  <a16:creationId xmlns:a16="http://schemas.microsoft.com/office/drawing/2014/main" id="{3A39D866-B240-F837-1EBE-4AC95C4A634C}"/>
                </a:ext>
              </a:extLst>
            </p:cNvPr>
            <p:cNvSpPr/>
            <p:nvPr/>
          </p:nvSpPr>
          <p:spPr>
            <a:xfrm>
              <a:off x="1095375" y="695325"/>
              <a:ext cx="256158" cy="1143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28" name="Pijl: rechts 27">
              <a:extLst>
                <a:ext uri="{FF2B5EF4-FFF2-40B4-BE49-F238E27FC236}">
                  <a16:creationId xmlns:a16="http://schemas.microsoft.com/office/drawing/2014/main" id="{EB6D8907-9F40-F133-ECED-3562B13D2D93}"/>
                </a:ext>
              </a:extLst>
            </p:cNvPr>
            <p:cNvSpPr/>
            <p:nvPr/>
          </p:nvSpPr>
          <p:spPr>
            <a:xfrm>
              <a:off x="1790700" y="695325"/>
              <a:ext cx="256158" cy="1143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  <p:sp>
          <p:nvSpPr>
            <p:cNvPr id="29" name="Pijl: rechts 28">
              <a:extLst>
                <a:ext uri="{FF2B5EF4-FFF2-40B4-BE49-F238E27FC236}">
                  <a16:creationId xmlns:a16="http://schemas.microsoft.com/office/drawing/2014/main" id="{D8D34AAD-C8DB-A658-96A8-37AC2F983D4C}"/>
                </a:ext>
              </a:extLst>
            </p:cNvPr>
            <p:cNvSpPr/>
            <p:nvPr/>
          </p:nvSpPr>
          <p:spPr>
            <a:xfrm>
              <a:off x="2743200" y="695325"/>
              <a:ext cx="256158" cy="1143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613053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090046"/>
          </a:xfrm>
        </p:spPr>
        <p:txBody>
          <a:bodyPr/>
          <a:lstStyle/>
          <a:p>
            <a:r>
              <a:rPr lang="en-US" dirty="0" err="1"/>
              <a:t>Eisen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onderzoek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>
              <a:buFontTx/>
              <a:buChar char="-"/>
            </a:pPr>
            <a:r>
              <a:rPr lang="nl-NL" dirty="0"/>
              <a:t>Dient een besluit voor te bereiden en/of te evalueren </a:t>
            </a:r>
          </a:p>
          <a:p>
            <a:pPr marL="342900" lvl="0" indent="-342900">
              <a:buFontTx/>
              <a:buChar char="-"/>
            </a:pPr>
            <a:r>
              <a:rPr lang="nl-NL" dirty="0"/>
              <a:t>Is altijd zinvol voor een aanwijsbare stakeholder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nl-NL" dirty="0"/>
              <a:t>Bevat zinvolle hoofd- en deelvragen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nl-NL" dirty="0"/>
              <a:t>Verantwoordt de onderzoeksmethodiek(en)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nl-NL" dirty="0"/>
              <a:t>Bevat consequente en navolgbare beantwoording van de gestelde vragen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nl-NL" dirty="0"/>
              <a:t>Maakt gebruik van betrouwbare bronnen</a:t>
            </a:r>
            <a:endParaRPr lang="en-US" dirty="0"/>
          </a:p>
          <a:p>
            <a:pPr marL="342900" lvl="0" indent="-342900">
              <a:buFontTx/>
              <a:buChar char="-"/>
            </a:pPr>
            <a:r>
              <a:rPr lang="nl-NL" dirty="0"/>
              <a:t>Trekt een conclusie die gaat over hoofdvraag en zicht geeft op de concrete toepassing in project</a:t>
            </a:r>
          </a:p>
          <a:p>
            <a:pPr marL="342900" lvl="0" indent="-342900">
              <a:buFontTx/>
              <a:buChar char="-"/>
            </a:pPr>
            <a:endParaRPr lang="nl-NL" dirty="0"/>
          </a:p>
          <a:p>
            <a:pPr lvl="0"/>
            <a:r>
              <a:rPr lang="nl-NL" i="1" dirty="0"/>
              <a:t>Anders gezegd: onbruikbaar onderzoek is geen goed onderzoek</a:t>
            </a:r>
          </a:p>
          <a:p>
            <a:pPr lvl="0"/>
            <a:r>
              <a:rPr lang="nl-NL" i="1" dirty="0"/>
              <a:t>Het team is de ‘afnemer’ van de gemaakte onderzoeken</a:t>
            </a:r>
          </a:p>
          <a:p>
            <a:pPr lvl="0"/>
            <a:endParaRPr lang="nl-NL" i="1" dirty="0"/>
          </a:p>
          <a:p>
            <a:pPr lvl="0"/>
            <a:endParaRPr lang="nl-NL" i="1" dirty="0"/>
          </a:p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verder</a:t>
            </a:r>
            <a:r>
              <a:rPr lang="en-US" dirty="0"/>
              <a:t> </a:t>
            </a:r>
            <a:r>
              <a:rPr lang="en-US" dirty="0" err="1"/>
              <a:t>beoordelingsmodel</a:t>
            </a:r>
            <a:r>
              <a:rPr lang="en-US" dirty="0"/>
              <a:t> </a:t>
            </a:r>
            <a:r>
              <a:rPr lang="en-US" dirty="0" err="1"/>
              <a:t>vooronderzoek</a:t>
            </a:r>
            <a:r>
              <a:rPr lang="en-US" dirty="0"/>
              <a:t> op  ## OO, par 2.6</a:t>
            </a:r>
          </a:p>
          <a:p>
            <a:pPr lvl="0"/>
            <a:endParaRPr lang="en-US" i="1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4294967295"/>
          </p:nvPr>
        </p:nvSpPr>
        <p:spPr>
          <a:xfrm>
            <a:off x="3041650" y="1660525"/>
            <a:ext cx="6102350" cy="3937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75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Vergaderen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err="1"/>
              <a:t>Wekelijkse</a:t>
            </a:r>
            <a:r>
              <a:rPr lang="en-US" dirty="0"/>
              <a:t> </a:t>
            </a:r>
            <a:r>
              <a:rPr lang="en-US" dirty="0" err="1"/>
              <a:t>vergadering</a:t>
            </a:r>
            <a:r>
              <a:rPr lang="en-US" dirty="0"/>
              <a:t> met de hele </a:t>
            </a:r>
            <a:r>
              <a:rPr lang="en-US" dirty="0" err="1"/>
              <a:t>groep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afloop</a:t>
            </a:r>
            <a:r>
              <a:rPr lang="en-US" dirty="0"/>
              <a:t> </a:t>
            </a:r>
            <a:r>
              <a:rPr lang="en-US" dirty="0" err="1"/>
              <a:t>nabespreking</a:t>
            </a:r>
            <a:r>
              <a:rPr lang="en-US" dirty="0"/>
              <a:t> 15 min met docent&gt; </a:t>
            </a:r>
            <a:r>
              <a:rPr lang="en-US" dirty="0" err="1"/>
              <a:t>prio’s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vergadering</a:t>
            </a: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Per </a:t>
            </a:r>
            <a:r>
              <a:rPr lang="en-US" dirty="0" err="1"/>
              <a:t>vergadering</a:t>
            </a:r>
            <a:r>
              <a:rPr lang="en-US" dirty="0"/>
              <a:t>:</a:t>
            </a:r>
          </a:p>
          <a:p>
            <a:pPr marL="1085850" lvl="1" indent="-342900">
              <a:buFontTx/>
              <a:buChar char="-"/>
            </a:pPr>
            <a:r>
              <a:rPr lang="en-US" dirty="0" err="1"/>
              <a:t>voorzitter</a:t>
            </a:r>
            <a:r>
              <a:rPr lang="en-US" dirty="0"/>
              <a:t>,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hoe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hij</a:t>
            </a:r>
            <a:r>
              <a:rPr lang="en-US" dirty="0"/>
              <a:t> </a:t>
            </a:r>
            <a:r>
              <a:rPr lang="en-US" dirty="0" err="1"/>
              <a:t>agendapunten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ontvangen</a:t>
            </a:r>
            <a:endParaRPr lang="en-US" dirty="0"/>
          </a:p>
          <a:p>
            <a:pPr marL="1085850" lvl="1" indent="-342900">
              <a:buFontTx/>
              <a:buChar char="-"/>
            </a:pPr>
            <a:r>
              <a:rPr lang="en-US" dirty="0" err="1"/>
              <a:t>notulist</a:t>
            </a:r>
            <a:r>
              <a:rPr lang="en-US" dirty="0"/>
              <a:t>,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besluiten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actielijst</a:t>
            </a:r>
            <a:endParaRPr lang="en-US" dirty="0"/>
          </a:p>
          <a:p>
            <a:pPr marL="1085850" lvl="1" indent="-342900">
              <a:buFontTx/>
              <a:buChar char="-"/>
            </a:pPr>
            <a:r>
              <a:rPr lang="en-US" dirty="0" err="1"/>
              <a:t>verbetermanager</a:t>
            </a:r>
            <a:r>
              <a:rPr lang="en-US" dirty="0"/>
              <a:t>: </a:t>
            </a:r>
            <a:r>
              <a:rPr lang="en-US" dirty="0" err="1"/>
              <a:t>evalueert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brengt</a:t>
            </a:r>
            <a:r>
              <a:rPr lang="en-US" dirty="0"/>
              <a:t> in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vergadering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concreet</a:t>
            </a:r>
            <a:r>
              <a:rPr lang="en-US" dirty="0"/>
              <a:t> </a:t>
            </a:r>
            <a:r>
              <a:rPr lang="en-US" dirty="0" err="1"/>
              <a:t>verbeterpunt</a:t>
            </a:r>
            <a:r>
              <a:rPr lang="en-US" dirty="0"/>
              <a:t> in</a:t>
            </a:r>
          </a:p>
          <a:p>
            <a:pPr marL="1085850" lvl="1" indent="-342900">
              <a:buFontTx/>
              <a:buChar char="-"/>
            </a:pPr>
            <a:r>
              <a:rPr lang="en-US" dirty="0"/>
              <a:t>vast </a:t>
            </a:r>
            <a:r>
              <a:rPr lang="en-US" dirty="0" err="1"/>
              <a:t>agendapunt</a:t>
            </a:r>
            <a:r>
              <a:rPr lang="en-US" dirty="0"/>
              <a:t>: concrete </a:t>
            </a:r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de docent</a:t>
            </a:r>
          </a:p>
          <a:p>
            <a:pPr marL="1085850" lvl="1" indent="-342900">
              <a:buFontTx/>
              <a:buChar char="-"/>
            </a:pPr>
            <a:endParaRPr lang="en-US" dirty="0"/>
          </a:p>
          <a:p>
            <a:pPr lvl="1" indent="0">
              <a:buNone/>
            </a:pPr>
            <a:endParaRPr lang="en-US" dirty="0"/>
          </a:p>
          <a:p>
            <a:r>
              <a:rPr lang="en-US" dirty="0" err="1"/>
              <a:t>Zodat</a:t>
            </a:r>
            <a:r>
              <a:rPr lang="en-US" dirty="0"/>
              <a:t> je </a:t>
            </a:r>
            <a:r>
              <a:rPr lang="en-US" dirty="0" err="1"/>
              <a:t>bij</a:t>
            </a:r>
            <a:r>
              <a:rPr lang="en-US" dirty="0"/>
              <a:t> de start van het project </a:t>
            </a:r>
            <a:r>
              <a:rPr lang="en-US" dirty="0" err="1"/>
              <a:t>effectief</a:t>
            </a:r>
            <a:r>
              <a:rPr lang="en-US" dirty="0"/>
              <a:t> </a:t>
            </a:r>
            <a:r>
              <a:rPr lang="en-US" dirty="0" err="1"/>
              <a:t>vergadert</a:t>
            </a:r>
            <a:r>
              <a:rPr lang="en-US" dirty="0"/>
              <a:t> en </a:t>
            </a:r>
            <a:r>
              <a:rPr lang="en-US" dirty="0" err="1"/>
              <a:t>besluiten</a:t>
            </a:r>
            <a:r>
              <a:rPr lang="en-US" dirty="0"/>
              <a:t> </a:t>
            </a:r>
            <a:r>
              <a:rPr lang="en-US" dirty="0" err="1"/>
              <a:t>neemt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1085850" lvl="1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2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FFE23-B0D8-959A-5F00-FAF9139E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CF64D1-1F19-6E68-26C5-2A8D7C02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Tip 1: </a:t>
            </a:r>
            <a:r>
              <a:rPr lang="en-US" sz="2000" dirty="0" err="1"/>
              <a:t>wil</a:t>
            </a:r>
            <a:r>
              <a:rPr lang="en-US" sz="2000" dirty="0"/>
              <a:t> je </a:t>
            </a:r>
            <a:r>
              <a:rPr lang="en-US" sz="2000" dirty="0" err="1"/>
              <a:t>voorzitter</a:t>
            </a:r>
            <a:r>
              <a:rPr lang="en-US" sz="2000" dirty="0"/>
              <a:t> </a:t>
            </a:r>
            <a:r>
              <a:rPr lang="en-US" sz="2000" dirty="0" err="1"/>
              <a:t>worden</a:t>
            </a:r>
            <a:r>
              <a:rPr lang="en-US" sz="2000" dirty="0"/>
              <a:t> </a:t>
            </a:r>
            <a:r>
              <a:rPr lang="en-US" sz="2000" dirty="0" err="1"/>
              <a:t>tijdens</a:t>
            </a:r>
            <a:r>
              <a:rPr lang="en-US" sz="2000" dirty="0"/>
              <a:t> het project, </a:t>
            </a:r>
            <a:r>
              <a:rPr lang="en-US" sz="2000" dirty="0" err="1"/>
              <a:t>pak</a:t>
            </a:r>
            <a:r>
              <a:rPr lang="en-US" sz="2000" dirty="0"/>
              <a:t> dan in de </a:t>
            </a:r>
            <a:r>
              <a:rPr lang="en-US" sz="2000" dirty="0" err="1"/>
              <a:t>projectvoorbereiding</a:t>
            </a:r>
            <a:r>
              <a:rPr lang="en-US" sz="2000" dirty="0"/>
              <a:t> je </a:t>
            </a:r>
            <a:r>
              <a:rPr lang="en-US" sz="2000" dirty="0" err="1"/>
              <a:t>kans.</a:t>
            </a:r>
            <a:endParaRPr lang="en-US" sz="2000" dirty="0"/>
          </a:p>
          <a:p>
            <a:pPr>
              <a:lnSpc>
                <a:spcPct val="110000"/>
              </a:lnSpc>
            </a:pPr>
            <a:br>
              <a:rPr lang="en-US" sz="2000" dirty="0"/>
            </a:br>
            <a:r>
              <a:rPr lang="en-US" sz="2000" dirty="0"/>
              <a:t>Tip 2: </a:t>
            </a:r>
            <a:r>
              <a:rPr lang="en-US" sz="2000" dirty="0" err="1"/>
              <a:t>zorg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1 </a:t>
            </a:r>
            <a:r>
              <a:rPr lang="en-US" sz="2000" dirty="0" err="1"/>
              <a:t>vaste</a:t>
            </a:r>
            <a:r>
              <a:rPr lang="en-US" sz="2000" dirty="0"/>
              <a:t> </a:t>
            </a:r>
            <a:r>
              <a:rPr lang="en-US" sz="2000" dirty="0" err="1"/>
              <a:t>voorzitter</a:t>
            </a:r>
            <a:r>
              <a:rPr lang="en-US" sz="2000" dirty="0"/>
              <a:t> </a:t>
            </a:r>
            <a:r>
              <a:rPr lang="en-US" sz="2000" dirty="0" err="1"/>
              <a:t>tijdens</a:t>
            </a:r>
            <a:r>
              <a:rPr lang="en-US" sz="2000" dirty="0"/>
              <a:t> het project en </a:t>
            </a:r>
            <a:r>
              <a:rPr lang="en-US" sz="2000" dirty="0" err="1"/>
              <a:t>een</a:t>
            </a:r>
            <a:r>
              <a:rPr lang="en-US" sz="2000" dirty="0"/>
              <a:t> reserve-</a:t>
            </a:r>
            <a:r>
              <a:rPr lang="en-US" sz="2000" dirty="0" err="1"/>
              <a:t>voorzitter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En </a:t>
            </a:r>
            <a:r>
              <a:rPr lang="en-US" sz="2000" dirty="0" err="1"/>
              <a:t>dit</a:t>
            </a:r>
            <a:r>
              <a:rPr lang="en-US" sz="2000" dirty="0"/>
              <a:t> </a:t>
            </a:r>
            <a:r>
              <a:rPr lang="en-US" sz="2000" dirty="0" err="1"/>
              <a:t>geldt</a:t>
            </a:r>
            <a:r>
              <a:rPr lang="en-US" sz="2000" dirty="0"/>
              <a:t> </a:t>
            </a:r>
            <a:r>
              <a:rPr lang="en-US" sz="2000" dirty="0" err="1"/>
              <a:t>eigenlijk</a:t>
            </a:r>
            <a:r>
              <a:rPr lang="en-US" sz="2000" dirty="0"/>
              <a:t> </a:t>
            </a:r>
            <a:r>
              <a:rPr lang="en-US" sz="2000" dirty="0" err="1"/>
              <a:t>ook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verbetermanager</a:t>
            </a:r>
            <a:endParaRPr lang="en-US" sz="20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790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Onderzoeksvragen</a:t>
            </a:r>
            <a:r>
              <a:rPr lang="en-US" dirty="0"/>
              <a:t> </a:t>
            </a:r>
            <a:r>
              <a:rPr lang="en-US" dirty="0" err="1"/>
              <a:t>formuleren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2766703" y="2384425"/>
            <a:ext cx="6102660" cy="2567403"/>
          </a:xfrm>
        </p:spPr>
        <p:txBody>
          <a:bodyPr>
            <a:normAutofit/>
          </a:bodyPr>
          <a:lstStyle/>
          <a:p>
            <a:r>
              <a:rPr lang="en-US" b="0" dirty="0"/>
              <a:t>Hoe doe je </a:t>
            </a:r>
            <a:r>
              <a:rPr lang="en-US" b="0" dirty="0" err="1"/>
              <a:t>dat</a:t>
            </a:r>
            <a:r>
              <a:rPr lang="en-US" b="0" dirty="0"/>
              <a:t> </a:t>
            </a:r>
            <a:r>
              <a:rPr lang="en-US" b="0" dirty="0" err="1"/>
              <a:t>ook</a:t>
            </a:r>
            <a:r>
              <a:rPr lang="en-US" b="0" dirty="0"/>
              <a:t> </a:t>
            </a:r>
            <a:r>
              <a:rPr lang="en-US" b="0" dirty="0" err="1"/>
              <a:t>alweer</a:t>
            </a:r>
            <a:r>
              <a:rPr lang="en-US" b="0" dirty="0"/>
              <a:t>?</a:t>
            </a:r>
          </a:p>
          <a:p>
            <a:endParaRPr lang="en-US" b="0" dirty="0"/>
          </a:p>
          <a:p>
            <a:pPr marL="342900" indent="-342900">
              <a:buFontTx/>
              <a:buChar char="-"/>
            </a:pPr>
            <a:r>
              <a:rPr lang="en-US" b="0" dirty="0"/>
              <a:t>Wat is het </a:t>
            </a:r>
            <a:r>
              <a:rPr lang="en-US" b="0" dirty="0" err="1"/>
              <a:t>probleem</a:t>
            </a:r>
            <a:r>
              <a:rPr lang="en-US" b="0" dirty="0"/>
              <a:t> </a:t>
            </a:r>
            <a:r>
              <a:rPr lang="en-US" b="0" dirty="0" err="1"/>
              <a:t>dat</a:t>
            </a:r>
            <a:r>
              <a:rPr lang="en-US" b="0" dirty="0"/>
              <a:t> </a:t>
            </a:r>
            <a:r>
              <a:rPr lang="en-US" b="0" dirty="0" err="1"/>
              <a:t>ontstaat</a:t>
            </a:r>
            <a:r>
              <a:rPr lang="en-US" b="0" dirty="0"/>
              <a:t> </a:t>
            </a:r>
            <a:r>
              <a:rPr lang="en-US" b="0" dirty="0" err="1"/>
              <a:t>als</a:t>
            </a:r>
            <a:r>
              <a:rPr lang="en-US" b="0" dirty="0"/>
              <a:t> je </a:t>
            </a:r>
            <a:r>
              <a:rPr lang="en-US" b="0" dirty="0" err="1"/>
              <a:t>niets</a:t>
            </a:r>
            <a:r>
              <a:rPr lang="en-US" b="0" dirty="0"/>
              <a:t> </a:t>
            </a:r>
            <a:r>
              <a:rPr lang="en-US" b="0" dirty="0" err="1"/>
              <a:t>doet</a:t>
            </a:r>
            <a:r>
              <a:rPr lang="en-US" b="0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b="0" dirty="0"/>
              <a:t>Wat is –</a:t>
            </a:r>
            <a:r>
              <a:rPr lang="en-US" b="0" dirty="0" err="1"/>
              <a:t>dus</a:t>
            </a:r>
            <a:r>
              <a:rPr lang="en-US" b="0" dirty="0"/>
              <a:t>- het </a:t>
            </a:r>
            <a:r>
              <a:rPr lang="en-US" b="0" dirty="0" err="1"/>
              <a:t>doel</a:t>
            </a:r>
            <a:r>
              <a:rPr lang="en-US" b="0" dirty="0"/>
              <a:t> van je </a:t>
            </a:r>
            <a:r>
              <a:rPr lang="en-US" b="0" dirty="0" err="1"/>
              <a:t>onderzoek</a:t>
            </a:r>
            <a:r>
              <a:rPr lang="en-US" b="0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b="0" dirty="0" err="1"/>
              <a:t>Welke</a:t>
            </a:r>
            <a:r>
              <a:rPr lang="en-US" b="0" dirty="0"/>
              <a:t> </a:t>
            </a:r>
            <a:r>
              <a:rPr lang="en-US" b="0" dirty="0" err="1"/>
              <a:t>vraag</a:t>
            </a:r>
            <a:r>
              <a:rPr lang="en-US" b="0" dirty="0"/>
              <a:t> </a:t>
            </a:r>
            <a:r>
              <a:rPr lang="en-US" b="0" dirty="0" err="1"/>
              <a:t>heb</a:t>
            </a:r>
            <a:r>
              <a:rPr lang="en-US" b="0" dirty="0"/>
              <a:t> je te </a:t>
            </a:r>
            <a:r>
              <a:rPr lang="en-US" b="0" dirty="0" err="1"/>
              <a:t>beantwoorden</a:t>
            </a:r>
            <a:r>
              <a:rPr lang="en-US" b="0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b="0" dirty="0" err="1"/>
              <a:t>Rafel</a:t>
            </a:r>
            <a:r>
              <a:rPr lang="en-US" b="0" dirty="0"/>
              <a:t> die </a:t>
            </a:r>
            <a:r>
              <a:rPr lang="en-US" b="0" dirty="0" err="1"/>
              <a:t>vraag</a:t>
            </a:r>
            <a:r>
              <a:rPr lang="en-US" b="0" dirty="0"/>
              <a:t> </a:t>
            </a:r>
            <a:r>
              <a:rPr lang="en-US" b="0" dirty="0" err="1"/>
              <a:t>uiteen</a:t>
            </a:r>
            <a:r>
              <a:rPr lang="en-US" b="0" dirty="0"/>
              <a:t> in </a:t>
            </a:r>
            <a:r>
              <a:rPr lang="en-US" b="0" dirty="0" err="1"/>
              <a:t>deelvragen</a:t>
            </a:r>
            <a:endParaRPr lang="en-US" b="0" dirty="0"/>
          </a:p>
          <a:p>
            <a:pPr marL="342900" indent="-342900">
              <a:buFontTx/>
              <a:buChar char="-"/>
            </a:pPr>
            <a:endParaRPr lang="en-US" b="0" dirty="0"/>
          </a:p>
        </p:txBody>
      </p:sp>
      <p:sp>
        <p:nvSpPr>
          <p:cNvPr id="4" name="Content Placeholder 3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Hoofd</a:t>
            </a:r>
            <a:r>
              <a:rPr lang="en-US" dirty="0"/>
              <a:t>- en </a:t>
            </a:r>
            <a:r>
              <a:rPr lang="en-US" dirty="0" err="1"/>
              <a:t>deelvragen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 err="1"/>
              <a:t>Zet</a:t>
            </a:r>
            <a:r>
              <a:rPr lang="en-US" dirty="0"/>
              <a:t> </a:t>
            </a:r>
            <a:r>
              <a:rPr lang="en-US" dirty="0" err="1"/>
              <a:t>onderzoek</a:t>
            </a:r>
            <a:r>
              <a:rPr lang="en-US" dirty="0"/>
              <a:t> &amp; </a:t>
            </a:r>
            <a:r>
              <a:rPr lang="en-US" dirty="0" err="1"/>
              <a:t>leerdoelen</a:t>
            </a:r>
            <a:r>
              <a:rPr lang="en-US" dirty="0"/>
              <a:t> op Confluence</a:t>
            </a:r>
          </a:p>
          <a:p>
            <a:r>
              <a:rPr lang="en-US" dirty="0"/>
              <a:t>En </a:t>
            </a:r>
            <a:r>
              <a:rPr lang="en-US" dirty="0" err="1"/>
              <a:t>gebruik</a:t>
            </a:r>
            <a:r>
              <a:rPr lang="en-US" dirty="0"/>
              <a:t> de </a:t>
            </a:r>
            <a:r>
              <a:rPr lang="en-US" dirty="0" err="1"/>
              <a:t>toolstack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de rest van het project</a:t>
            </a:r>
          </a:p>
          <a:p>
            <a:endParaRPr lang="en-US" dirty="0"/>
          </a:p>
          <a:p>
            <a:r>
              <a:rPr lang="en-US" dirty="0" err="1"/>
              <a:t>Inloggen</a:t>
            </a:r>
            <a:r>
              <a:rPr lang="en-US" dirty="0"/>
              <a:t> met </a:t>
            </a:r>
            <a:r>
              <a:rPr lang="en-US" dirty="0" err="1"/>
              <a:t>han</a:t>
            </a:r>
            <a:r>
              <a:rPr lang="en-US" dirty="0"/>
              <a:t>-email/</a:t>
            </a:r>
            <a:r>
              <a:rPr lang="en-US" dirty="0" err="1"/>
              <a:t>han</a:t>
            </a:r>
            <a:r>
              <a:rPr lang="en-US" dirty="0"/>
              <a:t>-email</a:t>
            </a:r>
          </a:p>
          <a:p>
            <a:r>
              <a:rPr lang="en-US" dirty="0"/>
              <a:t>Let op die is case-sensitive</a:t>
            </a:r>
          </a:p>
          <a:p>
            <a:endParaRPr lang="en-US" dirty="0"/>
          </a:p>
          <a:p>
            <a:r>
              <a:rPr lang="en-US" dirty="0"/>
              <a:t>AVATARS: </a:t>
            </a:r>
            <a:r>
              <a:rPr lang="en-US" dirty="0" err="1"/>
              <a:t>foto</a:t>
            </a:r>
            <a:r>
              <a:rPr lang="en-US" dirty="0"/>
              <a:t> van </a:t>
            </a:r>
            <a:r>
              <a:rPr lang="en-US" dirty="0" err="1"/>
              <a:t>jezelf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084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06059" y="421638"/>
            <a:ext cx="7531882" cy="650375"/>
          </a:xfrm>
        </p:spPr>
        <p:txBody>
          <a:bodyPr/>
          <a:lstStyle/>
          <a:p>
            <a:r>
              <a:rPr lang="en-US" b="0" dirty="0"/>
              <a:t>…… </a:t>
            </a:r>
            <a:r>
              <a:rPr lang="en-US" b="0" dirty="0" err="1"/>
              <a:t>uur</a:t>
            </a:r>
            <a:r>
              <a:rPr lang="en-US" b="0" dirty="0"/>
              <a:t>: </a:t>
            </a:r>
            <a:r>
              <a:rPr lang="en-US" b="0" dirty="0" err="1"/>
              <a:t>vergadering</a:t>
            </a:r>
            <a:r>
              <a:rPr lang="en-US" b="0" dirty="0"/>
              <a:t> met </a:t>
            </a:r>
            <a:r>
              <a:rPr lang="en-US" b="0" dirty="0" err="1"/>
              <a:t>tenminste</a:t>
            </a:r>
            <a:r>
              <a:rPr lang="en-US" b="0" dirty="0"/>
              <a:t> de </a:t>
            </a:r>
            <a:r>
              <a:rPr lang="en-US" b="0" dirty="0" err="1"/>
              <a:t>volgende</a:t>
            </a:r>
            <a:r>
              <a:rPr lang="en-US" b="0" dirty="0"/>
              <a:t> agenda</a:t>
            </a:r>
          </a:p>
        </p:txBody>
      </p:sp>
      <p:graphicFrame>
        <p:nvGraphicFramePr>
          <p:cNvPr id="10" name="Tabel 10">
            <a:extLst>
              <a:ext uri="{FF2B5EF4-FFF2-40B4-BE49-F238E27FC236}">
                <a16:creationId xmlns:a16="http://schemas.microsoft.com/office/drawing/2014/main" id="{496429FF-8506-8FA8-6A2F-FF8E28BA987B}"/>
              </a:ext>
            </a:extLst>
          </p:cNvPr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286985524"/>
              </p:ext>
            </p:extLst>
          </p:nvPr>
        </p:nvGraphicFramePr>
        <p:xfrm>
          <a:off x="806059" y="1310071"/>
          <a:ext cx="705778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042">
                  <a:extLst>
                    <a:ext uri="{9D8B030D-6E8A-4147-A177-3AD203B41FA5}">
                      <a16:colId xmlns:a16="http://schemas.microsoft.com/office/drawing/2014/main" val="1036395567"/>
                    </a:ext>
                  </a:extLst>
                </a:gridCol>
                <a:gridCol w="1556394">
                  <a:extLst>
                    <a:ext uri="{9D8B030D-6E8A-4147-A177-3AD203B41FA5}">
                      <a16:colId xmlns:a16="http://schemas.microsoft.com/office/drawing/2014/main" val="3551882764"/>
                    </a:ext>
                  </a:extLst>
                </a:gridCol>
                <a:gridCol w="896930">
                  <a:extLst>
                    <a:ext uri="{9D8B030D-6E8A-4147-A177-3AD203B41FA5}">
                      <a16:colId xmlns:a16="http://schemas.microsoft.com/office/drawing/2014/main" val="2893406621"/>
                    </a:ext>
                  </a:extLst>
                </a:gridCol>
                <a:gridCol w="900514">
                  <a:extLst>
                    <a:ext uri="{9D8B030D-6E8A-4147-A177-3AD203B41FA5}">
                      <a16:colId xmlns:a16="http://schemas.microsoft.com/office/drawing/2014/main" val="54410597"/>
                    </a:ext>
                  </a:extLst>
                </a:gridCol>
                <a:gridCol w="2014900">
                  <a:extLst>
                    <a:ext uri="{9D8B030D-6E8A-4147-A177-3AD203B41FA5}">
                      <a16:colId xmlns:a16="http://schemas.microsoft.com/office/drawing/2014/main" val="2085045491"/>
                    </a:ext>
                  </a:extLst>
                </a:gridCol>
              </a:tblGrid>
              <a:tr h="451842">
                <a:tc>
                  <a:txBody>
                    <a:bodyPr/>
                    <a:lstStyle/>
                    <a:p>
                      <a:r>
                        <a:rPr lang="nl-NL" dirty="0"/>
                        <a:t>Onderwerp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Doel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Behandelaar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Duur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Voorbereiding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164655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r>
                        <a:rPr lang="nl-NL" dirty="0"/>
                        <a:t>Onderzoeksvragen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Vaststellen of genoemde risico’s voldoende zijn afgedekt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Groepjes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Probleem- doelstelling en hoofd + deelvragen digitaal inzichtelijk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670542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r>
                        <a:rPr lang="nl-NL" dirty="0"/>
                        <a:t>Planning uitleg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Vaststellen wanneer welk onderwerp op de agenda staat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Eveline licht toe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Nvt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936135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r>
                        <a:rPr lang="nl-NL" dirty="0"/>
                        <a:t>Evaluatie vergadering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Vastellen wat volgende keer anders moet en wat al </a:t>
                      </a:r>
                      <a:r>
                        <a:rPr lang="nl-NL" dirty="0" err="1"/>
                        <a:t>okee</a:t>
                      </a:r>
                      <a:r>
                        <a:rPr lang="nl-NL" dirty="0"/>
                        <a:t> 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Nvt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45800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r>
                        <a:rPr lang="nl-NL" dirty="0"/>
                        <a:t>Notulist en Voorzitter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Vaststellen wie volgende keer voorzit en notuleert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Voorzitter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Nvt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6031"/>
                  </a:ext>
                </a:extLst>
              </a:tr>
              <a:tr h="636686">
                <a:tc>
                  <a:txBody>
                    <a:bodyPr/>
                    <a:lstStyle/>
                    <a:p>
                      <a:r>
                        <a:rPr lang="nl-NL" dirty="0"/>
                        <a:t>Stakeholders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Bepalen wie </a:t>
                      </a:r>
                      <a:r>
                        <a:rPr lang="nl-NL" dirty="0" err="1"/>
                        <a:t>stakholder</a:t>
                      </a:r>
                      <a:r>
                        <a:rPr lang="nl-NL" dirty="0"/>
                        <a:t> is bij welk onderzoek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Eveline licht toe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Nvt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662149"/>
                  </a:ext>
                </a:extLst>
              </a:tr>
              <a:tr h="279903">
                <a:tc gridSpan="5">
                  <a:txBody>
                    <a:bodyPr/>
                    <a:lstStyle/>
                    <a:p>
                      <a:r>
                        <a:rPr lang="nl-NL" dirty="0"/>
                        <a:t>Voorbereiden volgende keer: wie doet wat? Let op: lessen zijn óók om te werken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53139"/>
                  </a:ext>
                </a:extLst>
              </a:tr>
            </a:tbl>
          </a:graphicData>
        </a:graphic>
      </p:graphicFrame>
      <p:sp>
        <p:nvSpPr>
          <p:cNvPr id="14" name="Tijdelijke aanduiding voor inhoud 13">
            <a:extLst>
              <a:ext uri="{FF2B5EF4-FFF2-40B4-BE49-F238E27FC236}">
                <a16:creationId xmlns:a16="http://schemas.microsoft.com/office/drawing/2014/main" id="{026F99C9-6AD5-4D29-1A24-037F27246B0B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82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Kennistoets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nl-NL" sz="1800" dirty="0">
              <a:solidFill>
                <a:srgbClr val="E5005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E500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WOR-PS-1</a:t>
            </a:r>
            <a:endParaRPr lang="nl-NL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student onderbouwt de projectinrichting gegeven een projectopdracht en projectmethodiek</a:t>
            </a:r>
          </a:p>
          <a:p>
            <a:r>
              <a:rPr lang="nl-NL" sz="1800" dirty="0">
                <a:solidFill>
                  <a:srgbClr val="E500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WOR-PS-2</a:t>
            </a:r>
            <a:endParaRPr lang="nl-NL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Student stelt criteria op die de kwaliteit van het project met betrekking tot proces en product in kaart brengen </a:t>
            </a:r>
          </a:p>
          <a:p>
            <a:r>
              <a:rPr lang="nl-NL" sz="1800" dirty="0">
                <a:solidFill>
                  <a:srgbClr val="E500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WOR-PS-3</a:t>
            </a:r>
            <a:endParaRPr lang="nl-NL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Student past de (basis)regels van vergaderen toe in besluitvormende vergaderingen met meer dan zes personen</a:t>
            </a:r>
            <a:endParaRPr lang="nl-NL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84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van </a:t>
            </a:r>
            <a:r>
              <a:rPr lang="en-US" dirty="0" err="1"/>
              <a:t>Aanpak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dirty="0" err="1"/>
              <a:t>Inleiding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Achtergrond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Opdracht</a:t>
            </a:r>
            <a:r>
              <a:rPr lang="en-US" dirty="0"/>
              <a:t>, </a:t>
            </a:r>
            <a:r>
              <a:rPr lang="en-US" dirty="0" err="1"/>
              <a:t>resultaten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doelstelling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Randvoorwaarden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Projectgrenzen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Ontwikkelmethode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Producten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kwaliteit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/>
              <a:t>Planning</a:t>
            </a:r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Projectorganisatie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communicatie</a:t>
            </a:r>
            <a:endParaRPr lang="en-US" dirty="0"/>
          </a:p>
          <a:p>
            <a:pPr marL="457200" indent="-457200">
              <a:buFont typeface="+mj-lt"/>
              <a:buAutoNum type="alphaUcPeriod"/>
            </a:pPr>
            <a:r>
              <a:rPr lang="en-US" dirty="0" err="1"/>
              <a:t>Risico’s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9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Besluit</a:t>
            </a:r>
            <a:r>
              <a:rPr lang="en-US" dirty="0"/>
              <a:t> </a:t>
            </a:r>
            <a:r>
              <a:rPr lang="en-US" dirty="0" err="1"/>
              <a:t>voorbereiden</a:t>
            </a:r>
            <a:endParaRPr lang="en-US" dirty="0"/>
          </a:p>
        </p:txBody>
      </p:sp>
      <p:graphicFrame>
        <p:nvGraphicFramePr>
          <p:cNvPr id="7" name="Tijdelijke aanduiding voor inhoud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993344"/>
              </p:ext>
            </p:extLst>
          </p:nvPr>
        </p:nvGraphicFramePr>
        <p:xfrm>
          <a:off x="628650" y="1825625"/>
          <a:ext cx="7886700" cy="257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Alternatief</a:t>
                      </a:r>
                      <a:r>
                        <a:rPr lang="en-US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Alternatief</a:t>
                      </a:r>
                      <a:r>
                        <a:rPr lang="en-US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Alternatief</a:t>
                      </a:r>
                      <a:r>
                        <a:rPr lang="en-US" dirty="0"/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r>
                        <a:rPr lang="en-US" dirty="0" err="1"/>
                        <a:t>Criterium</a:t>
                      </a:r>
                      <a:r>
                        <a:rPr lang="en-US" dirty="0"/>
                        <a:t> 1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r>
                        <a:rPr lang="en-US" dirty="0" err="1"/>
                        <a:t>Criterium</a:t>
                      </a:r>
                      <a:r>
                        <a:rPr lang="en-US" dirty="0"/>
                        <a:t> 2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r>
                        <a:rPr lang="en-US" dirty="0" err="1"/>
                        <a:t>Criterium</a:t>
                      </a:r>
                      <a:r>
                        <a:rPr lang="en-US" baseline="0" dirty="0"/>
                        <a:t> 3 (2)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898633" y="5381853"/>
            <a:ext cx="6180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Voorstel</a:t>
            </a:r>
            <a:r>
              <a:rPr lang="en-US" sz="2800" b="1" dirty="0"/>
              <a:t> </a:t>
            </a:r>
            <a:r>
              <a:rPr lang="en-US" sz="2800" b="1" dirty="0" err="1"/>
              <a:t>voor</a:t>
            </a:r>
            <a:r>
              <a:rPr lang="en-US" sz="2800" b="1" dirty="0"/>
              <a:t> </a:t>
            </a:r>
            <a:r>
              <a:rPr lang="en-US" sz="2800" b="1" dirty="0" err="1"/>
              <a:t>besluit</a:t>
            </a:r>
            <a:r>
              <a:rPr lang="en-US" sz="2800" b="1" dirty="0"/>
              <a:t> met </a:t>
            </a:r>
            <a:r>
              <a:rPr lang="en-US" sz="2800" b="1" dirty="0" err="1"/>
              <a:t>argumenten</a:t>
            </a:r>
            <a:endParaRPr lang="en-US" sz="2800" b="1" dirty="0"/>
          </a:p>
          <a:p>
            <a:pPr marL="342900" indent="-342900">
              <a:buAutoNum type="arabicParenR"/>
            </a:pPr>
            <a:r>
              <a:rPr lang="en-US" dirty="0" err="1"/>
              <a:t>Bronvermelding</a:t>
            </a:r>
            <a:r>
              <a:rPr lang="en-US" dirty="0"/>
              <a:t> APA</a:t>
            </a:r>
          </a:p>
          <a:p>
            <a:pPr marL="342900" indent="-342900">
              <a:buAutoNum type="arabicParenR"/>
            </a:pPr>
            <a:r>
              <a:rPr lang="en-US" dirty="0" err="1"/>
              <a:t>Bronvermelding</a:t>
            </a:r>
            <a:r>
              <a:rPr lang="en-US" dirty="0"/>
              <a:t> APA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8631" y="1929294"/>
            <a:ext cx="618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Vraag</a:t>
            </a:r>
            <a:r>
              <a:rPr lang="en-US" sz="2800" b="1" dirty="0"/>
              <a:t> + </a:t>
            </a:r>
            <a:r>
              <a:rPr lang="en-US" sz="2800" b="1" dirty="0" err="1"/>
              <a:t>motivatie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181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Voorstellen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besluiten</a:t>
            </a:r>
            <a:r>
              <a:rPr lang="en-US" dirty="0"/>
              <a:t>	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Worden </a:t>
            </a:r>
            <a:r>
              <a:rPr lang="en-US" dirty="0" err="1">
                <a:solidFill>
                  <a:srgbClr val="FF0000"/>
                </a:solidFill>
              </a:rPr>
              <a:t>voorafgaand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vergadering</a:t>
            </a:r>
            <a:r>
              <a:rPr lang="en-US" dirty="0"/>
              <a:t> </a:t>
            </a:r>
            <a:r>
              <a:rPr lang="en-US" dirty="0" err="1"/>
              <a:t>gedeeld</a:t>
            </a:r>
            <a:r>
              <a:rPr lang="en-US" dirty="0"/>
              <a:t> met de </a:t>
            </a:r>
            <a:r>
              <a:rPr lang="en-US" dirty="0" err="1"/>
              <a:t>groep</a:t>
            </a:r>
            <a:r>
              <a:rPr lang="en-US" dirty="0"/>
              <a:t>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</a:t>
            </a:r>
            <a:r>
              <a:rPr lang="en-US" dirty="0" err="1"/>
              <a:t>zich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voorbereiden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genomen</a:t>
            </a:r>
            <a:r>
              <a:rPr lang="en-US" dirty="0"/>
              <a:t> </a:t>
            </a:r>
            <a:r>
              <a:rPr lang="en-US" dirty="0" err="1"/>
              <a:t>besluit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voldoende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draagvlak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zijn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 op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draagvlak</a:t>
            </a:r>
            <a:r>
              <a:rPr lang="en-US" dirty="0"/>
              <a:t>:</a:t>
            </a:r>
          </a:p>
          <a:p>
            <a:pPr marL="342900" indent="-342900">
              <a:buFontTx/>
              <a:buChar char="-"/>
            </a:pPr>
            <a:r>
              <a:rPr lang="en-US" dirty="0"/>
              <a:t>Wat </a:t>
            </a:r>
            <a:r>
              <a:rPr lang="en-US" dirty="0" err="1"/>
              <a:t>als</a:t>
            </a:r>
            <a:r>
              <a:rPr lang="en-US" dirty="0"/>
              <a:t> die </a:t>
            </a:r>
            <a:r>
              <a:rPr lang="en-US" dirty="0" err="1"/>
              <a:t>ene</a:t>
            </a:r>
            <a:r>
              <a:rPr lang="en-US" dirty="0"/>
              <a:t> </a:t>
            </a:r>
            <a:r>
              <a:rPr lang="en-US" dirty="0" err="1"/>
              <a:t>tegenstem</a:t>
            </a:r>
            <a:r>
              <a:rPr lang="en-US" dirty="0"/>
              <a:t> het </a:t>
            </a:r>
            <a:r>
              <a:rPr lang="en-US" dirty="0" err="1"/>
              <a:t>wél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rechte</a:t>
            </a:r>
            <a:r>
              <a:rPr lang="en-US" dirty="0"/>
              <a:t> </a:t>
            </a:r>
            <a:r>
              <a:rPr lang="en-US" dirty="0" err="1"/>
              <a:t>eind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?</a:t>
            </a:r>
          </a:p>
          <a:p>
            <a:pPr marL="342900" indent="-342900">
              <a:buFontTx/>
              <a:buChar char="-"/>
            </a:pPr>
            <a:r>
              <a:rPr lang="en-US" dirty="0"/>
              <a:t>Wat met die </a:t>
            </a:r>
            <a:r>
              <a:rPr lang="en-US" dirty="0" err="1"/>
              <a:t>andere</a:t>
            </a:r>
            <a:r>
              <a:rPr lang="en-US" dirty="0"/>
              <a:t> 49%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stemmen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2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Globaal</a:t>
            </a:r>
            <a:r>
              <a:rPr lang="en-US" dirty="0"/>
              <a:t> </a:t>
            </a:r>
            <a:r>
              <a:rPr lang="en-US" dirty="0" err="1"/>
              <a:t>tijdpad</a:t>
            </a:r>
            <a:r>
              <a:rPr lang="en-US" dirty="0"/>
              <a:t> </a:t>
            </a:r>
            <a:r>
              <a:rPr lang="en-US" dirty="0" err="1"/>
              <a:t>coursefase</a:t>
            </a:r>
            <a:endParaRPr lang="en-US" dirty="0"/>
          </a:p>
        </p:txBody>
      </p:sp>
      <p:sp>
        <p:nvSpPr>
          <p:cNvPr id="19" name="Tijdelijke aanduiding voor inhoud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300" dirty="0"/>
          </a:p>
          <a:p>
            <a:r>
              <a:rPr lang="en-US" sz="2300" dirty="0"/>
              <a:t>Week 3: 	Plan </a:t>
            </a:r>
            <a:r>
              <a:rPr lang="en-US" sz="2300" dirty="0" err="1"/>
              <a:t>voor</a:t>
            </a:r>
            <a:r>
              <a:rPr lang="en-US" sz="2300" dirty="0"/>
              <a:t> week 4 tm 8</a:t>
            </a:r>
          </a:p>
          <a:p>
            <a:r>
              <a:rPr lang="en-US" sz="2300" dirty="0"/>
              <a:t>Week 8: 	</a:t>
            </a:r>
            <a:r>
              <a:rPr lang="en-US" sz="2300" dirty="0" err="1"/>
              <a:t>Vaststellen</a:t>
            </a:r>
            <a:r>
              <a:rPr lang="en-US" sz="2300" dirty="0"/>
              <a:t> </a:t>
            </a:r>
            <a:r>
              <a:rPr lang="en-US" sz="2300" dirty="0" err="1"/>
              <a:t>teamindeling</a:t>
            </a:r>
            <a:r>
              <a:rPr lang="en-US" sz="2300" dirty="0"/>
              <a:t> </a:t>
            </a:r>
            <a:r>
              <a:rPr lang="en-US" sz="2300" dirty="0" err="1"/>
              <a:t>voor</a:t>
            </a:r>
            <a:r>
              <a:rPr lang="en-US" sz="2300" dirty="0"/>
              <a:t> </a:t>
            </a:r>
            <a:r>
              <a:rPr lang="en-US" sz="2300" dirty="0" err="1"/>
              <a:t>elaboratiefase</a:t>
            </a:r>
            <a:endParaRPr lang="en-US" sz="2300" dirty="0"/>
          </a:p>
          <a:p>
            <a:r>
              <a:rPr lang="en-US" sz="2300" dirty="0"/>
              <a:t>Week 8: 	</a:t>
            </a:r>
            <a:r>
              <a:rPr lang="en-US" sz="2300" dirty="0" err="1"/>
              <a:t>Vaststellen</a:t>
            </a:r>
            <a:r>
              <a:rPr lang="en-US" sz="2300" dirty="0"/>
              <a:t> plan </a:t>
            </a:r>
            <a:r>
              <a:rPr lang="en-US" sz="2300" dirty="0" err="1"/>
              <a:t>voor</a:t>
            </a:r>
            <a:r>
              <a:rPr lang="en-US" sz="2300" dirty="0"/>
              <a:t> </a:t>
            </a:r>
            <a:r>
              <a:rPr lang="en-US" sz="2300" dirty="0" err="1"/>
              <a:t>organisatie</a:t>
            </a:r>
            <a:r>
              <a:rPr lang="en-US" sz="2300" dirty="0"/>
              <a:t> week 9</a:t>
            </a:r>
          </a:p>
          <a:p>
            <a:r>
              <a:rPr lang="en-US" sz="2300" dirty="0"/>
              <a:t>Week 9: 	</a:t>
            </a:r>
            <a:r>
              <a:rPr lang="en-US" sz="2300" dirty="0" err="1"/>
              <a:t>Vaststellen</a:t>
            </a:r>
            <a:r>
              <a:rPr lang="en-US" sz="2300" dirty="0"/>
              <a:t> </a:t>
            </a:r>
            <a:r>
              <a:rPr lang="en-US" sz="2300" dirty="0" err="1"/>
              <a:t>basisarchitectuur</a:t>
            </a:r>
            <a:r>
              <a:rPr lang="en-US" sz="2300" dirty="0"/>
              <a:t>, </a:t>
            </a:r>
            <a:r>
              <a:rPr lang="en-US" sz="2300" dirty="0" err="1"/>
              <a:t>afmaken</a:t>
            </a:r>
            <a:r>
              <a:rPr lang="en-US" sz="2300" dirty="0"/>
              <a:t> en 			</a:t>
            </a:r>
            <a:r>
              <a:rPr lang="en-US" sz="2300" dirty="0" err="1"/>
              <a:t>presenteren</a:t>
            </a:r>
            <a:r>
              <a:rPr lang="en-US" sz="2300" dirty="0"/>
              <a:t> </a:t>
            </a:r>
            <a:r>
              <a:rPr lang="en-US" sz="2300" dirty="0" err="1"/>
              <a:t>PvA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0000"/>
                </a:solidFill>
              </a:rPr>
              <a:t>Jira/confluence </a:t>
            </a:r>
            <a:r>
              <a:rPr lang="en-US" sz="2300" dirty="0" err="1">
                <a:solidFill>
                  <a:srgbClr val="000000"/>
                </a:solidFill>
              </a:rPr>
              <a:t>ingericht</a:t>
            </a:r>
            <a:r>
              <a:rPr lang="en-US" sz="2300" dirty="0">
                <a:solidFill>
                  <a:srgbClr val="000000"/>
                </a:solidFill>
              </a:rPr>
              <a:t>; </a:t>
            </a:r>
            <a:r>
              <a:rPr lang="en-US" sz="2300" dirty="0" err="1">
                <a:solidFill>
                  <a:srgbClr val="000000"/>
                </a:solidFill>
              </a:rPr>
              <a:t>inleveren</a:t>
            </a:r>
            <a:r>
              <a:rPr lang="en-US" sz="2300" dirty="0">
                <a:solidFill>
                  <a:srgbClr val="000000"/>
                </a:solidFill>
              </a:rPr>
              <a:t> 	</a:t>
            </a:r>
            <a:r>
              <a:rPr lang="en-US" sz="2300" dirty="0" err="1">
                <a:solidFill>
                  <a:srgbClr val="000000"/>
                </a:solidFill>
              </a:rPr>
              <a:t>vooronderzoeken</a:t>
            </a:r>
            <a:endParaRPr lang="en-US" sz="2300" dirty="0">
              <a:solidFill>
                <a:srgbClr val="000000"/>
              </a:solidFill>
            </a:endParaRPr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sz="23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idx="4294967295"/>
          </p:nvPr>
        </p:nvSpPr>
        <p:spPr>
          <a:xfrm>
            <a:off x="3041650" y="1660525"/>
            <a:ext cx="6102350" cy="3937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5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Globaal</a:t>
            </a:r>
            <a:r>
              <a:rPr lang="en-US" dirty="0"/>
              <a:t> </a:t>
            </a:r>
            <a:r>
              <a:rPr lang="en-US" dirty="0" err="1"/>
              <a:t>tijdpad</a:t>
            </a:r>
            <a:r>
              <a:rPr lang="en-US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Week 9: 		</a:t>
            </a:r>
            <a:r>
              <a:rPr lang="en-US" dirty="0" err="1"/>
              <a:t>Inceptie</a:t>
            </a:r>
            <a:r>
              <a:rPr lang="en-US" dirty="0"/>
              <a:t>: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PvA</a:t>
            </a:r>
            <a:endParaRPr lang="en-US" dirty="0"/>
          </a:p>
          <a:p>
            <a:r>
              <a:rPr lang="en-US" dirty="0"/>
              <a:t>Week 1: 		</a:t>
            </a:r>
            <a:r>
              <a:rPr lang="en-US" dirty="0" err="1"/>
              <a:t>Toets</a:t>
            </a:r>
            <a:r>
              <a:rPr lang="en-US" dirty="0"/>
              <a:t> plan van </a:t>
            </a:r>
            <a:r>
              <a:rPr lang="en-US" dirty="0" err="1"/>
              <a:t>aanpak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Week 1,2,3 </a:t>
            </a:r>
            <a:r>
              <a:rPr lang="en-US" dirty="0" err="1">
                <a:solidFill>
                  <a:srgbClr val="000000"/>
                </a:solidFill>
              </a:rPr>
              <a:t>etc</a:t>
            </a:r>
            <a:r>
              <a:rPr lang="en-US" dirty="0">
                <a:solidFill>
                  <a:srgbClr val="000000"/>
                </a:solidFill>
              </a:rPr>
              <a:t>	 </a:t>
            </a:r>
            <a:r>
              <a:rPr lang="en-US" dirty="0" err="1">
                <a:solidFill>
                  <a:srgbClr val="000000"/>
                </a:solidFill>
              </a:rPr>
              <a:t>Architectuur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valideren</a:t>
            </a:r>
            <a:r>
              <a:rPr lang="en-US" dirty="0">
                <a:solidFill>
                  <a:srgbClr val="000000"/>
                </a:solidFill>
              </a:rPr>
              <a:t>, demo’s</a:t>
            </a:r>
          </a:p>
          <a:p>
            <a:r>
              <a:rPr lang="en-US" dirty="0"/>
              <a:t>Week 2,3 </a:t>
            </a:r>
            <a:r>
              <a:rPr lang="en-US" dirty="0" err="1"/>
              <a:t>etc</a:t>
            </a:r>
            <a:r>
              <a:rPr lang="en-US" dirty="0"/>
              <a:t> 		Retro </a:t>
            </a:r>
          </a:p>
          <a:p>
            <a:r>
              <a:rPr lang="en-US" dirty="0"/>
              <a:t>Week 4: 		</a:t>
            </a:r>
            <a:r>
              <a:rPr lang="en-US" dirty="0" err="1"/>
              <a:t>Tussentijds</a:t>
            </a:r>
            <a:r>
              <a:rPr lang="en-US" dirty="0"/>
              <a:t> </a:t>
            </a:r>
            <a:r>
              <a:rPr lang="en-US" dirty="0" err="1"/>
              <a:t>inleveren</a:t>
            </a:r>
            <a:endParaRPr lang="en-US" dirty="0"/>
          </a:p>
          <a:p>
            <a:r>
              <a:rPr lang="en-US" dirty="0"/>
              <a:t>Week ….4,5,6,7,8	 </a:t>
            </a:r>
            <a:r>
              <a:rPr lang="en-US" dirty="0" err="1"/>
              <a:t>Werkbare</a:t>
            </a:r>
            <a:r>
              <a:rPr lang="en-US" dirty="0"/>
              <a:t> </a:t>
            </a:r>
            <a:r>
              <a:rPr lang="en-US" dirty="0" err="1"/>
              <a:t>deelproducten</a:t>
            </a:r>
            <a:r>
              <a:rPr lang="en-US" dirty="0"/>
              <a:t> </a:t>
            </a:r>
            <a:r>
              <a:rPr lang="en-US" dirty="0" err="1"/>
              <a:t>opleveren</a:t>
            </a:r>
            <a:r>
              <a:rPr lang="en-US" dirty="0"/>
              <a:t> en </a:t>
            </a:r>
            <a:r>
              <a:rPr lang="en-US" dirty="0" err="1"/>
              <a:t>integreren</a:t>
            </a:r>
            <a:endParaRPr lang="en-US" dirty="0"/>
          </a:p>
          <a:p>
            <a:r>
              <a:rPr lang="en-US" dirty="0"/>
              <a:t>Week 5:		</a:t>
            </a:r>
            <a:r>
              <a:rPr lang="en-US" dirty="0" err="1"/>
              <a:t>Tussentijdse</a:t>
            </a:r>
            <a:r>
              <a:rPr lang="en-US" dirty="0"/>
              <a:t> </a:t>
            </a:r>
            <a:r>
              <a:rPr lang="en-US" dirty="0" err="1"/>
              <a:t>presentatie</a:t>
            </a:r>
            <a:r>
              <a:rPr lang="en-US" dirty="0"/>
              <a:t> + </a:t>
            </a:r>
            <a:r>
              <a:rPr lang="en-US" dirty="0" err="1"/>
              <a:t>beoordeling</a:t>
            </a:r>
            <a:endParaRPr lang="en-US" dirty="0"/>
          </a:p>
          <a:p>
            <a:r>
              <a:rPr lang="en-US" dirty="0"/>
              <a:t>Week 8:		</a:t>
            </a:r>
            <a:r>
              <a:rPr lang="en-US" dirty="0" err="1"/>
              <a:t>Inleveren</a:t>
            </a:r>
            <a:r>
              <a:rPr lang="en-US" dirty="0"/>
              <a:t> </a:t>
            </a:r>
            <a:r>
              <a:rPr lang="en-US" dirty="0" err="1"/>
              <a:t>eindwerk</a:t>
            </a:r>
            <a:endParaRPr lang="en-US" dirty="0"/>
          </a:p>
          <a:p>
            <a:r>
              <a:rPr lang="en-US" dirty="0"/>
              <a:t>Week 9: 		</a:t>
            </a:r>
            <a:r>
              <a:rPr lang="en-US" dirty="0" err="1"/>
              <a:t>Kennisdeling</a:t>
            </a:r>
            <a:r>
              <a:rPr lang="en-US" dirty="0"/>
              <a:t> en Open Up ( in </a:t>
            </a:r>
            <a:r>
              <a:rPr lang="en-US" dirty="0" err="1"/>
              <a:t>juni</a:t>
            </a:r>
            <a:r>
              <a:rPr lang="en-US" dirty="0"/>
              <a:t>)</a:t>
            </a:r>
          </a:p>
          <a:p>
            <a:r>
              <a:rPr lang="en-US" dirty="0"/>
              <a:t>Week 10/11:	            </a:t>
            </a:r>
            <a:r>
              <a:rPr lang="en-US" dirty="0" err="1"/>
              <a:t>Beoordeling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041650" y="1660525"/>
            <a:ext cx="6102350" cy="3937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07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Voorbereiding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week (week 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dirty="0" err="1"/>
              <a:t>Probleem</a:t>
            </a:r>
            <a:r>
              <a:rPr lang="en-US" sz="2000" dirty="0"/>
              <a:t>- en </a:t>
            </a:r>
            <a:r>
              <a:rPr lang="en-US" sz="2000" dirty="0" err="1"/>
              <a:t>doelstelling</a:t>
            </a:r>
            <a:r>
              <a:rPr lang="en-US" sz="2000" dirty="0"/>
              <a:t>, </a:t>
            </a:r>
            <a:r>
              <a:rPr lang="en-US" sz="2000" dirty="0" err="1"/>
              <a:t>hoofd</a:t>
            </a:r>
            <a:r>
              <a:rPr lang="en-US" sz="2000" dirty="0"/>
              <a:t>- en </a:t>
            </a:r>
            <a:r>
              <a:rPr lang="en-US" sz="2000" dirty="0" err="1"/>
              <a:t>deelvragen</a:t>
            </a:r>
            <a:r>
              <a:rPr lang="en-US" sz="2000" dirty="0"/>
              <a:t> </a:t>
            </a:r>
            <a:r>
              <a:rPr lang="en-US" sz="2000" dirty="0" err="1"/>
              <a:t>opstellen</a:t>
            </a:r>
            <a:r>
              <a:rPr lang="en-US" sz="2000" dirty="0"/>
              <a:t> + </a:t>
            </a:r>
            <a:r>
              <a:rPr lang="en-US" sz="2000" dirty="0" err="1"/>
              <a:t>onderzoeksmethoden</a:t>
            </a:r>
            <a:r>
              <a:rPr lang="en-US" sz="2000" dirty="0"/>
              <a:t> + </a:t>
            </a:r>
            <a:r>
              <a:rPr lang="en-US" sz="2000" dirty="0" err="1"/>
              <a:t>eerste</a:t>
            </a:r>
            <a:r>
              <a:rPr lang="en-US" sz="2000" dirty="0"/>
              <a:t> </a:t>
            </a:r>
            <a:r>
              <a:rPr lang="en-US" sz="2000" dirty="0" err="1"/>
              <a:t>bronnen</a:t>
            </a:r>
            <a:r>
              <a:rPr lang="en-US" sz="2000" dirty="0"/>
              <a:t> </a:t>
            </a:r>
            <a:r>
              <a:rPr lang="en-US" sz="2000" dirty="0" err="1"/>
              <a:t>bepalen</a:t>
            </a:r>
            <a:r>
              <a:rPr lang="en-US" sz="2000" dirty="0"/>
              <a:t>. Tip: </a:t>
            </a:r>
            <a:r>
              <a:rPr lang="en-US" sz="2000" dirty="0" err="1"/>
              <a:t>Gebruik</a:t>
            </a:r>
            <a:r>
              <a:rPr lang="en-US" sz="2000" dirty="0"/>
              <a:t> </a:t>
            </a:r>
            <a:r>
              <a:rPr lang="en-US" sz="2000" dirty="0" err="1"/>
              <a:t>beoordelingsmodel</a:t>
            </a:r>
            <a:r>
              <a:rPr lang="en-US" sz="2000" dirty="0"/>
              <a:t> (</a:t>
            </a:r>
            <a:r>
              <a:rPr lang="en-US" sz="2000" dirty="0" err="1"/>
              <a:t>zie</a:t>
            </a:r>
            <a:r>
              <a:rPr lang="en-US" sz="2000" dirty="0"/>
              <a:t> OO)!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/>
              <a:t>Allen: Lees </a:t>
            </a:r>
            <a:r>
              <a:rPr lang="en-US" sz="2000" b="1" dirty="0" err="1"/>
              <a:t>theorie</a:t>
            </a:r>
            <a:r>
              <a:rPr lang="en-US" sz="2000" b="1" dirty="0"/>
              <a:t> </a:t>
            </a:r>
            <a:r>
              <a:rPr lang="en-US" sz="2000" b="1" dirty="0" err="1"/>
              <a:t>behorende</a:t>
            </a:r>
            <a:r>
              <a:rPr lang="en-US" sz="2000" b="1" dirty="0"/>
              <a:t> </a:t>
            </a:r>
            <a:r>
              <a:rPr lang="en-US" sz="2000" b="1" dirty="0" err="1"/>
              <a:t>bij</a:t>
            </a:r>
            <a:r>
              <a:rPr lang="en-US" sz="2000" b="1" dirty="0"/>
              <a:t> H5 Reader </a:t>
            </a:r>
            <a:r>
              <a:rPr lang="en-US" sz="2000" b="1" dirty="0" err="1"/>
              <a:t>gesprekstechnieken</a:t>
            </a:r>
            <a:r>
              <a:rPr lang="en-US" sz="2000" b="1" dirty="0"/>
              <a:t> + </a:t>
            </a:r>
            <a:r>
              <a:rPr lang="en-US" sz="2000" b="1" dirty="0" err="1"/>
              <a:t>bijlagen</a:t>
            </a:r>
            <a:r>
              <a:rPr lang="en-US" sz="2000" b="1" dirty="0"/>
              <a:t>&gt; </a:t>
            </a:r>
            <a:r>
              <a:rPr lang="en-US" sz="2000" b="1" dirty="0" err="1"/>
              <a:t>vergaderen</a:t>
            </a:r>
            <a:endParaRPr lang="en-US" sz="2000" b="1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 err="1"/>
              <a:t>Notulist</a:t>
            </a:r>
            <a:r>
              <a:rPr lang="en-US" sz="2000" dirty="0"/>
              <a:t> </a:t>
            </a:r>
            <a:r>
              <a:rPr lang="en-US" sz="2000" dirty="0" err="1"/>
              <a:t>zorgt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notulen</a:t>
            </a:r>
            <a:r>
              <a:rPr lang="en-US" sz="2000" dirty="0"/>
              <a:t> van </a:t>
            </a:r>
            <a:r>
              <a:rPr lang="en-US" sz="2000" dirty="0" err="1"/>
              <a:t>vandaag</a:t>
            </a:r>
            <a:endParaRPr lang="en-US" sz="2000" dirty="0"/>
          </a:p>
          <a:p>
            <a:r>
              <a:rPr lang="en-US" sz="2000" dirty="0" err="1"/>
              <a:t>Voorzitter</a:t>
            </a:r>
            <a:r>
              <a:rPr lang="en-US" sz="2000" dirty="0"/>
              <a:t> </a:t>
            </a:r>
            <a:r>
              <a:rPr lang="en-US" sz="2000" dirty="0" err="1"/>
              <a:t>zorgt</a:t>
            </a:r>
            <a:r>
              <a:rPr lang="en-US" sz="2000" dirty="0"/>
              <a:t> </a:t>
            </a:r>
            <a:r>
              <a:rPr lang="en-US" sz="2000" dirty="0" err="1"/>
              <a:t>tijdig</a:t>
            </a:r>
            <a:r>
              <a:rPr lang="en-US" sz="2000" dirty="0"/>
              <a:t>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goede</a:t>
            </a:r>
            <a:r>
              <a:rPr lang="en-US" sz="2000" dirty="0"/>
              <a:t> agenda</a:t>
            </a:r>
          </a:p>
          <a:p>
            <a:endParaRPr lang="en-US" sz="2000" dirty="0"/>
          </a:p>
          <a:p>
            <a:r>
              <a:rPr lang="en-US" sz="2000" dirty="0" err="1"/>
              <a:t>Alles</a:t>
            </a:r>
            <a:r>
              <a:rPr lang="en-US" sz="2000" dirty="0"/>
              <a:t> op Confluence!</a:t>
            </a:r>
          </a:p>
          <a:p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Beroepsproduct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E500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WOR-PS-4</a:t>
            </a:r>
            <a:endParaRPr lang="nl-NL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800" b="1" dirty="0">
                <a:solidFill>
                  <a:srgbClr val="000000"/>
                </a:solidFill>
                <a:latin typeface="Arial" panose="020B0604020202020204" pitchFamily="34" charset="0"/>
              </a:rPr>
              <a:t>Student doet een onderzoek naar tenminste één element van de projectinrichting als voorbereiding voor het schrijven van het plan van aanpak</a:t>
            </a:r>
          </a:p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E5005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WOR-PS-5</a:t>
            </a:r>
            <a:endParaRPr lang="nl-NL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nl-NL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Student brengt zijn eigen kwaliteiten in kaart en formuleert hierop twee SMART leerdoelen</a:t>
            </a:r>
            <a:endParaRPr lang="nl-NL" sz="1800" b="1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7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66702" y="666151"/>
            <a:ext cx="6102660" cy="65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r>
              <a:rPr lang="nl-NL" altLang="en-US" sz="3600" dirty="0"/>
              <a:t>Projectmanagement</a:t>
            </a:r>
            <a:r>
              <a:rPr lang="nl-NL" altLang="en-US" sz="3600" dirty="0">
                <a:solidFill>
                  <a:schemeClr val="bg1"/>
                </a:solidFill>
              </a:rPr>
              <a:t> 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Het </a:t>
            </a:r>
            <a:r>
              <a:rPr lang="en-US" dirty="0" err="1"/>
              <a:t>gaat</a:t>
            </a:r>
            <a:r>
              <a:rPr lang="en-US" dirty="0"/>
              <a:t> </a:t>
            </a:r>
            <a:r>
              <a:rPr lang="en-US" dirty="0" err="1"/>
              <a:t>nooit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je plant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962400" y="533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nl-NL" altLang="en-US" sz="1800" b="1">
                <a:solidFill>
                  <a:schemeClr val="bg1"/>
                </a:solidFill>
                <a:ea typeface="ＭＳ Ｐゴシック" panose="020B0600070205080204" pitchFamily="34" charset="-128"/>
              </a:rPr>
              <a:t>Resultaat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3810000" y="1905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nl-NL" altLang="en-US" sz="1800" b="1">
                <a:solidFill>
                  <a:schemeClr val="bg1"/>
                </a:solidFill>
                <a:ea typeface="ＭＳ Ｐゴシック" panose="020B0600070205080204" pitchFamily="34" charset="-128"/>
              </a:rPr>
              <a:t>Doel</a:t>
            </a:r>
          </a:p>
        </p:txBody>
      </p:sp>
      <p:grpSp>
        <p:nvGrpSpPr>
          <p:cNvPr id="11" name="Groep 10"/>
          <p:cNvGrpSpPr/>
          <p:nvPr/>
        </p:nvGrpSpPr>
        <p:grpSpPr>
          <a:xfrm>
            <a:off x="4204494" y="2384425"/>
            <a:ext cx="2274887" cy="3795713"/>
            <a:chOff x="3581400" y="2054099"/>
            <a:chExt cx="2274887" cy="3795713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581400" y="2438400"/>
              <a:ext cx="2057400" cy="2971800"/>
            </a:xfrm>
            <a:prstGeom prst="downArrow">
              <a:avLst>
                <a:gd name="adj1" fmla="val 50000"/>
                <a:gd name="adj2" fmla="val 3611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90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endParaRPr lang="en-US" altLang="en-US" sz="2400">
                <a:solidFill>
                  <a:schemeClr val="tx1"/>
                </a:solidFill>
                <a:ea typeface="ＭＳ Ｐゴシック" panose="020B0600070205080204" pitchFamily="34" charset="-128"/>
              </a:endParaRPr>
            </a:p>
          </p:txBody>
        </p:sp>
        <p:grpSp>
          <p:nvGrpSpPr>
            <p:cNvPr id="6" name="Groep 5"/>
            <p:cNvGrpSpPr/>
            <p:nvPr/>
          </p:nvGrpSpPr>
          <p:grpSpPr>
            <a:xfrm>
              <a:off x="3581400" y="2054099"/>
              <a:ext cx="2274887" cy="3795713"/>
              <a:chOff x="3567113" y="2057400"/>
              <a:chExt cx="2274887" cy="3795713"/>
            </a:xfrm>
          </p:grpSpPr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4114800" y="5486400"/>
                <a:ext cx="12954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nl-NL" altLang="en-US" sz="1800" b="1" dirty="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Resultaat</a:t>
                </a:r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3567113" y="2466975"/>
                <a:ext cx="2274887" cy="2886075"/>
              </a:xfrm>
              <a:custGeom>
                <a:avLst/>
                <a:gdLst>
                  <a:gd name="T0" fmla="*/ 2147483647 w 1433"/>
                  <a:gd name="T1" fmla="*/ 0 h 1818"/>
                  <a:gd name="T2" fmla="*/ 2147483647 w 1433"/>
                  <a:gd name="T3" fmla="*/ 2147483647 h 1818"/>
                  <a:gd name="T4" fmla="*/ 2147483647 w 1433"/>
                  <a:gd name="T5" fmla="*/ 2147483647 h 1818"/>
                  <a:gd name="T6" fmla="*/ 2147483647 w 1433"/>
                  <a:gd name="T7" fmla="*/ 2147483647 h 1818"/>
                  <a:gd name="T8" fmla="*/ 2147483647 w 1433"/>
                  <a:gd name="T9" fmla="*/ 2147483647 h 1818"/>
                  <a:gd name="T10" fmla="*/ 2147483647 w 1433"/>
                  <a:gd name="T11" fmla="*/ 2147483647 h 1818"/>
                  <a:gd name="T12" fmla="*/ 2147483647 w 1433"/>
                  <a:gd name="T13" fmla="*/ 2147483647 h 1818"/>
                  <a:gd name="T14" fmla="*/ 2147483647 w 1433"/>
                  <a:gd name="T15" fmla="*/ 2147483647 h 1818"/>
                  <a:gd name="T16" fmla="*/ 2147483647 w 1433"/>
                  <a:gd name="T17" fmla="*/ 2147483647 h 1818"/>
                  <a:gd name="T18" fmla="*/ 2147483647 w 1433"/>
                  <a:gd name="T19" fmla="*/ 2147483647 h 1818"/>
                  <a:gd name="T20" fmla="*/ 2147483647 w 1433"/>
                  <a:gd name="T21" fmla="*/ 2147483647 h 1818"/>
                  <a:gd name="T22" fmla="*/ 2147483647 w 1433"/>
                  <a:gd name="T23" fmla="*/ 2147483647 h 1818"/>
                  <a:gd name="T24" fmla="*/ 2147483647 w 1433"/>
                  <a:gd name="T25" fmla="*/ 2147483647 h 1818"/>
                  <a:gd name="T26" fmla="*/ 2147483647 w 1433"/>
                  <a:gd name="T27" fmla="*/ 2147483647 h 1818"/>
                  <a:gd name="T28" fmla="*/ 2147483647 w 1433"/>
                  <a:gd name="T29" fmla="*/ 2147483647 h 1818"/>
                  <a:gd name="T30" fmla="*/ 0 w 1433"/>
                  <a:gd name="T31" fmla="*/ 2147483647 h 1818"/>
                  <a:gd name="T32" fmla="*/ 2147483647 w 1433"/>
                  <a:gd name="T33" fmla="*/ 2147483647 h 1818"/>
                  <a:gd name="T34" fmla="*/ 2147483647 w 1433"/>
                  <a:gd name="T35" fmla="*/ 2147483647 h 1818"/>
                  <a:gd name="T36" fmla="*/ 2147483647 w 1433"/>
                  <a:gd name="T37" fmla="*/ 2147483647 h 1818"/>
                  <a:gd name="T38" fmla="*/ 2147483647 w 1433"/>
                  <a:gd name="T39" fmla="*/ 2147483647 h 1818"/>
                  <a:gd name="T40" fmla="*/ 2147483647 w 1433"/>
                  <a:gd name="T41" fmla="*/ 2147483647 h 1818"/>
                  <a:gd name="T42" fmla="*/ 2147483647 w 1433"/>
                  <a:gd name="T43" fmla="*/ 2147483647 h 1818"/>
                  <a:gd name="T44" fmla="*/ 2147483647 w 1433"/>
                  <a:gd name="T45" fmla="*/ 2147483647 h 1818"/>
                  <a:gd name="T46" fmla="*/ 2147483647 w 1433"/>
                  <a:gd name="T47" fmla="*/ 2147483647 h 1818"/>
                  <a:gd name="T48" fmla="*/ 2147483647 w 1433"/>
                  <a:gd name="T49" fmla="*/ 2147483647 h 1818"/>
                  <a:gd name="T50" fmla="*/ 2147483647 w 1433"/>
                  <a:gd name="T51" fmla="*/ 2147483647 h 1818"/>
                  <a:gd name="T52" fmla="*/ 2147483647 w 1433"/>
                  <a:gd name="T53" fmla="*/ 2147483647 h 1818"/>
                  <a:gd name="T54" fmla="*/ 2147483647 w 1433"/>
                  <a:gd name="T55" fmla="*/ 2147483647 h 1818"/>
                  <a:gd name="T56" fmla="*/ 2147483647 w 1433"/>
                  <a:gd name="T57" fmla="*/ 2147483647 h 1818"/>
                  <a:gd name="T58" fmla="*/ 2147483647 w 1433"/>
                  <a:gd name="T59" fmla="*/ 2147483647 h 1818"/>
                  <a:gd name="T60" fmla="*/ 2147483647 w 1433"/>
                  <a:gd name="T61" fmla="*/ 2147483647 h 1818"/>
                  <a:gd name="T62" fmla="*/ 2147483647 w 1433"/>
                  <a:gd name="T63" fmla="*/ 2147483647 h 1818"/>
                  <a:gd name="T64" fmla="*/ 2147483647 w 1433"/>
                  <a:gd name="T65" fmla="*/ 2147483647 h 1818"/>
                  <a:gd name="T66" fmla="*/ 2147483647 w 1433"/>
                  <a:gd name="T67" fmla="*/ 2147483647 h 1818"/>
                  <a:gd name="T68" fmla="*/ 2147483647 w 1433"/>
                  <a:gd name="T69" fmla="*/ 2147483647 h 1818"/>
                  <a:gd name="T70" fmla="*/ 2147483647 w 1433"/>
                  <a:gd name="T71" fmla="*/ 2147483647 h 1818"/>
                  <a:gd name="T72" fmla="*/ 2147483647 w 1433"/>
                  <a:gd name="T73" fmla="*/ 2147483647 h 1818"/>
                  <a:gd name="T74" fmla="*/ 2147483647 w 1433"/>
                  <a:gd name="T75" fmla="*/ 2147483647 h 1818"/>
                  <a:gd name="T76" fmla="*/ 2147483647 w 1433"/>
                  <a:gd name="T77" fmla="*/ 2147483647 h 1818"/>
                  <a:gd name="T78" fmla="*/ 2147483647 w 1433"/>
                  <a:gd name="T79" fmla="*/ 2147483647 h 1818"/>
                  <a:gd name="T80" fmla="*/ 2147483647 w 1433"/>
                  <a:gd name="T81" fmla="*/ 2147483647 h 1818"/>
                  <a:gd name="T82" fmla="*/ 2147483647 w 1433"/>
                  <a:gd name="T83" fmla="*/ 2147483647 h 1818"/>
                  <a:gd name="T84" fmla="*/ 2147483647 w 1433"/>
                  <a:gd name="T85" fmla="*/ 2147483647 h 1818"/>
                  <a:gd name="T86" fmla="*/ 2147483647 w 1433"/>
                  <a:gd name="T87" fmla="*/ 2147483647 h 1818"/>
                  <a:gd name="T88" fmla="*/ 2147483647 w 1433"/>
                  <a:gd name="T89" fmla="*/ 2147483647 h 1818"/>
                  <a:gd name="T90" fmla="*/ 2147483647 w 1433"/>
                  <a:gd name="T91" fmla="*/ 2147483647 h 1818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1433"/>
                  <a:gd name="T139" fmla="*/ 0 h 1818"/>
                  <a:gd name="T140" fmla="*/ 1433 w 1433"/>
                  <a:gd name="T141" fmla="*/ 1818 h 1818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1433" h="1818">
                    <a:moveTo>
                      <a:pt x="342" y="0"/>
                    </a:moveTo>
                    <a:cubicBezTo>
                      <a:pt x="345" y="33"/>
                      <a:pt x="341" y="68"/>
                      <a:pt x="351" y="99"/>
                    </a:cubicBezTo>
                    <a:cubicBezTo>
                      <a:pt x="354" y="108"/>
                      <a:pt x="369" y="107"/>
                      <a:pt x="378" y="108"/>
                    </a:cubicBezTo>
                    <a:cubicBezTo>
                      <a:pt x="414" y="113"/>
                      <a:pt x="450" y="115"/>
                      <a:pt x="486" y="117"/>
                    </a:cubicBezTo>
                    <a:cubicBezTo>
                      <a:pt x="579" y="121"/>
                      <a:pt x="672" y="123"/>
                      <a:pt x="765" y="126"/>
                    </a:cubicBezTo>
                    <a:cubicBezTo>
                      <a:pt x="793" y="211"/>
                      <a:pt x="911" y="167"/>
                      <a:pt x="972" y="126"/>
                    </a:cubicBezTo>
                    <a:cubicBezTo>
                      <a:pt x="1095" y="136"/>
                      <a:pt x="1114" y="102"/>
                      <a:pt x="1071" y="261"/>
                    </a:cubicBezTo>
                    <a:cubicBezTo>
                      <a:pt x="1069" y="270"/>
                      <a:pt x="1053" y="269"/>
                      <a:pt x="1044" y="270"/>
                    </a:cubicBezTo>
                    <a:cubicBezTo>
                      <a:pt x="981" y="275"/>
                      <a:pt x="918" y="276"/>
                      <a:pt x="855" y="279"/>
                    </a:cubicBezTo>
                    <a:cubicBezTo>
                      <a:pt x="777" y="305"/>
                      <a:pt x="821" y="378"/>
                      <a:pt x="783" y="405"/>
                    </a:cubicBezTo>
                    <a:cubicBezTo>
                      <a:pt x="768" y="416"/>
                      <a:pt x="747" y="417"/>
                      <a:pt x="729" y="423"/>
                    </a:cubicBezTo>
                    <a:cubicBezTo>
                      <a:pt x="612" y="462"/>
                      <a:pt x="483" y="429"/>
                      <a:pt x="360" y="432"/>
                    </a:cubicBezTo>
                    <a:cubicBezTo>
                      <a:pt x="305" y="450"/>
                      <a:pt x="344" y="470"/>
                      <a:pt x="315" y="513"/>
                    </a:cubicBezTo>
                    <a:cubicBezTo>
                      <a:pt x="310" y="521"/>
                      <a:pt x="297" y="521"/>
                      <a:pt x="288" y="522"/>
                    </a:cubicBezTo>
                    <a:cubicBezTo>
                      <a:pt x="198" y="527"/>
                      <a:pt x="108" y="528"/>
                      <a:pt x="18" y="531"/>
                    </a:cubicBezTo>
                    <a:cubicBezTo>
                      <a:pt x="3" y="577"/>
                      <a:pt x="0" y="578"/>
                      <a:pt x="0" y="648"/>
                    </a:cubicBezTo>
                    <a:cubicBezTo>
                      <a:pt x="0" y="863"/>
                      <a:pt x="58" y="775"/>
                      <a:pt x="333" y="783"/>
                    </a:cubicBezTo>
                    <a:cubicBezTo>
                      <a:pt x="428" y="807"/>
                      <a:pt x="411" y="866"/>
                      <a:pt x="423" y="954"/>
                    </a:cubicBezTo>
                    <a:cubicBezTo>
                      <a:pt x="430" y="1003"/>
                      <a:pt x="421" y="1037"/>
                      <a:pt x="468" y="1053"/>
                    </a:cubicBezTo>
                    <a:cubicBezTo>
                      <a:pt x="516" y="1050"/>
                      <a:pt x="564" y="1052"/>
                      <a:pt x="612" y="1044"/>
                    </a:cubicBezTo>
                    <a:cubicBezTo>
                      <a:pt x="640" y="1040"/>
                      <a:pt x="667" y="984"/>
                      <a:pt x="675" y="972"/>
                    </a:cubicBezTo>
                    <a:cubicBezTo>
                      <a:pt x="699" y="936"/>
                      <a:pt x="733" y="905"/>
                      <a:pt x="774" y="891"/>
                    </a:cubicBezTo>
                    <a:cubicBezTo>
                      <a:pt x="800" y="853"/>
                      <a:pt x="831" y="816"/>
                      <a:pt x="864" y="783"/>
                    </a:cubicBezTo>
                    <a:cubicBezTo>
                      <a:pt x="868" y="735"/>
                      <a:pt x="852" y="677"/>
                      <a:pt x="882" y="639"/>
                    </a:cubicBezTo>
                    <a:cubicBezTo>
                      <a:pt x="935" y="571"/>
                      <a:pt x="1023" y="506"/>
                      <a:pt x="1098" y="468"/>
                    </a:cubicBezTo>
                    <a:cubicBezTo>
                      <a:pt x="1135" y="450"/>
                      <a:pt x="1125" y="436"/>
                      <a:pt x="1179" y="432"/>
                    </a:cubicBezTo>
                    <a:cubicBezTo>
                      <a:pt x="1224" y="429"/>
                      <a:pt x="1269" y="426"/>
                      <a:pt x="1314" y="423"/>
                    </a:cubicBezTo>
                    <a:cubicBezTo>
                      <a:pt x="1366" y="430"/>
                      <a:pt x="1402" y="424"/>
                      <a:pt x="1431" y="468"/>
                    </a:cubicBezTo>
                    <a:cubicBezTo>
                      <a:pt x="1428" y="534"/>
                      <a:pt x="1433" y="601"/>
                      <a:pt x="1422" y="666"/>
                    </a:cubicBezTo>
                    <a:cubicBezTo>
                      <a:pt x="1419" y="685"/>
                      <a:pt x="1354" y="692"/>
                      <a:pt x="1350" y="693"/>
                    </a:cubicBezTo>
                    <a:cubicBezTo>
                      <a:pt x="1291" y="708"/>
                      <a:pt x="1257" y="753"/>
                      <a:pt x="1197" y="765"/>
                    </a:cubicBezTo>
                    <a:cubicBezTo>
                      <a:pt x="1149" y="837"/>
                      <a:pt x="1212" y="750"/>
                      <a:pt x="1152" y="810"/>
                    </a:cubicBezTo>
                    <a:cubicBezTo>
                      <a:pt x="1092" y="870"/>
                      <a:pt x="1179" y="807"/>
                      <a:pt x="1107" y="855"/>
                    </a:cubicBezTo>
                    <a:cubicBezTo>
                      <a:pt x="1094" y="895"/>
                      <a:pt x="1045" y="992"/>
                      <a:pt x="990" y="999"/>
                    </a:cubicBezTo>
                    <a:cubicBezTo>
                      <a:pt x="906" y="1010"/>
                      <a:pt x="941" y="1002"/>
                      <a:pt x="882" y="1017"/>
                    </a:cubicBezTo>
                    <a:cubicBezTo>
                      <a:pt x="834" y="1089"/>
                      <a:pt x="897" y="1002"/>
                      <a:pt x="837" y="1062"/>
                    </a:cubicBezTo>
                    <a:cubicBezTo>
                      <a:pt x="777" y="1122"/>
                      <a:pt x="864" y="1059"/>
                      <a:pt x="792" y="1107"/>
                    </a:cubicBezTo>
                    <a:cubicBezTo>
                      <a:pt x="720" y="1214"/>
                      <a:pt x="645" y="1452"/>
                      <a:pt x="810" y="1485"/>
                    </a:cubicBezTo>
                    <a:cubicBezTo>
                      <a:pt x="860" y="1635"/>
                      <a:pt x="655" y="1562"/>
                      <a:pt x="540" y="1566"/>
                    </a:cubicBezTo>
                    <a:cubicBezTo>
                      <a:pt x="486" y="1575"/>
                      <a:pt x="470" y="1576"/>
                      <a:pt x="441" y="1620"/>
                    </a:cubicBezTo>
                    <a:cubicBezTo>
                      <a:pt x="448" y="1622"/>
                      <a:pt x="500" y="1641"/>
                      <a:pt x="504" y="1638"/>
                    </a:cubicBezTo>
                    <a:cubicBezTo>
                      <a:pt x="512" y="1633"/>
                      <a:pt x="486" y="1614"/>
                      <a:pt x="495" y="1611"/>
                    </a:cubicBezTo>
                    <a:cubicBezTo>
                      <a:pt x="515" y="1604"/>
                      <a:pt x="537" y="1617"/>
                      <a:pt x="558" y="1620"/>
                    </a:cubicBezTo>
                    <a:cubicBezTo>
                      <a:pt x="594" y="1632"/>
                      <a:pt x="609" y="1647"/>
                      <a:pt x="621" y="1683"/>
                    </a:cubicBezTo>
                    <a:cubicBezTo>
                      <a:pt x="618" y="1716"/>
                      <a:pt x="616" y="1749"/>
                      <a:pt x="612" y="1782"/>
                    </a:cubicBezTo>
                    <a:cubicBezTo>
                      <a:pt x="610" y="1794"/>
                      <a:pt x="603" y="1818"/>
                      <a:pt x="603" y="1818"/>
                    </a:cubicBezTo>
                  </a:path>
                </a:pathLst>
              </a:custGeom>
              <a:noFill/>
              <a:ln w="603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3962400" y="2057400"/>
                <a:ext cx="12954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90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nl-NL" altLang="en-US" sz="1800" b="1" dirty="0">
                    <a:solidFill>
                      <a:schemeClr val="tx1"/>
                    </a:solidFill>
                    <a:ea typeface="ＭＳ Ｐゴシック" panose="020B0600070205080204" pitchFamily="34" charset="-128"/>
                  </a:rPr>
                  <a:t>Doel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76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/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48" y="1147818"/>
            <a:ext cx="8137689" cy="5118044"/>
          </a:xfrm>
        </p:spPr>
      </p:pic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2744477" y="690387"/>
            <a:ext cx="6102660" cy="650375"/>
          </a:xfrm>
        </p:spPr>
        <p:txBody>
          <a:bodyPr/>
          <a:lstStyle/>
          <a:p>
            <a:r>
              <a:rPr lang="en-US" dirty="0"/>
              <a:t>Managing complex change</a:t>
            </a:r>
          </a:p>
        </p:txBody>
      </p:sp>
      <p:sp>
        <p:nvSpPr>
          <p:cNvPr id="2" name="Rectangle 1"/>
          <p:cNvSpPr/>
          <p:nvPr/>
        </p:nvSpPr>
        <p:spPr>
          <a:xfrm>
            <a:off x="2362200" y="1263142"/>
            <a:ext cx="4445000" cy="386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4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0498" y="878337"/>
            <a:ext cx="7518554" cy="650375"/>
          </a:xfrm>
        </p:spPr>
        <p:txBody>
          <a:bodyPr/>
          <a:lstStyle/>
          <a:p>
            <a:r>
              <a:rPr lang="en-US" dirty="0" err="1"/>
              <a:t>Groepsontwikkeling</a:t>
            </a:r>
            <a:r>
              <a:rPr lang="en-US" dirty="0"/>
              <a:t> </a:t>
            </a:r>
            <a:r>
              <a:rPr lang="en-US" dirty="0" err="1"/>
              <a:t>weet</a:t>
            </a:r>
            <a:r>
              <a:rPr lang="en-US" dirty="0"/>
              <a:t> je </a:t>
            </a:r>
            <a:r>
              <a:rPr lang="en-US" dirty="0" err="1"/>
              <a:t>nog</a:t>
            </a:r>
            <a:r>
              <a:rPr lang="en-US" dirty="0"/>
              <a:t>?</a:t>
            </a:r>
          </a:p>
        </p:txBody>
      </p:sp>
      <p:graphicFrame>
        <p:nvGraphicFramePr>
          <p:cNvPr id="8" name="Tijdelijke aanduiding voor inhoud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5976234"/>
              </p:ext>
            </p:extLst>
          </p:nvPr>
        </p:nvGraphicFramePr>
        <p:xfrm>
          <a:off x="2058349" y="1351874"/>
          <a:ext cx="6810703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Forming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weifelende deelnemers</a:t>
                      </a:r>
                      <a:b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beleefde communicatie</a:t>
                      </a:r>
                      <a:b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bezorgdheid over de groepsdoelen</a:t>
                      </a:r>
                      <a:b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een actieve leider</a:t>
                      </a:r>
                      <a:b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meegaande leden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Storming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kritiek op ideeën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matige aandacht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‘vijandigheid’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polarisatie en coalitievorming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overeenkomen van afspraken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afname van rolambiguïteit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toegenomen wij-gevoel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2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Performing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besluitvormingsgericht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probleemoplossingsgericht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wederzijdse samenwerking</a:t>
                      </a:r>
                      <a:b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productiegericht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Adjourning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ontbinding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terugtrekking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toegenomen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onafhankelijkheid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jdelijke aanduiding voor inhoud 4"/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9"/>
          </p:nvPr>
        </p:nvSpPr>
        <p:spPr>
          <a:xfrm>
            <a:off x="145144" y="2384425"/>
            <a:ext cx="1339528" cy="3952875"/>
          </a:xfrm>
        </p:spPr>
        <p:txBody>
          <a:bodyPr/>
          <a:lstStyle/>
          <a:p>
            <a:r>
              <a:rPr lang="en-US" dirty="0" err="1"/>
              <a:t>Bron</a:t>
            </a:r>
            <a:r>
              <a:rPr lang="en-US" dirty="0"/>
              <a:t>: http://groepsdynamiek.nl/tuckmansstages.html </a:t>
            </a:r>
          </a:p>
        </p:txBody>
      </p:sp>
    </p:spTree>
    <p:extLst>
      <p:ext uri="{BB962C8B-B14F-4D97-AF65-F5344CB8AC3E}">
        <p14:creationId xmlns:p14="http://schemas.microsoft.com/office/powerpoint/2010/main" val="468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8FD0C-9665-24DE-33A5-3B711720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jullie al een groep?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8ABB35-4D62-095F-6534-18E18978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 welke Tuckmanfase zitten jullie nu?</a:t>
            </a:r>
          </a:p>
          <a:p>
            <a:r>
              <a:rPr lang="nl-NL" dirty="0"/>
              <a:t>Hoe goed kennen jullie elkaar eigenlijk?</a:t>
            </a:r>
          </a:p>
          <a:p>
            <a:endParaRPr lang="nl-NL" dirty="0"/>
          </a:p>
          <a:p>
            <a:r>
              <a:rPr lang="nl-NL" dirty="0"/>
              <a:t>Wat moet je zoal doen om er een goed functionerende groep van te maken? (denk ook aan </a:t>
            </a:r>
            <a:r>
              <a:rPr lang="nl-NL" dirty="0" err="1"/>
              <a:t>Lencioni</a:t>
            </a:r>
            <a:r>
              <a:rPr lang="nl-NL" dirty="0"/>
              <a:t>)</a:t>
            </a:r>
          </a:p>
          <a:p>
            <a:endParaRPr lang="nl-NL" dirty="0"/>
          </a:p>
          <a:p>
            <a:endParaRPr lang="nl-NL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A1AE48-6FA0-B82F-945C-3D09C5872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10914"/>
              </p:ext>
            </p:extLst>
          </p:nvPr>
        </p:nvGraphicFramePr>
        <p:xfrm>
          <a:off x="3372466" y="3156154"/>
          <a:ext cx="5970522" cy="2497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20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 </a:t>
            </a:r>
            <a:r>
              <a:rPr lang="en-US" dirty="0" err="1"/>
              <a:t>beste</a:t>
            </a:r>
            <a:r>
              <a:rPr lang="en-US" dirty="0"/>
              <a:t> </a:t>
            </a:r>
            <a:r>
              <a:rPr lang="en-US" dirty="0" err="1"/>
              <a:t>groepen</a:t>
            </a:r>
            <a:endParaRPr lang="en-US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Durven</a:t>
            </a:r>
            <a:r>
              <a:rPr lang="en-US" dirty="0"/>
              <a:t> </a:t>
            </a:r>
            <a:r>
              <a:rPr lang="en-US" dirty="0" err="1"/>
              <a:t>mensen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te </a:t>
            </a:r>
            <a:r>
              <a:rPr lang="en-US" dirty="0" err="1"/>
              <a:t>spreken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effect: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Kritisch</a:t>
            </a:r>
            <a:r>
              <a:rPr lang="en-US" dirty="0"/>
              <a:t> op </a:t>
            </a:r>
            <a:r>
              <a:rPr lang="en-US" dirty="0" err="1"/>
              <a:t>elkaars</a:t>
            </a:r>
            <a:r>
              <a:rPr lang="en-US" dirty="0"/>
              <a:t> </a:t>
            </a:r>
            <a:r>
              <a:rPr lang="en-US" dirty="0" err="1"/>
              <a:t>werk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Kritisch</a:t>
            </a:r>
            <a:r>
              <a:rPr lang="en-US" dirty="0"/>
              <a:t> op </a:t>
            </a:r>
            <a:r>
              <a:rPr lang="en-US" dirty="0" err="1"/>
              <a:t>elkaars</a:t>
            </a:r>
            <a:r>
              <a:rPr lang="en-US" dirty="0"/>
              <a:t> </a:t>
            </a:r>
            <a:r>
              <a:rPr lang="en-US" dirty="0" err="1"/>
              <a:t>functioneren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Feedback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nodig</a:t>
            </a:r>
            <a:r>
              <a:rPr lang="en-US" dirty="0"/>
              <a:t>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Correct feedback </a:t>
            </a:r>
            <a:r>
              <a:rPr lang="en-US" dirty="0" err="1"/>
              <a:t>ontvangen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Zichtbaar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slag met </a:t>
            </a:r>
            <a:r>
              <a:rPr lang="en-US" dirty="0" err="1"/>
              <a:t>ontvangen</a:t>
            </a:r>
            <a:r>
              <a:rPr lang="en-US" dirty="0"/>
              <a:t> feedback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661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52C2FF67-855C-4134-8AAD-9C1F8377E13B}" vid="{64D69D68-478E-485A-9D8F-3E39E9D15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1991</Words>
  <Application>Microsoft Office PowerPoint</Application>
  <PresentationFormat>Diavoorstelling (4:3)</PresentationFormat>
  <Paragraphs>428</Paragraphs>
  <Slides>35</Slides>
  <Notes>9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2" baseType="lpstr">
      <vt:lpstr>ＭＳ Ｐゴシック</vt:lpstr>
      <vt:lpstr>Arial</vt:lpstr>
      <vt:lpstr>Avenir Next Condensed</vt:lpstr>
      <vt:lpstr>Calibri</vt:lpstr>
      <vt:lpstr>Helvetica Neue</vt:lpstr>
      <vt:lpstr>Wingdings</vt:lpstr>
      <vt:lpstr>Kantoorthema</vt:lpstr>
      <vt:lpstr>PowerPoint-presentatie</vt:lpstr>
      <vt:lpstr>Doel van deze les</vt:lpstr>
      <vt:lpstr>Kennistoets</vt:lpstr>
      <vt:lpstr>Beroepsproduct</vt:lpstr>
      <vt:lpstr>Projectmanagement is</vt:lpstr>
      <vt:lpstr>Managing complex change</vt:lpstr>
      <vt:lpstr>Groepsontwikkeling weet je nog?</vt:lpstr>
      <vt:lpstr>Zijn jullie al een groep?</vt:lpstr>
      <vt:lpstr>In de beste groepen</vt:lpstr>
      <vt:lpstr>Gebruikmakend van</vt:lpstr>
      <vt:lpstr>Wat is belangrijk bij WoR? </vt:lpstr>
      <vt:lpstr>Onderwijsonline: I-WoR Project 24/25 S1 </vt:lpstr>
      <vt:lpstr>Doel lesserie</vt:lpstr>
      <vt:lpstr>Geen project(vb) zonder inhoud</vt:lpstr>
      <vt:lpstr>Opdracht PVB op hoofdlijnen</vt:lpstr>
      <vt:lpstr>Rol docenten </vt:lpstr>
      <vt:lpstr>Doel rest van deze les</vt:lpstr>
      <vt:lpstr>Groepsvorming en inhoud</vt:lpstr>
      <vt:lpstr>Lees voor een volledig of aangepast beeld</vt:lpstr>
      <vt:lpstr>PowerPoint-presentatie</vt:lpstr>
      <vt:lpstr>Besluitvorming!</vt:lpstr>
      <vt:lpstr>Resultaat vandaag</vt:lpstr>
      <vt:lpstr>Effect besluitvormingsmethoden</vt:lpstr>
      <vt:lpstr>BOB-model</vt:lpstr>
      <vt:lpstr>Eisen aan het onderzoek</vt:lpstr>
      <vt:lpstr>Vergaderen</vt:lpstr>
      <vt:lpstr>PowerPoint-presentatie</vt:lpstr>
      <vt:lpstr>Onderzoeksvragen formuleren</vt:lpstr>
      <vt:lpstr>…… uur: vergadering met tenminste de volgende agenda</vt:lpstr>
      <vt:lpstr>Plan van Aanpak</vt:lpstr>
      <vt:lpstr>Besluit voorbereiden</vt:lpstr>
      <vt:lpstr>Voorstellen voor besluiten </vt:lpstr>
      <vt:lpstr>Globaal tijdpad coursefase</vt:lpstr>
      <vt:lpstr>Globaal tijdpad Project</vt:lpstr>
      <vt:lpstr>Voorbereiding volgende week (week 2)</vt:lpstr>
    </vt:vector>
  </TitlesOfParts>
  <Company>Hogeschool van Arnhem en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Jacobs Tineke</dc:creator>
  <cp:lastModifiedBy>Eveline Bouwman</cp:lastModifiedBy>
  <cp:revision>21</cp:revision>
  <dcterms:created xsi:type="dcterms:W3CDTF">2019-09-03T19:09:03Z</dcterms:created>
  <dcterms:modified xsi:type="dcterms:W3CDTF">2024-09-02T08:45:34Z</dcterms:modified>
</cp:coreProperties>
</file>