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11" r:id="rId5"/>
    <p:sldId id="520" r:id="rId6"/>
    <p:sldId id="423" r:id="rId7"/>
    <p:sldId id="524" r:id="rId8"/>
    <p:sldId id="525" r:id="rId9"/>
    <p:sldId id="519" r:id="rId10"/>
    <p:sldId id="261" r:id="rId11"/>
    <p:sldId id="526" r:id="rId12"/>
    <p:sldId id="263" r:id="rId13"/>
    <p:sldId id="265" r:id="rId14"/>
    <p:sldId id="282" r:id="rId15"/>
    <p:sldId id="272" r:id="rId16"/>
    <p:sldId id="522" r:id="rId17"/>
    <p:sldId id="523" r:id="rId18"/>
    <p:sldId id="518" r:id="rId19"/>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56"/>
    <a:srgbClr val="FED913"/>
    <a:srgbClr val="000000"/>
    <a:srgbClr val="988657"/>
    <a:srgbClr val="A9976A"/>
    <a:srgbClr val="837752"/>
    <a:srgbClr val="AC9660"/>
    <a:srgbClr val="FFE4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0" autoAdjust="0"/>
    <p:restoredTop sz="94249" autoAdjust="0"/>
  </p:normalViewPr>
  <p:slideViewPr>
    <p:cSldViewPr snapToGrid="0" snapToObjects="1">
      <p:cViewPr varScale="1">
        <p:scale>
          <a:sx n="96" d="100"/>
          <a:sy n="96" d="100"/>
        </p:scale>
        <p:origin x="1243" y="62"/>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1ED7098F-87C7-3046-B8E1-0317C0D8D9C4}" type="datetimeFigureOut">
              <a:rPr lang="en-US" smtClean="0"/>
              <a:pPr/>
              <a:t>9/13/2024</a:t>
            </a:fld>
            <a:endParaRPr lang="en-US"/>
          </a:p>
        </p:txBody>
      </p:sp>
      <p:sp>
        <p:nvSpPr>
          <p:cNvPr id="4" name="Footer Placeholder 3"/>
          <p:cNvSpPr>
            <a:spLocks noGrp="1"/>
          </p:cNvSpPr>
          <p:nvPr>
            <p:ph type="ftr" sz="quarter" idx="2"/>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377316"/>
            <a:ext cx="2889938" cy="493633"/>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A83074A2-D88D-8F43-B619-246CA3905610}" type="datetimeFigureOut">
              <a:rPr lang="en-US" smtClean="0"/>
              <a:pPr/>
              <a:t>9/13/2024</a:t>
            </a:fld>
            <a:endParaRPr lang="en-US"/>
          </a:p>
        </p:txBody>
      </p:sp>
      <p:sp>
        <p:nvSpPr>
          <p:cNvPr id="4" name="Slide Image Placeholder 3"/>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689515"/>
            <a:ext cx="5335270" cy="4442698"/>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en-US" dirty="0" err="1"/>
              <a:t>ga</a:t>
            </a:r>
            <a:r>
              <a:rPr lang="en-US" dirty="0"/>
              <a:t> met de </a:t>
            </a:r>
            <a:r>
              <a:rPr lang="en-US" dirty="0" err="1"/>
              <a:t>studenten</a:t>
            </a:r>
            <a:r>
              <a:rPr lang="en-US" dirty="0"/>
              <a:t> op</a:t>
            </a:r>
            <a:r>
              <a:rPr lang="en-US" baseline="0" dirty="0"/>
              <a:t> </a:t>
            </a:r>
            <a:r>
              <a:rPr lang="en-US" baseline="0" dirty="0" err="1"/>
              <a:t>zoek</a:t>
            </a:r>
            <a:r>
              <a:rPr lang="en-US" baseline="0" dirty="0"/>
              <a:t> </a:t>
            </a:r>
            <a:r>
              <a:rPr lang="en-US" baseline="0" dirty="0" err="1"/>
              <a:t>naar</a:t>
            </a:r>
            <a:r>
              <a:rPr lang="en-US" baseline="0" dirty="0"/>
              <a:t> </a:t>
            </a:r>
            <a:r>
              <a:rPr lang="en-US" baseline="0" dirty="0" err="1"/>
              <a:t>voorbeelden</a:t>
            </a:r>
            <a:r>
              <a:rPr lang="en-US" baseline="0" dirty="0"/>
              <a:t> die de </a:t>
            </a:r>
            <a:r>
              <a:rPr lang="en-US" baseline="0" dirty="0" err="1"/>
              <a:t>onderste</a:t>
            </a:r>
            <a:r>
              <a:rPr lang="en-US" baseline="0" dirty="0"/>
              <a:t> </a:t>
            </a:r>
            <a:r>
              <a:rPr lang="en-US" baseline="0" dirty="0" err="1"/>
              <a:t>stelling</a:t>
            </a:r>
            <a:r>
              <a:rPr lang="en-US" baseline="0" dirty="0"/>
              <a:t> </a:t>
            </a:r>
            <a:r>
              <a:rPr lang="en-US" baseline="0" dirty="0" err="1"/>
              <a:t>onderbouwen</a:t>
            </a:r>
            <a:r>
              <a:rPr lang="en-US" baseline="0" dirty="0"/>
              <a:t> of </a:t>
            </a:r>
            <a:r>
              <a:rPr lang="en-US" baseline="0" dirty="0" err="1"/>
              <a:t>juist</a:t>
            </a:r>
            <a:r>
              <a:rPr lang="en-US" baseline="0" dirty="0"/>
              <a:t> </a:t>
            </a:r>
            <a:r>
              <a:rPr lang="en-US" baseline="0" dirty="0" err="1"/>
              <a:t>ontkrachten</a:t>
            </a:r>
            <a:r>
              <a:rPr lang="en-US" baseline="0" dirty="0"/>
              <a:t>.</a:t>
            </a:r>
            <a:br>
              <a:rPr lang="en-US" baseline="0" dirty="0"/>
            </a:br>
            <a:r>
              <a:rPr lang="en-US" baseline="0" dirty="0" err="1"/>
              <a:t>daarbij</a:t>
            </a:r>
            <a:r>
              <a:rPr lang="en-US" baseline="0" dirty="0"/>
              <a:t> is het van </a:t>
            </a:r>
            <a:r>
              <a:rPr lang="en-US" baseline="0" dirty="0" err="1"/>
              <a:t>belang</a:t>
            </a:r>
            <a:r>
              <a:rPr lang="en-US" baseline="0" dirty="0"/>
              <a:t> </a:t>
            </a:r>
            <a:r>
              <a:rPr lang="en-US" baseline="0" dirty="0" err="1"/>
              <a:t>te</a:t>
            </a:r>
            <a:r>
              <a:rPr lang="en-US" baseline="0" dirty="0"/>
              <a:t> </a:t>
            </a:r>
            <a:r>
              <a:rPr lang="en-US" baseline="0" dirty="0" err="1"/>
              <a:t>benadrukken</a:t>
            </a:r>
            <a:r>
              <a:rPr lang="en-US" baseline="0" dirty="0"/>
              <a:t>:</a:t>
            </a:r>
          </a:p>
          <a:p>
            <a:pPr>
              <a:buFontTx/>
              <a:buChar char="-"/>
            </a:pPr>
            <a:r>
              <a:rPr lang="en-US" baseline="0" dirty="0" err="1"/>
              <a:t>teamwerk</a:t>
            </a:r>
            <a:r>
              <a:rPr lang="en-US" baseline="0" dirty="0"/>
              <a:t> </a:t>
            </a:r>
            <a:r>
              <a:rPr lang="en-US" baseline="0" dirty="0" err="1"/>
              <a:t>vraagt</a:t>
            </a:r>
            <a:r>
              <a:rPr lang="en-US" baseline="0" dirty="0"/>
              <a:t> in </a:t>
            </a:r>
            <a:r>
              <a:rPr lang="en-US" baseline="0" dirty="0" err="1"/>
              <a:t>zekere</a:t>
            </a:r>
            <a:r>
              <a:rPr lang="en-US" baseline="0" dirty="0"/>
              <a:t> zin </a:t>
            </a:r>
            <a:r>
              <a:rPr lang="en-US" baseline="0" dirty="0" err="1"/>
              <a:t>meer</a:t>
            </a:r>
            <a:r>
              <a:rPr lang="en-US" baseline="0" dirty="0"/>
              <a:t> </a:t>
            </a:r>
            <a:r>
              <a:rPr lang="en-US" baseline="0" dirty="0" err="1"/>
              <a:t>dan</a:t>
            </a:r>
            <a:r>
              <a:rPr lang="en-US" baseline="0" dirty="0"/>
              <a:t> </a:t>
            </a:r>
            <a:r>
              <a:rPr lang="en-US" baseline="0" dirty="0" err="1"/>
              <a:t>solistisch</a:t>
            </a:r>
            <a:r>
              <a:rPr lang="en-US" baseline="0" dirty="0"/>
              <a:t> </a:t>
            </a:r>
            <a:r>
              <a:rPr lang="en-US" baseline="0" dirty="0" err="1"/>
              <a:t>werk</a:t>
            </a:r>
            <a:r>
              <a:rPr lang="en-US" baseline="0" dirty="0"/>
              <a:t> (al </a:t>
            </a:r>
            <a:r>
              <a:rPr lang="en-US" baseline="0" dirty="0" err="1"/>
              <a:t>ligt</a:t>
            </a:r>
            <a:r>
              <a:rPr lang="en-US" baseline="0" dirty="0"/>
              <a:t> </a:t>
            </a:r>
            <a:r>
              <a:rPr lang="en-US" baseline="0" dirty="0" err="1"/>
              <a:t>bij</a:t>
            </a:r>
            <a:r>
              <a:rPr lang="en-US" baseline="0" dirty="0"/>
              <a:t> </a:t>
            </a:r>
            <a:r>
              <a:rPr lang="en-US" baseline="0" dirty="0" err="1"/>
              <a:t>dat</a:t>
            </a:r>
            <a:r>
              <a:rPr lang="en-US" baseline="0" dirty="0"/>
              <a:t> </a:t>
            </a:r>
            <a:r>
              <a:rPr lang="en-US" baseline="0" dirty="0" err="1"/>
              <a:t>laatste</a:t>
            </a:r>
            <a:r>
              <a:rPr lang="en-US" baseline="0" dirty="0"/>
              <a:t> </a:t>
            </a:r>
            <a:r>
              <a:rPr lang="en-US" baseline="0" dirty="0" err="1"/>
              <a:t>kokervisie</a:t>
            </a:r>
            <a:r>
              <a:rPr lang="en-US" baseline="0" dirty="0"/>
              <a:t> op de </a:t>
            </a:r>
            <a:r>
              <a:rPr lang="en-US" baseline="0" dirty="0" err="1"/>
              <a:t>loer</a:t>
            </a:r>
            <a:r>
              <a:rPr lang="en-US" baseline="0" dirty="0"/>
              <a:t>)</a:t>
            </a:r>
          </a:p>
          <a:p>
            <a:pPr>
              <a:buFontTx/>
              <a:buChar char="-"/>
            </a:pPr>
            <a:r>
              <a:rPr lang="en-US" baseline="0" dirty="0"/>
              <a:t> het </a:t>
            </a:r>
            <a:r>
              <a:rPr lang="en-US" baseline="0" dirty="0" err="1"/>
              <a:t>belang</a:t>
            </a:r>
            <a:r>
              <a:rPr lang="en-US" baseline="0" dirty="0"/>
              <a:t> van </a:t>
            </a:r>
            <a:r>
              <a:rPr lang="en-US" baseline="0" dirty="0" err="1"/>
              <a:t>efficiënt</a:t>
            </a:r>
            <a:r>
              <a:rPr lang="en-US" baseline="0" dirty="0"/>
              <a:t> </a:t>
            </a:r>
            <a:r>
              <a:rPr lang="en-US" baseline="0" dirty="0" err="1"/>
              <a:t>werken</a:t>
            </a:r>
            <a:r>
              <a:rPr lang="en-US" baseline="0" dirty="0"/>
              <a:t>, </a:t>
            </a:r>
          </a:p>
          <a:p>
            <a:pPr marL="628650" lvl="1" indent="-171450">
              <a:buFont typeface="Arial" panose="020B0604020202020204" pitchFamily="34" charset="0"/>
              <a:buChar char="•"/>
            </a:pPr>
            <a:r>
              <a:rPr lang="en-US" baseline="0" dirty="0" err="1"/>
              <a:t>natuurlijk</a:t>
            </a:r>
            <a:r>
              <a:rPr lang="en-US" baseline="0" dirty="0"/>
              <a:t> kun je </a:t>
            </a:r>
            <a:r>
              <a:rPr lang="en-US" baseline="0" dirty="0" err="1"/>
              <a:t>alles</a:t>
            </a:r>
            <a:r>
              <a:rPr lang="en-US" baseline="0" dirty="0"/>
              <a:t> </a:t>
            </a:r>
            <a:r>
              <a:rPr lang="en-US" baseline="0" dirty="0" err="1"/>
              <a:t>achteraf</a:t>
            </a:r>
            <a:r>
              <a:rPr lang="en-US" baseline="0" dirty="0"/>
              <a:t> </a:t>
            </a:r>
            <a:r>
              <a:rPr lang="en-US" baseline="0" dirty="0" err="1"/>
              <a:t>repareren</a:t>
            </a:r>
            <a:r>
              <a:rPr lang="en-US" baseline="0" dirty="0"/>
              <a:t>, maar het </a:t>
            </a:r>
            <a:r>
              <a:rPr lang="en-US" baseline="0" dirty="0" err="1"/>
              <a:t>lijkt</a:t>
            </a:r>
            <a:r>
              <a:rPr lang="en-US" baseline="0" dirty="0"/>
              <a:t> </a:t>
            </a:r>
            <a:r>
              <a:rPr lang="en-US" baseline="0" dirty="0" err="1"/>
              <a:t>handiger</a:t>
            </a:r>
            <a:r>
              <a:rPr lang="en-US" baseline="0" dirty="0"/>
              <a:t>= </a:t>
            </a:r>
            <a:r>
              <a:rPr lang="en-US" baseline="0" dirty="0" err="1"/>
              <a:t>goedkoper</a:t>
            </a:r>
            <a:r>
              <a:rPr lang="en-US" baseline="0" dirty="0"/>
              <a:t> om </a:t>
            </a:r>
            <a:r>
              <a:rPr lang="en-US" baseline="0" dirty="0" err="1"/>
              <a:t>voor</a:t>
            </a:r>
            <a:r>
              <a:rPr lang="en-US" baseline="0" dirty="0"/>
              <a:t> 1x </a:t>
            </a:r>
            <a:r>
              <a:rPr lang="en-US" baseline="0" dirty="0" err="1"/>
              <a:t>goed</a:t>
            </a:r>
            <a:r>
              <a:rPr lang="en-US" baseline="0" dirty="0"/>
              <a:t> </a:t>
            </a:r>
            <a:r>
              <a:rPr lang="en-US" baseline="0" dirty="0" err="1"/>
              <a:t>te</a:t>
            </a:r>
            <a:r>
              <a:rPr lang="en-US" baseline="0" dirty="0"/>
              <a:t> </a:t>
            </a:r>
            <a:r>
              <a:rPr lang="en-US" baseline="0" dirty="0" err="1"/>
              <a:t>gaan</a:t>
            </a:r>
            <a:endParaRPr lang="en-US" baseline="0" dirty="0"/>
          </a:p>
          <a:p>
            <a:pPr marL="628650" lvl="1" indent="-171450">
              <a:buFont typeface="Arial" panose="020B0604020202020204" pitchFamily="34" charset="0"/>
              <a:buChar char="•"/>
            </a:pPr>
            <a:r>
              <a:rPr lang="en-US" baseline="0" dirty="0"/>
              <a:t>Hoe </a:t>
            </a:r>
            <a:r>
              <a:rPr lang="en-US" baseline="0" dirty="0" err="1"/>
              <a:t>eerder</a:t>
            </a:r>
            <a:r>
              <a:rPr lang="en-US" baseline="0" dirty="0"/>
              <a:t> je meet </a:t>
            </a:r>
            <a:r>
              <a:rPr lang="en-US" baseline="0" dirty="0" err="1"/>
              <a:t>en</a:t>
            </a:r>
            <a:r>
              <a:rPr lang="en-US" baseline="0" dirty="0"/>
              <a:t> </a:t>
            </a:r>
            <a:r>
              <a:rPr lang="en-US" baseline="0" dirty="0" err="1"/>
              <a:t>bijstuurt</a:t>
            </a:r>
            <a:r>
              <a:rPr lang="en-US" baseline="0" dirty="0"/>
              <a:t>, hoe </a:t>
            </a:r>
            <a:r>
              <a:rPr lang="en-US" baseline="0" dirty="0" err="1"/>
              <a:t>beter</a:t>
            </a:r>
            <a:r>
              <a:rPr lang="en-US" baseline="0" dirty="0"/>
              <a:t> het is</a:t>
            </a:r>
          </a:p>
          <a:p>
            <a:pPr>
              <a:buFontTx/>
              <a:buChar char="-"/>
            </a:pPr>
            <a:r>
              <a:rPr lang="en-US" baseline="0" dirty="0"/>
              <a:t>- </a:t>
            </a:r>
          </a:p>
          <a:p>
            <a:pPr>
              <a:buFontTx/>
              <a:buChar char="-"/>
            </a:pPr>
            <a:r>
              <a:rPr lang="en-US" baseline="0" dirty="0"/>
              <a:t>- in portfolio’s </a:t>
            </a:r>
            <a:r>
              <a:rPr lang="en-US" baseline="0" dirty="0" err="1"/>
              <a:t>zien</a:t>
            </a:r>
            <a:r>
              <a:rPr lang="en-US" baseline="0" dirty="0"/>
              <a:t> we het </a:t>
            </a:r>
            <a:r>
              <a:rPr lang="en-US" baseline="0" dirty="0" err="1"/>
              <a:t>ook</a:t>
            </a:r>
            <a:r>
              <a:rPr lang="en-US" baseline="0" dirty="0"/>
              <a:t> </a:t>
            </a:r>
            <a:r>
              <a:rPr lang="en-US" baseline="0" dirty="0" err="1"/>
              <a:t>terug</a:t>
            </a:r>
            <a:r>
              <a:rPr lang="en-US" baseline="0" dirty="0"/>
              <a:t>, </a:t>
            </a:r>
            <a:r>
              <a:rPr lang="en-US" baseline="0" dirty="0" err="1"/>
              <a:t>meestal</a:t>
            </a:r>
            <a:r>
              <a:rPr lang="en-US" baseline="0" dirty="0"/>
              <a:t> is het: product </a:t>
            </a:r>
            <a:r>
              <a:rPr lang="en-US" baseline="0" dirty="0" err="1"/>
              <a:t>slecht</a:t>
            </a:r>
            <a:r>
              <a:rPr lang="en-US" baseline="0" dirty="0"/>
              <a:t>, </a:t>
            </a:r>
            <a:r>
              <a:rPr lang="en-US" baseline="0" dirty="0" err="1"/>
              <a:t>proces</a:t>
            </a:r>
            <a:r>
              <a:rPr lang="en-US" baseline="0" dirty="0"/>
              <a:t> </a:t>
            </a:r>
            <a:r>
              <a:rPr lang="en-US" baseline="0" dirty="0" err="1"/>
              <a:t>slecht</a:t>
            </a:r>
            <a:r>
              <a:rPr lang="en-US" baseline="0" dirty="0"/>
              <a:t>. </a:t>
            </a:r>
            <a:r>
              <a:rPr lang="en-US" baseline="0" dirty="0" err="1"/>
              <a:t>Toetsing</a:t>
            </a:r>
            <a:r>
              <a:rPr lang="en-US" baseline="0" dirty="0"/>
              <a:t> </a:t>
            </a:r>
            <a:r>
              <a:rPr lang="en-US" baseline="0" dirty="0" err="1"/>
              <a:t>wordt</a:t>
            </a:r>
            <a:r>
              <a:rPr lang="en-US" baseline="0" dirty="0"/>
              <a:t> </a:t>
            </a:r>
            <a:r>
              <a:rPr lang="en-US" baseline="0" dirty="0" err="1"/>
              <a:t>geïntegreerd</a:t>
            </a:r>
            <a:r>
              <a:rPr lang="en-US" baseline="0" dirty="0"/>
              <a:t> </a:t>
            </a:r>
            <a:r>
              <a:rPr lang="en-US" baseline="0" dirty="0" err="1"/>
              <a:t>dus</a:t>
            </a:r>
            <a:r>
              <a:rPr lang="en-US" baseline="0" dirty="0"/>
              <a:t> het </a:t>
            </a:r>
            <a:r>
              <a:rPr lang="en-US" baseline="0" dirty="0" err="1"/>
              <a:t>loont</a:t>
            </a:r>
            <a:r>
              <a:rPr lang="en-US" baseline="0" dirty="0"/>
              <a:t> </a:t>
            </a:r>
            <a:r>
              <a:rPr lang="en-US" baseline="0" dirty="0" err="1"/>
              <a:t>sterk</a:t>
            </a:r>
            <a:r>
              <a:rPr lang="en-US" baseline="0" dirty="0"/>
              <a:t> </a:t>
            </a:r>
            <a:r>
              <a:rPr lang="en-US" baseline="0" dirty="0" err="1"/>
              <a:t>om</a:t>
            </a:r>
            <a:r>
              <a:rPr lang="en-US" baseline="0" dirty="0"/>
              <a:t> het </a:t>
            </a:r>
            <a:r>
              <a:rPr lang="en-US" baseline="0" dirty="0" err="1"/>
              <a:t>proces</a:t>
            </a:r>
            <a:r>
              <a:rPr lang="en-US" baseline="0" dirty="0"/>
              <a:t> </a:t>
            </a:r>
            <a:r>
              <a:rPr lang="en-US" baseline="0" dirty="0" err="1"/>
              <a:t>zijn</a:t>
            </a:r>
            <a:r>
              <a:rPr lang="en-US" baseline="0" dirty="0"/>
              <a:t> </a:t>
            </a:r>
            <a:r>
              <a:rPr lang="en-US" baseline="0" dirty="0" err="1"/>
              <a:t>werk</a:t>
            </a:r>
            <a:r>
              <a:rPr lang="en-US" baseline="0" dirty="0"/>
              <a:t> </a:t>
            </a:r>
            <a:r>
              <a:rPr lang="en-US" baseline="0" dirty="0" err="1"/>
              <a:t>te</a:t>
            </a:r>
            <a:r>
              <a:rPr lang="en-US" baseline="0" dirty="0"/>
              <a:t> </a:t>
            </a:r>
            <a:r>
              <a:rPr lang="en-US" baseline="0" dirty="0" err="1"/>
              <a:t>laten</a:t>
            </a:r>
            <a:r>
              <a:rPr lang="en-US" baseline="0" dirty="0"/>
              <a:t> </a:t>
            </a:r>
            <a:r>
              <a:rPr lang="en-US" baseline="0" dirty="0" err="1"/>
              <a:t>doen</a:t>
            </a:r>
            <a:r>
              <a:rPr lang="en-US" baseline="0" dirty="0"/>
              <a:t> en </a:t>
            </a:r>
            <a:r>
              <a:rPr lang="en-US" baseline="0" dirty="0" err="1"/>
              <a:t>zo</a:t>
            </a:r>
            <a:r>
              <a:rPr lang="en-US" baseline="0" dirty="0"/>
              <a:t> </a:t>
            </a:r>
            <a:r>
              <a:rPr lang="en-US" baseline="0" dirty="0" err="1"/>
              <a:t>goede</a:t>
            </a:r>
            <a:r>
              <a:rPr lang="en-US" baseline="0" dirty="0"/>
              <a:t> </a:t>
            </a:r>
            <a:r>
              <a:rPr lang="en-US" baseline="0" dirty="0" err="1"/>
              <a:t>producten</a:t>
            </a:r>
            <a:r>
              <a:rPr lang="en-US" baseline="0" dirty="0"/>
              <a:t> </a:t>
            </a:r>
            <a:r>
              <a:rPr lang="en-US" baseline="0" dirty="0" err="1"/>
              <a:t>te</a:t>
            </a:r>
            <a:r>
              <a:rPr lang="en-US" baseline="0" dirty="0"/>
              <a:t> </a:t>
            </a:r>
            <a:r>
              <a:rPr lang="en-US" baseline="0" dirty="0" err="1"/>
              <a:t>maken</a:t>
            </a:r>
            <a:r>
              <a:rPr lang="en-US" baseline="0" dirty="0"/>
              <a:t>.</a:t>
            </a:r>
          </a:p>
          <a:p>
            <a:pPr>
              <a:buFontTx/>
              <a:buChar char="-"/>
            </a:pPr>
            <a:endParaRPr lang="en-US" baseline="0" dirty="0"/>
          </a:p>
          <a:p>
            <a:pPr>
              <a:buFontTx/>
              <a:buChar char="-"/>
            </a:pPr>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9</a:t>
            </a:fld>
            <a:endParaRPr lang="nl-NL"/>
          </a:p>
        </p:txBody>
      </p:sp>
    </p:spTree>
    <p:extLst>
      <p:ext uri="{BB962C8B-B14F-4D97-AF65-F5344CB8AC3E}">
        <p14:creationId xmlns:p14="http://schemas.microsoft.com/office/powerpoint/2010/main" val="27492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Societal = </a:t>
            </a:r>
            <a:r>
              <a:rPr lang="en-US" sz="1200" dirty="0" err="1"/>
              <a:t>maatschappelijke</a:t>
            </a:r>
            <a:endParaRPr lang="en-US"/>
          </a:p>
          <a:p>
            <a:endParaRPr lang="en-US"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pPr/>
              <a:t>10</a:t>
            </a:fld>
            <a:endParaRPr lang="nl-NL"/>
          </a:p>
        </p:txBody>
      </p:sp>
    </p:spTree>
    <p:extLst>
      <p:ext uri="{BB962C8B-B14F-4D97-AF65-F5344CB8AC3E}">
        <p14:creationId xmlns:p14="http://schemas.microsoft.com/office/powerpoint/2010/main" val="164964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11</a:t>
            </a:fld>
            <a:endParaRPr lang="nl-NL"/>
          </a:p>
        </p:txBody>
      </p:sp>
    </p:spTree>
    <p:extLst>
      <p:ext uri="{BB962C8B-B14F-4D97-AF65-F5344CB8AC3E}">
        <p14:creationId xmlns:p14="http://schemas.microsoft.com/office/powerpoint/2010/main" val="401031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pPr>
              <a:defRPr/>
            </a:pPr>
            <a:fld id="{6336565F-CDFD-4577-8348-BA0649108414}" type="slidenum">
              <a:rPr lang="nl-NL" smtClean="0"/>
              <a:pPr>
                <a:defRPr/>
              </a:pPr>
              <a:t>12</a:t>
            </a:fld>
            <a:endParaRPr lang="nl-NL"/>
          </a:p>
        </p:txBody>
      </p:sp>
    </p:spTree>
    <p:extLst>
      <p:ext uri="{BB962C8B-B14F-4D97-AF65-F5344CB8AC3E}">
        <p14:creationId xmlns:p14="http://schemas.microsoft.com/office/powerpoint/2010/main" val="4010316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p:nvPicPr>
        <p:blipFill>
          <a:blip r:embed="rId2"/>
          <a:stretch>
            <a:fillRect/>
          </a:stretch>
        </p:blipFill>
        <p:spPr>
          <a:xfrm>
            <a:off x="4043907" y="1624877"/>
            <a:ext cx="3997787" cy="2545109"/>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6" y="5095875"/>
            <a:ext cx="7839075" cy="1009650"/>
          </a:xfrm>
        </p:spPr>
        <p:txBody>
          <a:bodyPr>
            <a:normAutofit/>
          </a:bodyPr>
          <a:lstStyle>
            <a:lvl1pPr marL="0" indent="0">
              <a:buNone/>
              <a:defRPr lang="en-GB" sz="2475"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9"/>
            <a:ext cx="7844102" cy="588915"/>
          </a:xfrm>
        </p:spPr>
        <p:txBody>
          <a:bodyPr anchor="b">
            <a:noAutofit/>
          </a:bodyPr>
          <a:lstStyle>
            <a:lvl1pPr marL="0" indent="0">
              <a:buNone/>
              <a:defRPr lang="nl-NL" sz="1846"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669925" y="1895907"/>
            <a:ext cx="7839075" cy="3089275"/>
          </a:xfrm>
        </p:spPr>
        <p:txBody>
          <a:bodyPr>
            <a:normAutofit/>
          </a:bodyPr>
          <a:lstStyle>
            <a:lvl1pPr marL="0" indent="0">
              <a:buNone/>
              <a:defRPr sz="6750" b="1">
                <a:latin typeface="Avenir Next Condensed" panose="020B0506020202020204" pitchFamily="34" charset="0"/>
              </a:defRPr>
            </a:lvl1pPr>
          </a:lstStyle>
          <a:p>
            <a:r>
              <a:rPr lang="nl-NL" dirty="0"/>
              <a:t>VOORBEELD VAN EEN TITEL_</a:t>
            </a:r>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CA991A77-E592-4927-BAD8-5D3406246AEB}"/>
              </a:ext>
            </a:extLst>
          </p:cNvPr>
          <p:cNvSpPr>
            <a:spLocks noGrp="1"/>
          </p:cNvSpPr>
          <p:nvPr>
            <p:ph type="body" sz="quarter" idx="10" hasCustomPrompt="1"/>
          </p:nvPr>
        </p:nvSpPr>
        <p:spPr>
          <a:xfrm>
            <a:off x="628650" y="1925638"/>
            <a:ext cx="788670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6" name="Tijdelijke aanduiding voor tekst 4">
            <a:extLst>
              <a:ext uri="{FF2B5EF4-FFF2-40B4-BE49-F238E27FC236}">
                <a16:creationId xmlns:a16="http://schemas.microsoft.com/office/drawing/2014/main" id="{04E48767-DBA0-4144-B07A-E0457FACAB73}"/>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917701"/>
            <a:ext cx="3600450" cy="4259263"/>
          </a:xfrm>
        </p:spPr>
        <p:txBody>
          <a:bodyPr>
            <a:normAutofit/>
          </a:bodyPr>
          <a:lstStyle>
            <a:lvl1pPr>
              <a:defRPr sz="1275">
                <a:latin typeface="Arial" panose="020B0604020202020204" pitchFamily="34" charset="0"/>
                <a:cs typeface="Arial" panose="020B0604020202020204" pitchFamily="34" charset="0"/>
              </a:defRPr>
            </a:lvl1pPr>
          </a:lstStyle>
          <a:p>
            <a:r>
              <a:rPr lang="nl-NL"/>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BF1329CB-FA5D-45B5-AA42-AC585215A184}"/>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7" name="Tijdelijke aanduiding voor tekst 4">
            <a:extLst>
              <a:ext uri="{FF2B5EF4-FFF2-40B4-BE49-F238E27FC236}">
                <a16:creationId xmlns:a16="http://schemas.microsoft.com/office/drawing/2014/main" id="{CE54818A-2359-4656-8BAE-BA7A617F3185}"/>
              </a:ext>
            </a:extLst>
          </p:cNvPr>
          <p:cNvSpPr>
            <a:spLocks noGrp="1"/>
          </p:cNvSpPr>
          <p:nvPr>
            <p:ph type="body" sz="quarter" idx="10" hasCustomPrompt="1"/>
          </p:nvPr>
        </p:nvSpPr>
        <p:spPr>
          <a:xfrm>
            <a:off x="62865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11" name="Tijdelijke aanduiding voor tekst 4">
            <a:extLst>
              <a:ext uri="{FF2B5EF4-FFF2-40B4-BE49-F238E27FC236}">
                <a16:creationId xmlns:a16="http://schemas.microsoft.com/office/drawing/2014/main" id="{750B259D-85C8-43A7-A164-0E5FF89B8B8E}"/>
              </a:ext>
            </a:extLst>
          </p:cNvPr>
          <p:cNvSpPr>
            <a:spLocks noGrp="1"/>
          </p:cNvSpPr>
          <p:nvPr>
            <p:ph type="body" sz="quarter" idx="17" hasCustomPrompt="1"/>
          </p:nvPr>
        </p:nvSpPr>
        <p:spPr>
          <a:xfrm>
            <a:off x="491490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p:nvPicPr>
        <p:blipFill>
          <a:blip r:embed="rId2"/>
          <a:stretch>
            <a:fillRect/>
          </a:stretch>
        </p:blipFill>
        <p:spPr>
          <a:xfrm>
            <a:off x="2730162" y="601590"/>
            <a:ext cx="355939" cy="297299"/>
          </a:xfrm>
          <a:prstGeom prst="rect">
            <a:avLst/>
          </a:prstGeom>
        </p:spPr>
      </p:pic>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2" y="5429601"/>
            <a:ext cx="3683000" cy="493713"/>
          </a:xfrm>
        </p:spPr>
        <p:txBody>
          <a:bodyPr anchor="b"/>
          <a:lstStyle>
            <a:lvl1pPr marL="0" indent="0">
              <a:buNone/>
              <a:defRPr sz="180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2730162" y="1628775"/>
            <a:ext cx="3683000" cy="3600450"/>
          </a:xfrm>
        </p:spPr>
        <p:txBody>
          <a:bodyPr>
            <a:normAutofit/>
          </a:bodyPr>
          <a:lstStyle>
            <a:lvl1pPr marL="0" indent="0">
              <a:buNone/>
              <a:defRPr sz="2800">
                <a:solidFill>
                  <a:schemeClr val="bg1"/>
                </a:solidFill>
              </a:defRPr>
            </a:lvl1pPr>
          </a:lstStyle>
          <a:p>
            <a:r>
              <a:rPr lang="nl-NL" dirty="0"/>
              <a:t>‘QUOTE’</a:t>
            </a:r>
          </a:p>
        </p:txBody>
      </p:sp>
    </p:spTree>
    <p:extLst>
      <p:ext uri="{BB962C8B-B14F-4D97-AF65-F5344CB8AC3E}">
        <p14:creationId xmlns:p14="http://schemas.microsoft.com/office/powerpoint/2010/main" val="29675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415893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8"/>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6"/>
            <a:ext cx="6102660" cy="3952875"/>
          </a:xfrm>
        </p:spPr>
        <p:txBody>
          <a:bodyPr/>
          <a:lstStyle>
            <a:lvl1pPr marL="128588" indent="-128588">
              <a:buFont typeface="Arial"/>
              <a:buChar char="•"/>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4" y="381570"/>
            <a:ext cx="6102659" cy="365125"/>
          </a:xfrm>
        </p:spPr>
        <p:txBody>
          <a:bodyPr>
            <a:normAutofit/>
          </a:bodyPr>
          <a:lstStyle>
            <a:lvl1pPr marL="0" indent="0" algn="r">
              <a:buFont typeface="Arial"/>
              <a:buNone/>
              <a:defRPr sz="900" b="0" i="0">
                <a:solidFill>
                  <a:schemeClr val="bg1"/>
                </a:solidFill>
                <a:latin typeface="Helvetica Neue"/>
                <a:cs typeface="Helvetica Neue"/>
              </a:defRPr>
            </a:lvl1pPr>
          </a:lstStyle>
          <a:p>
            <a:fld id="{C39CD6CD-D22F-ED4D-A51C-BA6EDB5BCAE0}" type="slidenum">
              <a:rPr lang="en-US" smtClean="0"/>
              <a:pPr/>
              <a:t>‹nr.›</a:t>
            </a:fld>
            <a:r>
              <a:rPr lang="en-US" dirty="0"/>
              <a:t> van </a:t>
            </a:r>
          </a:p>
        </p:txBody>
      </p:sp>
      <p:sp>
        <p:nvSpPr>
          <p:cNvPr id="13" name="Content Placeholder 2"/>
          <p:cNvSpPr>
            <a:spLocks noGrp="1"/>
          </p:cNvSpPr>
          <p:nvPr>
            <p:ph idx="19" hasCustomPrompt="1"/>
          </p:nvPr>
        </p:nvSpPr>
        <p:spPr>
          <a:xfrm>
            <a:off x="145144" y="2384426"/>
            <a:ext cx="2458357" cy="3952875"/>
          </a:xfrm>
        </p:spPr>
        <p:txBody>
          <a:bodyPr>
            <a:normAutofit/>
          </a:bodyPr>
          <a:lstStyle>
            <a:lvl1pPr marL="0" indent="0">
              <a:buFont typeface="Arial"/>
              <a:buNone/>
              <a:defRPr sz="105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226403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9"/>
            <a:ext cx="78867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49807" y="6227764"/>
            <a:ext cx="1359194" cy="588915"/>
          </a:xfrm>
          <a:prstGeom prst="rect">
            <a:avLst/>
          </a:prstGeom>
        </p:spPr>
      </p:pic>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514337" rtl="0" eaLnBrk="1" latinLnBrk="0" hangingPunct="1">
        <a:lnSpc>
          <a:spcPct val="90000"/>
        </a:lnSpc>
        <a:spcBef>
          <a:spcPct val="0"/>
        </a:spcBef>
        <a:buNone/>
        <a:defRPr lang="nl-NL" sz="3200" b="0" kern="1200" baseline="0" dirty="0">
          <a:solidFill>
            <a:srgbClr val="E50056"/>
          </a:solidFill>
          <a:latin typeface="Avenir Next Condensed" panose="020B0506020202020204" pitchFamily="34" charset="0"/>
          <a:ea typeface="+mj-ea"/>
          <a:cs typeface="Arial" panose="020B0604020202020204" pitchFamily="34" charset="0"/>
          <a:sym typeface="Avenir Next Condensed Demi Bold"/>
        </a:defRPr>
      </a:lvl1pPr>
    </p:titleStyle>
    <p:bodyStyle>
      <a:lvl1pPr marL="128585" indent="-128585" algn="l" defTabSz="514337" rtl="0" eaLnBrk="1" latinLnBrk="0" hangingPunct="1">
        <a:lnSpc>
          <a:spcPct val="80000"/>
        </a:lnSpc>
        <a:spcBef>
          <a:spcPts val="563"/>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385753" indent="-128585" algn="l" defTabSz="514337" rtl="0" eaLnBrk="1" latinLnBrk="0" hangingPunct="1">
        <a:lnSpc>
          <a:spcPct val="80000"/>
        </a:lnSpc>
        <a:spcBef>
          <a:spcPts val="281"/>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42921" indent="-128585" algn="l" defTabSz="514337" rtl="0" eaLnBrk="1" latinLnBrk="0" hangingPunct="1">
        <a:lnSpc>
          <a:spcPct val="80000"/>
        </a:lnSpc>
        <a:spcBef>
          <a:spcPts val="281"/>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00090"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1157259"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nfluenceasd.aimsites.nl/pages/viewpage.action?pageId=37912995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p:cNvSpPr>
            <a:spLocks noGrp="1"/>
          </p:cNvSpPr>
          <p:nvPr>
            <p:ph type="body" sz="quarter" idx="11"/>
          </p:nvPr>
        </p:nvSpPr>
        <p:spPr/>
        <p:txBody>
          <a:bodyPr>
            <a:normAutofit/>
          </a:bodyPr>
          <a:lstStyle/>
          <a:p>
            <a:r>
              <a:rPr lang="nl-NL" sz="4800" dirty="0" err="1"/>
              <a:t>Metrieken</a:t>
            </a:r>
            <a:r>
              <a:rPr lang="nl-NL" sz="4800" dirty="0"/>
              <a:t> en kwaliteit</a:t>
            </a:r>
          </a:p>
        </p:txBody>
      </p:sp>
      <p:sp>
        <p:nvSpPr>
          <p:cNvPr id="6" name="Tijdelijke aanduiding voor tekst 5"/>
          <p:cNvSpPr>
            <a:spLocks noGrp="1"/>
          </p:cNvSpPr>
          <p:nvPr>
            <p:ph type="body" sz="quarter" idx="12"/>
          </p:nvPr>
        </p:nvSpPr>
        <p:spPr/>
        <p:txBody>
          <a:bodyPr/>
          <a:lstStyle/>
          <a:p>
            <a:r>
              <a:rPr lang="nl-NL" dirty="0"/>
              <a:t>AIM ICT -</a:t>
            </a:r>
          </a:p>
        </p:txBody>
      </p:sp>
      <p:sp>
        <p:nvSpPr>
          <p:cNvPr id="7" name="Tijdelijke aanduiding voor tekst 6"/>
          <p:cNvSpPr>
            <a:spLocks noGrp="1"/>
          </p:cNvSpPr>
          <p:nvPr>
            <p:ph type="body" sz="quarter" idx="13"/>
          </p:nvPr>
        </p:nvSpPr>
        <p:spPr/>
        <p:txBody>
          <a:bodyPr>
            <a:normAutofit fontScale="92500"/>
          </a:bodyPr>
          <a:lstStyle/>
          <a:p>
            <a:r>
              <a:rPr lang="nl-NL" sz="5600" cap="all" dirty="0" err="1"/>
              <a:t>ProJECT</a:t>
            </a:r>
            <a:r>
              <a:rPr lang="nl-NL" sz="5600" cap="all" dirty="0"/>
              <a:t> VOORBEREIDING</a:t>
            </a:r>
          </a:p>
          <a:p>
            <a:r>
              <a:rPr lang="nl-NL" sz="5600" cap="all" dirty="0" err="1"/>
              <a:t>WoR</a:t>
            </a:r>
            <a:r>
              <a:rPr lang="nl-NL" sz="5600" cap="all" dirty="0"/>
              <a:t> S1 2024-2025</a:t>
            </a:r>
          </a:p>
          <a:p>
            <a:br>
              <a:rPr lang="nl-NL" cap="all" dirty="0"/>
            </a:br>
            <a:endParaRPr lang="nl-NL" sz="5800" cap="all" dirty="0"/>
          </a:p>
        </p:txBody>
      </p:sp>
    </p:spTree>
    <p:extLst>
      <p:ext uri="{BB962C8B-B14F-4D97-AF65-F5344CB8AC3E}">
        <p14:creationId xmlns:p14="http://schemas.microsoft.com/office/powerpoint/2010/main" val="1765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pPr>
              <a:buFont typeface="Arial" panose="020B0604020202020204" pitchFamily="34" charset="0"/>
              <a:buChar char="•"/>
            </a:pPr>
            <a:r>
              <a:rPr lang="en-US" sz="1800" dirty="0"/>
              <a:t>fitness for use</a:t>
            </a:r>
          </a:p>
          <a:p>
            <a:pPr>
              <a:buFont typeface="Arial" panose="020B0604020202020204" pitchFamily="34" charset="0"/>
              <a:buChar char="•"/>
            </a:pPr>
            <a:r>
              <a:rPr lang="en-US" sz="1800" dirty="0"/>
              <a:t>fitness to standard</a:t>
            </a:r>
          </a:p>
          <a:p>
            <a:pPr>
              <a:buFont typeface="Arial" panose="020B0604020202020204" pitchFamily="34" charset="0"/>
              <a:buChar char="•"/>
            </a:pPr>
            <a:r>
              <a:rPr lang="en-US" sz="1800" dirty="0"/>
              <a:t>fitness to cost</a:t>
            </a:r>
          </a:p>
          <a:p>
            <a:pPr>
              <a:buFont typeface="Arial" panose="020B0604020202020204" pitchFamily="34" charset="0"/>
              <a:buChar char="•"/>
            </a:pPr>
            <a:r>
              <a:rPr lang="en-US" sz="1800" dirty="0"/>
              <a:t>fitness to societal and global environment</a:t>
            </a:r>
          </a:p>
          <a:p>
            <a:endParaRPr lang="en-US" sz="1800" dirty="0"/>
          </a:p>
          <a:p>
            <a:pPr>
              <a:buNone/>
            </a:pPr>
            <a:r>
              <a:rPr lang="en-US" sz="1800" dirty="0" err="1"/>
              <a:t>Als</a:t>
            </a:r>
            <a:r>
              <a:rPr lang="en-US" sz="1800" dirty="0"/>
              <a:t> de door de </a:t>
            </a:r>
            <a:r>
              <a:rPr lang="en-US" sz="1800" dirty="0" err="1"/>
              <a:t>klant</a:t>
            </a:r>
            <a:r>
              <a:rPr lang="en-US" sz="1800" dirty="0"/>
              <a:t> </a:t>
            </a:r>
            <a:r>
              <a:rPr lang="en-US" sz="1800" dirty="0" err="1"/>
              <a:t>ervaren</a:t>
            </a:r>
            <a:r>
              <a:rPr lang="en-US" sz="1800" dirty="0"/>
              <a:t> </a:t>
            </a:r>
            <a:r>
              <a:rPr lang="en-US" sz="1800" dirty="0" err="1"/>
              <a:t>kwaliteit</a:t>
            </a:r>
            <a:r>
              <a:rPr lang="en-US" sz="1800" dirty="0"/>
              <a:t> </a:t>
            </a:r>
            <a:r>
              <a:rPr lang="en-US" sz="1800" dirty="0" err="1"/>
              <a:t>raakt</a:t>
            </a:r>
            <a:r>
              <a:rPr lang="en-US" sz="1800" dirty="0"/>
              <a:t> </a:t>
            </a:r>
            <a:r>
              <a:rPr lang="en-US" sz="1800" dirty="0" err="1"/>
              <a:t>aan</a:t>
            </a:r>
            <a:r>
              <a:rPr lang="en-US" sz="1800" dirty="0"/>
              <a:t> (of </a:t>
            </a:r>
            <a:r>
              <a:rPr lang="en-US" sz="1800" dirty="0" err="1"/>
              <a:t>beter</a:t>
            </a:r>
            <a:r>
              <a:rPr lang="en-US" sz="1800" dirty="0"/>
              <a:t> is! </a:t>
            </a:r>
            <a:r>
              <a:rPr lang="en-US" sz="1800" dirty="0" err="1"/>
              <a:t>dan</a:t>
            </a:r>
            <a:r>
              <a:rPr lang="en-US" sz="1800" dirty="0"/>
              <a:t>) de </a:t>
            </a:r>
            <a:r>
              <a:rPr lang="en-US" sz="1800" dirty="0" err="1"/>
              <a:t>prijs</a:t>
            </a:r>
            <a:r>
              <a:rPr lang="en-US" sz="1800" dirty="0"/>
              <a:t> die </a:t>
            </a:r>
            <a:r>
              <a:rPr lang="en-US" sz="1800" dirty="0" err="1"/>
              <a:t>voor</a:t>
            </a:r>
            <a:r>
              <a:rPr lang="en-US" sz="1800" dirty="0"/>
              <a:t> het product </a:t>
            </a:r>
            <a:r>
              <a:rPr lang="en-US" sz="1800" dirty="0" err="1"/>
              <a:t>betaald</a:t>
            </a:r>
            <a:r>
              <a:rPr lang="en-US" sz="1800" dirty="0"/>
              <a:t> is, </a:t>
            </a:r>
            <a:r>
              <a:rPr lang="en-US" sz="1800" dirty="0" err="1"/>
              <a:t>dan</a:t>
            </a:r>
            <a:r>
              <a:rPr lang="en-US" sz="1800" dirty="0"/>
              <a:t> </a:t>
            </a:r>
            <a:r>
              <a:rPr lang="en-US" sz="1800" dirty="0" err="1"/>
              <a:t>heeft</a:t>
            </a:r>
            <a:r>
              <a:rPr lang="en-US" sz="1800" dirty="0"/>
              <a:t> </a:t>
            </a:r>
            <a:r>
              <a:rPr lang="en-US" sz="1800" dirty="0" err="1"/>
              <a:t>een</a:t>
            </a:r>
            <a:r>
              <a:rPr lang="en-US" sz="1800" dirty="0"/>
              <a:t> product </a:t>
            </a:r>
            <a:r>
              <a:rPr lang="en-US" sz="1800" dirty="0" err="1"/>
              <a:t>echte</a:t>
            </a:r>
            <a:r>
              <a:rPr lang="en-US" sz="1800" dirty="0"/>
              <a:t> </a:t>
            </a:r>
            <a:r>
              <a:rPr lang="en-US" sz="1800" dirty="0" err="1"/>
              <a:t>waarde</a:t>
            </a:r>
            <a:r>
              <a:rPr lang="en-US" sz="1800"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sz="1200" dirty="0" err="1"/>
              <a:t>Bron</a:t>
            </a:r>
            <a:r>
              <a:rPr lang="en-US" sz="1200" dirty="0"/>
              <a:t>: Goodpasture, J. C. (2010) </a:t>
            </a:r>
            <a:r>
              <a:rPr lang="en-US" sz="1200" i="1" dirty="0"/>
              <a:t> Project Management the Agile Way: Making It Work in the Enterprise  Fort </a:t>
            </a:r>
            <a:r>
              <a:rPr lang="en-US" sz="1200" i="1" dirty="0" err="1"/>
              <a:t>lauderadale</a:t>
            </a:r>
            <a:r>
              <a:rPr lang="en-US" sz="1200" i="1" dirty="0"/>
              <a:t>: J. Ross Publishing</a:t>
            </a:r>
          </a:p>
          <a:p>
            <a:pPr>
              <a:buNone/>
            </a:pPr>
            <a:endParaRPr lang="en-US" dirty="0"/>
          </a:p>
        </p:txBody>
      </p:sp>
      <p:sp>
        <p:nvSpPr>
          <p:cNvPr id="2" name="Titel 1"/>
          <p:cNvSpPr>
            <a:spLocks noGrp="1"/>
          </p:cNvSpPr>
          <p:nvPr>
            <p:ph type="title"/>
          </p:nvPr>
        </p:nvSpPr>
        <p:spPr/>
        <p:txBody>
          <a:bodyPr/>
          <a:lstStyle/>
          <a:p>
            <a:r>
              <a:rPr lang="en-US" dirty="0"/>
              <a:t>INSTEKEN VOOR KWALITEIT</a:t>
            </a:r>
          </a:p>
        </p:txBody>
      </p:sp>
    </p:spTree>
    <p:extLst>
      <p:ext uri="{BB962C8B-B14F-4D97-AF65-F5344CB8AC3E}">
        <p14:creationId xmlns:p14="http://schemas.microsoft.com/office/powerpoint/2010/main" val="363183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r>
              <a:rPr lang="nl-NL" sz="1800" dirty="0"/>
              <a:t>Als je PRODUCT kwaliteit tastbaar wilt maken hanteer je steeds de volgende vragen: </a:t>
            </a:r>
            <a:br>
              <a:rPr lang="nl-NL" sz="1800" dirty="0"/>
            </a:br>
            <a:endParaRPr lang="nl-NL" sz="1800" dirty="0"/>
          </a:p>
          <a:p>
            <a:pPr lvl="1"/>
            <a:r>
              <a:rPr lang="nl-NL" dirty="0"/>
              <a:t>Wanneer is dat product goed genoeg? </a:t>
            </a:r>
          </a:p>
          <a:p>
            <a:pPr lvl="1"/>
            <a:r>
              <a:rPr lang="nl-NL" dirty="0"/>
              <a:t>Aan welke eisen voldoet het dan? </a:t>
            </a:r>
          </a:p>
          <a:p>
            <a:pPr lvl="1"/>
            <a:r>
              <a:rPr lang="nl-NL" dirty="0"/>
              <a:t>Hoe kun je die meten? (productkwaliteit), </a:t>
            </a:r>
          </a:p>
          <a:p>
            <a:pPr lvl="1"/>
            <a:r>
              <a:rPr lang="nl-NL" dirty="0"/>
              <a:t>Wat moet je doen om er zeker van te zijn dat het product bij oplevering inderdaad aan die productkwaliteitseisen voldoet (proceskwaliteit).</a:t>
            </a:r>
          </a:p>
          <a:p>
            <a:pPr marL="342900" lvl="1" indent="0">
              <a:buNone/>
            </a:pPr>
            <a:endParaRPr lang="nl-NL" sz="1500" dirty="0"/>
          </a:p>
          <a:p>
            <a:pPr marL="342900" indent="-342900">
              <a:buFont typeface="+mj-lt"/>
              <a:buAutoNum type="arabicPeriod"/>
            </a:pPr>
            <a:endParaRPr lang="nl-NL" b="0" dirty="0"/>
          </a:p>
        </p:txBody>
      </p:sp>
      <p:sp>
        <p:nvSpPr>
          <p:cNvPr id="2" name="Titel 1"/>
          <p:cNvSpPr>
            <a:spLocks noGrp="1"/>
          </p:cNvSpPr>
          <p:nvPr>
            <p:ph type="title"/>
          </p:nvPr>
        </p:nvSpPr>
        <p:spPr/>
        <p:txBody>
          <a:bodyPr/>
          <a:lstStyle/>
          <a:p>
            <a:r>
              <a:rPr lang="en-US" dirty="0"/>
              <a:t>PRODUCT KWALITEIT</a:t>
            </a:r>
          </a:p>
        </p:txBody>
      </p:sp>
    </p:spTree>
    <p:extLst>
      <p:ext uri="{BB962C8B-B14F-4D97-AF65-F5344CB8AC3E}">
        <p14:creationId xmlns:p14="http://schemas.microsoft.com/office/powerpoint/2010/main" val="210762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pPr marL="342900" indent="-342900">
              <a:buFont typeface="+mj-lt"/>
              <a:buAutoNum type="arabicPeriod"/>
            </a:pPr>
            <a:r>
              <a:rPr lang="nl-NL" sz="1800" dirty="0"/>
              <a:t>Controle door docenten kan nooit de enige procescontrole zijn: Bepaal zelf:</a:t>
            </a:r>
          </a:p>
          <a:p>
            <a:pPr lvl="1"/>
            <a:r>
              <a:rPr lang="nl-NL" dirty="0"/>
              <a:t>goede productkwaliteitseisen</a:t>
            </a:r>
          </a:p>
          <a:p>
            <a:pPr lvl="1"/>
            <a:r>
              <a:rPr lang="nl-NL" dirty="0"/>
              <a:t>zelfstandig uit te voeren controles daarop</a:t>
            </a:r>
          </a:p>
          <a:p>
            <a:pPr marL="342900" lvl="1" indent="0">
              <a:buNone/>
            </a:pPr>
            <a:endParaRPr lang="nl-NL" sz="1500" dirty="0"/>
          </a:p>
          <a:p>
            <a:pPr marL="342900" indent="-342900">
              <a:buFont typeface="+mj-lt"/>
              <a:buAutoNum type="arabicPeriod"/>
            </a:pPr>
            <a:r>
              <a:rPr lang="nl-NL" sz="1800" dirty="0"/>
              <a:t>Projectmethode </a:t>
            </a:r>
          </a:p>
          <a:p>
            <a:pPr lvl="1"/>
            <a:r>
              <a:rPr lang="nl-NL" dirty="0"/>
              <a:t>zijn er momenten/rituelen die de projectmethode voorschrijft voor bewaken kwaliteit?</a:t>
            </a:r>
          </a:p>
          <a:p>
            <a:pPr marL="342900" lvl="1" indent="0">
              <a:buNone/>
            </a:pPr>
            <a:endParaRPr lang="nl-NL" b="0" dirty="0"/>
          </a:p>
        </p:txBody>
      </p:sp>
      <p:sp>
        <p:nvSpPr>
          <p:cNvPr id="2" name="Titel 1"/>
          <p:cNvSpPr>
            <a:spLocks noGrp="1"/>
          </p:cNvSpPr>
          <p:nvPr>
            <p:ph type="title"/>
          </p:nvPr>
        </p:nvSpPr>
        <p:spPr/>
        <p:txBody>
          <a:bodyPr/>
          <a:lstStyle/>
          <a:p>
            <a:r>
              <a:rPr lang="en-US" dirty="0"/>
              <a:t>PROCES KWALITEIT</a:t>
            </a:r>
          </a:p>
        </p:txBody>
      </p:sp>
    </p:spTree>
    <p:extLst>
      <p:ext uri="{BB962C8B-B14F-4D97-AF65-F5344CB8AC3E}">
        <p14:creationId xmlns:p14="http://schemas.microsoft.com/office/powerpoint/2010/main" val="21106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CE00908-D87F-46B9-98CD-0EB02C544A92}"/>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sz="1800" dirty="0"/>
              <a:t>Functionele geschiktheid: De mate waarin een softwareproduct of computersysteem functies levert die voldoen aan de uitgesproken en veronderstelde behoeften, bij gebruik onder gespecificeerde condities;</a:t>
            </a:r>
            <a:br>
              <a:rPr lang="nl-NL" sz="1800" dirty="0"/>
            </a:br>
            <a:endParaRPr lang="nl-NL" sz="1800" dirty="0"/>
          </a:p>
          <a:p>
            <a:pPr marL="342900" indent="-342900">
              <a:buFont typeface="Arial" panose="020B0604020202020204" pitchFamily="34" charset="0"/>
              <a:buChar char="•"/>
            </a:pPr>
            <a:r>
              <a:rPr lang="nl-NL" sz="1800" dirty="0"/>
              <a:t>Prestatie-efficiëntie: De prestaties in verhouding tot de hoeveelheid middelen gebruikt onder genoemde condities (snelheid, capaciteit);</a:t>
            </a:r>
            <a:br>
              <a:rPr lang="nl-NL" sz="1800" dirty="0"/>
            </a:br>
            <a:endParaRPr lang="nl-NL" sz="1800" dirty="0"/>
          </a:p>
          <a:p>
            <a:pPr marL="342900" indent="-342900">
              <a:buFont typeface="Arial" panose="020B0604020202020204" pitchFamily="34" charset="0"/>
              <a:buChar char="•"/>
            </a:pPr>
            <a:r>
              <a:rPr lang="nl-NL" sz="1800" dirty="0"/>
              <a:t>Uitwisselbaarheid: De mate waarin een product, systeem of component informatie uit kan wisselen met andere producten, systemen of componenten, en/of het de gewenste functies kan uitvoeren terwijl het dezelfde hard- of software-omgeving deelt;</a:t>
            </a:r>
            <a:br>
              <a:rPr lang="nl-NL" sz="1800" dirty="0"/>
            </a:br>
            <a:endParaRPr lang="nl-NL" sz="1800" dirty="0"/>
          </a:p>
          <a:p>
            <a:pPr marL="342900" indent="-342900">
              <a:buFont typeface="Arial" panose="020B0604020202020204" pitchFamily="34" charset="0"/>
              <a:buChar char="•"/>
            </a:pPr>
            <a:r>
              <a:rPr lang="nl-NL" sz="1800" dirty="0"/>
              <a:t>Bruikbaarheid: De mate waarin een product of systeem gebruikt kan worden door gespecificeerde gebruikers om effectief, efficiënt en naar tevredenheid gespecificeerde doelen te bereiken in een gespecificeerde gebruikscontext;</a:t>
            </a:r>
          </a:p>
          <a:p>
            <a:endParaRPr lang="nl-NL" dirty="0"/>
          </a:p>
        </p:txBody>
      </p:sp>
      <p:sp>
        <p:nvSpPr>
          <p:cNvPr id="3" name="Titel 2">
            <a:extLst>
              <a:ext uri="{FF2B5EF4-FFF2-40B4-BE49-F238E27FC236}">
                <a16:creationId xmlns:a16="http://schemas.microsoft.com/office/drawing/2014/main" id="{B56A28A5-A468-4BAF-9EE6-B7DF18E900CF}"/>
              </a:ext>
            </a:extLst>
          </p:cNvPr>
          <p:cNvSpPr>
            <a:spLocks noGrp="1"/>
          </p:cNvSpPr>
          <p:nvPr>
            <p:ph type="title"/>
          </p:nvPr>
        </p:nvSpPr>
        <p:spPr/>
        <p:txBody>
          <a:bodyPr/>
          <a:lstStyle/>
          <a:p>
            <a:r>
              <a:rPr lang="nl-NL" dirty="0"/>
              <a:t>MOGELIJKE KWALITEITSCRITERIA</a:t>
            </a:r>
          </a:p>
        </p:txBody>
      </p:sp>
    </p:spTree>
    <p:extLst>
      <p:ext uri="{BB962C8B-B14F-4D97-AF65-F5344CB8AC3E}">
        <p14:creationId xmlns:p14="http://schemas.microsoft.com/office/powerpoint/2010/main" val="139272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C818F25-9351-4FAA-8A8E-C65A6EAC6A97}"/>
              </a:ext>
            </a:extLst>
          </p:cNvPr>
          <p:cNvSpPr>
            <a:spLocks noGrp="1"/>
          </p:cNvSpPr>
          <p:nvPr>
            <p:ph type="body" sz="quarter" idx="10"/>
          </p:nvPr>
        </p:nvSpPr>
        <p:spPr/>
        <p:txBody>
          <a:bodyPr>
            <a:normAutofit fontScale="85000" lnSpcReduction="20000"/>
          </a:bodyPr>
          <a:lstStyle/>
          <a:p>
            <a:pPr marL="342900" indent="-342900">
              <a:buFont typeface="Arial" panose="020B0604020202020204" pitchFamily="34" charset="0"/>
              <a:buChar char="•"/>
            </a:pPr>
            <a:r>
              <a:rPr lang="nl-NL" sz="2100" dirty="0"/>
              <a:t>Betrouwbaarheid: De mate waarin een systeem, product of component gespecificeerde functies uitvoert onder gespecificeerde condities gedurende een gespecificeerde hoeveelheid tijd;</a:t>
            </a:r>
            <a:br>
              <a:rPr lang="nl-NL" sz="2100" dirty="0"/>
            </a:br>
            <a:endParaRPr lang="nl-NL" sz="2100" dirty="0"/>
          </a:p>
          <a:p>
            <a:pPr marL="342900" indent="-342900">
              <a:buFont typeface="Arial" panose="020B0604020202020204" pitchFamily="34" charset="0"/>
              <a:buChar char="•"/>
            </a:pPr>
            <a:r>
              <a:rPr lang="nl-NL" sz="2100" dirty="0"/>
              <a:t>Beveiligbaarheid: De mate waarin een product of systeem informatie en gegevens beschermt zodat personen, andere producten of systemen de juiste mate van gegevenstoegang hebben passend bij hun soort en niveau van autorisatie;</a:t>
            </a:r>
            <a:br>
              <a:rPr lang="nl-NL" sz="2100" dirty="0"/>
            </a:br>
            <a:endParaRPr lang="nl-NL" sz="2100" dirty="0"/>
          </a:p>
          <a:p>
            <a:pPr marL="342900" indent="-342900">
              <a:buFont typeface="Arial" panose="020B0604020202020204" pitchFamily="34" charset="0"/>
              <a:buChar char="•"/>
            </a:pPr>
            <a:r>
              <a:rPr lang="nl-NL" sz="2100" dirty="0" err="1"/>
              <a:t>Onderhoudbaarheid</a:t>
            </a:r>
            <a:r>
              <a:rPr lang="nl-NL" sz="2100" dirty="0"/>
              <a:t>: De mate waarin een product of systeem effectief en efficiënt gewijzigd kan worden door de aangewezen beheerders;</a:t>
            </a:r>
            <a:br>
              <a:rPr lang="nl-NL" sz="2100" dirty="0"/>
            </a:br>
            <a:endParaRPr lang="nl-NL" sz="2100" dirty="0"/>
          </a:p>
          <a:p>
            <a:pPr marL="342900" indent="-342900">
              <a:buFont typeface="Arial" panose="020B0604020202020204" pitchFamily="34" charset="0"/>
              <a:buChar char="•"/>
            </a:pPr>
            <a:r>
              <a:rPr lang="nl-NL" sz="2100" dirty="0"/>
              <a:t>Overdraagbaarheid: De mate waarin een systeem, product of component effectief en efficiënt overgezet kan worden van één hardware, software of andere operationele of gebruiksomgeving naar een andere.</a:t>
            </a:r>
          </a:p>
          <a:p>
            <a:endParaRPr lang="nl-NL" dirty="0"/>
          </a:p>
          <a:p>
            <a:endParaRPr lang="nl-NL" dirty="0"/>
          </a:p>
          <a:p>
            <a:r>
              <a:rPr lang="nl-NL" sz="1300" dirty="0"/>
              <a:t>Bronnen: Hoe meten we softwarekwaliteit? En met welke tools? – </a:t>
            </a:r>
            <a:r>
              <a:rPr lang="nl-NL" sz="1300" dirty="0" err="1"/>
              <a:t>Bits&amp;Chips</a:t>
            </a:r>
            <a:r>
              <a:rPr lang="nl-NL" sz="1300" dirty="0"/>
              <a:t> (bits-chips.nl)</a:t>
            </a:r>
            <a:br>
              <a:rPr lang="nl-NL" sz="1300" dirty="0"/>
            </a:br>
            <a:r>
              <a:rPr lang="nl-NL" sz="1300" dirty="0"/>
              <a:t>                De kwaliteit van ICT: is dat meetbaar? - Sanders Juridisch Advies (sandersja.nl), </a:t>
            </a:r>
            <a:br>
              <a:rPr lang="nl-NL" sz="1300" dirty="0"/>
            </a:br>
            <a:r>
              <a:rPr lang="nl-NL" sz="1300" dirty="0"/>
              <a:t>                 opgehaald, 02-09-2022</a:t>
            </a:r>
          </a:p>
          <a:p>
            <a:endParaRPr lang="nl-NL" dirty="0"/>
          </a:p>
          <a:p>
            <a:endParaRPr lang="nl-NL" dirty="0"/>
          </a:p>
        </p:txBody>
      </p:sp>
      <p:sp>
        <p:nvSpPr>
          <p:cNvPr id="3" name="Titel 2">
            <a:extLst>
              <a:ext uri="{FF2B5EF4-FFF2-40B4-BE49-F238E27FC236}">
                <a16:creationId xmlns:a16="http://schemas.microsoft.com/office/drawing/2014/main" id="{39255F4B-9079-4F12-914D-31E330AD54CA}"/>
              </a:ext>
            </a:extLst>
          </p:cNvPr>
          <p:cNvSpPr>
            <a:spLocks noGrp="1"/>
          </p:cNvSpPr>
          <p:nvPr>
            <p:ph type="title"/>
          </p:nvPr>
        </p:nvSpPr>
        <p:spPr/>
        <p:txBody>
          <a:bodyPr/>
          <a:lstStyle/>
          <a:p>
            <a:endParaRPr lang="nl-NL" dirty="0"/>
          </a:p>
        </p:txBody>
      </p:sp>
    </p:spTree>
    <p:extLst>
      <p:ext uri="{BB962C8B-B14F-4D97-AF65-F5344CB8AC3E}">
        <p14:creationId xmlns:p14="http://schemas.microsoft.com/office/powerpoint/2010/main" val="408167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70D26E2-F546-4D4F-BE2E-C9994DA5C398}"/>
              </a:ext>
            </a:extLst>
          </p:cNvPr>
          <p:cNvSpPr>
            <a:spLocks noGrp="1"/>
          </p:cNvSpPr>
          <p:nvPr>
            <p:ph type="body" sz="quarter" idx="10"/>
          </p:nvPr>
        </p:nvSpPr>
        <p:spPr/>
        <p:txBody>
          <a:bodyPr/>
          <a:lstStyle/>
          <a:p>
            <a:pPr algn="l"/>
            <a:r>
              <a:rPr lang="nl-NL" sz="1800" b="1" i="0">
                <a:solidFill>
                  <a:srgbClr val="333333"/>
                </a:solidFill>
                <a:effectLst/>
              </a:rPr>
              <a:t>Je </a:t>
            </a:r>
            <a:r>
              <a:rPr lang="nl-NL" sz="1800" b="1" i="0" dirty="0">
                <a:solidFill>
                  <a:srgbClr val="333333"/>
                </a:solidFill>
                <a:effectLst/>
              </a:rPr>
              <a:t>stelt criteria op die de kwaliteit van het project met betrekking tot proces en product in kaart brengen</a:t>
            </a:r>
          </a:p>
          <a:p>
            <a:pPr algn="l"/>
            <a:endParaRPr lang="nl-NL" b="1" i="0" dirty="0">
              <a:solidFill>
                <a:srgbClr val="333333"/>
              </a:solidFill>
              <a:effectLst/>
            </a:endParaRPr>
          </a:p>
          <a:p>
            <a:pPr algn="l">
              <a:buFont typeface="Arial" panose="020B0604020202020204" pitchFamily="34" charset="0"/>
              <a:buChar char="•"/>
            </a:pPr>
            <a:r>
              <a:rPr lang="nl-NL" sz="1800" b="0" i="0" dirty="0">
                <a:solidFill>
                  <a:srgbClr val="333333"/>
                </a:solidFill>
                <a:effectLst/>
              </a:rPr>
              <a:t>Beschrijft de benodigde activiteiten om te komen tot criteria/</a:t>
            </a:r>
            <a:r>
              <a:rPr lang="nl-NL" sz="1800" b="0" i="0" dirty="0" err="1">
                <a:solidFill>
                  <a:srgbClr val="333333"/>
                </a:solidFill>
                <a:effectLst/>
              </a:rPr>
              <a:t>metrieken</a:t>
            </a:r>
            <a:r>
              <a:rPr lang="nl-NL" sz="1800" b="0" i="0" dirty="0">
                <a:solidFill>
                  <a:srgbClr val="333333"/>
                </a:solidFill>
                <a:effectLst/>
              </a:rPr>
              <a:t> waarmee proces- en productkwaliteit tijdens een project kunnen worden gevolgd</a:t>
            </a:r>
          </a:p>
          <a:p>
            <a:pPr algn="l">
              <a:buFont typeface="Arial" panose="020B0604020202020204" pitchFamily="34" charset="0"/>
              <a:buChar char="•"/>
            </a:pPr>
            <a:r>
              <a:rPr lang="nl-NL" sz="1800" b="0" i="0" dirty="0">
                <a:solidFill>
                  <a:srgbClr val="333333"/>
                </a:solidFill>
                <a:effectLst/>
              </a:rPr>
              <a:t>Herkent correct geformuleerde criteria/</a:t>
            </a:r>
            <a:r>
              <a:rPr lang="nl-NL" sz="1800" b="0" i="0" dirty="0" err="1">
                <a:solidFill>
                  <a:srgbClr val="333333"/>
                </a:solidFill>
                <a:effectLst/>
              </a:rPr>
              <a:t>metrieken</a:t>
            </a:r>
            <a:r>
              <a:rPr lang="nl-NL" sz="1800" b="0" i="0" dirty="0">
                <a:solidFill>
                  <a:srgbClr val="333333"/>
                </a:solidFill>
                <a:effectLst/>
              </a:rPr>
              <a:t> voor het volgen van de voortgang van een project</a:t>
            </a:r>
          </a:p>
          <a:p>
            <a:pPr algn="l">
              <a:buFont typeface="Arial" panose="020B0604020202020204" pitchFamily="34" charset="0"/>
              <a:buChar char="•"/>
            </a:pPr>
            <a:endParaRPr lang="nl-NL" dirty="0">
              <a:solidFill>
                <a:srgbClr val="333333"/>
              </a:solidFill>
              <a:latin typeface="Avenir Next Condensed" panose="020B0506020202020204"/>
            </a:endParaRPr>
          </a:p>
          <a:p>
            <a:pPr algn="l"/>
            <a:r>
              <a:rPr lang="nl-NL" dirty="0">
                <a:solidFill>
                  <a:srgbClr val="333333"/>
                </a:solidFill>
                <a:latin typeface="Avenir Next Condensed" panose="020B0506020202020204"/>
              </a:rPr>
              <a:t>L</a:t>
            </a:r>
            <a:r>
              <a:rPr lang="nl-NL" b="0" i="0" dirty="0">
                <a:solidFill>
                  <a:srgbClr val="333333"/>
                </a:solidFill>
                <a:effectLst/>
                <a:latin typeface="Avenir Next Condensed" panose="020B0506020202020204"/>
              </a:rPr>
              <a:t>eer:  </a:t>
            </a:r>
          </a:p>
          <a:p>
            <a:pPr marL="285750" indent="-285750" algn="l">
              <a:buFont typeface="Arial" panose="020B0604020202020204" pitchFamily="34" charset="0"/>
              <a:buChar char="•"/>
            </a:pPr>
            <a:r>
              <a:rPr lang="nl-NL" sz="1600" dirty="0">
                <a:solidFill>
                  <a:srgbClr val="333333"/>
                </a:solidFill>
              </a:rPr>
              <a:t>Reader  Projectmanagement, H1, H2, H3, H 4.1, 4.2 en 4.3 en H6, dat is:</a:t>
            </a:r>
          </a:p>
          <a:p>
            <a:pPr marL="285750" indent="-285750" algn="l">
              <a:buFont typeface="Arial" panose="020B0604020202020204" pitchFamily="34" charset="0"/>
              <a:buChar char="•"/>
            </a:pPr>
            <a:r>
              <a:rPr lang="nl-NL" sz="1600" dirty="0">
                <a:solidFill>
                  <a:srgbClr val="333333"/>
                </a:solidFill>
              </a:rPr>
              <a:t> Bijlage 2 uit de reader Projectmanagement</a:t>
            </a:r>
          </a:p>
          <a:p>
            <a:pPr marL="285750" indent="-285750" algn="l">
              <a:buFont typeface="Arial" panose="020B0604020202020204" pitchFamily="34" charset="0"/>
              <a:buChar char="•"/>
            </a:pPr>
            <a:r>
              <a:rPr lang="nl-NL" sz="1600" b="0" i="0" dirty="0">
                <a:solidFill>
                  <a:srgbClr val="333333"/>
                </a:solidFill>
                <a:effectLst/>
              </a:rPr>
              <a:t>Deze PP</a:t>
            </a:r>
          </a:p>
          <a:p>
            <a:pPr marL="771505" lvl="3" indent="0">
              <a:buNone/>
            </a:pPr>
            <a:endParaRPr lang="nl-NL" b="0" i="0" dirty="0">
              <a:solidFill>
                <a:srgbClr val="333333"/>
              </a:solidFill>
              <a:effectLst/>
              <a:latin typeface="Avenir Next Condensed" panose="020B0506020202020204"/>
            </a:endParaRPr>
          </a:p>
          <a:p>
            <a:endParaRPr lang="nl-NL" dirty="0"/>
          </a:p>
        </p:txBody>
      </p:sp>
      <p:sp>
        <p:nvSpPr>
          <p:cNvPr id="3" name="Titel 2">
            <a:extLst>
              <a:ext uri="{FF2B5EF4-FFF2-40B4-BE49-F238E27FC236}">
                <a16:creationId xmlns:a16="http://schemas.microsoft.com/office/drawing/2014/main" id="{B750B1AE-6074-4698-8EDB-600EDBEAE348}"/>
              </a:ext>
            </a:extLst>
          </p:cNvPr>
          <p:cNvSpPr>
            <a:spLocks noGrp="1"/>
          </p:cNvSpPr>
          <p:nvPr>
            <p:ph type="title"/>
          </p:nvPr>
        </p:nvSpPr>
        <p:spPr/>
        <p:txBody>
          <a:bodyPr/>
          <a:lstStyle/>
          <a:p>
            <a:r>
              <a:rPr lang="nl-NL"/>
              <a:t>KENNISTOETS</a:t>
            </a:r>
            <a:endParaRPr lang="nl-NL" dirty="0"/>
          </a:p>
        </p:txBody>
      </p:sp>
    </p:spTree>
    <p:extLst>
      <p:ext uri="{BB962C8B-B14F-4D97-AF65-F5344CB8AC3E}">
        <p14:creationId xmlns:p14="http://schemas.microsoft.com/office/powerpoint/2010/main" val="180223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9E1584B-2A0B-45E0-B434-43EAFEDB813A}"/>
              </a:ext>
            </a:extLst>
          </p:cNvPr>
          <p:cNvSpPr>
            <a:spLocks noGrp="1"/>
          </p:cNvSpPr>
          <p:nvPr>
            <p:ph type="body" sz="quarter" idx="10"/>
          </p:nvPr>
        </p:nvSpPr>
        <p:spPr/>
        <p:txBody>
          <a:bodyPr/>
          <a:lstStyle/>
          <a:p>
            <a:r>
              <a:rPr lang="nl-NL" dirty="0"/>
              <a:t>Uit PMC compact:</a:t>
            </a:r>
          </a:p>
          <a:p>
            <a:endParaRPr lang="nl-NL" dirty="0"/>
          </a:p>
          <a:p>
            <a:r>
              <a:rPr lang="nl-NL" dirty="0"/>
              <a:t>“Projectbeheersing is vooral: </a:t>
            </a:r>
            <a:br>
              <a:rPr lang="nl-NL" dirty="0"/>
            </a:br>
            <a:r>
              <a:rPr lang="nl-NL" dirty="0"/>
              <a:t>leren omgaan met de beperkingen die de opdrachtgever aangeeft. Binnen de afgesproken tijd... binnen het beschikbare budget... en conform de van te voren afgesproken eisen... dient het projectteam het resultaat op te leveren dat met de opdrachtgever is afgesproken.</a:t>
            </a:r>
            <a:br>
              <a:rPr lang="nl-NL" dirty="0"/>
            </a:br>
            <a:br>
              <a:rPr lang="nl-NL" dirty="0"/>
            </a:br>
            <a:r>
              <a:rPr lang="nl-NL" dirty="0"/>
              <a:t> De projectbeheersing draait om de normen die voor de </a:t>
            </a:r>
            <a:r>
              <a:rPr lang="nl-NL" dirty="0" err="1"/>
              <a:t>beheersaspecten</a:t>
            </a:r>
            <a:r>
              <a:rPr lang="nl-NL" dirty="0"/>
              <a:t> worden vastgesteld. Alleen met duidelijke afspraken over de normen en marges kan het team grip houden op het project”</a:t>
            </a:r>
          </a:p>
        </p:txBody>
      </p:sp>
      <p:sp>
        <p:nvSpPr>
          <p:cNvPr id="3" name="Titel 2">
            <a:extLst>
              <a:ext uri="{FF2B5EF4-FFF2-40B4-BE49-F238E27FC236}">
                <a16:creationId xmlns:a16="http://schemas.microsoft.com/office/drawing/2014/main" id="{07043084-61E9-465D-B8CB-A15CC0FBE48D}"/>
              </a:ext>
            </a:extLst>
          </p:cNvPr>
          <p:cNvSpPr>
            <a:spLocks noGrp="1"/>
          </p:cNvSpPr>
          <p:nvPr>
            <p:ph type="title"/>
          </p:nvPr>
        </p:nvSpPr>
        <p:spPr/>
        <p:txBody>
          <a:bodyPr/>
          <a:lstStyle/>
          <a:p>
            <a:r>
              <a:rPr lang="nl-NL" dirty="0"/>
              <a:t>PROJECTBEHEERSING</a:t>
            </a:r>
          </a:p>
        </p:txBody>
      </p:sp>
    </p:spTree>
    <p:extLst>
      <p:ext uri="{BB962C8B-B14F-4D97-AF65-F5344CB8AC3E}">
        <p14:creationId xmlns:p14="http://schemas.microsoft.com/office/powerpoint/2010/main" val="290073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DC90706-C550-4917-8826-734D85EBF0E8}"/>
              </a:ext>
            </a:extLst>
          </p:cNvPr>
          <p:cNvSpPr>
            <a:spLocks noGrp="1"/>
          </p:cNvSpPr>
          <p:nvPr>
            <p:ph type="body" sz="quarter" idx="10"/>
          </p:nvPr>
        </p:nvSpPr>
        <p:spPr/>
        <p:txBody>
          <a:bodyPr/>
          <a:lstStyle/>
          <a:p>
            <a:pPr marL="342900" indent="-342900">
              <a:buFontTx/>
              <a:buChar char="-"/>
            </a:pPr>
            <a:r>
              <a:rPr lang="nl-NL" dirty="0"/>
              <a:t>Lees H3 uit de reader projectmanagement </a:t>
            </a:r>
            <a:r>
              <a:rPr lang="nl-NL" sz="1100" dirty="0"/>
              <a:t>(excuses voor het warrige eerste stuk)</a:t>
            </a:r>
          </a:p>
          <a:p>
            <a:pPr marL="342900" indent="-342900">
              <a:buFontTx/>
              <a:buChar char="-"/>
            </a:pPr>
            <a:r>
              <a:rPr lang="nl-NL" dirty="0"/>
              <a:t>Wanneer is een metriek een goede metriek?</a:t>
            </a:r>
          </a:p>
        </p:txBody>
      </p:sp>
      <p:sp>
        <p:nvSpPr>
          <p:cNvPr id="3" name="Titel 2">
            <a:extLst>
              <a:ext uri="{FF2B5EF4-FFF2-40B4-BE49-F238E27FC236}">
                <a16:creationId xmlns:a16="http://schemas.microsoft.com/office/drawing/2014/main" id="{83B0F261-C037-44A2-BB0A-43A74416563C}"/>
              </a:ext>
            </a:extLst>
          </p:cNvPr>
          <p:cNvSpPr>
            <a:spLocks noGrp="1"/>
          </p:cNvSpPr>
          <p:nvPr>
            <p:ph type="title"/>
          </p:nvPr>
        </p:nvSpPr>
        <p:spPr/>
        <p:txBody>
          <a:bodyPr/>
          <a:lstStyle/>
          <a:p>
            <a:r>
              <a:rPr lang="nl-NL" dirty="0"/>
              <a:t>METRIEKEN</a:t>
            </a:r>
          </a:p>
        </p:txBody>
      </p:sp>
    </p:spTree>
    <p:extLst>
      <p:ext uri="{BB962C8B-B14F-4D97-AF65-F5344CB8AC3E}">
        <p14:creationId xmlns:p14="http://schemas.microsoft.com/office/powerpoint/2010/main" val="219978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D93DDC2E-467D-49B0-BEB6-40B9947D1BF6}"/>
              </a:ext>
            </a:extLst>
          </p:cNvPr>
          <p:cNvPicPr>
            <a:picLocks noChangeAspect="1"/>
          </p:cNvPicPr>
          <p:nvPr/>
        </p:nvPicPr>
        <p:blipFill rotWithShape="1">
          <a:blip r:embed="rId2"/>
          <a:srcRect l="8816" r="16184"/>
          <a:stretch/>
        </p:blipFill>
        <p:spPr>
          <a:xfrm>
            <a:off x="20" y="10"/>
            <a:ext cx="9143980" cy="6857990"/>
          </a:xfrm>
          <a:prstGeom prst="rect">
            <a:avLst/>
          </a:prstGeom>
          <a:noFill/>
        </p:spPr>
      </p:pic>
    </p:spTree>
    <p:extLst>
      <p:ext uri="{BB962C8B-B14F-4D97-AF65-F5344CB8AC3E}">
        <p14:creationId xmlns:p14="http://schemas.microsoft.com/office/powerpoint/2010/main" val="116025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F5195AB4-D33A-445E-831A-E64795D45F08}"/>
              </a:ext>
            </a:extLst>
          </p:cNvPr>
          <p:cNvPicPr>
            <a:picLocks noChangeAspect="1"/>
          </p:cNvPicPr>
          <p:nvPr/>
        </p:nvPicPr>
        <p:blipFill rotWithShape="1">
          <a:blip r:embed="rId2"/>
          <a:srcRect l="12534" r="12466"/>
          <a:stretch/>
        </p:blipFill>
        <p:spPr bwMode="auto">
          <a:xfrm>
            <a:off x="20" y="10"/>
            <a:ext cx="9143980" cy="68579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622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DC90706-C550-4917-8826-734D85EBF0E8}"/>
              </a:ext>
            </a:extLst>
          </p:cNvPr>
          <p:cNvSpPr>
            <a:spLocks noGrp="1"/>
          </p:cNvSpPr>
          <p:nvPr>
            <p:ph type="body" sz="quarter" idx="10"/>
          </p:nvPr>
        </p:nvSpPr>
        <p:spPr/>
        <p:txBody>
          <a:bodyPr/>
          <a:lstStyle/>
          <a:p>
            <a:pPr marL="342900" indent="-342900">
              <a:buFontTx/>
              <a:buChar char="-"/>
            </a:pPr>
            <a:r>
              <a:rPr lang="nl-NL" dirty="0"/>
              <a:t>Zinvol&gt; meet hij wat je wilt meten?</a:t>
            </a:r>
          </a:p>
          <a:p>
            <a:pPr marL="342900" indent="-342900">
              <a:buFontTx/>
              <a:buChar char="-"/>
            </a:pPr>
            <a:r>
              <a:rPr lang="nl-NL" dirty="0"/>
              <a:t>Criterium-Norm-Beheersinstrument (5xW 1xH)</a:t>
            </a:r>
          </a:p>
          <a:p>
            <a:pPr marL="342900" indent="-342900">
              <a:buFontTx/>
              <a:buChar char="-"/>
            </a:pPr>
            <a:endParaRPr lang="nl-NL" dirty="0"/>
          </a:p>
          <a:p>
            <a:pPr marL="342900" indent="-342900">
              <a:buFontTx/>
              <a:buChar char="-"/>
            </a:pPr>
            <a:endParaRPr lang="nl-NL" dirty="0"/>
          </a:p>
          <a:p>
            <a:r>
              <a:rPr lang="nl-NL" dirty="0"/>
              <a:t>Wat is bijvoorbeeld een criterium met een norm en een beheersinstrument die jullie kunnen opstellen voor een goede:</a:t>
            </a:r>
          </a:p>
          <a:p>
            <a:pPr marL="342900" indent="-342900">
              <a:buFont typeface="Arial" panose="020B0604020202020204" pitchFamily="34" charset="0"/>
              <a:buChar char="•"/>
            </a:pPr>
            <a:r>
              <a:rPr lang="nl-NL" dirty="0"/>
              <a:t>Vergadering</a:t>
            </a:r>
          </a:p>
          <a:p>
            <a:pPr marL="342900" indent="-342900">
              <a:buFont typeface="Arial" panose="020B0604020202020204" pitchFamily="34" charset="0"/>
              <a:buChar char="•"/>
            </a:pPr>
            <a:r>
              <a:rPr lang="nl-NL" dirty="0"/>
              <a:t>Projectverslag</a:t>
            </a:r>
          </a:p>
          <a:p>
            <a:pPr marL="342900" indent="-342900">
              <a:buFont typeface="Arial" panose="020B0604020202020204" pitchFamily="34" charset="0"/>
              <a:buChar char="•"/>
            </a:pPr>
            <a:r>
              <a:rPr lang="nl-NL" dirty="0"/>
              <a:t>SRS</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En jullie onderzoeken?</a:t>
            </a:r>
          </a:p>
          <a:p>
            <a:endParaRPr lang="nl-NL" dirty="0"/>
          </a:p>
          <a:p>
            <a:pPr marL="342900" indent="-342900">
              <a:buFontTx/>
              <a:buChar char="-"/>
            </a:pPr>
            <a:endParaRPr lang="nl-NL" dirty="0"/>
          </a:p>
        </p:txBody>
      </p:sp>
      <p:sp>
        <p:nvSpPr>
          <p:cNvPr id="3" name="Titel 2">
            <a:extLst>
              <a:ext uri="{FF2B5EF4-FFF2-40B4-BE49-F238E27FC236}">
                <a16:creationId xmlns:a16="http://schemas.microsoft.com/office/drawing/2014/main" id="{83B0F261-C037-44A2-BB0A-43A74416563C}"/>
              </a:ext>
            </a:extLst>
          </p:cNvPr>
          <p:cNvSpPr>
            <a:spLocks noGrp="1"/>
          </p:cNvSpPr>
          <p:nvPr>
            <p:ph type="title"/>
          </p:nvPr>
        </p:nvSpPr>
        <p:spPr/>
        <p:txBody>
          <a:bodyPr/>
          <a:lstStyle/>
          <a:p>
            <a:r>
              <a:rPr lang="nl-NL" dirty="0"/>
              <a:t>METRIEKEN</a:t>
            </a:r>
          </a:p>
        </p:txBody>
      </p:sp>
    </p:spTree>
    <p:extLst>
      <p:ext uri="{BB962C8B-B14F-4D97-AF65-F5344CB8AC3E}">
        <p14:creationId xmlns:p14="http://schemas.microsoft.com/office/powerpoint/2010/main" val="2678598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lstStyle/>
          <a:p>
            <a:pPr marL="0" indent="0">
              <a:buNone/>
            </a:pPr>
            <a:r>
              <a:rPr lang="nl-NL" sz="1600" b="0" dirty="0"/>
              <a:t>Voor ieder van de beschreven producten definieer je vervolgens</a:t>
            </a:r>
          </a:p>
          <a:p>
            <a:pPr marL="214313" indent="-214313">
              <a:buFont typeface="Arial" panose="020B0604020202020204" pitchFamily="34" charset="0"/>
              <a:buChar char="•"/>
            </a:pPr>
            <a:r>
              <a:rPr lang="nl-NL" sz="1600" b="0" dirty="0">
                <a:solidFill>
                  <a:srgbClr val="E50056"/>
                </a:solidFill>
              </a:rPr>
              <a:t>meetbare kwaliteitseisen</a:t>
            </a:r>
            <a:r>
              <a:rPr lang="nl-NL" sz="1600" b="0" dirty="0"/>
              <a:t>. </a:t>
            </a:r>
          </a:p>
          <a:p>
            <a:pPr marL="214313" indent="-214313">
              <a:buFont typeface="Arial" panose="020B0604020202020204" pitchFamily="34" charset="0"/>
              <a:buChar char="•"/>
            </a:pPr>
            <a:r>
              <a:rPr lang="nl-NL" sz="1600" b="0" dirty="0"/>
              <a:t>Je bedenkt welke </a:t>
            </a:r>
            <a:r>
              <a:rPr lang="nl-NL" sz="1600" b="0" dirty="0">
                <a:solidFill>
                  <a:srgbClr val="E50056"/>
                </a:solidFill>
              </a:rPr>
              <a:t>activiteiten</a:t>
            </a:r>
            <a:r>
              <a:rPr lang="nl-NL" sz="1600" b="0" dirty="0"/>
              <a:t> je moet doen om de producten volgens die kwaliteitseisen te maken </a:t>
            </a:r>
          </a:p>
          <a:p>
            <a:pPr marL="214313" indent="-214313">
              <a:buFont typeface="Arial" panose="020B0604020202020204" pitchFamily="34" charset="0"/>
              <a:buChar char="•"/>
            </a:pPr>
            <a:r>
              <a:rPr lang="nl-NL" sz="1600" b="0" dirty="0"/>
              <a:t>en hoe je ervoor zorgt dat die kwaliteit ook </a:t>
            </a:r>
            <a:r>
              <a:rPr lang="nl-NL" sz="1600" b="0" dirty="0">
                <a:solidFill>
                  <a:srgbClr val="E50056"/>
                </a:solidFill>
              </a:rPr>
              <a:t>in het proces bewaakt </a:t>
            </a:r>
            <a:r>
              <a:rPr lang="nl-NL" sz="1600" b="0" dirty="0"/>
              <a:t>wordt (proceskwaliteitseisen). Dit breng je onder in een tabel. </a:t>
            </a:r>
            <a:br>
              <a:rPr lang="nl-NL" sz="1600" b="0" dirty="0"/>
            </a:br>
            <a:endParaRPr lang="nl-NL" sz="1600" b="0" dirty="0"/>
          </a:p>
          <a:p>
            <a:r>
              <a:rPr lang="nl-NL" sz="1600" dirty="0"/>
              <a:t>En je formuleert de Proceskwaliteit SMART of 5xW 1xH</a:t>
            </a:r>
            <a:endParaRPr lang="nl-NL" sz="1600" b="0" dirty="0"/>
          </a:p>
          <a:p>
            <a:endParaRPr lang="en-US" sz="1350" dirty="0"/>
          </a:p>
        </p:txBody>
      </p:sp>
      <p:sp>
        <p:nvSpPr>
          <p:cNvPr id="2" name="Titel 1"/>
          <p:cNvSpPr>
            <a:spLocks noGrp="1"/>
          </p:cNvSpPr>
          <p:nvPr>
            <p:ph type="title"/>
          </p:nvPr>
        </p:nvSpPr>
        <p:spPr/>
        <p:txBody>
          <a:bodyPr/>
          <a:lstStyle/>
          <a:p>
            <a:r>
              <a:rPr lang="en-US" dirty="0"/>
              <a:t>KWALITEIT (</a:t>
            </a:r>
            <a:r>
              <a:rPr lang="en-US" dirty="0" err="1"/>
              <a:t>uit</a:t>
            </a:r>
            <a:r>
              <a:rPr lang="en-US" dirty="0"/>
              <a:t> </a:t>
            </a:r>
            <a:r>
              <a:rPr lang="en-US" dirty="0" err="1"/>
              <a:t>toelichting</a:t>
            </a:r>
            <a:r>
              <a:rPr lang="en-US" dirty="0"/>
              <a:t> op </a:t>
            </a:r>
            <a:r>
              <a:rPr lang="en-US" dirty="0" err="1"/>
              <a:t>pva</a:t>
            </a:r>
            <a:r>
              <a:rPr lang="en-US" dirty="0"/>
              <a:t> 4.0)</a:t>
            </a:r>
          </a:p>
        </p:txBody>
      </p:sp>
      <p:graphicFrame>
        <p:nvGraphicFramePr>
          <p:cNvPr id="5" name="Tabel 4"/>
          <p:cNvGraphicFramePr>
            <a:graphicFrameLocks noGrp="1"/>
          </p:cNvGraphicFramePr>
          <p:nvPr>
            <p:extLst>
              <p:ext uri="{D42A27DB-BD31-4B8C-83A1-F6EECF244321}">
                <p14:modId xmlns:p14="http://schemas.microsoft.com/office/powerpoint/2010/main" val="884196638"/>
              </p:ext>
            </p:extLst>
          </p:nvPr>
        </p:nvGraphicFramePr>
        <p:xfrm>
          <a:off x="727969" y="4511558"/>
          <a:ext cx="6884257" cy="685800"/>
        </p:xfrm>
        <a:graphic>
          <a:graphicData uri="http://schemas.openxmlformats.org/drawingml/2006/table">
            <a:tbl>
              <a:tblPr firstRow="1" bandRow="1">
                <a:tableStyleId>{5C22544A-7EE6-4342-B048-85BDC9FD1C3A}</a:tableStyleId>
              </a:tblPr>
              <a:tblGrid>
                <a:gridCol w="1442416">
                  <a:extLst>
                    <a:ext uri="{9D8B030D-6E8A-4147-A177-3AD203B41FA5}">
                      <a16:colId xmlns:a16="http://schemas.microsoft.com/office/drawing/2014/main" val="20000"/>
                    </a:ext>
                  </a:extLst>
                </a:gridCol>
                <a:gridCol w="1704673">
                  <a:extLst>
                    <a:ext uri="{9D8B030D-6E8A-4147-A177-3AD203B41FA5}">
                      <a16:colId xmlns:a16="http://schemas.microsoft.com/office/drawing/2014/main" val="20001"/>
                    </a:ext>
                  </a:extLst>
                </a:gridCol>
                <a:gridCol w="1901366">
                  <a:extLst>
                    <a:ext uri="{9D8B030D-6E8A-4147-A177-3AD203B41FA5}">
                      <a16:colId xmlns:a16="http://schemas.microsoft.com/office/drawing/2014/main" val="20002"/>
                    </a:ext>
                  </a:extLst>
                </a:gridCol>
                <a:gridCol w="1835802">
                  <a:extLst>
                    <a:ext uri="{9D8B030D-6E8A-4147-A177-3AD203B41FA5}">
                      <a16:colId xmlns:a16="http://schemas.microsoft.com/office/drawing/2014/main" val="20003"/>
                    </a:ext>
                  </a:extLst>
                </a:gridCol>
              </a:tblGrid>
              <a:tr h="685800">
                <a:tc>
                  <a:txBody>
                    <a:bodyPr/>
                    <a:lstStyle/>
                    <a:p>
                      <a:r>
                        <a:rPr lang="en-US" sz="1400" dirty="0"/>
                        <a:t>Product</a:t>
                      </a:r>
                    </a:p>
                  </a:txBody>
                  <a:tcPr marL="68580" marR="68580" marT="34290" marB="34290"/>
                </a:tc>
                <a:tc>
                  <a:txBody>
                    <a:bodyPr/>
                    <a:lstStyle/>
                    <a:p>
                      <a:r>
                        <a:rPr lang="en-US" sz="1400" dirty="0" err="1"/>
                        <a:t>Productkwali-teitseisen</a:t>
                      </a:r>
                      <a:endParaRPr lang="en-US" sz="1400" dirty="0"/>
                    </a:p>
                  </a:txBody>
                  <a:tcPr marL="68580" marR="68580" marT="34290" marB="34290"/>
                </a:tc>
                <a:tc>
                  <a:txBody>
                    <a:bodyPr/>
                    <a:lstStyle/>
                    <a:p>
                      <a:r>
                        <a:rPr lang="en-US" sz="1400" dirty="0" err="1"/>
                        <a:t>Activiteiten</a:t>
                      </a:r>
                      <a:r>
                        <a:rPr lang="en-US" sz="1400" dirty="0"/>
                        <a:t> om te </a:t>
                      </a:r>
                      <a:r>
                        <a:rPr lang="en-US" sz="1400" dirty="0" err="1"/>
                        <a:t>komen</a:t>
                      </a:r>
                      <a:r>
                        <a:rPr lang="en-US" sz="1400" dirty="0"/>
                        <a:t> tot het product</a:t>
                      </a:r>
                    </a:p>
                  </a:txBody>
                  <a:tcPr marL="68580" marR="68580" marT="34290" marB="34290"/>
                </a:tc>
                <a:tc>
                  <a:txBody>
                    <a:bodyPr/>
                    <a:lstStyle/>
                    <a:p>
                      <a:r>
                        <a:rPr lang="en-US" sz="1400" dirty="0" err="1"/>
                        <a:t>Proceskwaliteit</a:t>
                      </a:r>
                      <a:endParaRPr lang="en-US" sz="1400" dirty="0"/>
                    </a:p>
                    <a:p>
                      <a:r>
                        <a:rPr lang="en-US" sz="1400" dirty="0"/>
                        <a:t>(SMART of 5xW 1xH)</a:t>
                      </a:r>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929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A6FEB85-BE9F-1BCC-C3FA-513B8DF6D704}"/>
              </a:ext>
            </a:extLst>
          </p:cNvPr>
          <p:cNvSpPr>
            <a:spLocks noGrp="1"/>
          </p:cNvSpPr>
          <p:nvPr>
            <p:ph type="body" sz="quarter" idx="10"/>
          </p:nvPr>
        </p:nvSpPr>
        <p:spPr/>
        <p:txBody>
          <a:bodyPr/>
          <a:lstStyle/>
          <a:p>
            <a:r>
              <a:rPr lang="nl-NL" dirty="0"/>
              <a:t>Wat missen jullie hier nog?</a:t>
            </a:r>
          </a:p>
        </p:txBody>
      </p:sp>
      <p:sp>
        <p:nvSpPr>
          <p:cNvPr id="3" name="Titel 2">
            <a:extLst>
              <a:ext uri="{FF2B5EF4-FFF2-40B4-BE49-F238E27FC236}">
                <a16:creationId xmlns:a16="http://schemas.microsoft.com/office/drawing/2014/main" id="{98D83AC9-E4FF-6519-436F-1BD3F0A9413D}"/>
              </a:ext>
            </a:extLst>
          </p:cNvPr>
          <p:cNvSpPr>
            <a:spLocks noGrp="1"/>
          </p:cNvSpPr>
          <p:nvPr>
            <p:ph type="title"/>
          </p:nvPr>
        </p:nvSpPr>
        <p:spPr/>
        <p:txBody>
          <a:bodyPr/>
          <a:lstStyle/>
          <a:p>
            <a:endParaRPr lang="nl-NL"/>
          </a:p>
        </p:txBody>
      </p:sp>
      <p:graphicFrame>
        <p:nvGraphicFramePr>
          <p:cNvPr id="4" name="Tabel 3">
            <a:extLst>
              <a:ext uri="{FF2B5EF4-FFF2-40B4-BE49-F238E27FC236}">
                <a16:creationId xmlns:a16="http://schemas.microsoft.com/office/drawing/2014/main" id="{C7FEA4DE-C3EC-D991-7F76-7007A8CD797F}"/>
              </a:ext>
            </a:extLst>
          </p:cNvPr>
          <p:cNvGraphicFramePr>
            <a:graphicFrameLocks noGrp="1"/>
          </p:cNvGraphicFramePr>
          <p:nvPr>
            <p:extLst>
              <p:ext uri="{D42A27DB-BD31-4B8C-83A1-F6EECF244321}">
                <p14:modId xmlns:p14="http://schemas.microsoft.com/office/powerpoint/2010/main" val="1436553123"/>
              </p:ext>
            </p:extLst>
          </p:nvPr>
        </p:nvGraphicFramePr>
        <p:xfrm>
          <a:off x="941416" y="3021743"/>
          <a:ext cx="7261168" cy="1959102"/>
        </p:xfrm>
        <a:graphic>
          <a:graphicData uri="http://schemas.openxmlformats.org/drawingml/2006/table">
            <a:tbl>
              <a:tblPr/>
              <a:tblGrid>
                <a:gridCol w="1815292">
                  <a:extLst>
                    <a:ext uri="{9D8B030D-6E8A-4147-A177-3AD203B41FA5}">
                      <a16:colId xmlns:a16="http://schemas.microsoft.com/office/drawing/2014/main" val="621389733"/>
                    </a:ext>
                  </a:extLst>
                </a:gridCol>
                <a:gridCol w="1815292">
                  <a:extLst>
                    <a:ext uri="{9D8B030D-6E8A-4147-A177-3AD203B41FA5}">
                      <a16:colId xmlns:a16="http://schemas.microsoft.com/office/drawing/2014/main" val="3126694525"/>
                    </a:ext>
                  </a:extLst>
                </a:gridCol>
                <a:gridCol w="1815292">
                  <a:extLst>
                    <a:ext uri="{9D8B030D-6E8A-4147-A177-3AD203B41FA5}">
                      <a16:colId xmlns:a16="http://schemas.microsoft.com/office/drawing/2014/main" val="128303430"/>
                    </a:ext>
                  </a:extLst>
                </a:gridCol>
                <a:gridCol w="1815292">
                  <a:extLst>
                    <a:ext uri="{9D8B030D-6E8A-4147-A177-3AD203B41FA5}">
                      <a16:colId xmlns:a16="http://schemas.microsoft.com/office/drawing/2014/main" val="3695906872"/>
                    </a:ext>
                  </a:extLst>
                </a:gridCol>
              </a:tblGrid>
              <a:tr h="0">
                <a:tc>
                  <a:txBody>
                    <a:bodyPr/>
                    <a:lstStyle/>
                    <a:p>
                      <a:pPr algn="l" fontAlgn="t"/>
                      <a:r>
                        <a:rPr lang="nl-NL">
                          <a:effectLst/>
                        </a:rPr>
                        <a:t>Plan van Aanpak</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dirty="0">
                          <a:effectLst/>
                        </a:rPr>
                        <a:t>Voldoet aan de </a:t>
                      </a:r>
                      <a:r>
                        <a:rPr lang="nl-NL" dirty="0">
                          <a:solidFill>
                            <a:srgbClr val="0052CC"/>
                          </a:solidFill>
                          <a:effectLst/>
                          <a:hlinkClick r:id="rId2"/>
                        </a:rPr>
                        <a:t>Definition of </a:t>
                      </a:r>
                      <a:r>
                        <a:rPr lang="nl-NL" dirty="0" err="1">
                          <a:solidFill>
                            <a:srgbClr val="0052CC"/>
                          </a:solidFill>
                          <a:effectLst/>
                          <a:hlinkClick r:id="rId2"/>
                        </a:rPr>
                        <a:t>Done</a:t>
                      </a:r>
                      <a:r>
                        <a:rPr lang="nl-NL" dirty="0">
                          <a:solidFill>
                            <a:srgbClr val="0052CC"/>
                          </a:solidFill>
                          <a:effectLst/>
                          <a:hlinkClick r:id="rId2"/>
                        </a:rPr>
                        <a:t> (Documentatie)</a:t>
                      </a:r>
                      <a:r>
                        <a:rPr lang="nl-NL" dirty="0">
                          <a:effectLst/>
                        </a:rPr>
                        <a:t>.</a:t>
                      </a:r>
                      <a:br>
                        <a:rPr lang="nl-NL" dirty="0">
                          <a:effectLst/>
                        </a:rPr>
                      </a:br>
                      <a:endParaRPr lang="nl-NL" dirty="0">
                        <a:effectLst/>
                      </a:endParaRPr>
                    </a:p>
                    <a:p>
                      <a:pPr algn="l" fontAlgn="t"/>
                      <a:r>
                        <a:rPr lang="nl-NL" dirty="0">
                          <a:effectLst/>
                        </a:rPr>
                        <a:t>Bevat alle onderdelen van het document: Toelichting op het </a:t>
                      </a:r>
                      <a:r>
                        <a:rPr lang="nl-NL" dirty="0" err="1">
                          <a:effectLst/>
                        </a:rPr>
                        <a:t>PvA</a:t>
                      </a:r>
                      <a:r>
                        <a:rPr lang="nl-NL" dirty="0">
                          <a:effectLst/>
                        </a:rPr>
                        <a:t> 4.0 (Praktijkbureau AIM, 2020)</a:t>
                      </a:r>
                      <a:br>
                        <a:rPr lang="nl-NL" dirty="0">
                          <a:effectLst/>
                        </a:rPr>
                      </a:br>
                      <a:endParaRPr lang="nl-NL" dirty="0">
                        <a:effectLst/>
                      </a:endParaRPr>
                    </a:p>
                    <a:p>
                      <a:pPr algn="l" fontAlgn="t"/>
                      <a:r>
                        <a:rPr lang="nl-NL" dirty="0">
                          <a:effectLst/>
                        </a:rPr>
                        <a:t>Het document moet begrijpelijk zijn voor mensen zonder technische kennis</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Lezen van opdracht omschrijving</a:t>
                      </a:r>
                    </a:p>
                    <a:p>
                      <a:pPr algn="l" fontAlgn="t"/>
                      <a:r>
                        <a:rPr lang="nl-NL">
                          <a:effectLst/>
                        </a:rPr>
                        <a:t>Vergaderingen met opdrachtgever</a:t>
                      </a:r>
                    </a:p>
                    <a:p>
                      <a:pPr algn="l" fontAlgn="t"/>
                      <a:r>
                        <a:rPr lang="nl-NL">
                          <a:effectLst/>
                        </a:rPr>
                        <a:t>Assessment met begeleidende docenten</a:t>
                      </a:r>
                    </a:p>
                    <a:p>
                      <a:pPr algn="l" fontAlgn="t"/>
                      <a:r>
                        <a:rPr lang="nl-NL">
                          <a:effectLst/>
                        </a:rPr>
                        <a:t>Toelichting op PvA gelezen hebben</a:t>
                      </a:r>
                    </a:p>
                    <a:p>
                      <a:pPr algn="l" fontAlgn="t"/>
                      <a:r>
                        <a:rPr lang="nl-NL">
                          <a:effectLst/>
                        </a:rPr>
                        <a:t>Kwaliteitsmanager heeft kwaliteitscontrole uitgevoerd</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dirty="0">
                          <a:effectLst/>
                        </a:rPr>
                        <a:t>De teamleiders zorgen ervoor dat dit document aan alle eisen voldoet, </a:t>
                      </a:r>
                      <a:br>
                        <a:rPr lang="nl-NL" dirty="0">
                          <a:effectLst/>
                        </a:rPr>
                      </a:br>
                      <a:r>
                        <a:rPr lang="nl-NL" dirty="0">
                          <a:effectLst/>
                        </a:rPr>
                        <a:t>zodat het document voldoet aan de kwaliteitseisen die opgesteld zijn door de HAN. Dit doen de Teamleiders binnen twee werkdagen voor belangrijke deadlines aan de hand van de opgestelde </a:t>
                      </a:r>
                      <a:r>
                        <a:rPr lang="nl-NL" dirty="0" err="1">
                          <a:effectLst/>
                        </a:rPr>
                        <a:t>styleguides</a:t>
                      </a:r>
                      <a:r>
                        <a:rPr lang="nl-NL" dirty="0">
                          <a:effectLst/>
                        </a:rPr>
                        <a:t> en de kwaliteitseisen. </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637510399"/>
                  </a:ext>
                </a:extLst>
              </a:tr>
            </a:tbl>
          </a:graphicData>
        </a:graphic>
      </p:graphicFrame>
    </p:spTree>
    <p:extLst>
      <p:ext uri="{BB962C8B-B14F-4D97-AF65-F5344CB8AC3E}">
        <p14:creationId xmlns:p14="http://schemas.microsoft.com/office/powerpoint/2010/main" val="41074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pPr marL="342900" indent="-342900">
              <a:buFont typeface="+mj-lt"/>
              <a:buAutoNum type="arabicPeriod"/>
            </a:pPr>
            <a:r>
              <a:rPr lang="en-US" dirty="0" err="1"/>
              <a:t>Productkwaliteit</a:t>
            </a:r>
            <a:r>
              <a:rPr lang="en-US" dirty="0"/>
              <a:t> </a:t>
            </a:r>
            <a:r>
              <a:rPr lang="en-US" dirty="0">
                <a:sym typeface="Wingdings" panose="05000000000000000000" pitchFamily="2" charset="2"/>
              </a:rPr>
              <a:t> </a:t>
            </a:r>
            <a:r>
              <a:rPr lang="en-US" dirty="0" err="1"/>
              <a:t>bewijzen</a:t>
            </a:r>
            <a:r>
              <a:rPr lang="en-US" dirty="0"/>
              <a:t> van </a:t>
            </a:r>
            <a:r>
              <a:rPr lang="en-US" dirty="0" err="1"/>
              <a:t>resultaat</a:t>
            </a:r>
            <a:endParaRPr lang="en-US" dirty="0"/>
          </a:p>
          <a:p>
            <a:pPr lvl="1"/>
            <a:r>
              <a:rPr lang="en-US" dirty="0" err="1"/>
              <a:t>Normen</a:t>
            </a:r>
            <a:r>
              <a:rPr lang="en-US" dirty="0"/>
              <a:t>/criteria</a:t>
            </a:r>
          </a:p>
          <a:p>
            <a:pPr lvl="1"/>
            <a:r>
              <a:rPr lang="en-US" dirty="0" err="1"/>
              <a:t>Meten</a:t>
            </a:r>
            <a:r>
              <a:rPr lang="en-US" dirty="0"/>
              <a:t>:</a:t>
            </a:r>
          </a:p>
          <a:p>
            <a:pPr lvl="2"/>
            <a:r>
              <a:rPr lang="en-US" sz="1050" dirty="0"/>
              <a:t>reviewing</a:t>
            </a:r>
          </a:p>
          <a:p>
            <a:pPr lvl="2"/>
            <a:r>
              <a:rPr lang="en-US" sz="1050" dirty="0" err="1"/>
              <a:t>testen</a:t>
            </a:r>
            <a:endParaRPr lang="en-US" sz="1050" dirty="0"/>
          </a:p>
          <a:p>
            <a:pPr lvl="1"/>
            <a:r>
              <a:rPr lang="en-US" dirty="0"/>
              <a:t>…</a:t>
            </a:r>
          </a:p>
          <a:p>
            <a:pPr marL="342900" lvl="1" indent="0">
              <a:buNone/>
            </a:pPr>
            <a:endParaRPr lang="en-US" sz="1500" dirty="0"/>
          </a:p>
          <a:p>
            <a:pPr marL="342900" indent="-342900">
              <a:buFont typeface="+mj-lt"/>
              <a:buAutoNum type="arabicPeriod"/>
            </a:pPr>
            <a:r>
              <a:rPr lang="en-US" dirty="0" err="1"/>
              <a:t>Proceskwaliteit</a:t>
            </a:r>
            <a:r>
              <a:rPr lang="en-US" dirty="0"/>
              <a:t> </a:t>
            </a:r>
            <a:r>
              <a:rPr lang="en-US" dirty="0">
                <a:sym typeface="Wingdings" panose="05000000000000000000" pitchFamily="2" charset="2"/>
              </a:rPr>
              <a:t></a:t>
            </a:r>
            <a:r>
              <a:rPr lang="en-US" dirty="0"/>
              <a:t> </a:t>
            </a:r>
            <a:r>
              <a:rPr lang="en-US" dirty="0" err="1"/>
              <a:t>zorgen</a:t>
            </a:r>
            <a:r>
              <a:rPr lang="en-US" dirty="0"/>
              <a:t> </a:t>
            </a:r>
            <a:r>
              <a:rPr lang="en-US" dirty="0" err="1"/>
              <a:t>dat</a:t>
            </a:r>
            <a:r>
              <a:rPr lang="en-US" dirty="0"/>
              <a:t> </a:t>
            </a:r>
            <a:r>
              <a:rPr lang="en-US" dirty="0" err="1"/>
              <a:t>resultaat</a:t>
            </a:r>
            <a:r>
              <a:rPr lang="en-US" dirty="0"/>
              <a:t> in 1x </a:t>
            </a:r>
            <a:r>
              <a:rPr lang="en-US" dirty="0" err="1"/>
              <a:t>goed</a:t>
            </a:r>
            <a:r>
              <a:rPr lang="en-US" dirty="0"/>
              <a:t> is</a:t>
            </a:r>
          </a:p>
          <a:p>
            <a:pPr lvl="1"/>
            <a:r>
              <a:rPr lang="en-US" dirty="0" err="1"/>
              <a:t>Samenwerking</a:t>
            </a:r>
            <a:endParaRPr lang="en-US" dirty="0"/>
          </a:p>
          <a:p>
            <a:pPr lvl="1"/>
            <a:r>
              <a:rPr lang="en-US" dirty="0" err="1"/>
              <a:t>welke</a:t>
            </a:r>
            <a:r>
              <a:rPr lang="en-US" dirty="0"/>
              <a:t> </a:t>
            </a:r>
            <a:r>
              <a:rPr lang="en-US" dirty="0" err="1"/>
              <a:t>hulpmiddelen</a:t>
            </a:r>
            <a:r>
              <a:rPr lang="en-US" dirty="0"/>
              <a:t> </a:t>
            </a:r>
            <a:r>
              <a:rPr lang="en-US" dirty="0" err="1"/>
              <a:t>gebruik</a:t>
            </a:r>
            <a:r>
              <a:rPr lang="en-US" dirty="0"/>
              <a:t> je</a:t>
            </a:r>
          </a:p>
          <a:p>
            <a:pPr lvl="1"/>
            <a:r>
              <a:rPr lang="en-US" dirty="0" err="1"/>
              <a:t>Beschrijf</a:t>
            </a:r>
            <a:r>
              <a:rPr lang="en-US" dirty="0"/>
              <a:t>: Hoe ga je </a:t>
            </a:r>
            <a:r>
              <a:rPr lang="en-US" dirty="0" err="1"/>
              <a:t>proceskwaliteit</a:t>
            </a:r>
            <a:r>
              <a:rPr lang="en-US" dirty="0"/>
              <a:t> </a:t>
            </a:r>
            <a:r>
              <a:rPr lang="en-US" dirty="0" err="1"/>
              <a:t>meten</a:t>
            </a:r>
            <a:r>
              <a:rPr lang="en-US" dirty="0"/>
              <a:t> ?</a:t>
            </a:r>
            <a:endParaRPr lang="en-US" sz="1500" dirty="0"/>
          </a:p>
          <a:p>
            <a:pPr>
              <a:buNone/>
            </a:pPr>
            <a:endParaRPr lang="en-US" dirty="0"/>
          </a:p>
          <a:p>
            <a:pPr marL="342900" indent="-342900">
              <a:buFont typeface="+mj-lt"/>
              <a:buAutoNum type="arabicPeriod" startAt="3"/>
            </a:pPr>
            <a:r>
              <a:rPr lang="en-US" dirty="0"/>
              <a:t>PMC Compact: </a:t>
            </a:r>
            <a:r>
              <a:rPr lang="en-US" dirty="0" err="1"/>
              <a:t>Vastlegging</a:t>
            </a:r>
            <a:r>
              <a:rPr lang="en-US" dirty="0"/>
              <a:t> </a:t>
            </a:r>
            <a:r>
              <a:rPr lang="en-US" dirty="0" err="1"/>
              <a:t>Criterium</a:t>
            </a:r>
            <a:r>
              <a:rPr lang="en-US" dirty="0"/>
              <a:t> – Norm - </a:t>
            </a:r>
            <a:r>
              <a:rPr lang="en-US" dirty="0" err="1"/>
              <a:t>Beheersinstrument</a:t>
            </a:r>
            <a:endParaRPr lang="en-US" dirty="0"/>
          </a:p>
          <a:p>
            <a:pPr lvl="1"/>
            <a:r>
              <a:rPr lang="en-US" dirty="0"/>
              <a:t>    </a:t>
            </a:r>
            <a:r>
              <a:rPr lang="en-US" dirty="0" err="1"/>
              <a:t>Beheersing</a:t>
            </a:r>
            <a:r>
              <a:rPr lang="en-US" dirty="0"/>
              <a:t> </a:t>
            </a:r>
            <a:r>
              <a:rPr lang="en-US" dirty="0" err="1"/>
              <a:t>kwaliteit</a:t>
            </a:r>
            <a:r>
              <a:rPr lang="en-US" dirty="0"/>
              <a:t>:  </a:t>
            </a:r>
            <a:r>
              <a:rPr lang="en-US" dirty="0" err="1"/>
              <a:t>beschrijf</a:t>
            </a:r>
            <a:r>
              <a:rPr lang="en-US" dirty="0"/>
              <a:t>:</a:t>
            </a:r>
          </a:p>
          <a:p>
            <a:pPr lvl="2"/>
            <a:r>
              <a:rPr lang="en-US" sz="900" dirty="0" err="1"/>
              <a:t>Criterium</a:t>
            </a:r>
            <a:endParaRPr lang="en-US" sz="900" dirty="0"/>
          </a:p>
          <a:p>
            <a:pPr lvl="2"/>
            <a:r>
              <a:rPr lang="en-US" sz="900" dirty="0"/>
              <a:t>Norm </a:t>
            </a:r>
          </a:p>
          <a:p>
            <a:pPr lvl="2"/>
            <a:r>
              <a:rPr lang="en-US" sz="900" dirty="0" err="1"/>
              <a:t>Meten</a:t>
            </a:r>
            <a:r>
              <a:rPr lang="en-US" sz="900" dirty="0"/>
              <a:t>: Hoe </a:t>
            </a:r>
            <a:r>
              <a:rPr lang="en-US" sz="900" dirty="0" err="1"/>
              <a:t>eerder</a:t>
            </a:r>
            <a:r>
              <a:rPr lang="en-US" sz="900" dirty="0"/>
              <a:t> hoe </a:t>
            </a:r>
            <a:r>
              <a:rPr lang="en-US" sz="900" dirty="0" err="1"/>
              <a:t>beter</a:t>
            </a:r>
            <a:r>
              <a:rPr lang="en-US" sz="900" dirty="0"/>
              <a:t>: </a:t>
            </a:r>
            <a:r>
              <a:rPr lang="en-US" sz="900" dirty="0" err="1"/>
              <a:t>tussentijds</a:t>
            </a:r>
            <a:r>
              <a:rPr lang="en-US" sz="900" dirty="0"/>
              <a:t> </a:t>
            </a:r>
            <a:r>
              <a:rPr lang="en-US" sz="900" dirty="0" err="1"/>
              <a:t>ipv</a:t>
            </a:r>
            <a:r>
              <a:rPr lang="en-US" sz="900" dirty="0"/>
              <a:t> </a:t>
            </a:r>
            <a:r>
              <a:rPr lang="en-US" sz="900" dirty="0" err="1"/>
              <a:t>achteraf</a:t>
            </a:r>
            <a:r>
              <a:rPr lang="en-US" sz="900" dirty="0"/>
              <a:t> </a:t>
            </a:r>
          </a:p>
        </p:txBody>
      </p:sp>
      <p:sp>
        <p:nvSpPr>
          <p:cNvPr id="2" name="Titel 1"/>
          <p:cNvSpPr>
            <a:spLocks noGrp="1"/>
          </p:cNvSpPr>
          <p:nvPr>
            <p:ph type="title"/>
          </p:nvPr>
        </p:nvSpPr>
        <p:spPr/>
        <p:txBody>
          <a:bodyPr/>
          <a:lstStyle/>
          <a:p>
            <a:r>
              <a:rPr lang="en-US" dirty="0"/>
              <a:t>KWALITEIT METEN</a:t>
            </a:r>
          </a:p>
        </p:txBody>
      </p:sp>
    </p:spTree>
    <p:extLst>
      <p:ext uri="{BB962C8B-B14F-4D97-AF65-F5344CB8AC3E}">
        <p14:creationId xmlns:p14="http://schemas.microsoft.com/office/powerpoint/2010/main" val="34501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e_S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671DDF35-ECA7-4E3D-A33C-C8E03735DADE}" vid="{F5E29221-10C5-49DB-87C4-0557C1D5A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13DBD0337ACB45A3B7CEC709BADFB8" ma:contentTypeVersion="0" ma:contentTypeDescription="Een nieuw document maken." ma:contentTypeScope="" ma:versionID="9c20bf3f5812a8e70ada67cf1e5d92d0">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AAC40F7-7822-4A86-97CB-E0F6A2B21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32022CD-2D04-426D-8970-66839EEEE21E}">
  <ds:schemaRefs>
    <ds:schemaRef ds:uri="http://schemas.microsoft.com/sharepoint/v3/contenttype/forms"/>
  </ds:schemaRefs>
</ds:datastoreItem>
</file>

<file path=customXml/itemProps3.xml><?xml version="1.0" encoding="utf-8"?>
<ds:datastoreItem xmlns:ds="http://schemas.openxmlformats.org/officeDocument/2006/customXml" ds:itemID="{02223893-93E6-4199-B985-51EFD563744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1111</Words>
  <Application>Microsoft Office PowerPoint</Application>
  <PresentationFormat>Diavoorstelling (4:3)</PresentationFormat>
  <Paragraphs>123</Paragraphs>
  <Slides>15</Slides>
  <Notes>4</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15</vt:i4>
      </vt:variant>
    </vt:vector>
  </HeadingPairs>
  <TitlesOfParts>
    <vt:vector size="21" baseType="lpstr">
      <vt:lpstr>Arial</vt:lpstr>
      <vt:lpstr>Avenir Next Condensed</vt:lpstr>
      <vt:lpstr>Calibri</vt:lpstr>
      <vt:lpstr>Helvetica Neue</vt:lpstr>
      <vt:lpstr>Wingdings</vt:lpstr>
      <vt:lpstr>Presentatie_Smal</vt:lpstr>
      <vt:lpstr>PowerPoint-presentatie</vt:lpstr>
      <vt:lpstr>PROJECTBEHEERSING</vt:lpstr>
      <vt:lpstr>METRIEKEN</vt:lpstr>
      <vt:lpstr>PowerPoint-presentatie</vt:lpstr>
      <vt:lpstr>PowerPoint-presentatie</vt:lpstr>
      <vt:lpstr>METRIEKEN</vt:lpstr>
      <vt:lpstr>KWALITEIT (uit toelichting op pva 4.0)</vt:lpstr>
      <vt:lpstr>PowerPoint-presentatie</vt:lpstr>
      <vt:lpstr>KWALITEIT METEN</vt:lpstr>
      <vt:lpstr>INSTEKEN VOOR KWALITEIT</vt:lpstr>
      <vt:lpstr>PRODUCT KWALITEIT</vt:lpstr>
      <vt:lpstr>PROCES KWALITEIT</vt:lpstr>
      <vt:lpstr>MOGELIJKE KWALITEITSCRITERIA</vt:lpstr>
      <vt:lpstr>PowerPoint-presentatie</vt:lpstr>
      <vt:lpstr>KENNISTOETS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Eveline Bouwman</cp:lastModifiedBy>
  <cp:revision>219</cp:revision>
  <cp:lastPrinted>2016-09-20T13:08:10Z</cp:lastPrinted>
  <dcterms:created xsi:type="dcterms:W3CDTF">2015-09-01T09:54:35Z</dcterms:created>
  <dcterms:modified xsi:type="dcterms:W3CDTF">2024-09-13T12:01:48Z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0x0101003F13DBD0337ACB45A3B7CEC709BADFB8</vt:lpwstr>
  </property>
</Properties>
</file>