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0" r:id="rId13"/>
    <p:sldMasterId id="2147483671" r:id="rId14"/>
    <p:sldMasterId id="2147483672" r:id="rId15"/>
    <p:sldMasterId id="2147483673" r:id="rId16"/>
    <p:sldMasterId id="2147483674" r:id="rId17"/>
    <p:sldMasterId id="2147483675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slide" Target="slides/slide16.xml"/><Relationship Id="rId36" Type="http://schemas.openxmlformats.org/officeDocument/2006/relationships/slide" Target="slides/slide17.xml"/><Relationship Id="rId37" Type="http://schemas.openxmlformats.org/officeDocument/2006/relationships/slide" Target="slides/slide18.xml"/><Relationship Id="rId38" Type="http://schemas.openxmlformats.org/officeDocument/2006/relationships/slide" Target="slides/slide19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dt" idx="5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ftr" idx="5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sldNum" idx="5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7E9F33C-2C99-4A60-AECB-2AF8B0B1DCE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Reflectie op de huidige uitgevoerde onderdelen/ het onderzoek.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CBAA60-5A3C-4EBF-BDE4-74F38833605E}" type="slidenum">
              <a:rPr b="0" lang="en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61B1AE-F579-481B-98E1-6CE0C7D1F47A}" type="slidenum">
              <a:rPr b="0" lang="en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Inleiding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Onderdelen opdracht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Afgerond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b96c11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Mee begonnen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216000" indent="-216000">
              <a:lnSpc>
                <a:spcPct val="100000"/>
              </a:lnSpc>
              <a:buClr>
                <a:srgbClr val="b96c11"/>
              </a:buClr>
              <a:buFont typeface="Courier New"/>
              <a:buChar char="o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b96c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Leerpunten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b96c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Reflectie (op de opdracht en manier van uitvoeren)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b96c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Advies (voor wat er met de opdracht gedaan moet worden)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b96c1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Vragen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3AF1B8-019A-46E9-9B50-AA0101914C60}" type="slidenum">
              <a:rPr b="0" lang="en-NL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BBB223-9309-462C-B943-45009B7451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4BA0083-59A6-4BE3-8CAE-5006C797B4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1FD06A2-6CE8-4906-93E1-8AD5AF9A3B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76C07-32E6-4BC5-A928-3DAB537315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CE7DF6-23C8-462D-89DE-F269C54CD6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ADFA29-724D-4C8F-9101-99DB3693DD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30C038-B0A3-4D39-B4B7-A564DDAA06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C114006-35AF-42EA-91CD-D36A39BEC2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867BEE4-508D-4B8F-BB63-D4AF5E1127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2B7FE32-CE8F-4AF8-8405-CC5B432E35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265224E-1A6C-425E-B0DD-C5D008AD82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" name="Group 18"/>
          <p:cNvGrpSpPr/>
          <p:nvPr/>
        </p:nvGrpSpPr>
        <p:grpSpPr>
          <a:xfrm>
            <a:off x="546120" y="-4680"/>
            <a:ext cx="5013720" cy="6861600"/>
            <a:chOff x="546120" y="-4680"/>
            <a:chExt cx="5013720" cy="6861600"/>
          </a:xfrm>
        </p:grpSpPr>
        <p:sp>
          <p:nvSpPr>
            <p:cNvPr id="8" name="Freeform 6"/>
            <p:cNvSpPr/>
            <p:nvPr/>
          </p:nvSpPr>
          <p:spPr>
            <a:xfrm>
              <a:off x="984240" y="-4680"/>
              <a:ext cx="1062720" cy="2781720"/>
            </a:xfrm>
            <a:custGeom>
              <a:avLst/>
              <a:gdLst>
                <a:gd name="textAreaLeft" fmla="*/ 0 w 1062720"/>
                <a:gd name="textAreaRight" fmla="*/ 1063800 w 1062720"/>
                <a:gd name="textAreaTop" fmla="*/ 0 h 2781720"/>
                <a:gd name="textAreaBottom" fmla="*/ 2782800 h 2781720"/>
              </a:gdLst>
              <a:ahLst/>
              <a:rect l="textAreaLeft" t="textAreaTop" r="textAreaRight" b="textAreaBottom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Freeform 7"/>
            <p:cNvSpPr/>
            <p:nvPr/>
          </p:nvSpPr>
          <p:spPr>
            <a:xfrm>
              <a:off x="546120" y="-4680"/>
              <a:ext cx="1033920" cy="2672280"/>
            </a:xfrm>
            <a:custGeom>
              <a:avLst/>
              <a:gdLst>
                <a:gd name="textAreaLeft" fmla="*/ 0 w 1033920"/>
                <a:gd name="textAreaRight" fmla="*/ 1035000 w 1033920"/>
                <a:gd name="textAreaTop" fmla="*/ 0 h 2672280"/>
                <a:gd name="textAreaBottom" fmla="*/ 2673360 h 2672280"/>
              </a:gdLst>
              <a:ahLst/>
              <a:rect l="textAreaLeft" t="textAreaTop" r="textAreaRight" b="textAreaBottom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46120" y="2583000"/>
              <a:ext cx="2692800" cy="4273920"/>
            </a:xfrm>
            <a:custGeom>
              <a:avLst/>
              <a:gdLst>
                <a:gd name="textAreaLeft" fmla="*/ 0 w 2692800"/>
                <a:gd name="textAreaRight" fmla="*/ 2693880 w 2692800"/>
                <a:gd name="textAreaTop" fmla="*/ 0 h 4273920"/>
                <a:gd name="textAreaBottom" fmla="*/ 4275000 h 4273920"/>
              </a:gdLst>
              <a:ahLst/>
              <a:rect l="textAreaLeft" t="textAreaTop" r="textAreaRight" b="textAreaBottom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988920" y="2692440"/>
              <a:ext cx="3331080" cy="4164480"/>
            </a:xfrm>
            <a:custGeom>
              <a:avLst/>
              <a:gdLst>
                <a:gd name="textAreaLeft" fmla="*/ 0 w 3331080"/>
                <a:gd name="textAreaRight" fmla="*/ 3332160 w 3331080"/>
                <a:gd name="textAreaTop" fmla="*/ 0 h 4164480"/>
                <a:gd name="textAreaBottom" fmla="*/ 4165560 h 4164480"/>
              </a:gdLst>
              <a:ahLst/>
              <a:rect l="textAreaLeft" t="textAreaTop" r="textAreaRight" b="textAreaBottom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984240" y="2687760"/>
              <a:ext cx="4575600" cy="4169160"/>
            </a:xfrm>
            <a:custGeom>
              <a:avLst/>
              <a:gdLst>
                <a:gd name="textAreaLeft" fmla="*/ 0 w 4575600"/>
                <a:gd name="textAreaRight" fmla="*/ 4576680 w 4575600"/>
                <a:gd name="textAreaTop" fmla="*/ 0 h 4169160"/>
                <a:gd name="textAreaBottom" fmla="*/ 4170240 h 4169160"/>
              </a:gdLst>
              <a:ahLst/>
              <a:rect l="textAreaLeft" t="textAreaTop" r="textAreaRight" b="textAreaBottom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6120" y="2577960"/>
              <a:ext cx="3583440" cy="4278960"/>
            </a:xfrm>
            <a:custGeom>
              <a:avLst/>
              <a:gdLst>
                <a:gd name="textAreaLeft" fmla="*/ 0 w 3583440"/>
                <a:gd name="textAreaRight" fmla="*/ 3584520 w 3583440"/>
                <a:gd name="textAreaTop" fmla="*/ 0 h 4278960"/>
                <a:gd name="textAreaBottom" fmla="*/ 4280040 h 4278960"/>
              </a:gdLst>
              <a:ahLst/>
              <a:rect l="textAreaLeft" t="textAreaTop" r="textAreaRight" b="textAreaBottom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1"/>
          </p:nvPr>
        </p:nvSpPr>
        <p:spPr>
          <a:xfrm>
            <a:off x="5332320" y="5883120"/>
            <a:ext cx="43228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2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F7E9AB-A052-47BA-ABF5-A28495A88968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3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24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ftr" idx="28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 idx="29"/>
          </p:nvPr>
        </p:nvSpPr>
        <p:spPr>
          <a:xfrm>
            <a:off x="10951920" y="586728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219F98-8FB6-4F62-B64F-1A8DABF0C8DC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dt" idx="30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38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4" name="PlaceHolder 1"/>
          <p:cNvSpPr>
            <a:spLocks noGrp="1"/>
          </p:cNvSpPr>
          <p:nvPr>
            <p:ph type="ftr" idx="31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32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38217F-26FB-4E14-BF1E-56CCDBECE5F1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dt" idx="33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48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2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484280" y="2666880"/>
            <a:ext cx="488844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617880" y="2666880"/>
            <a:ext cx="4888440" cy="31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 idx="34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35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D72FF2-EDEB-4A27-B3F6-583F20FDBE8D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dt" idx="36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61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7" name="PlaceHolder 1"/>
          <p:cNvSpPr>
            <a:spLocks noGrp="1"/>
          </p:cNvSpPr>
          <p:nvPr>
            <p:ph type="ftr" idx="37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38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FC1BBB-9268-49D2-A0BF-7DC51676A8B6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dt" idx="39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71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40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41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5A3A00-1055-4E90-8488-085D99AB7D58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 idx="42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82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3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8" name="PlaceHolder 1"/>
          <p:cNvSpPr>
            <a:spLocks noGrp="1"/>
          </p:cNvSpPr>
          <p:nvPr>
            <p:ph type="ftr" idx="43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44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097F5C-42CC-4383-840A-68B4E331B0E4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 idx="45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92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8" name="PlaceHolder 1"/>
          <p:cNvSpPr>
            <a:spLocks noGrp="1"/>
          </p:cNvSpPr>
          <p:nvPr>
            <p:ph type="ftr" idx="46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Num" idx="47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A4AFD7-B73E-4EFB-AC7D-DDE4DAF99DB7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dt" idx="48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202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8" name="PlaceHolder 1"/>
          <p:cNvSpPr>
            <a:spLocks noGrp="1"/>
          </p:cNvSpPr>
          <p:nvPr>
            <p:ph type="ftr" idx="49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 idx="50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F179D0-15A2-4F91-9D12-6A6F5398B177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51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24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ftr" idx="4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5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D22AE7-F451-436F-B10E-C2E5F84640D0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6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36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2" name="PlaceHolder 1"/>
          <p:cNvSpPr>
            <a:spLocks noGrp="1"/>
          </p:cNvSpPr>
          <p:nvPr>
            <p:ph type="ftr" idx="7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8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B40905-DE76-4D29-B7FE-6C240E970907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9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48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" name="TextBox 13"/>
          <p:cNvSpPr/>
          <p:nvPr/>
        </p:nvSpPr>
        <p:spPr>
          <a:xfrm>
            <a:off x="1598760" y="86292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orbe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14"/>
          <p:cNvSpPr/>
          <p:nvPr/>
        </p:nvSpPr>
        <p:spPr>
          <a:xfrm>
            <a:off x="10893600" y="281952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orbe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ftr" idx="10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1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9FE7A4-9CAF-44D8-AFC0-E49D7843C483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12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62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" name="PlaceHolder 1"/>
          <p:cNvSpPr>
            <a:spLocks noGrp="1"/>
          </p:cNvSpPr>
          <p:nvPr>
            <p:ph type="ftr" idx="13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14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1E76AA-563F-49B8-AF75-436BC5FBDA2D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15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74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0" name="TextBox 13"/>
          <p:cNvSpPr/>
          <p:nvPr/>
        </p:nvSpPr>
        <p:spPr>
          <a:xfrm>
            <a:off x="1598760" y="86292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orbe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4"/>
          <p:cNvSpPr/>
          <p:nvPr/>
        </p:nvSpPr>
        <p:spPr>
          <a:xfrm>
            <a:off x="10893600" y="2819520"/>
            <a:ext cx="608400" cy="5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Corbel"/>
              </a:rPr>
              <a:t>”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ftr" idx="16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17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D35D5D-50A1-4C7F-87D3-E1C2C605CE50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18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88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ftr" idx="19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20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EC1ED0-2004-4343-B9B4-1FE26A056236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21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00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6" name="PlaceHolder 1"/>
          <p:cNvSpPr>
            <a:spLocks noGrp="1"/>
          </p:cNvSpPr>
          <p:nvPr>
            <p:ph type="ftr" idx="22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23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7101B7-B89E-4706-AECC-103F34C9187F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24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6"/>
          <p:cNvGrpSpPr/>
          <p:nvPr/>
        </p:nvGrpSpPr>
        <p:grpSpPr>
          <a:xfrm>
            <a:off x="150840" y="0"/>
            <a:ext cx="2435760" cy="6856920"/>
            <a:chOff x="150840" y="0"/>
            <a:chExt cx="2435760" cy="6856920"/>
          </a:xfrm>
        </p:grpSpPr>
        <p:sp>
          <p:nvSpPr>
            <p:cNvPr id="112" name="Freeform 6"/>
            <p:cNvSpPr/>
            <p:nvPr/>
          </p:nvSpPr>
          <p:spPr>
            <a:xfrm>
              <a:off x="457200" y="0"/>
              <a:ext cx="1121400" cy="5328000"/>
            </a:xfrm>
            <a:custGeom>
              <a:avLst/>
              <a:gdLst>
                <a:gd name="textAreaLeft" fmla="*/ 0 w 1121400"/>
                <a:gd name="textAreaRight" fmla="*/ 1122480 w 1121400"/>
                <a:gd name="textAreaTop" fmla="*/ 0 h 5328000"/>
                <a:gd name="textAreaBottom" fmla="*/ 5329080 h 5328000"/>
              </a:gdLst>
              <a:ahLst/>
              <a:rect l="textAreaLeft" t="textAreaTop" r="textAreaRight" b="textAreaBottom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Freeform 7"/>
            <p:cNvSpPr/>
            <p:nvPr/>
          </p:nvSpPr>
          <p:spPr>
            <a:xfrm>
              <a:off x="150840" y="0"/>
              <a:ext cx="1116360" cy="5275800"/>
            </a:xfrm>
            <a:custGeom>
              <a:avLst/>
              <a:gdLst>
                <a:gd name="textAreaLeft" fmla="*/ 0 w 1116360"/>
                <a:gd name="textAreaRight" fmla="*/ 1117440 w 1116360"/>
                <a:gd name="textAreaTop" fmla="*/ 0 h 5275800"/>
                <a:gd name="textAreaBottom" fmla="*/ 5276880 h 5275800"/>
              </a:gdLst>
              <a:ahLst/>
              <a:rect l="textAreaLeft" t="textAreaTop" r="textAreaRight" b="textAreaBottom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dk1">
                <a:lumMod val="65000"/>
                <a:lumOff val="3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Freeform 8"/>
            <p:cNvSpPr/>
            <p:nvPr/>
          </p:nvSpPr>
          <p:spPr>
            <a:xfrm>
              <a:off x="150840" y="5238720"/>
              <a:ext cx="1227600" cy="1618200"/>
            </a:xfrm>
            <a:custGeom>
              <a:avLst/>
              <a:gdLst>
                <a:gd name="textAreaLeft" fmla="*/ 0 w 1227600"/>
                <a:gd name="textAreaRight" fmla="*/ 1228680 w 122760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>
                <a:lumMod val="85000"/>
                <a:lumOff val="1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Freeform 9"/>
            <p:cNvSpPr/>
            <p:nvPr/>
          </p:nvSpPr>
          <p:spPr>
            <a:xfrm>
              <a:off x="457200" y="5291280"/>
              <a:ext cx="1494360" cy="1565640"/>
            </a:xfrm>
            <a:custGeom>
              <a:avLst/>
              <a:gdLst>
                <a:gd name="textAreaLeft" fmla="*/ 0 w 1494360"/>
                <a:gd name="textAreaRight" fmla="*/ 1495440 w 1494360"/>
                <a:gd name="textAreaTop" fmla="*/ 0 h 1565640"/>
                <a:gd name="textAreaBottom" fmla="*/ 1566720 h 1565640"/>
              </a:gdLst>
              <a:ahLst/>
              <a:rect l="textAreaLeft" t="textAreaTop" r="textAreaRight" b="textAreaBottom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Freeform 10"/>
            <p:cNvSpPr/>
            <p:nvPr/>
          </p:nvSpPr>
          <p:spPr>
            <a:xfrm>
              <a:off x="457200" y="5286240"/>
              <a:ext cx="2129400" cy="1570680"/>
            </a:xfrm>
            <a:custGeom>
              <a:avLst/>
              <a:gdLst>
                <a:gd name="textAreaLeft" fmla="*/ 0 w 2129400"/>
                <a:gd name="textAreaRight" fmla="*/ 2130480 w 2129400"/>
                <a:gd name="textAreaTop" fmla="*/ 0 h 1570680"/>
                <a:gd name="textAreaBottom" fmla="*/ 1571760 h 1570680"/>
              </a:gdLst>
              <a:ahLst/>
              <a:rect l="textAreaLeft" t="textAreaTop" r="textAreaRight" b="textAreaBottom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Freeform 11"/>
            <p:cNvSpPr/>
            <p:nvPr/>
          </p:nvSpPr>
          <p:spPr>
            <a:xfrm>
              <a:off x="150840" y="5238720"/>
              <a:ext cx="1694520" cy="1618200"/>
            </a:xfrm>
            <a:custGeom>
              <a:avLst/>
              <a:gdLst>
                <a:gd name="textAreaLeft" fmla="*/ 0 w 1694520"/>
                <a:gd name="textAreaRight" fmla="*/ 1695600 w 1694520"/>
                <a:gd name="textAreaTop" fmla="*/ 0 h 1618200"/>
                <a:gd name="textAreaBottom" fmla="*/ 1619280 h 1618200"/>
              </a:gdLst>
              <a:ahLst/>
              <a:rect l="textAreaLeft" t="textAreaTop" r="textAreaRight" b="textAreaBottom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dk1">
                <a:lumMod val="75000"/>
                <a:lumOff val="25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8" name="PlaceHolder 1"/>
          <p:cNvSpPr>
            <a:spLocks noGrp="1"/>
          </p:cNvSpPr>
          <p:nvPr>
            <p:ph type="ftr" idx="25"/>
          </p:nvPr>
        </p:nvSpPr>
        <p:spPr>
          <a:xfrm>
            <a:off x="2572200" y="5883120"/>
            <a:ext cx="7083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26"/>
          </p:nvPr>
        </p:nvSpPr>
        <p:spPr>
          <a:xfrm>
            <a:off x="10951920" y="5883120"/>
            <a:ext cx="5500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/>
                </a:solidFill>
                <a:latin typeface="Corbe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52CD86-8905-464C-8B1A-06548D134B54}" type="slidenum">
              <a:rPr b="0" lang="en-US" sz="1000" spc="-1" strike="noStrike">
                <a:solidFill>
                  <a:schemeClr val="dk1"/>
                </a:solidFill>
                <a:latin typeface="Corbe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27"/>
          </p:nvPr>
        </p:nvSpPr>
        <p:spPr>
          <a:xfrm>
            <a:off x="9732600" y="5883120"/>
            <a:ext cx="11419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aurora-opensource/au" TargetMode="External"/><Relationship Id="rId2" Type="http://schemas.openxmlformats.org/officeDocument/2006/relationships/hyperlink" Target="https://github.com/nholthaus/units" TargetMode="External"/><Relationship Id="rId3" Type="http://schemas.openxmlformats.org/officeDocument/2006/relationships/hyperlink" Target="https://github.com/Rconybea/xo-unit" TargetMode="External"/><Relationship Id="rId4" Type="http://schemas.openxmlformats.org/officeDocument/2006/relationships/hyperlink" Target="https://github.com/mpusz/mp-units" TargetMode="External"/><Relationship Id="rId5" Type="http://schemas.openxmlformats.org/officeDocument/2006/relationships/hyperlink" Target="https://github.com/gitsbi/unlib" TargetMode="External"/><Relationship Id="rId6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mailto:Larsvd05@gmail.com" TargetMode="External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www.youtube.com/watch?v=pPSdmrmMdjY" TargetMode="External"/><Relationship Id="rId3" Type="http://schemas.openxmlformats.org/officeDocument/2006/relationships/hyperlink" Target="https://www.youtube.com/watch?v=o0ck5eqpOLc" TargetMode="External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espressif/esp-idf/tree/v5.4" TargetMode="External"/><Relationship Id="rId2" Type="http://schemas.openxmlformats.org/officeDocument/2006/relationships/hyperlink" Target="https://docs.espressif.com/projects/esp-idf/en/v5.4/esp32/migration-guides/release-5.x/5.4/gcc.html" TargetMode="External"/><Relationship Id="rId3" Type="http://schemas.openxmlformats.org/officeDocument/2006/relationships/hyperlink" Target="https://www.st.com/en/development-tools/stm32cubeide.html#get-software" TargetMode="External"/><Relationship Id="rId4" Type="http://schemas.openxmlformats.org/officeDocument/2006/relationships/hyperlink" Target="https://developer.arm.com/downloads/-/arm-gnu-toolchain-downloads/12-3-rel1" TargetMode="External"/><Relationship Id="rId5" Type="http://schemas.openxmlformats.org/officeDocument/2006/relationships/hyperlink" Target="https://github.com/nrfconnect/sdk-nrf/tree/v2.9.0" TargetMode="External"/><Relationship Id="rId6" Type="http://schemas.openxmlformats.org/officeDocument/2006/relationships/hyperlink" Target="https://github.com/zephyrproject-rtos/sdk-ng/releases/tag/v0.17.0" TargetMode="External"/><Relationship Id="rId7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668680" y="996120"/>
            <a:ext cx="8833320" cy="179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777"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6000" spc="-1" strike="noStrike">
                <a:solidFill>
                  <a:schemeClr val="dk1"/>
                </a:solidFill>
                <a:latin typeface="Calibri"/>
                <a:ea typeface="Calibri"/>
              </a:rPr>
              <a:t>Eindpresentatie </a:t>
            </a:r>
            <a:br>
              <a:rPr sz="6000"/>
            </a:br>
            <a:r>
              <a:rPr b="0" lang="nl-NL" sz="6000" spc="-1" strike="noStrike">
                <a:solidFill>
                  <a:schemeClr val="dk1"/>
                </a:solidFill>
                <a:latin typeface="Calibri"/>
                <a:ea typeface="Calibri"/>
              </a:rPr>
              <a:t>C++ unit library stageopdracht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4515480" y="4052880"/>
            <a:ext cx="6986520" cy="138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45720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nl-NL" sz="2100" spc="-1" strike="noStrike">
                <a:solidFill>
                  <a:schemeClr val="dk1"/>
                </a:solidFill>
                <a:latin typeface="Corbel"/>
              </a:rPr>
              <a:t>Lars van Duijnhoven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nl-NL" sz="2100" spc="-1" strike="noStrike">
                <a:solidFill>
                  <a:schemeClr val="dk1"/>
                </a:solidFill>
                <a:latin typeface="Corbel"/>
              </a:rPr>
              <a:t>24-04-2025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484280" y="30564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Afgerond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Long list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3" descr="A screenshot of a computer&#10;&#10;AI-generated content may be incorrect."/>
          <p:cNvPicPr/>
          <p:nvPr/>
        </p:nvPicPr>
        <p:blipFill>
          <a:blip r:embed="rId1"/>
          <a:stretch/>
        </p:blipFill>
        <p:spPr>
          <a:xfrm>
            <a:off x="4343400" y="2358360"/>
            <a:ext cx="7543800" cy="3367440"/>
          </a:xfrm>
          <a:prstGeom prst="rect">
            <a:avLst/>
          </a:prstGeom>
          <a:ln w="0">
            <a:noFill/>
          </a:ln>
        </p:spPr>
      </p:pic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353960" y="2591640"/>
            <a:ext cx="3446280" cy="243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Knockout criteria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Licentie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C++ versie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Compiletime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37 libraries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484280" y="30564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Afgerond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Medium list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6" name="Content Placeholder 4"/>
          <p:cNvGraphicFramePr/>
          <p:nvPr/>
        </p:nvGraphicFramePr>
        <p:xfrm>
          <a:off x="1588320" y="2160000"/>
          <a:ext cx="10017720" cy="2224440"/>
        </p:xfrm>
        <a:graphic>
          <a:graphicData uri="http://schemas.openxmlformats.org/drawingml/2006/table">
            <a:tbl>
              <a:tblPr/>
              <a:tblGrid>
                <a:gridCol w="2633040"/>
                <a:gridCol w="2660760"/>
                <a:gridCol w="4724280"/>
              </a:tblGrid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Name of library and link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Total points (70 is max)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Total points with weights applied (130 is max)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1"/>
                        </a:rPr>
                        <a:t>Au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70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130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2"/>
                        </a:rPr>
                        <a:t>nholthaus/units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68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126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3"/>
                        </a:rPr>
                        <a:t>xo-unit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65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121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4"/>
                        </a:rPr>
                        <a:t>mp-units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5"/>
                        </a:rPr>
                        <a:t>unlib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algn="just" defTabSz="4572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116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7" name="PlaceHolder 4"/>
          <p:cNvSpPr/>
          <p:nvPr/>
        </p:nvSpPr>
        <p:spPr>
          <a:xfrm>
            <a:off x="3027600" y="4649040"/>
            <a:ext cx="3830040" cy="24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Criteria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Documentatie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Dependencies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Instelbaarheid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5"/>
          <p:cNvSpPr/>
          <p:nvPr/>
        </p:nvSpPr>
        <p:spPr>
          <a:xfrm>
            <a:off x="7142400" y="4649040"/>
            <a:ext cx="3830040" cy="24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Puntensysteem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Scheiding goede en slechte libraries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Top 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484280" y="30564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Mee begonnen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Shortlist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Picture 4" descr=""/>
          <p:cNvPicPr/>
          <p:nvPr/>
        </p:nvPicPr>
        <p:blipFill>
          <a:blip r:embed="rId1"/>
          <a:stretch/>
        </p:blipFill>
        <p:spPr>
          <a:xfrm>
            <a:off x="1982160" y="2110680"/>
            <a:ext cx="9676440" cy="1775160"/>
          </a:xfrm>
          <a:prstGeom prst="rect">
            <a:avLst/>
          </a:prstGeom>
          <a:ln w="0">
            <a:noFill/>
          </a:ln>
        </p:spPr>
      </p:pic>
      <p:sp>
        <p:nvSpPr>
          <p:cNvPr id="251" name="PlaceHolder 6"/>
          <p:cNvSpPr/>
          <p:nvPr/>
        </p:nvSpPr>
        <p:spPr>
          <a:xfrm>
            <a:off x="7142400" y="4114800"/>
            <a:ext cx="3830040" cy="24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Noto Sans CJK SC"/>
              </a:rPr>
              <a:t>Puntensysteem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Onderscheiden in verschillende richtingen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Gebruiksvriendelijkheid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Type-safety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Unit support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7"/>
          <p:cNvSpPr/>
          <p:nvPr/>
        </p:nvSpPr>
        <p:spPr>
          <a:xfrm>
            <a:off x="2514600" y="4191840"/>
            <a:ext cx="4114440" cy="24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Inzicht in de onderlinge verschillen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Keuze maken gebaseerd op voorkeuren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 criterium ingevuld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484280" y="3060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Mee begonnen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Implementeren resultaten analyse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950840" y="2427840"/>
            <a:ext cx="9372600" cy="281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Onderscheid eenheden belangrijk en onbelangrijk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Tabel creeëren met desbetreffende eenheden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Desbetreffende eenheden invullen per short list libraries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Short list criterium built-in units beoordelen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484280" y="4572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To do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Documenten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2286000" y="2514600"/>
            <a:ext cx="6055200" cy="31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457200">
              <a:lnSpc>
                <a:spcPct val="100000"/>
              </a:lnSpc>
              <a:buClr>
                <a:srgbClr val="b96c11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Opdrachtbeschrijving omschrijven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 opties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Integreren in onderzoeksdocument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Opstellen eigen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Vertalen naar het Engels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Conclusie schrijven onderzoek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417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Advies opstellen opdrachtgever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To do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Implementeren in examples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2057400" y="2743200"/>
            <a:ext cx="7543800" cy="205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Implementeren/ schrijven unittests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in STM32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in ESP32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in Nordic nRF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484280" y="0"/>
            <a:ext cx="10017720" cy="178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Leerpunte</a:t>
            </a: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484280" y="1677600"/>
            <a:ext cx="4916520" cy="31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Affine- &amp; vector space</a:t>
            </a:r>
            <a:br>
              <a:rPr sz="2400"/>
            </a:br>
            <a:br>
              <a:rPr sz="2400"/>
            </a:b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Logaritmische eenheden ondersteuning</a:t>
            </a:r>
            <a:endParaRPr b="0" lang="en-US" sz="24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Decibel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11"/>
          <p:cNvSpPr txBox="1"/>
          <p:nvPr/>
        </p:nvSpPr>
        <p:spPr>
          <a:xfrm>
            <a:off x="6056280" y="1828800"/>
            <a:ext cx="537372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  <a:ea typeface="Noto Sans CJK SC"/>
              </a:rPr>
              <a:t>Quantity kinds (hz, bq, </a:t>
            </a:r>
            <a:r>
              <a:rPr b="0" lang="nl-NL" sz="2400" spc="-1" strike="noStrike">
                <a:solidFill>
                  <a:schemeClr val="dk1"/>
                </a:solidFill>
                <a:latin typeface="Corbel"/>
                <a:ea typeface="Noto Sans CJK SC"/>
              </a:rPr>
              <a:t>baud)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Gebeurtenissen/s (1/s)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Atoomkernen/s (1/s)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Signaalwisselingen/s </a:t>
            </a: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(1/s)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Unit libraries nog W.I.P.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Integratie in C++ 29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1539360" y="2286000"/>
            <a:ext cx="417564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484280" y="3060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Reflectie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828800" y="2134800"/>
            <a:ext cx="4571640" cy="31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Manier van onderzoeken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Continu reflecteren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Continu aanpassen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Grondig onderzocht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Nu al out of date (C++ highest common denominator)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8"/>
          <p:cNvSpPr/>
          <p:nvPr/>
        </p:nvSpPr>
        <p:spPr>
          <a:xfrm>
            <a:off x="6742440" y="2134800"/>
            <a:ext cx="4687560" cy="31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Resultaten tot nu toe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Onderbouwde resultaten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Reproduceerbaar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Persoonlijke mening over bijvoorbeeld documentatie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517040" y="505080"/>
            <a:ext cx="10017720" cy="92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Advies voor vervolg opdracht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2250720" y="1535040"/>
            <a:ext cx="4835520" cy="48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666"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C++ highest common denominator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Zo houden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Longlist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Zo houden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Mediumlist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Zo houden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Shortlist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Cmake integration difficulty criteria opnieuw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Diverging unit support houden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 </a:t>
            </a: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Analyse gebruikte eenheden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Antwoorden doorlezen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Built-in units table doorlezen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Aanpak controleren &amp; mogelijk aanpassen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ontent Placeholder 2"/>
          <p:cNvSpPr/>
          <p:nvPr/>
        </p:nvSpPr>
        <p:spPr>
          <a:xfrm>
            <a:off x="7380720" y="1828800"/>
            <a:ext cx="3820320" cy="44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In volgorde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Conclusie schrijven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Advies geven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Reflectie schrijven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Unittests integreren/ schrijven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STM32 example 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ESP32 example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38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1720" spc="-1" strike="noStrike">
                <a:solidFill>
                  <a:schemeClr val="dk1"/>
                </a:solidFill>
                <a:latin typeface="Corbel"/>
              </a:rPr>
              <a:t>Nordic nRF example</a:t>
            </a:r>
            <a:endParaRPr b="0" lang="en-US" sz="17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Vragen?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1484280" y="2666880"/>
            <a:ext cx="10017720" cy="31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 u="sng">
                <a:solidFill>
                  <a:schemeClr val="dk1"/>
                </a:solidFill>
                <a:uFillTx/>
                <a:latin typeface="Corbel"/>
                <a:hlinkClick r:id="rId1"/>
              </a:rPr>
              <a:t>Larsvd05@gmail.com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  <a:tabLst>
                <a:tab algn="l" pos="0"/>
              </a:tabLst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Conclusie geschreven, opsturen voor confirmatie?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424520" y="8928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Inleiding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2851200" y="1677960"/>
            <a:ext cx="4908240" cy="468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Inleiding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Uitleg en voorbeelden units </a:t>
            </a: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library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Onderdelen opdracht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Afgerond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Mee begonnen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To 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Leerpunten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Reflectie op opdracht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Advies vervolg opdracht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Vragen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484280" y="774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Uitleg en voorbeelden units library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2286000" y="1717200"/>
            <a:ext cx="8686800" cy="468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  <a:ea typeface="Noto Sans CJK SC"/>
              </a:rPr>
              <a:t>Voordelen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Type en dimensie veiligheid (afstand in meter)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Compile time checks (kan ook runtime)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Automatische conversies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Documentatie a.d.h.v. code i.p.v. commentaar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 defTabSz="45720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1417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Nadelen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Extra code per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Learning curve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Voorbeelden 1 t/m 3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1"/>
          <a:stretch/>
        </p:blipFill>
        <p:spPr>
          <a:xfrm>
            <a:off x="1326240" y="2632680"/>
            <a:ext cx="4709160" cy="2625120"/>
          </a:xfrm>
          <a:prstGeom prst="rect">
            <a:avLst/>
          </a:prstGeom>
          <a:ln w="0">
            <a:noFill/>
          </a:ln>
        </p:spPr>
      </p:pic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6004800" y="2632680"/>
            <a:ext cx="5882400" cy="262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Voorbeelden 4 t/m 6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1585440" y="2656800"/>
            <a:ext cx="4006440" cy="274572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5541120" y="2656800"/>
            <a:ext cx="6280560" cy="274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484280" y="2286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Extra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informatie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600200" y="2057400"/>
            <a:ext cx="4686120" cy="2666520"/>
          </a:xfrm>
          <a:prstGeom prst="rect">
            <a:avLst/>
          </a:prstGeom>
          <a:ln w="0">
            <a:noFill/>
          </a:ln>
        </p:spPr>
      </p:pic>
      <p:sp>
        <p:nvSpPr>
          <p:cNvPr id="231" name="PlaceHolder 12"/>
          <p:cNvSpPr txBox="1"/>
          <p:nvPr/>
        </p:nvSpPr>
        <p:spPr>
          <a:xfrm>
            <a:off x="1782720" y="4844880"/>
            <a:ext cx="9418680" cy="53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r>
              <a:rPr b="0" lang="nl-NL" sz="1400" spc="-1" strike="noStrike">
                <a:solidFill>
                  <a:schemeClr val="dk1"/>
                </a:solidFill>
                <a:latin typeface="Corbel"/>
                <a:hlinkClick r:id="rId2"/>
              </a:rPr>
              <a:t>CPPcon 2024 Mateusz Pusz (creator of mp-units)</a:t>
            </a:r>
            <a:r>
              <a:rPr b="0" lang="nl-NL" sz="1400" spc="-1" strike="noStrike">
                <a:solidFill>
                  <a:schemeClr val="dk1"/>
                </a:solidFill>
                <a:latin typeface="Corbel"/>
              </a:rPr>
              <a:t>	</a:t>
            </a:r>
            <a:r>
              <a:rPr b="0" lang="nl-NL" sz="1400" spc="-1" strike="noStrike">
                <a:solidFill>
                  <a:schemeClr val="dk1"/>
                </a:solidFill>
                <a:latin typeface="Corbel"/>
              </a:rPr>
              <a:t>	</a:t>
            </a:r>
            <a:r>
              <a:rPr b="0" lang="nl-NL" sz="1400" spc="-1" strike="noStrike">
                <a:solidFill>
                  <a:schemeClr val="dk1"/>
                </a:solidFill>
                <a:latin typeface="Corbel"/>
              </a:rPr>
              <a:t>	</a:t>
            </a:r>
            <a:r>
              <a:rPr b="0" lang="nl-NL" sz="1400" spc="-1" strike="noStrike">
                <a:solidFill>
                  <a:schemeClr val="dk1"/>
                </a:solidFill>
                <a:latin typeface="Corbel"/>
              </a:rPr>
              <a:t>  </a:t>
            </a:r>
            <a:r>
              <a:rPr b="0" lang="nl-NL" sz="1400" spc="-1" strike="noStrike">
                <a:solidFill>
                  <a:schemeClr val="dk1"/>
                </a:solidFill>
                <a:latin typeface="Corbel"/>
                <a:hlinkClick r:id="rId3"/>
              </a:rPr>
              <a:t>CPPcon 2023 Chip Hogg (creator of Au library)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4"/>
          <a:stretch/>
        </p:blipFill>
        <p:spPr>
          <a:xfrm>
            <a:off x="6629400" y="2057400"/>
            <a:ext cx="4619160" cy="26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424520" y="8928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Onderdelen opdracht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524600" y="1842120"/>
            <a:ext cx="4908240" cy="436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333" lnSpcReduction="10000"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Afgerond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C++ highest common denominator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Analyse gebruikte eenheden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Long list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Medium list</a:t>
            </a:r>
            <a:br>
              <a:rPr sz="2000"/>
            </a:b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Mee begonnen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Short list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resultaten analyse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ontent Placeholder 2"/>
          <p:cNvSpPr/>
          <p:nvPr/>
        </p:nvSpPr>
        <p:spPr>
          <a:xfrm>
            <a:off x="6534000" y="1842120"/>
            <a:ext cx="5262840" cy="44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nl-NL" sz="2400" spc="-1" strike="noStrike">
                <a:solidFill>
                  <a:schemeClr val="dk1"/>
                </a:solidFill>
                <a:latin typeface="Corbel"/>
              </a:rPr>
              <a:t>To 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Opdrachtbeschrijving omschrijven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Conclusie schrijven onderzoek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Advies opstellen aan opdrachtgever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STM32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ESP32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Courier New"/>
              <a:buChar char="o"/>
            </a:pPr>
            <a:r>
              <a:rPr b="0" lang="nl-NL" sz="2000" spc="-1" strike="noStrike">
                <a:solidFill>
                  <a:schemeClr val="dk1"/>
                </a:solidFill>
                <a:latin typeface="Corbel"/>
              </a:rPr>
              <a:t>Implementeren Nordic nRF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484280" y="30600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Afgerond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C++ highest common denominator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7" name="Content Placeholder 5"/>
          <p:cNvGraphicFramePr/>
          <p:nvPr/>
        </p:nvGraphicFramePr>
        <p:xfrm>
          <a:off x="1510920" y="2555280"/>
          <a:ext cx="10017720" cy="2026080"/>
        </p:xfrm>
        <a:graphic>
          <a:graphicData uri="http://schemas.openxmlformats.org/drawingml/2006/table">
            <a:tbl>
              <a:tblPr/>
              <a:tblGrid>
                <a:gridCol w="1795320"/>
                <a:gridCol w="2825280"/>
                <a:gridCol w="2892960"/>
                <a:gridCol w="2504520"/>
              </a:tblGrid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Microcontroller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Latest toolchain 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GCC 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1" lang="en-GB" sz="1600" spc="-1" strike="noStrike">
                          <a:solidFill>
                            <a:srgbClr val="ffffff"/>
                          </a:solidFill>
                          <a:latin typeface="Arial"/>
                          <a:ea typeface="Times New Roman"/>
                        </a:rPr>
                        <a:t>Highest C++ 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ESP32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1"/>
                        </a:rPr>
                        <a:t>ESP-IDF v5.4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2"/>
                        </a:rPr>
                        <a:t>gcc-14.2.0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23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STM32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3"/>
                        </a:rPr>
                        <a:t>STM32CubeIDE v1.17.0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4"/>
                        </a:rPr>
                        <a:t>arm-none-eabi-gcc-12.3.1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Nordic nRF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5"/>
                        </a:rPr>
                        <a:t>nRF Connect SK v2.9.0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 u="sng">
                          <a:solidFill>
                            <a:srgbClr val="ec7220"/>
                          </a:solidFill>
                          <a:uFillTx/>
                          <a:latin typeface="Arial"/>
                          <a:ea typeface="Times New Roman"/>
                          <a:hlinkClick r:id="rId6"/>
                        </a:rPr>
                        <a:t>gcc-12.2.0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chemeClr val="dk1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chemeClr val="dk1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Highest common </a:t>
                      </a:r>
                      <a:br>
                        <a:rPr sz="1600"/>
                      </a:b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denominator version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17640" rIns="1764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20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17640" marR="176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8" name="PlaceHolder 10"/>
          <p:cNvSpPr txBox="1"/>
          <p:nvPr/>
        </p:nvSpPr>
        <p:spPr>
          <a:xfrm>
            <a:off x="3886200" y="4878000"/>
            <a:ext cx="5715000" cy="1751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Toolchain versie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C++ versie alleen bij ESP-IDF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063"/>
              </a:spcBef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GCC versie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484280" y="533880"/>
            <a:ext cx="1001772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Afgerond</a:t>
            </a:r>
            <a:br>
              <a:rPr sz="4000"/>
            </a:br>
            <a:r>
              <a:rPr b="0" lang="nl-NL" sz="4000" spc="-1" strike="noStrike">
                <a:solidFill>
                  <a:schemeClr val="dk1"/>
                </a:solidFill>
                <a:latin typeface="Corbel"/>
              </a:rPr>
              <a:t>Analyse gebruikte eenheden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828800" y="2363040"/>
            <a:ext cx="5028840" cy="335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Vragenlijst rondgestuurd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Antwoorden verwerkt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Tabel genoemde eenheden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Vragen en opmerkingen behandeld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Conclusie geschreven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b96c11"/>
              </a:buClr>
              <a:buSzPct val="75000"/>
              <a:buFont typeface="Wingdings 2" charset="2"/>
              <a:buChar char=""/>
            </a:pPr>
            <a:r>
              <a:rPr b="0" lang="en-US" sz="2400" spc="-1" strike="noStrike">
                <a:solidFill>
                  <a:schemeClr val="dk1"/>
                </a:solidFill>
                <a:latin typeface="Corbel"/>
              </a:rPr>
              <a:t>Gebruikte eenheden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rcRect l="0" t="0" r="1125" b="0"/>
          <a:stretch/>
        </p:blipFill>
        <p:spPr>
          <a:xfrm>
            <a:off x="7094880" y="2629080"/>
            <a:ext cx="4048200" cy="291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2025-04-09T08:24:05Z</dcterms:created>
  <dc:creator/>
  <dc:description/>
  <dc:language>en-US</dc:language>
  <cp:lastModifiedBy/>
  <dcterms:modified xsi:type="dcterms:W3CDTF">2025-04-23T20:37:46Z</dcterms:modified>
  <cp:revision>55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0x0101009698AB1E7171AB4995E5578ED25D9150</vt:lpwstr>
  </property>
  <property fmtid="{D5CDD505-2E9C-101B-9397-08002B2CF9AE}" pid="3" name="MediaServiceImageTags">
    <vt:lpwstr/>
  </property>
  <property fmtid="{D5CDD505-2E9C-101B-9397-08002B2CF9AE}" pid="4" name="Notes">
    <vt:r8>3</vt:r8>
  </property>
  <property fmtid="{D5CDD505-2E9C-101B-9397-08002B2CF9AE}" pid="5" name="PresentationFormat">
    <vt:lpwstr>Widescreen</vt:lpwstr>
  </property>
  <property fmtid="{D5CDD505-2E9C-101B-9397-08002B2CF9AE}" pid="6" name="Slides">
    <vt:r8>20</vt:r8>
  </property>
</Properties>
</file>