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74"/>
  </p:notesMasterIdLst>
  <p:sldIdLst>
    <p:sldId id="256" r:id="rId5"/>
    <p:sldId id="523" r:id="rId6"/>
    <p:sldId id="510" r:id="rId7"/>
    <p:sldId id="561" r:id="rId8"/>
    <p:sldId id="539" r:id="rId9"/>
    <p:sldId id="597" r:id="rId10"/>
    <p:sldId id="548" r:id="rId11"/>
    <p:sldId id="624" r:id="rId12"/>
    <p:sldId id="625" r:id="rId13"/>
    <p:sldId id="626" r:id="rId14"/>
    <p:sldId id="627" r:id="rId15"/>
    <p:sldId id="598" r:id="rId16"/>
    <p:sldId id="599" r:id="rId17"/>
    <p:sldId id="602" r:id="rId18"/>
    <p:sldId id="549" r:id="rId19"/>
    <p:sldId id="628" r:id="rId20"/>
    <p:sldId id="629" r:id="rId21"/>
    <p:sldId id="630" r:id="rId22"/>
    <p:sldId id="631" r:id="rId23"/>
    <p:sldId id="600" r:id="rId24"/>
    <p:sldId id="619" r:id="rId25"/>
    <p:sldId id="526" r:id="rId26"/>
    <p:sldId id="603" r:id="rId27"/>
    <p:sldId id="583" r:id="rId28"/>
    <p:sldId id="584" r:id="rId29"/>
    <p:sldId id="632" r:id="rId30"/>
    <p:sldId id="633" r:id="rId31"/>
    <p:sldId id="634" r:id="rId32"/>
    <p:sldId id="635" r:id="rId33"/>
    <p:sldId id="636" r:id="rId34"/>
    <p:sldId id="637" r:id="rId35"/>
    <p:sldId id="640" r:id="rId36"/>
    <p:sldId id="638" r:id="rId37"/>
    <p:sldId id="641" r:id="rId38"/>
    <p:sldId id="642" r:id="rId39"/>
    <p:sldId id="643" r:id="rId40"/>
    <p:sldId id="645" r:id="rId41"/>
    <p:sldId id="644" r:id="rId42"/>
    <p:sldId id="605" r:id="rId43"/>
    <p:sldId id="587" r:id="rId44"/>
    <p:sldId id="620" r:id="rId45"/>
    <p:sldId id="604" r:id="rId46"/>
    <p:sldId id="612" r:id="rId47"/>
    <p:sldId id="613" r:id="rId48"/>
    <p:sldId id="646" r:id="rId49"/>
    <p:sldId id="546" r:id="rId50"/>
    <p:sldId id="621" r:id="rId51"/>
    <p:sldId id="588" r:id="rId52"/>
    <p:sldId id="595" r:id="rId53"/>
    <p:sldId id="596" r:id="rId54"/>
    <p:sldId id="647" r:id="rId55"/>
    <p:sldId id="648" r:id="rId56"/>
    <p:sldId id="649" r:id="rId57"/>
    <p:sldId id="622" r:id="rId58"/>
    <p:sldId id="551" r:id="rId59"/>
    <p:sldId id="576" r:id="rId60"/>
    <p:sldId id="577" r:id="rId61"/>
    <p:sldId id="616" r:id="rId62"/>
    <p:sldId id="617" r:id="rId63"/>
    <p:sldId id="618" r:id="rId64"/>
    <p:sldId id="623" r:id="rId65"/>
    <p:sldId id="542" r:id="rId66"/>
    <p:sldId id="555" r:id="rId67"/>
    <p:sldId id="650" r:id="rId68"/>
    <p:sldId id="651" r:id="rId69"/>
    <p:sldId id="543" r:id="rId70"/>
    <p:sldId id="522" r:id="rId71"/>
    <p:sldId id="521" r:id="rId72"/>
    <p:sldId id="502" r:id="rId73"/>
  </p:sldIdLst>
  <p:sldSz cx="9144000" cy="6858000" type="screen4x3"/>
  <p:notesSz cx="6669088" cy="987266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42E1B732-0B57-4202-BF1C-5DB7BF37A3C8}">
          <p14:sldIdLst>
            <p14:sldId id="256"/>
            <p14:sldId id="523"/>
            <p14:sldId id="510"/>
            <p14:sldId id="561"/>
            <p14:sldId id="539"/>
            <p14:sldId id="597"/>
            <p14:sldId id="548"/>
            <p14:sldId id="624"/>
            <p14:sldId id="625"/>
            <p14:sldId id="626"/>
            <p14:sldId id="627"/>
            <p14:sldId id="598"/>
            <p14:sldId id="599"/>
            <p14:sldId id="602"/>
            <p14:sldId id="549"/>
            <p14:sldId id="628"/>
            <p14:sldId id="629"/>
            <p14:sldId id="630"/>
            <p14:sldId id="631"/>
            <p14:sldId id="600"/>
            <p14:sldId id="619"/>
            <p14:sldId id="526"/>
            <p14:sldId id="603"/>
            <p14:sldId id="583"/>
            <p14:sldId id="584"/>
            <p14:sldId id="632"/>
            <p14:sldId id="633"/>
            <p14:sldId id="634"/>
            <p14:sldId id="635"/>
            <p14:sldId id="636"/>
            <p14:sldId id="637"/>
            <p14:sldId id="640"/>
            <p14:sldId id="638"/>
            <p14:sldId id="641"/>
            <p14:sldId id="642"/>
            <p14:sldId id="643"/>
            <p14:sldId id="645"/>
            <p14:sldId id="644"/>
            <p14:sldId id="605"/>
            <p14:sldId id="587"/>
            <p14:sldId id="620"/>
            <p14:sldId id="604"/>
            <p14:sldId id="612"/>
            <p14:sldId id="613"/>
            <p14:sldId id="646"/>
            <p14:sldId id="546"/>
            <p14:sldId id="621"/>
            <p14:sldId id="588"/>
            <p14:sldId id="595"/>
            <p14:sldId id="596"/>
            <p14:sldId id="647"/>
            <p14:sldId id="648"/>
            <p14:sldId id="649"/>
            <p14:sldId id="622"/>
            <p14:sldId id="551"/>
            <p14:sldId id="576"/>
            <p14:sldId id="577"/>
            <p14:sldId id="616"/>
            <p14:sldId id="617"/>
            <p14:sldId id="618"/>
            <p14:sldId id="623"/>
            <p14:sldId id="542"/>
            <p14:sldId id="555"/>
            <p14:sldId id="650"/>
            <p14:sldId id="651"/>
            <p14:sldId id="543"/>
            <p14:sldId id="522"/>
            <p14:sldId id="521"/>
            <p14:sldId id="502"/>
          </p14:sldIdLst>
        </p14:section>
        <p14:section name="Naamloze sectie" id="{C7CF60F6-65A1-49C8-8A30-5A30BFF44A5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856"/>
    <a:srgbClr val="E500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ijl, licht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221" autoAdjust="0"/>
  </p:normalViewPr>
  <p:slideViewPr>
    <p:cSldViewPr snapToGrid="0" snapToObjects="1" showGuides="1">
      <p:cViewPr varScale="1">
        <p:scale>
          <a:sx n="68" d="100"/>
          <a:sy n="68" d="100"/>
        </p:scale>
        <p:origin x="186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889938" cy="49534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777607" y="0"/>
            <a:ext cx="2889938" cy="495348"/>
          </a:xfrm>
          <a:prstGeom prst="rect">
            <a:avLst/>
          </a:prstGeom>
        </p:spPr>
        <p:txBody>
          <a:bodyPr vert="horz" lIns="91440" tIns="45720" rIns="91440" bIns="45720" rtlCol="0"/>
          <a:lstStyle>
            <a:lvl1pPr algn="r">
              <a:defRPr sz="1200"/>
            </a:lvl1pPr>
          </a:lstStyle>
          <a:p>
            <a:fld id="{15816DF0-B2E3-8740-A995-0B348745C638}" type="datetimeFigureOut">
              <a:rPr lang="nl-NL" smtClean="0"/>
              <a:t>19-12-2024</a:t>
            </a:fld>
            <a:endParaRPr lang="nl-NL"/>
          </a:p>
        </p:txBody>
      </p:sp>
      <p:sp>
        <p:nvSpPr>
          <p:cNvPr id="4" name="Tijdelijke aanduiding voor dia-afbeelding 3"/>
          <p:cNvSpPr>
            <a:spLocks noGrp="1" noRot="1" noChangeAspect="1"/>
          </p:cNvSpPr>
          <p:nvPr>
            <p:ph type="sldImg" idx="2"/>
          </p:nvPr>
        </p:nvSpPr>
        <p:spPr>
          <a:xfrm>
            <a:off x="1114425" y="1233488"/>
            <a:ext cx="4440238" cy="3332162"/>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66909" y="4751219"/>
            <a:ext cx="5335270" cy="3887361"/>
          </a:xfrm>
          <a:prstGeom prst="rect">
            <a:avLst/>
          </a:prstGeom>
        </p:spPr>
        <p:txBody>
          <a:bodyPr vert="horz" lIns="91440" tIns="45720" rIns="91440" bIns="45720"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9377317"/>
            <a:ext cx="2889938" cy="49534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777607" y="9377317"/>
            <a:ext cx="2889938" cy="495347"/>
          </a:xfrm>
          <a:prstGeom prst="rect">
            <a:avLst/>
          </a:prstGeom>
        </p:spPr>
        <p:txBody>
          <a:bodyPr vert="horz" lIns="91440" tIns="45720" rIns="91440" bIns="45720" rtlCol="0" anchor="b"/>
          <a:lstStyle>
            <a:lvl1pPr algn="r">
              <a:defRPr sz="1200"/>
            </a:lvl1pPr>
          </a:lstStyle>
          <a:p>
            <a:fld id="{DDD202B8-34A0-0B4D-BFB2-5539BF52953F}" type="slidenum">
              <a:rPr lang="nl-NL" smtClean="0"/>
              <a:t>‹nr.›</a:t>
            </a:fld>
            <a:endParaRPr lang="nl-NL"/>
          </a:p>
        </p:txBody>
      </p:sp>
    </p:spTree>
    <p:extLst>
      <p:ext uri="{BB962C8B-B14F-4D97-AF65-F5344CB8AC3E}">
        <p14:creationId xmlns:p14="http://schemas.microsoft.com/office/powerpoint/2010/main" val="835970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202B8-34A0-0B4D-BFB2-5539BF52953F}" type="slidenum">
              <a:rPr lang="nl-NL" smtClean="0"/>
              <a:t>1</a:t>
            </a:fld>
            <a:endParaRPr lang="nl-NL"/>
          </a:p>
        </p:txBody>
      </p:sp>
    </p:spTree>
    <p:extLst>
      <p:ext uri="{BB962C8B-B14F-4D97-AF65-F5344CB8AC3E}">
        <p14:creationId xmlns:p14="http://schemas.microsoft.com/office/powerpoint/2010/main" val="202273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3</a:t>
            </a:fld>
            <a:endParaRPr lang="en-US"/>
          </a:p>
        </p:txBody>
      </p:sp>
    </p:spTree>
    <p:extLst>
      <p:ext uri="{BB962C8B-B14F-4D97-AF65-F5344CB8AC3E}">
        <p14:creationId xmlns:p14="http://schemas.microsoft.com/office/powerpoint/2010/main" val="46662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48</a:t>
            </a:fld>
            <a:endParaRPr lang="en-US"/>
          </a:p>
        </p:txBody>
      </p:sp>
    </p:spTree>
    <p:extLst>
      <p:ext uri="{BB962C8B-B14F-4D97-AF65-F5344CB8AC3E}">
        <p14:creationId xmlns:p14="http://schemas.microsoft.com/office/powerpoint/2010/main" val="1452098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438542CC-6F26-A34B-8E15-4341DD4E0F8B}" type="slidenum">
              <a:rPr lang="en-US" smtClean="0"/>
              <a:t>67</a:t>
            </a:fld>
            <a:endParaRPr lang="en-US"/>
          </a:p>
        </p:txBody>
      </p:sp>
    </p:spTree>
    <p:extLst>
      <p:ext uri="{BB962C8B-B14F-4D97-AF65-F5344CB8AC3E}">
        <p14:creationId xmlns:p14="http://schemas.microsoft.com/office/powerpoint/2010/main" val="4092072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r>
              <a:rPr lang="nl-NL" sz="1200" u="sng" kern="1200" dirty="0">
                <a:solidFill>
                  <a:schemeClr val="tx1"/>
                </a:solidFill>
                <a:effectLst/>
                <a:latin typeface="+mn-lt"/>
                <a:ea typeface="+mn-ea"/>
                <a:cs typeface="+mn-cs"/>
              </a:rPr>
              <a:t>Waarheidsgetrouw</a:t>
            </a:r>
            <a:r>
              <a:rPr lang="nl-NL" sz="1200" kern="1200" dirty="0">
                <a:solidFill>
                  <a:schemeClr val="tx1"/>
                </a:solidFill>
                <a:effectLst/>
                <a:latin typeface="+mn-lt"/>
                <a:ea typeface="+mn-ea"/>
                <a:cs typeface="+mn-cs"/>
              </a:rPr>
              <a:t>. Hiermee wordt bedoeld: in overeenstemming met waarnemingen van de betrokken docenten. Het gaat er dus om dat je recht doet aan jezelf (vergeet belangrijke dingen niet te melden, daarmee doe je jezelf te kort), maar ook dat je de zaken niet mooier maakt dan ze waren.</a:t>
            </a:r>
          </a:p>
          <a:p>
            <a:pPr lvl="0"/>
            <a:endParaRPr lang="en-US" sz="1200" kern="1200" dirty="0">
              <a:solidFill>
                <a:schemeClr val="tx1"/>
              </a:solidFill>
              <a:effectLst/>
              <a:latin typeface="+mn-lt"/>
              <a:ea typeface="+mn-ea"/>
              <a:cs typeface="+mn-cs"/>
            </a:endParaRPr>
          </a:p>
          <a:p>
            <a:pPr lvl="0"/>
            <a:r>
              <a:rPr lang="nl-NL" sz="1200" u="sng" kern="1200" dirty="0">
                <a:solidFill>
                  <a:schemeClr val="tx1"/>
                </a:solidFill>
                <a:effectLst/>
                <a:latin typeface="+mn-lt"/>
                <a:ea typeface="+mn-ea"/>
                <a:cs typeface="+mn-cs"/>
              </a:rPr>
              <a:t>Correct en onderbouwd</a:t>
            </a:r>
            <a:r>
              <a:rPr lang="nl-NL" sz="1200" kern="1200" dirty="0">
                <a:solidFill>
                  <a:schemeClr val="tx1"/>
                </a:solidFill>
                <a:effectLst/>
                <a:latin typeface="+mn-lt"/>
                <a:ea typeface="+mn-ea"/>
                <a:cs typeface="+mn-cs"/>
              </a:rPr>
              <a:t>. Hiermee wordt bedoeld: je maakt correcte verwijzingen naar relevante bronnen, je maakt voldoende relevante verwijzingen naar eigen materiaal (per competentie verwijzingen/links </a:t>
            </a:r>
            <a:r>
              <a:rPr lang="nl-NL" sz="1200" kern="1200">
                <a:solidFill>
                  <a:schemeClr val="tx1"/>
                </a:solidFill>
                <a:effectLst/>
                <a:latin typeface="+mn-lt"/>
                <a:ea typeface="+mn-ea"/>
                <a:cs typeface="+mn-cs"/>
              </a:rPr>
              <a:t>naar materiaal), </a:t>
            </a:r>
            <a:r>
              <a:rPr lang="nl-NL" sz="1200" kern="1200" dirty="0">
                <a:solidFill>
                  <a:schemeClr val="tx1"/>
                </a:solidFill>
                <a:effectLst/>
                <a:latin typeface="+mn-lt"/>
                <a:ea typeface="+mn-ea"/>
                <a:cs typeface="+mn-cs"/>
              </a:rPr>
              <a:t>én je tekst is inhoudelijk correct en logisch opgebouwd.</a:t>
            </a:r>
            <a:endParaRPr lang="en-US"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68</a:t>
            </a:fld>
            <a:endParaRPr lang="en-US"/>
          </a:p>
        </p:txBody>
      </p:sp>
    </p:spTree>
    <p:extLst>
      <p:ext uri="{BB962C8B-B14F-4D97-AF65-F5344CB8AC3E}">
        <p14:creationId xmlns:p14="http://schemas.microsoft.com/office/powerpoint/2010/main" val="1257074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100"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69</a:t>
            </a:fld>
            <a:endParaRPr lang="en-US"/>
          </a:p>
        </p:txBody>
      </p:sp>
    </p:spTree>
    <p:extLst>
      <p:ext uri="{BB962C8B-B14F-4D97-AF65-F5344CB8AC3E}">
        <p14:creationId xmlns:p14="http://schemas.microsoft.com/office/powerpoint/2010/main" val="2960775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21" name="Afbeelding 4">
            <a:extLst>
              <a:ext uri="{FF2B5EF4-FFF2-40B4-BE49-F238E27FC236}">
                <a16:creationId xmlns:a16="http://schemas.microsoft.com/office/drawing/2014/main" id="{3E43DDCB-339E-4C3A-9E9E-C22943510D3B}"/>
              </a:ext>
            </a:extLst>
          </p:cNvPr>
          <p:cNvPicPr>
            <a:picLocks noChangeAspect="1"/>
          </p:cNvPicPr>
          <p:nvPr/>
        </p:nvPicPr>
        <p:blipFill>
          <a:blip r:embed="rId2"/>
          <a:stretch>
            <a:fillRect/>
          </a:stretch>
        </p:blipFill>
        <p:spPr>
          <a:xfrm>
            <a:off x="4043907" y="1624877"/>
            <a:ext cx="3997787" cy="2545109"/>
          </a:xfrm>
          <a:prstGeom prst="rect">
            <a:avLst/>
          </a:prstGeom>
        </p:spPr>
      </p:pic>
      <p:sp>
        <p:nvSpPr>
          <p:cNvPr id="29" name="Tijdelijke aanduiding voor tekst 28">
            <a:extLst>
              <a:ext uri="{FF2B5EF4-FFF2-40B4-BE49-F238E27FC236}">
                <a16:creationId xmlns:a16="http://schemas.microsoft.com/office/drawing/2014/main" id="{FDED8E11-341A-45D2-85B1-F7C4DB53232E}"/>
              </a:ext>
            </a:extLst>
          </p:cNvPr>
          <p:cNvSpPr>
            <a:spLocks noGrp="1"/>
          </p:cNvSpPr>
          <p:nvPr>
            <p:ph type="body" sz="quarter" idx="11" hasCustomPrompt="1"/>
          </p:nvPr>
        </p:nvSpPr>
        <p:spPr>
          <a:xfrm>
            <a:off x="669926" y="5095875"/>
            <a:ext cx="7839075" cy="1009650"/>
          </a:xfrm>
        </p:spPr>
        <p:txBody>
          <a:bodyPr>
            <a:normAutofit/>
          </a:bodyPr>
          <a:lstStyle>
            <a:lvl1pPr marL="0" indent="0">
              <a:buNone/>
              <a:defRPr lang="en-GB" sz="2475" b="0" i="0" u="none" strike="noStrike" cap="none" spc="0" baseline="0" dirty="0">
                <a:ln>
                  <a:noFill/>
                </a:ln>
                <a:solidFill>
                  <a:srgbClr val="000000"/>
                </a:solidFill>
                <a:uFillTx/>
                <a:latin typeface="Avenir Next Condensed"/>
                <a:ea typeface="Avenir Next Condensed Medium"/>
                <a:cs typeface="Avenir Next Condensed Medium"/>
                <a:sym typeface="Avenir Next Condensed Medium"/>
              </a:defRPr>
            </a:lvl1pPr>
          </a:lstStyle>
          <a:p>
            <a:pPr lvl="0"/>
            <a:r>
              <a:rPr lang="nl-NL" dirty="0"/>
              <a:t>VOORBEELD VAN EEN ONDERTITEL</a:t>
            </a:r>
            <a:endParaRPr lang="en-GB" dirty="0"/>
          </a:p>
        </p:txBody>
      </p:sp>
      <p:sp>
        <p:nvSpPr>
          <p:cNvPr id="34" name="Tijdelijke aanduiding voor tekst 33">
            <a:extLst>
              <a:ext uri="{FF2B5EF4-FFF2-40B4-BE49-F238E27FC236}">
                <a16:creationId xmlns:a16="http://schemas.microsoft.com/office/drawing/2014/main" id="{D9C3A310-643B-4139-9F62-77D06674713C}"/>
              </a:ext>
            </a:extLst>
          </p:cNvPr>
          <p:cNvSpPr>
            <a:spLocks noGrp="1"/>
          </p:cNvSpPr>
          <p:nvPr>
            <p:ph type="body" sz="quarter" idx="12" hasCustomPrompt="1"/>
          </p:nvPr>
        </p:nvSpPr>
        <p:spPr>
          <a:xfrm>
            <a:off x="669925" y="1196299"/>
            <a:ext cx="7844102" cy="588915"/>
          </a:xfrm>
        </p:spPr>
        <p:txBody>
          <a:bodyPr anchor="b">
            <a:noAutofit/>
          </a:bodyPr>
          <a:lstStyle>
            <a:lvl1pPr marL="0" indent="0">
              <a:buNone/>
              <a:defRPr lang="nl-NL" sz="1846" b="0" kern="1200" baseline="0" dirty="0" smtClean="0">
                <a:solidFill>
                  <a:srgbClr val="E50856"/>
                </a:solidFill>
                <a:latin typeface="Avenir Next Condensed"/>
                <a:ea typeface="Avenir Next Condensed Demi Bold"/>
                <a:cs typeface="Avenir Next Condensed Demi Bold"/>
                <a:sym typeface="Avenir Next Condensed Demi Bold"/>
              </a:defRPr>
            </a:lvl1pPr>
          </a:lstStyle>
          <a:p>
            <a:pPr lvl="0"/>
            <a:r>
              <a:rPr lang="nl-NL" dirty="0"/>
              <a:t>NAAM OPLEIDING/FACULTEIT</a:t>
            </a:r>
          </a:p>
        </p:txBody>
      </p:sp>
      <p:sp>
        <p:nvSpPr>
          <p:cNvPr id="3" name="Tijdelijke aanduiding voor tekst 2">
            <a:extLst>
              <a:ext uri="{FF2B5EF4-FFF2-40B4-BE49-F238E27FC236}">
                <a16:creationId xmlns:a16="http://schemas.microsoft.com/office/drawing/2014/main" id="{D3983EC9-36B1-B744-A87D-1AA0BEB38BFB}"/>
              </a:ext>
            </a:extLst>
          </p:cNvPr>
          <p:cNvSpPr>
            <a:spLocks noGrp="1"/>
          </p:cNvSpPr>
          <p:nvPr>
            <p:ph type="body" sz="quarter" idx="13" hasCustomPrompt="1"/>
          </p:nvPr>
        </p:nvSpPr>
        <p:spPr>
          <a:xfrm>
            <a:off x="669925" y="1895907"/>
            <a:ext cx="7839075" cy="3089275"/>
          </a:xfrm>
        </p:spPr>
        <p:txBody>
          <a:bodyPr>
            <a:normAutofit/>
          </a:bodyPr>
          <a:lstStyle>
            <a:lvl1pPr marL="0" indent="0">
              <a:buNone/>
              <a:defRPr sz="6750" b="1">
                <a:latin typeface="Avenir Next Condensed" panose="020B0506020202020204" pitchFamily="34" charset="0"/>
              </a:defRPr>
            </a:lvl1pPr>
          </a:lstStyle>
          <a:p>
            <a:r>
              <a:rPr lang="nl-NL" dirty="0"/>
              <a:t>VOORBEELD VAN EEN TITEL_</a:t>
            </a:r>
          </a:p>
        </p:txBody>
      </p:sp>
      <p:sp>
        <p:nvSpPr>
          <p:cNvPr id="2" name="Tijdelijke aanduiding voor dianummer 1">
            <a:extLst>
              <a:ext uri="{FF2B5EF4-FFF2-40B4-BE49-F238E27FC236}">
                <a16:creationId xmlns:a16="http://schemas.microsoft.com/office/drawing/2014/main" id="{ABD83C3D-1083-8F40-A69B-0D12E4719EEA}"/>
              </a:ext>
            </a:extLst>
          </p:cNvPr>
          <p:cNvSpPr>
            <a:spLocks noGrp="1"/>
          </p:cNvSpPr>
          <p:nvPr>
            <p:ph type="sldNum" sz="quarter" idx="14"/>
          </p:nvPr>
        </p:nvSpPr>
        <p:spPr/>
        <p:txBody>
          <a:bodyPr/>
          <a:lstStyle/>
          <a:p>
            <a:fld id="{0D687F6D-ADF0-1C41-93CB-D99BA5E06410}" type="slidenum">
              <a:rPr lang="nl-NL" smtClean="0"/>
              <a:pPr/>
              <a:t>‹nr.›</a:t>
            </a:fld>
            <a:endParaRPr lang="nl-NL"/>
          </a:p>
        </p:txBody>
      </p:sp>
    </p:spTree>
    <p:extLst>
      <p:ext uri="{BB962C8B-B14F-4D97-AF65-F5344CB8AC3E}">
        <p14:creationId xmlns:p14="http://schemas.microsoft.com/office/powerpoint/2010/main" val="358500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Tekst_">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CA991A77-E592-4927-BAD8-5D3406246AEB}"/>
              </a:ext>
            </a:extLst>
          </p:cNvPr>
          <p:cNvSpPr>
            <a:spLocks noGrp="1"/>
          </p:cNvSpPr>
          <p:nvPr>
            <p:ph type="body" sz="quarter" idx="10" hasCustomPrompt="1"/>
          </p:nvPr>
        </p:nvSpPr>
        <p:spPr>
          <a:xfrm>
            <a:off x="628650" y="1925638"/>
            <a:ext cx="7886700" cy="425926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7" name="Titel 6">
            <a:extLst>
              <a:ext uri="{FF2B5EF4-FFF2-40B4-BE49-F238E27FC236}">
                <a16:creationId xmlns:a16="http://schemas.microsoft.com/office/drawing/2014/main" id="{D13B7015-BB4D-A84E-84E4-520C33B85DF3}"/>
              </a:ext>
            </a:extLst>
          </p:cNvPr>
          <p:cNvSpPr>
            <a:spLocks noGrp="1"/>
          </p:cNvSpPr>
          <p:nvPr>
            <p:ph type="title" hasCustomPrompt="1"/>
          </p:nvPr>
        </p:nvSpPr>
        <p:spPr/>
        <p:txBody>
          <a:bodyPr anchor="b">
            <a:normAutofit/>
          </a:bodyPr>
          <a:lstStyle>
            <a:lvl1pPr>
              <a:defRPr sz="3200">
                <a:solidFill>
                  <a:srgbClr val="E50056"/>
                </a:solidFill>
              </a:defRPr>
            </a:lvl1pPr>
          </a:lstStyle>
          <a:p>
            <a:r>
              <a:rPr lang="nl-NL" dirty="0"/>
              <a:t>VOORBEELD VAN EEN ONDERWERP</a:t>
            </a:r>
          </a:p>
        </p:txBody>
      </p:sp>
      <p:sp>
        <p:nvSpPr>
          <p:cNvPr id="2" name="Tijdelijke aanduiding voor dianummer 1">
            <a:extLst>
              <a:ext uri="{FF2B5EF4-FFF2-40B4-BE49-F238E27FC236}">
                <a16:creationId xmlns:a16="http://schemas.microsoft.com/office/drawing/2014/main" id="{01C6F054-E1A5-C849-AE53-67AE5346EFF2}"/>
              </a:ext>
            </a:extLst>
          </p:cNvPr>
          <p:cNvSpPr>
            <a:spLocks noGrp="1"/>
          </p:cNvSpPr>
          <p:nvPr>
            <p:ph type="sldNum" sz="quarter" idx="11"/>
          </p:nvPr>
        </p:nvSpPr>
        <p:spPr/>
        <p:txBody>
          <a:bodyPr/>
          <a:lstStyle/>
          <a:p>
            <a:fld id="{0D687F6D-ADF0-1C41-93CB-D99BA5E06410}" type="slidenum">
              <a:rPr lang="nl-NL" smtClean="0"/>
              <a:pPr/>
              <a:t>‹nr.›</a:t>
            </a:fld>
            <a:endParaRPr lang="nl-NL" dirty="0"/>
          </a:p>
        </p:txBody>
      </p:sp>
    </p:spTree>
    <p:extLst>
      <p:ext uri="{BB962C8B-B14F-4D97-AF65-F5344CB8AC3E}">
        <p14:creationId xmlns:p14="http://schemas.microsoft.com/office/powerpoint/2010/main" val="263155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Tekst">
    <p:spTree>
      <p:nvGrpSpPr>
        <p:cNvPr id="1" name=""/>
        <p:cNvGrpSpPr/>
        <p:nvPr/>
      </p:nvGrpSpPr>
      <p:grpSpPr>
        <a:xfrm>
          <a:off x="0" y="0"/>
          <a:ext cx="0" cy="0"/>
          <a:chOff x="0" y="0"/>
          <a:chExt cx="0" cy="0"/>
        </a:xfrm>
      </p:grpSpPr>
      <p:sp>
        <p:nvSpPr>
          <p:cNvPr id="6" name="Tijdelijke aanduiding voor tekst 4">
            <a:extLst>
              <a:ext uri="{FF2B5EF4-FFF2-40B4-BE49-F238E27FC236}">
                <a16:creationId xmlns:a16="http://schemas.microsoft.com/office/drawing/2014/main" id="{04E48767-DBA0-4144-B07A-E0457FACAB73}"/>
              </a:ext>
            </a:extLst>
          </p:cNvPr>
          <p:cNvSpPr>
            <a:spLocks noGrp="1"/>
          </p:cNvSpPr>
          <p:nvPr>
            <p:ph type="body" sz="quarter" idx="10" hasCustomPrompt="1"/>
          </p:nvPr>
        </p:nvSpPr>
        <p:spPr>
          <a:xfrm>
            <a:off x="628650" y="1925638"/>
            <a:ext cx="3943350" cy="425926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4" name="Titel 6">
            <a:extLst>
              <a:ext uri="{FF2B5EF4-FFF2-40B4-BE49-F238E27FC236}">
                <a16:creationId xmlns:a16="http://schemas.microsoft.com/office/drawing/2014/main" id="{24158585-8C9B-2444-8413-2968F1CB97F5}"/>
              </a:ext>
            </a:extLst>
          </p:cNvPr>
          <p:cNvSpPr>
            <a:spLocks noGrp="1"/>
          </p:cNvSpPr>
          <p:nvPr>
            <p:ph type="title" hasCustomPrompt="1"/>
          </p:nvPr>
        </p:nvSpPr>
        <p:spPr>
          <a:xfrm>
            <a:off x="628650" y="365129"/>
            <a:ext cx="7886700" cy="1325563"/>
          </a:xfrm>
        </p:spPr>
        <p:txBody>
          <a:bodyPr anchor="b">
            <a:normAutofit/>
          </a:bodyPr>
          <a:lstStyle>
            <a:lvl1pPr>
              <a:defRPr sz="3200">
                <a:solidFill>
                  <a:srgbClr val="E50056"/>
                </a:solidFill>
              </a:defRPr>
            </a:lvl1pPr>
          </a:lstStyle>
          <a:p>
            <a:r>
              <a:rPr lang="nl-NL" dirty="0"/>
              <a:t>VOORBEELD VAN EEN ONDERWERP</a:t>
            </a:r>
          </a:p>
        </p:txBody>
      </p:sp>
      <p:sp>
        <p:nvSpPr>
          <p:cNvPr id="2" name="Tijdelijke aanduiding voor dianummer 1">
            <a:extLst>
              <a:ext uri="{FF2B5EF4-FFF2-40B4-BE49-F238E27FC236}">
                <a16:creationId xmlns:a16="http://schemas.microsoft.com/office/drawing/2014/main" id="{F39414CB-019A-BA40-AC8D-CFEB67C419E6}"/>
              </a:ext>
            </a:extLst>
          </p:cNvPr>
          <p:cNvSpPr>
            <a:spLocks noGrp="1"/>
          </p:cNvSpPr>
          <p:nvPr>
            <p:ph type="sldNum" sz="quarter" idx="11"/>
          </p:nvPr>
        </p:nvSpPr>
        <p:spPr/>
        <p:txBody>
          <a:bodyPr/>
          <a:lstStyle/>
          <a:p>
            <a:fld id="{0D687F6D-ADF0-1C41-93CB-D99BA5E06410}" type="slidenum">
              <a:rPr lang="nl-NL" smtClean="0"/>
              <a:pPr/>
              <a:t>‹nr.›</a:t>
            </a:fld>
            <a:endParaRPr lang="nl-NL"/>
          </a:p>
        </p:txBody>
      </p:sp>
    </p:spTree>
    <p:extLst>
      <p:ext uri="{BB962C8B-B14F-4D97-AF65-F5344CB8AC3E}">
        <p14:creationId xmlns:p14="http://schemas.microsoft.com/office/powerpoint/2010/main" val="4674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Tekst en Afbeelding">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260C8E6A-14DF-4CBC-B795-FDA284EC4712}"/>
              </a:ext>
            </a:extLst>
          </p:cNvPr>
          <p:cNvSpPr>
            <a:spLocks noGrp="1"/>
          </p:cNvSpPr>
          <p:nvPr>
            <p:ph type="pic" sz="quarter" idx="11"/>
          </p:nvPr>
        </p:nvSpPr>
        <p:spPr>
          <a:xfrm>
            <a:off x="4914902" y="1917701"/>
            <a:ext cx="3600450" cy="4259263"/>
          </a:xfrm>
        </p:spPr>
        <p:txBody>
          <a:bodyPr>
            <a:normAutofit/>
          </a:bodyPr>
          <a:lstStyle>
            <a:lvl1pPr>
              <a:defRPr sz="1275">
                <a:latin typeface="Arial" panose="020B0604020202020204" pitchFamily="34" charset="0"/>
                <a:cs typeface="Arial" panose="020B0604020202020204" pitchFamily="34" charset="0"/>
              </a:defRPr>
            </a:lvl1pPr>
          </a:lstStyle>
          <a:p>
            <a:r>
              <a:rPr lang="en-US"/>
              <a:t>Click icon to add picture</a:t>
            </a:r>
            <a:endParaRPr lang="en-GB" dirty="0"/>
          </a:p>
        </p:txBody>
      </p:sp>
      <p:sp>
        <p:nvSpPr>
          <p:cNvPr id="5" name="Tijdelijke aanduiding voor tekst 4">
            <a:extLst>
              <a:ext uri="{FF2B5EF4-FFF2-40B4-BE49-F238E27FC236}">
                <a16:creationId xmlns:a16="http://schemas.microsoft.com/office/drawing/2014/main" id="{BF1329CB-FA5D-45B5-AA42-AC585215A184}"/>
              </a:ext>
            </a:extLst>
          </p:cNvPr>
          <p:cNvSpPr>
            <a:spLocks noGrp="1"/>
          </p:cNvSpPr>
          <p:nvPr>
            <p:ph type="body" sz="quarter" idx="10" hasCustomPrompt="1"/>
          </p:nvPr>
        </p:nvSpPr>
        <p:spPr>
          <a:xfrm>
            <a:off x="628650" y="1925638"/>
            <a:ext cx="3943350" cy="425926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7" name="Titel 6">
            <a:extLst>
              <a:ext uri="{FF2B5EF4-FFF2-40B4-BE49-F238E27FC236}">
                <a16:creationId xmlns:a16="http://schemas.microsoft.com/office/drawing/2014/main" id="{70688633-6D41-064D-B005-BBA9338D0D94}"/>
              </a:ext>
            </a:extLst>
          </p:cNvPr>
          <p:cNvSpPr>
            <a:spLocks noGrp="1"/>
          </p:cNvSpPr>
          <p:nvPr>
            <p:ph type="title" hasCustomPrompt="1"/>
          </p:nvPr>
        </p:nvSpPr>
        <p:spPr>
          <a:xfrm>
            <a:off x="628650" y="365129"/>
            <a:ext cx="7886700" cy="1325563"/>
          </a:xfrm>
        </p:spPr>
        <p:txBody>
          <a:bodyPr anchor="b">
            <a:normAutofit/>
          </a:bodyPr>
          <a:lstStyle>
            <a:lvl1pPr>
              <a:defRPr sz="3200">
                <a:solidFill>
                  <a:srgbClr val="E50056"/>
                </a:solidFill>
              </a:defRPr>
            </a:lvl1pPr>
          </a:lstStyle>
          <a:p>
            <a:r>
              <a:rPr lang="nl-NL" dirty="0"/>
              <a:t>VOORBEELD VAN EEN ONDERWERP</a:t>
            </a:r>
          </a:p>
        </p:txBody>
      </p:sp>
      <p:sp>
        <p:nvSpPr>
          <p:cNvPr id="2" name="Tijdelijke aanduiding voor dianummer 1">
            <a:extLst>
              <a:ext uri="{FF2B5EF4-FFF2-40B4-BE49-F238E27FC236}">
                <a16:creationId xmlns:a16="http://schemas.microsoft.com/office/drawing/2014/main" id="{EF04EAE8-50B9-2846-BBF5-622AB1D327B5}"/>
              </a:ext>
            </a:extLst>
          </p:cNvPr>
          <p:cNvSpPr>
            <a:spLocks noGrp="1"/>
          </p:cNvSpPr>
          <p:nvPr>
            <p:ph type="sldNum" sz="quarter" idx="12"/>
          </p:nvPr>
        </p:nvSpPr>
        <p:spPr/>
        <p:txBody>
          <a:bodyPr/>
          <a:lstStyle/>
          <a:p>
            <a:fld id="{0D687F6D-ADF0-1C41-93CB-D99BA5E06410}" type="slidenum">
              <a:rPr lang="nl-NL" smtClean="0"/>
              <a:pPr/>
              <a:t>‹nr.›</a:t>
            </a:fld>
            <a:endParaRPr lang="nl-NL"/>
          </a:p>
        </p:txBody>
      </p:sp>
    </p:spTree>
    <p:extLst>
      <p:ext uri="{BB962C8B-B14F-4D97-AF65-F5344CB8AC3E}">
        <p14:creationId xmlns:p14="http://schemas.microsoft.com/office/powerpoint/2010/main" val="335136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bbele Titel en Tekst">
    <p:spTree>
      <p:nvGrpSpPr>
        <p:cNvPr id="1" name=""/>
        <p:cNvGrpSpPr/>
        <p:nvPr/>
      </p:nvGrpSpPr>
      <p:grpSpPr>
        <a:xfrm>
          <a:off x="0" y="0"/>
          <a:ext cx="0" cy="0"/>
          <a:chOff x="0" y="0"/>
          <a:chExt cx="0" cy="0"/>
        </a:xfrm>
      </p:grpSpPr>
      <p:sp>
        <p:nvSpPr>
          <p:cNvPr id="9" name="Tijdelijke aanduiding voor tekst 4">
            <a:extLst>
              <a:ext uri="{FF2B5EF4-FFF2-40B4-BE49-F238E27FC236}">
                <a16:creationId xmlns:a16="http://schemas.microsoft.com/office/drawing/2014/main" id="{4B8653B3-70AE-4E3E-9A4D-3EAF4B4F4A9E}"/>
              </a:ext>
            </a:extLst>
          </p:cNvPr>
          <p:cNvSpPr>
            <a:spLocks noGrp="1"/>
          </p:cNvSpPr>
          <p:nvPr>
            <p:ph type="body" sz="quarter" idx="15" hasCustomPrompt="1"/>
          </p:nvPr>
        </p:nvSpPr>
        <p:spPr>
          <a:xfrm>
            <a:off x="4914900" y="1778434"/>
            <a:ext cx="3600450" cy="413103"/>
          </a:xfrm>
        </p:spPr>
        <p:txBody>
          <a:bodyPr anchor="ctr">
            <a:normAutofit/>
          </a:bodyPr>
          <a:lstStyle>
            <a:lvl1pPr marL="0" indent="0">
              <a:buNone/>
              <a:defRPr sz="1600" b="1"/>
            </a:lvl1pPr>
          </a:lstStyle>
          <a:p>
            <a:pPr lvl="0"/>
            <a:r>
              <a:rPr lang="nl-NL" dirty="0"/>
              <a:t>Klik om een tekst toe te voegen</a:t>
            </a:r>
            <a:endParaRPr lang="en-GB" dirty="0"/>
          </a:p>
        </p:txBody>
      </p:sp>
      <p:sp>
        <p:nvSpPr>
          <p:cNvPr id="10" name="Tijdelijke aanduiding voor tekst 4">
            <a:extLst>
              <a:ext uri="{FF2B5EF4-FFF2-40B4-BE49-F238E27FC236}">
                <a16:creationId xmlns:a16="http://schemas.microsoft.com/office/drawing/2014/main" id="{60C7571E-BBB1-4DDF-9329-A0C028CAE8FB}"/>
              </a:ext>
            </a:extLst>
          </p:cNvPr>
          <p:cNvSpPr>
            <a:spLocks noGrp="1"/>
          </p:cNvSpPr>
          <p:nvPr>
            <p:ph type="body" sz="quarter" idx="16" hasCustomPrompt="1"/>
          </p:nvPr>
        </p:nvSpPr>
        <p:spPr>
          <a:xfrm>
            <a:off x="628650" y="1778434"/>
            <a:ext cx="3600450" cy="413103"/>
          </a:xfrm>
        </p:spPr>
        <p:txBody>
          <a:bodyPr anchor="ctr">
            <a:normAutofit/>
          </a:bodyPr>
          <a:lstStyle>
            <a:lvl1pPr marL="0" indent="0">
              <a:buNone/>
              <a:defRPr sz="1600" b="1"/>
            </a:lvl1pPr>
          </a:lstStyle>
          <a:p>
            <a:pPr lvl="0"/>
            <a:r>
              <a:rPr lang="nl-NL" dirty="0"/>
              <a:t>Klik om een tekst toe te voegen</a:t>
            </a:r>
            <a:endParaRPr lang="en-GB" dirty="0"/>
          </a:p>
        </p:txBody>
      </p:sp>
      <p:sp>
        <p:nvSpPr>
          <p:cNvPr id="7" name="Tijdelijke aanduiding voor tekst 4">
            <a:extLst>
              <a:ext uri="{FF2B5EF4-FFF2-40B4-BE49-F238E27FC236}">
                <a16:creationId xmlns:a16="http://schemas.microsoft.com/office/drawing/2014/main" id="{CE54818A-2359-4656-8BAE-BA7A617F3185}"/>
              </a:ext>
            </a:extLst>
          </p:cNvPr>
          <p:cNvSpPr>
            <a:spLocks noGrp="1"/>
          </p:cNvSpPr>
          <p:nvPr>
            <p:ph type="body" sz="quarter" idx="10" hasCustomPrompt="1"/>
          </p:nvPr>
        </p:nvSpPr>
        <p:spPr>
          <a:xfrm>
            <a:off x="628650" y="2279280"/>
            <a:ext cx="3600450" cy="390562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11" name="Tijdelijke aanduiding voor tekst 4">
            <a:extLst>
              <a:ext uri="{FF2B5EF4-FFF2-40B4-BE49-F238E27FC236}">
                <a16:creationId xmlns:a16="http://schemas.microsoft.com/office/drawing/2014/main" id="{750B259D-85C8-43A7-A164-0E5FF89B8B8E}"/>
              </a:ext>
            </a:extLst>
          </p:cNvPr>
          <p:cNvSpPr>
            <a:spLocks noGrp="1"/>
          </p:cNvSpPr>
          <p:nvPr>
            <p:ph type="body" sz="quarter" idx="17" hasCustomPrompt="1"/>
          </p:nvPr>
        </p:nvSpPr>
        <p:spPr>
          <a:xfrm>
            <a:off x="4914900" y="2279280"/>
            <a:ext cx="3600450" cy="390562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8" name="Titel 6">
            <a:extLst>
              <a:ext uri="{FF2B5EF4-FFF2-40B4-BE49-F238E27FC236}">
                <a16:creationId xmlns:a16="http://schemas.microsoft.com/office/drawing/2014/main" id="{AB6897B6-1B30-8840-AEF5-653E3015C372}"/>
              </a:ext>
            </a:extLst>
          </p:cNvPr>
          <p:cNvSpPr>
            <a:spLocks noGrp="1"/>
          </p:cNvSpPr>
          <p:nvPr>
            <p:ph type="title" hasCustomPrompt="1"/>
          </p:nvPr>
        </p:nvSpPr>
        <p:spPr>
          <a:xfrm>
            <a:off x="628650" y="365129"/>
            <a:ext cx="7886700" cy="1325563"/>
          </a:xfrm>
        </p:spPr>
        <p:txBody>
          <a:bodyPr anchor="b">
            <a:normAutofit/>
          </a:bodyPr>
          <a:lstStyle>
            <a:lvl1pPr>
              <a:defRPr sz="3200">
                <a:solidFill>
                  <a:srgbClr val="E50056"/>
                </a:solidFill>
              </a:defRPr>
            </a:lvl1pPr>
          </a:lstStyle>
          <a:p>
            <a:r>
              <a:rPr lang="nl-NL" dirty="0"/>
              <a:t>VOORBEELD VAN EEN ONDERWERP</a:t>
            </a:r>
          </a:p>
        </p:txBody>
      </p:sp>
      <p:sp>
        <p:nvSpPr>
          <p:cNvPr id="2" name="Tijdelijke aanduiding voor dianummer 1">
            <a:extLst>
              <a:ext uri="{FF2B5EF4-FFF2-40B4-BE49-F238E27FC236}">
                <a16:creationId xmlns:a16="http://schemas.microsoft.com/office/drawing/2014/main" id="{C09DDEEB-416B-2246-8946-A1807A5331BD}"/>
              </a:ext>
            </a:extLst>
          </p:cNvPr>
          <p:cNvSpPr>
            <a:spLocks noGrp="1"/>
          </p:cNvSpPr>
          <p:nvPr>
            <p:ph type="sldNum" sz="quarter" idx="18"/>
          </p:nvPr>
        </p:nvSpPr>
        <p:spPr/>
        <p:txBody>
          <a:bodyPr/>
          <a:lstStyle/>
          <a:p>
            <a:fld id="{0D687F6D-ADF0-1C41-93CB-D99BA5E06410}" type="slidenum">
              <a:rPr lang="nl-NL" smtClean="0"/>
              <a:pPr/>
              <a:t>‹nr.›</a:t>
            </a:fld>
            <a:endParaRPr lang="nl-NL"/>
          </a:p>
        </p:txBody>
      </p:sp>
    </p:spTree>
    <p:extLst>
      <p:ext uri="{BB962C8B-B14F-4D97-AF65-F5344CB8AC3E}">
        <p14:creationId xmlns:p14="http://schemas.microsoft.com/office/powerpoint/2010/main" val="281301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13" name="Rechthoek">
            <a:extLst>
              <a:ext uri="{FF2B5EF4-FFF2-40B4-BE49-F238E27FC236}">
                <a16:creationId xmlns:a16="http://schemas.microsoft.com/office/drawing/2014/main" id="{2F35E840-7D0C-489A-B88C-9B5B6A358F43}"/>
              </a:ext>
            </a:extLst>
          </p:cNvPr>
          <p:cNvSpPr/>
          <p:nvPr/>
        </p:nvSpPr>
        <p:spPr>
          <a:xfrm>
            <a:off x="2362200" y="733425"/>
            <a:ext cx="4419600" cy="5391150"/>
          </a:xfrm>
          <a:prstGeom prst="rect">
            <a:avLst/>
          </a:prstGeom>
          <a:solidFill>
            <a:srgbClr val="00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2400"/>
          </a:p>
        </p:txBody>
      </p:sp>
      <p:pic>
        <p:nvPicPr>
          <p:cNvPr id="14" name="Afbeelding 2">
            <a:extLst>
              <a:ext uri="{FF2B5EF4-FFF2-40B4-BE49-F238E27FC236}">
                <a16:creationId xmlns:a16="http://schemas.microsoft.com/office/drawing/2014/main" id="{FFDA8079-95BD-45E3-8313-ABF6A59ED207}"/>
              </a:ext>
            </a:extLst>
          </p:cNvPr>
          <p:cNvPicPr>
            <a:picLocks noChangeAspect="1"/>
          </p:cNvPicPr>
          <p:nvPr/>
        </p:nvPicPr>
        <p:blipFill>
          <a:blip r:embed="rId2"/>
          <a:stretch>
            <a:fillRect/>
          </a:stretch>
        </p:blipFill>
        <p:spPr>
          <a:xfrm>
            <a:off x="2730162" y="601590"/>
            <a:ext cx="355939" cy="297299"/>
          </a:xfrm>
          <a:prstGeom prst="rect">
            <a:avLst/>
          </a:prstGeom>
        </p:spPr>
      </p:pic>
      <p:sp>
        <p:nvSpPr>
          <p:cNvPr id="20" name="Tijdelijke aanduiding voor tekst 19">
            <a:extLst>
              <a:ext uri="{FF2B5EF4-FFF2-40B4-BE49-F238E27FC236}">
                <a16:creationId xmlns:a16="http://schemas.microsoft.com/office/drawing/2014/main" id="{7E150451-5081-475D-A7BF-2CE6F5C377F5}"/>
              </a:ext>
            </a:extLst>
          </p:cNvPr>
          <p:cNvSpPr>
            <a:spLocks noGrp="1"/>
          </p:cNvSpPr>
          <p:nvPr>
            <p:ph type="body" sz="quarter" idx="11" hasCustomPrompt="1"/>
          </p:nvPr>
        </p:nvSpPr>
        <p:spPr>
          <a:xfrm>
            <a:off x="2730162" y="5429601"/>
            <a:ext cx="3683000" cy="493713"/>
          </a:xfrm>
        </p:spPr>
        <p:txBody>
          <a:bodyPr anchor="b"/>
          <a:lstStyle>
            <a:lvl1pPr marL="0" indent="0">
              <a:buNone/>
              <a:defRPr sz="1800">
                <a:solidFill>
                  <a:schemeClr val="bg1"/>
                </a:solidFill>
              </a:defRPr>
            </a:lvl1pPr>
          </a:lstStyle>
          <a:p>
            <a:pPr lvl="0"/>
            <a:r>
              <a:rPr lang="nl-NL" dirty="0"/>
              <a:t>NAAM</a:t>
            </a:r>
            <a:endParaRPr lang="en-GB" dirty="0"/>
          </a:p>
        </p:txBody>
      </p:sp>
      <p:sp>
        <p:nvSpPr>
          <p:cNvPr id="3" name="Tijdelijke aanduiding voor tekst 2">
            <a:extLst>
              <a:ext uri="{FF2B5EF4-FFF2-40B4-BE49-F238E27FC236}">
                <a16:creationId xmlns:a16="http://schemas.microsoft.com/office/drawing/2014/main" id="{B0DA6865-FA7E-094E-A575-DAADE998A20B}"/>
              </a:ext>
            </a:extLst>
          </p:cNvPr>
          <p:cNvSpPr>
            <a:spLocks noGrp="1"/>
          </p:cNvSpPr>
          <p:nvPr>
            <p:ph type="body" sz="quarter" idx="12" hasCustomPrompt="1"/>
          </p:nvPr>
        </p:nvSpPr>
        <p:spPr>
          <a:xfrm>
            <a:off x="2730162" y="1628775"/>
            <a:ext cx="3683000" cy="3600450"/>
          </a:xfrm>
        </p:spPr>
        <p:txBody>
          <a:bodyPr>
            <a:normAutofit/>
          </a:bodyPr>
          <a:lstStyle>
            <a:lvl1pPr marL="0" indent="0">
              <a:buNone/>
              <a:defRPr sz="2800" b="1">
                <a:solidFill>
                  <a:schemeClr val="bg1"/>
                </a:solidFill>
                <a:latin typeface="Avenir Next Condensed" panose="020B0506020202020204" pitchFamily="34" charset="0"/>
              </a:defRPr>
            </a:lvl1pPr>
          </a:lstStyle>
          <a:p>
            <a:r>
              <a:rPr lang="nl-NL" dirty="0"/>
              <a:t>‘QUOTE’</a:t>
            </a:r>
          </a:p>
        </p:txBody>
      </p:sp>
      <p:sp>
        <p:nvSpPr>
          <p:cNvPr id="2" name="Tijdelijke aanduiding voor dianummer 1">
            <a:extLst>
              <a:ext uri="{FF2B5EF4-FFF2-40B4-BE49-F238E27FC236}">
                <a16:creationId xmlns:a16="http://schemas.microsoft.com/office/drawing/2014/main" id="{C6CD40AA-A659-C746-BA8C-332F200424EF}"/>
              </a:ext>
            </a:extLst>
          </p:cNvPr>
          <p:cNvSpPr>
            <a:spLocks noGrp="1"/>
          </p:cNvSpPr>
          <p:nvPr>
            <p:ph type="sldNum" sz="quarter" idx="13"/>
          </p:nvPr>
        </p:nvSpPr>
        <p:spPr/>
        <p:txBody>
          <a:bodyPr/>
          <a:lstStyle/>
          <a:p>
            <a:fld id="{0D687F6D-ADF0-1C41-93CB-D99BA5E06410}" type="slidenum">
              <a:rPr lang="nl-NL" smtClean="0"/>
              <a:pPr/>
              <a:t>‹nr.›</a:t>
            </a:fld>
            <a:endParaRPr lang="nl-NL"/>
          </a:p>
        </p:txBody>
      </p:sp>
    </p:spTree>
    <p:extLst>
      <p:ext uri="{BB962C8B-B14F-4D97-AF65-F5344CB8AC3E}">
        <p14:creationId xmlns:p14="http://schemas.microsoft.com/office/powerpoint/2010/main" val="296755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pPr/>
              <a:t>‹nr.›</a:t>
            </a:fld>
            <a:r>
              <a:rPr lang="en-US" dirty="0"/>
              <a:t> van </a:t>
            </a:r>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Tree>
    <p:extLst>
      <p:ext uri="{BB962C8B-B14F-4D97-AF65-F5344CB8AC3E}">
        <p14:creationId xmlns:p14="http://schemas.microsoft.com/office/powerpoint/2010/main" val="226396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3A3EBCA-0741-49B3-99B8-29461987C2F0}" type="datetimeFigureOut">
              <a:rPr lang="nl-NL" smtClean="0"/>
              <a:t>19-12-2024</a:t>
            </a:fld>
            <a:endParaRPr lang="nl-NL"/>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5CF13BD-0897-44D7-8ACC-D4F38D094886}" type="slidenum">
              <a:rPr lang="nl-NL" smtClean="0"/>
              <a:t>‹nr.›</a:t>
            </a:fld>
            <a:endParaRPr lang="nl-NL"/>
          </a:p>
        </p:txBody>
      </p:sp>
    </p:spTree>
    <p:extLst>
      <p:ext uri="{BB962C8B-B14F-4D97-AF65-F5344CB8AC3E}">
        <p14:creationId xmlns:p14="http://schemas.microsoft.com/office/powerpoint/2010/main" val="328821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6486190-F1D1-43BB-B712-AB7BE1C184AD}"/>
              </a:ext>
            </a:extLst>
          </p:cNvPr>
          <p:cNvSpPr>
            <a:spLocks noGrp="1"/>
          </p:cNvSpPr>
          <p:nvPr>
            <p:ph type="title"/>
          </p:nvPr>
        </p:nvSpPr>
        <p:spPr>
          <a:xfrm>
            <a:off x="628650" y="365129"/>
            <a:ext cx="7886700" cy="1325563"/>
          </a:xfrm>
          <a:prstGeom prst="rect">
            <a:avLst/>
          </a:prstGeom>
        </p:spPr>
        <p:txBody>
          <a:bodyPr vert="horz" lIns="91440" tIns="45720" rIns="91440" bIns="45720" rtlCol="0" anchor="b">
            <a:normAutofit/>
          </a:bodyPr>
          <a:lstStyle/>
          <a:p>
            <a:r>
              <a:rPr lang="nl-NL" dirty="0"/>
              <a:t>KLIK OM STIJL TE BEWERKEN</a:t>
            </a:r>
            <a:endParaRPr lang="en-GB" dirty="0"/>
          </a:p>
        </p:txBody>
      </p:sp>
      <p:sp>
        <p:nvSpPr>
          <p:cNvPr id="3" name="Tijdelijke aanduiding voor tekst 2">
            <a:extLst>
              <a:ext uri="{FF2B5EF4-FFF2-40B4-BE49-F238E27FC236}">
                <a16:creationId xmlns:a16="http://schemas.microsoft.com/office/drawing/2014/main" id="{6BC46703-C372-4CCF-BBDB-349EF159E78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GB" dirty="0"/>
          </a:p>
        </p:txBody>
      </p:sp>
      <p:pic>
        <p:nvPicPr>
          <p:cNvPr id="8" name="Afbeelding 7">
            <a:extLst>
              <a:ext uri="{FF2B5EF4-FFF2-40B4-BE49-F238E27FC236}">
                <a16:creationId xmlns:a16="http://schemas.microsoft.com/office/drawing/2014/main" id="{D2936B9B-9586-48DE-B845-C54BC129D8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49807" y="6227764"/>
            <a:ext cx="1359194" cy="588915"/>
          </a:xfrm>
          <a:prstGeom prst="rect">
            <a:avLst/>
          </a:prstGeom>
        </p:spPr>
      </p:pic>
      <p:sp>
        <p:nvSpPr>
          <p:cNvPr id="4" name="Tijdelijke aanduiding voor dianummer 3">
            <a:extLst>
              <a:ext uri="{FF2B5EF4-FFF2-40B4-BE49-F238E27FC236}">
                <a16:creationId xmlns:a16="http://schemas.microsoft.com/office/drawing/2014/main" id="{660F5766-4310-A54E-AEED-B54FD23699AC}"/>
              </a:ext>
            </a:extLst>
          </p:cNvPr>
          <p:cNvSpPr>
            <a:spLocks noGrp="1"/>
          </p:cNvSpPr>
          <p:nvPr>
            <p:ph type="sldNum" sz="quarter" idx="4"/>
          </p:nvPr>
        </p:nvSpPr>
        <p:spPr>
          <a:xfrm>
            <a:off x="628650" y="6339658"/>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0D687F6D-ADF0-1C41-93CB-D99BA5E06410}" type="slidenum">
              <a:rPr lang="nl-NL" smtClean="0"/>
              <a:pPr/>
              <a:t>‹nr.›</a:t>
            </a:fld>
            <a:endParaRPr lang="nl-NL"/>
          </a:p>
        </p:txBody>
      </p:sp>
    </p:spTree>
    <p:extLst>
      <p:ext uri="{BB962C8B-B14F-4D97-AF65-F5344CB8AC3E}">
        <p14:creationId xmlns:p14="http://schemas.microsoft.com/office/powerpoint/2010/main" val="1496374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70" r:id="rId8"/>
  </p:sldLayoutIdLst>
  <p:hf hdr="0" ftr="0" dt="0"/>
  <p:txStyles>
    <p:titleStyle>
      <a:lvl1pPr algn="l" defTabSz="514337" rtl="0" eaLnBrk="1" latinLnBrk="0" hangingPunct="1">
        <a:lnSpc>
          <a:spcPct val="90000"/>
        </a:lnSpc>
        <a:spcBef>
          <a:spcPct val="0"/>
        </a:spcBef>
        <a:buNone/>
        <a:defRPr lang="nl-NL" sz="3200" b="0" kern="1200" baseline="0" dirty="0">
          <a:solidFill>
            <a:srgbClr val="E50056"/>
          </a:solidFill>
          <a:latin typeface="Avenir Next Condensed" panose="020B0506020202020204" pitchFamily="34" charset="0"/>
          <a:ea typeface="+mj-ea"/>
          <a:cs typeface="Arial" panose="020B0604020202020204" pitchFamily="34" charset="0"/>
          <a:sym typeface="Avenir Next Condensed Demi Bold"/>
        </a:defRPr>
      </a:lvl1pPr>
    </p:titleStyle>
    <p:bodyStyle>
      <a:lvl1pPr marL="128585" indent="-128585" algn="l" defTabSz="514337" rtl="0" eaLnBrk="1" latinLnBrk="0" hangingPunct="1">
        <a:lnSpc>
          <a:spcPct val="80000"/>
        </a:lnSpc>
        <a:spcBef>
          <a:spcPts val="563"/>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385753" indent="-128585" algn="l" defTabSz="514337" rtl="0" eaLnBrk="1" latinLnBrk="0" hangingPunct="1">
        <a:lnSpc>
          <a:spcPct val="80000"/>
        </a:lnSpc>
        <a:spcBef>
          <a:spcPts val="281"/>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642921" indent="-128585" algn="l" defTabSz="514337" rtl="0" eaLnBrk="1" latinLnBrk="0" hangingPunct="1">
        <a:lnSpc>
          <a:spcPct val="80000"/>
        </a:lnSpc>
        <a:spcBef>
          <a:spcPts val="281"/>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900090" indent="-128585" algn="l" defTabSz="514337" rtl="0" eaLnBrk="1" latinLnBrk="0" hangingPunct="1">
        <a:lnSpc>
          <a:spcPct val="80000"/>
        </a:lnSpc>
        <a:spcBef>
          <a:spcPts val="281"/>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4pPr>
      <a:lvl5pPr marL="1157259" indent="-128585" algn="l" defTabSz="514337" rtl="0" eaLnBrk="1" latinLnBrk="0" hangingPunct="1">
        <a:lnSpc>
          <a:spcPct val="80000"/>
        </a:lnSpc>
        <a:spcBef>
          <a:spcPts val="281"/>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5pPr>
      <a:lvl6pPr marL="1414427"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3"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9"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1"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9"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nfluencewor.aimsites.nl/display/WORS1G1/STARRT-tabellen%3A+Mart+Rietdijk" TargetMode="External"/><Relationship Id="rId2" Type="http://schemas.openxmlformats.org/officeDocument/2006/relationships/hyperlink" Target="https://confluencewor.aimsites.nl/display/WORS1G1/8.+Plan+van+aanpak%3A+Projectorganisatie+en+communicati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onfluencewor.aimsites.nl/display/WORS1G1/Voorstel%3A+SDD+templat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iso.org/standard/35733.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nfluencewor.aimsites.nl/display/WORS1G1/3.+Plan+van+aanpak%3A+Doelstelling%2C+opdracht+en+op+te+leveren+resultaten+voor+het+bedrijf" TargetMode="External"/><Relationship Id="rId2" Type="http://schemas.openxmlformats.org/officeDocument/2006/relationships/hyperlink" Target="https://confluencewor.aimsites.nl/display/WORS1G1/Definition+of+Don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onfluencewor.aimsites.nl/display/WORS1G1/6.+Plan+van+aanpak%3A+Op+te+leveren+producten+en+kwaliteitseisen#:~:text=Voldoet%20aan%20DoD%20voor,requirements%20aan%20het%20systeem" TargetMode="External"/><Relationship Id="rId2" Type="http://schemas.openxmlformats.org/officeDocument/2006/relationships/hyperlink" Target="https://confluencewor.aimsites.nl/display/WORS1G1/Software+Requirements+Specification" TargetMode="External"/><Relationship Id="rId1" Type="http://schemas.openxmlformats.org/officeDocument/2006/relationships/slideLayout" Target="../slideLayouts/slideLayout2.xml"/><Relationship Id="rId6" Type="http://schemas.openxmlformats.org/officeDocument/2006/relationships/hyperlink" Target="https://han.onderwijsonline.nl/elearning/lessonfile/VNjnbwxN/eyJpdiI6IjhEYVhzdzFXcFMySDBEM1VOWEs2OWc9PSIsInZhbHVlIjoiTVQ4VG1ra3FlUmxDUC9naWwvb2VobXd3ZGkweXBYY2NucldqQklGUjRSbEN1VnBXQUtpUFdBaFdmWkVLaTJIcSIsIm1hYyI6IjMyYzcyZDZmOTczYjU3NmEwNTAyOGExMTgzN2Q1YmNhNTM1MDhlZDBjMmM3NGE4OWQwMWFhNGExMTNiMWRkNzciLCJ0YWciOiIifQ==" TargetMode="External"/><Relationship Id="rId5" Type="http://schemas.openxmlformats.org/officeDocument/2006/relationships/hyperlink" Target="https://confluencewor.aimsites.nl/display/WORS1G1/3.+Use+case+beschrijving#:~:text=Use%20Case%206%3A%20Mok,geen%20mok%20is%20gevonden" TargetMode="External"/><Relationship Id="rId4" Type="http://schemas.openxmlformats.org/officeDocument/2006/relationships/hyperlink" Target="https://confluencewor.aimsites.nl/display/WORS1G1/4.+Functionele+requirements#:~:text=De%20robot%20moet%20een%20mok%20in%20zijn%20directe%20omgeving%20kunnen%20vinden%20en%20het%20zichtbaar%20aangeven%20als%20deze%20is%20gevonden."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s://confluencewor.aimsites.nl/display/WORS1G1/Onderzoek+Sturi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confluencewor.aimsites.nl/display/WORS1G1/Definition+of+Done"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bitbucket.aimsites.nl/projects/ZIUURN/repos/veilig-veilen/browse/config/code-stijl.md" TargetMode="External"/><Relationship Id="rId2" Type="http://schemas.openxmlformats.org/officeDocument/2006/relationships/hyperlink" Target="https://confluenceasd.aimsites.nl/display/ZIUURN/Definition+of+Done+-+Cod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confluencewor.aimsites.nl/display/WORS1G1/3.+Plan+van+aanpak%3A+Doelstelling%2C+opdracht+en+op+te+leveren+resultaten+voor+het+bedrijf"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confluencewor.aimsites.nl/display/~LPW.vanDuijnhoven@student.han.n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confluencewor.aimsites.nl/pages/diffpagesbyversion.action?pageId=369839995&amp;selectedPageVersions=114&amp;selectedPageVersions=113" TargetMode="External"/><Relationship Id="rId3" Type="http://schemas.openxmlformats.org/officeDocument/2006/relationships/hyperlink" Target="https://confluencewor.aimsites.nl/pages/diffpagesbyversion.action?pageId=369839995&amp;selectedPageVersions=71&amp;selectedPageVersions=70" TargetMode="External"/><Relationship Id="rId7" Type="http://schemas.openxmlformats.org/officeDocument/2006/relationships/hyperlink" Target="https://bitbucket.aimsites.nl/projects/WORKLM/repos/wor-project-repo-2024-2025-s2/commits/165246a5b21fe4416b096a1bd442f35b9f405e2e#Code/fci-jazzy/franka_ros2/simulation_description/hh_description/safari600t/onderstel.xacro" TargetMode="External"/><Relationship Id="rId2" Type="http://schemas.openxmlformats.org/officeDocument/2006/relationships/hyperlink" Target="https://confluencewor.aimsites.nl/pages/diffpagesbyversion.action?pageId=369839995&amp;selectedPageVersions=66&amp;selectedPageVersions=63" TargetMode="External"/><Relationship Id="rId1" Type="http://schemas.openxmlformats.org/officeDocument/2006/relationships/slideLayout" Target="../slideLayouts/slideLayout2.xml"/><Relationship Id="rId6" Type="http://schemas.openxmlformats.org/officeDocument/2006/relationships/hyperlink" Target="https://confluencewor.aimsites.nl/pages/diffpagesbyversion.action?pageId=369839995&amp;selectedPageVersions=107&amp;selectedPageVersions=106" TargetMode="External"/><Relationship Id="rId5" Type="http://schemas.openxmlformats.org/officeDocument/2006/relationships/hyperlink" Target="https://confluencewor.aimsites.nl/pages/diffpagesbyversion.action?pageId=369839995&amp;selectedPageVersions=89&amp;selectedPageVersions=88" TargetMode="External"/><Relationship Id="rId4" Type="http://schemas.openxmlformats.org/officeDocument/2006/relationships/hyperlink" Target="https://confluencewor.aimsites.nl/pages/diffpagesbyversion.action?pageId=369839995&amp;selectedPageVersions=87&amp;selectedPageVersions=86"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gitlab.devops.aimsites.nl/itn-asd-b-f/chips-distribution-game/-/merge_" TargetMode="External"/><Relationship Id="rId2" Type="http://schemas.openxmlformats.org/officeDocument/2006/relationships/hyperlink" Target="https://gitlab.devops.aimsites.nl/itn-asd-b-f/chips-distribution-game/-/merge_re/6" TargetMode="External"/><Relationship Id="rId1" Type="http://schemas.openxmlformats.org/officeDocument/2006/relationships/slideLayout" Target="../slideLayouts/slideLayout2.xml"/><Relationship Id="rId4" Type="http://schemas.openxmlformats.org/officeDocument/2006/relationships/hyperlink" Target="https://bitbucket.aimsites.nl/plugins/servlet/graphs/contributors/KNNZPJ/chips-distribution-game?refId=all-branches&amp;group=weeks&amp;type=a"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confluenceasd.aimsites.nl/display/VDFZEH/Teamlid+7%3A+Projectverslag#Teamlid7:Projectverslag-BijlageK" TargetMode="External"/><Relationship Id="rId2" Type="http://schemas.openxmlformats.org/officeDocument/2006/relationships/hyperlink" Target="https://confluenceasd.aimsites.nl/display/VDFZEH/Teamlid+7%3A+Projectverslag#Teamlid7:Projectverslag-BijlageO"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confluenceasd.aimsites.nl/display/VDFZEH/Teamlid+7%3A+Projectverslag#Teamlid7:Projectverslag-BijlageH"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file:///C:\display\KVOXAB\Erik+-+Inhoudelijk+leerdoe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google.github.io/googletest/primer.html" TargetMode="External"/><Relationship Id="rId7" Type="http://schemas.openxmlformats.org/officeDocument/2006/relationships/hyperlink" Target="https://bitbucket.aimsites.nl/projects/KVOXAB/repos/wor_21_22_s1_mwlc_driving_control_hld/browse/src/driving_control_hld.cpp?at=refs%2Fheads%2Ffeature%2FKVOXAB-379-driving-control-hld-gtest-new" TargetMode="External"/><Relationship Id="rId2" Type="http://schemas.openxmlformats.org/officeDocument/2006/relationships/hyperlink" Target="https://www.boost.org/doc/libs/1_43_0/libs/test/doc/html/utf.html" TargetMode="External"/><Relationship Id="rId1" Type="http://schemas.openxmlformats.org/officeDocument/2006/relationships/slideLayout" Target="../slideLayouts/slideLayout2.xml"/><Relationship Id="rId6" Type="http://schemas.openxmlformats.org/officeDocument/2006/relationships/hyperlink" Target="https://bitbucket.aimsites.nl/projects/KVOXAB/repos/wor_21_22_s1_mwlc_driving_control_hld/browse/test/driving_control_hld_test.cpp?at=refs%2Fheads%2Ffeature%2FKVOXAB-379-driving-control-hld-gtest-new" TargetMode="External"/><Relationship Id="rId5" Type="http://schemas.openxmlformats.org/officeDocument/2006/relationships/hyperlink" Target="https://google.github.io/googletest/gmock_for_dummies.html" TargetMode="External"/><Relationship Id="rId4" Type="http://schemas.openxmlformats.org/officeDocument/2006/relationships/hyperlink" Target="https://google.github.io/googletest/advanced.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bitbucket.aimsites.nl/projects/KVOXAB/repos/wor_21_22_s1_mwlc_driving_control_hld/pull-requests/3/diff#test/driving_control_hld_test.cpp"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confluencewor.aimsites.nl/display/KVOXAB/Eindkwalificatie+beoordelin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1.han.nl/insite/studenten/jouw-opleiding/hbo/hbo-ict/voltijd/rechten-en-plichten/os-oer-hbo-ict-voltijd-2024-2025.pdf"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628D9144-D38B-C74D-8983-140B65FF5D9C}"/>
              </a:ext>
            </a:extLst>
          </p:cNvPr>
          <p:cNvSpPr>
            <a:spLocks noGrp="1"/>
          </p:cNvSpPr>
          <p:nvPr>
            <p:ph type="body" sz="quarter" idx="12"/>
          </p:nvPr>
        </p:nvSpPr>
        <p:spPr/>
        <p:txBody>
          <a:bodyPr/>
          <a:lstStyle/>
          <a:p>
            <a:r>
              <a:rPr lang="nl-NL" sz="2400" b="1" dirty="0"/>
              <a:t>AIM – ICT </a:t>
            </a:r>
          </a:p>
        </p:txBody>
      </p:sp>
      <p:sp>
        <p:nvSpPr>
          <p:cNvPr id="4" name="Tijdelijke aanduiding voor tekst 3">
            <a:extLst>
              <a:ext uri="{FF2B5EF4-FFF2-40B4-BE49-F238E27FC236}">
                <a16:creationId xmlns:a16="http://schemas.microsoft.com/office/drawing/2014/main" id="{7CBFDDB1-D316-B446-8C79-25205C2A9FD6}"/>
              </a:ext>
            </a:extLst>
          </p:cNvPr>
          <p:cNvSpPr>
            <a:spLocks noGrp="1"/>
          </p:cNvSpPr>
          <p:nvPr>
            <p:ph type="body" sz="quarter" idx="13"/>
          </p:nvPr>
        </p:nvSpPr>
        <p:spPr/>
        <p:txBody>
          <a:bodyPr>
            <a:normAutofit/>
          </a:bodyPr>
          <a:lstStyle/>
          <a:p>
            <a:r>
              <a:rPr lang="nl-NL" sz="6000" dirty="0"/>
              <a:t>Projectverslag Eind</a:t>
            </a:r>
          </a:p>
          <a:p>
            <a:endParaRPr lang="nl-NL" sz="3600" dirty="0"/>
          </a:p>
          <a:p>
            <a:r>
              <a:rPr lang="nl-NL" sz="3600" dirty="0" err="1"/>
              <a:t>WoR</a:t>
            </a:r>
            <a:r>
              <a:rPr lang="nl-NL" sz="3600" dirty="0"/>
              <a:t> Project </a:t>
            </a:r>
          </a:p>
          <a:p>
            <a:r>
              <a:rPr lang="nl-NL" sz="3600" dirty="0"/>
              <a:t>S1 2024-2025  </a:t>
            </a:r>
          </a:p>
        </p:txBody>
      </p:sp>
      <p:sp>
        <p:nvSpPr>
          <p:cNvPr id="5" name="Tijdelijke aanduiding voor dianummer 4">
            <a:extLst>
              <a:ext uri="{FF2B5EF4-FFF2-40B4-BE49-F238E27FC236}">
                <a16:creationId xmlns:a16="http://schemas.microsoft.com/office/drawing/2014/main" id="{F5C92217-AFE3-9542-8B3A-83756D35F823}"/>
              </a:ext>
            </a:extLst>
          </p:cNvPr>
          <p:cNvSpPr>
            <a:spLocks noGrp="1"/>
          </p:cNvSpPr>
          <p:nvPr>
            <p:ph type="sldNum" sz="quarter" idx="14"/>
          </p:nvPr>
        </p:nvSpPr>
        <p:spPr/>
        <p:txBody>
          <a:bodyPr/>
          <a:lstStyle/>
          <a:p>
            <a:fld id="{0D687F6D-ADF0-1C41-93CB-D99BA5E06410}" type="slidenum">
              <a:rPr lang="nl-NL" smtClean="0"/>
              <a:pPr/>
              <a:t>1</a:t>
            </a:fld>
            <a:endParaRPr lang="nl-NL"/>
          </a:p>
        </p:txBody>
      </p:sp>
      <p:sp>
        <p:nvSpPr>
          <p:cNvPr id="7" name="Text Placeholder 6">
            <a:extLst>
              <a:ext uri="{FF2B5EF4-FFF2-40B4-BE49-F238E27FC236}">
                <a16:creationId xmlns:a16="http://schemas.microsoft.com/office/drawing/2014/main" id="{39CA3CD7-8F3E-49B1-8FFF-DB680AF358B1}"/>
              </a:ext>
            </a:extLst>
          </p:cNvPr>
          <p:cNvSpPr>
            <a:spLocks noGrp="1"/>
          </p:cNvSpPr>
          <p:nvPr>
            <p:ph type="body" sz="quarter" idx="11"/>
          </p:nvPr>
        </p:nvSpPr>
        <p:spPr/>
        <p:txBody>
          <a:bodyPr/>
          <a:lstStyle/>
          <a:p>
            <a:endParaRPr lang="nl-NL"/>
          </a:p>
        </p:txBody>
      </p:sp>
    </p:spTree>
    <p:extLst>
      <p:ext uri="{BB962C8B-B14F-4D97-AF65-F5344CB8AC3E}">
        <p14:creationId xmlns:p14="http://schemas.microsoft.com/office/powerpoint/2010/main" val="1661200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9CC2D15-1C53-5F61-873E-BAF931D6629B}"/>
              </a:ext>
            </a:extLst>
          </p:cNvPr>
          <p:cNvSpPr>
            <a:spLocks noGrp="1"/>
          </p:cNvSpPr>
          <p:nvPr>
            <p:ph type="body" sz="quarter" idx="10"/>
          </p:nvPr>
        </p:nvSpPr>
        <p:spPr/>
        <p:txBody>
          <a:bodyPr>
            <a:normAutofit fontScale="77500" lnSpcReduction="20000"/>
          </a:bodyPr>
          <a:lstStyle/>
          <a:p>
            <a:pPr algn="l">
              <a:spcBef>
                <a:spcPts val="750"/>
              </a:spcBef>
            </a:pPr>
            <a:r>
              <a:rPr lang="nl-NL" b="0" i="0" dirty="0">
                <a:solidFill>
                  <a:srgbClr val="172B4D"/>
                </a:solidFill>
                <a:effectLst/>
                <a:latin typeface="-apple-system"/>
              </a:rPr>
              <a:t>De Daily </a:t>
            </a:r>
            <a:r>
              <a:rPr lang="nl-NL" b="0" i="0" dirty="0" err="1">
                <a:solidFill>
                  <a:srgbClr val="172B4D"/>
                </a:solidFill>
                <a:effectLst/>
                <a:latin typeface="-apple-system"/>
              </a:rPr>
              <a:t>Standup</a:t>
            </a:r>
            <a:r>
              <a:rPr lang="nl-NL" b="0" i="0" dirty="0">
                <a:solidFill>
                  <a:srgbClr val="172B4D"/>
                </a:solidFill>
                <a:effectLst/>
                <a:latin typeface="-apple-system"/>
              </a:rPr>
              <a:t> werd vooral gebruikt als meeting om de stand van zaken helder te krijgen. Zo werd er tijdens de </a:t>
            </a:r>
            <a:r>
              <a:rPr lang="nl-NL" b="0" i="0" dirty="0" err="1">
                <a:solidFill>
                  <a:srgbClr val="172B4D"/>
                </a:solidFill>
                <a:effectLst/>
                <a:latin typeface="-apple-system"/>
              </a:rPr>
              <a:t>daily</a:t>
            </a:r>
            <a:r>
              <a:rPr lang="nl-NL" b="0" i="0" dirty="0">
                <a:solidFill>
                  <a:srgbClr val="172B4D"/>
                </a:solidFill>
                <a:effectLst/>
                <a:latin typeface="-apple-system"/>
              </a:rPr>
              <a:t> </a:t>
            </a:r>
            <a:r>
              <a:rPr lang="nl-NL" b="0" i="0" dirty="0" err="1">
                <a:solidFill>
                  <a:srgbClr val="172B4D"/>
                </a:solidFill>
                <a:effectLst/>
                <a:latin typeface="-apple-system"/>
              </a:rPr>
              <a:t>standup</a:t>
            </a:r>
            <a:r>
              <a:rPr lang="nl-NL" b="0" i="0" dirty="0">
                <a:solidFill>
                  <a:srgbClr val="172B4D"/>
                </a:solidFill>
                <a:effectLst/>
                <a:latin typeface="-apple-system"/>
              </a:rPr>
              <a:t> regelmatig geconstateerd dat mensen die met verschillende componenten bezig waren, moesten overleggen over de samenwerking tussen die componenten. De Daily </a:t>
            </a:r>
            <a:r>
              <a:rPr lang="nl-NL" b="0" i="0" dirty="0" err="1">
                <a:solidFill>
                  <a:srgbClr val="172B4D"/>
                </a:solidFill>
                <a:effectLst/>
                <a:latin typeface="-apple-system"/>
              </a:rPr>
              <a:t>Standup</a:t>
            </a:r>
            <a:r>
              <a:rPr lang="nl-NL" b="0" i="0" dirty="0">
                <a:solidFill>
                  <a:srgbClr val="172B4D"/>
                </a:solidFill>
                <a:effectLst/>
                <a:latin typeface="-apple-system"/>
              </a:rPr>
              <a:t> was niet zo nuttig op het controleren van of taken wel op tijd afkwamen zoals afgesproken. Er werd niet of nauwelijks iets mee gedaan als een taak uitliep. Er werd per persoon niet genoemd of die klaar was met de vorige taak en wat die van plan was vandaag af te krijgen. Zo was er weinig aansprakelijkheid op de afronding van de taken. </a:t>
            </a:r>
          </a:p>
          <a:p>
            <a:pPr algn="l">
              <a:spcBef>
                <a:spcPts val="750"/>
              </a:spcBef>
            </a:pPr>
            <a:r>
              <a:rPr lang="nl-NL" b="0" i="0" dirty="0">
                <a:solidFill>
                  <a:srgbClr val="172B4D"/>
                </a:solidFill>
                <a:effectLst/>
                <a:latin typeface="-apple-system"/>
              </a:rPr>
              <a:t>De afronding van de elaboratiefase ging erg rommelig, omdat het te lang duurde voordat we officieel de constructiefase hadden gestart. Dit kwam onder andere ook door het opstellen van de </a:t>
            </a:r>
            <a:r>
              <a:rPr lang="nl-NL" b="0" i="0" dirty="0" err="1">
                <a:solidFill>
                  <a:srgbClr val="172B4D"/>
                </a:solidFill>
                <a:effectLst/>
                <a:latin typeface="-apple-system"/>
              </a:rPr>
              <a:t>requirements</a:t>
            </a:r>
            <a:r>
              <a:rPr lang="nl-NL" b="0" i="0" dirty="0">
                <a:solidFill>
                  <a:srgbClr val="172B4D"/>
                </a:solidFill>
                <a:effectLst/>
                <a:latin typeface="-apple-system"/>
              </a:rPr>
              <a:t> van de </a:t>
            </a:r>
            <a:r>
              <a:rPr lang="nl-NL" b="0" i="0" dirty="0" err="1">
                <a:solidFill>
                  <a:srgbClr val="172B4D"/>
                </a:solidFill>
                <a:effectLst/>
                <a:latin typeface="-apple-system"/>
              </a:rPr>
              <a:t>milestone</a:t>
            </a:r>
            <a:r>
              <a:rPr lang="nl-NL" b="0" i="0" dirty="0">
                <a:solidFill>
                  <a:srgbClr val="172B4D"/>
                </a:solidFill>
                <a:effectLst/>
                <a:latin typeface="-apple-system"/>
              </a:rPr>
              <a:t> vergaderingen waar we te veel aan vast hielden. Een aantal van de onderzoeken was nog niet klaar en werd er dus niet overgegaan naar de constructiefase. Zo werden er taken toegevoegd aan de sprint en ging iedereen willekeurige dingen zoeken die nog niet werkten. Hierdoor was er totaal geen focus vlak voor de constructiefase. De constructiefase is te laat gestart, en hebben we maar één sprint gehad. Hiervoor is geen sprintdoel gesteld, alleen het halen van het opgestelde scenario. Zo was het voor ons en de stakeholders ook niet duidelijk wat wanneer opgeleverd zou worden. Zo konden we als groep ook niet anderen aansprakelijk houden als de deadline hiervan niet werd gehaald, omdat er geen deadline was. Voor de volgende keer zou het handig zijn om een sprintdoel op te stellen per component, met wanneer het klaar is. Als dat dan niet perse het einde van de sprint is, is dat ook niet erg. Zo wordt er wat meer druk achter gezet, is het duidelijker wanneer en waarom een component achterloopt, en kun je als ontwikkelaar meer focussen. Door het telkens toevoegen van nieuwe taken was de </a:t>
            </a:r>
            <a:r>
              <a:rPr lang="nl-NL" b="0" i="0" dirty="0" err="1">
                <a:solidFill>
                  <a:srgbClr val="172B4D"/>
                </a:solidFill>
                <a:effectLst/>
                <a:latin typeface="-apple-system"/>
              </a:rPr>
              <a:t>burndown</a:t>
            </a:r>
            <a:r>
              <a:rPr lang="nl-NL" b="0" i="0" dirty="0">
                <a:solidFill>
                  <a:srgbClr val="172B4D"/>
                </a:solidFill>
                <a:effectLst/>
                <a:latin typeface="-apple-system"/>
              </a:rPr>
              <a:t> </a:t>
            </a:r>
            <a:r>
              <a:rPr lang="nl-NL" b="0" i="0" dirty="0" err="1">
                <a:solidFill>
                  <a:srgbClr val="172B4D"/>
                </a:solidFill>
                <a:effectLst/>
                <a:latin typeface="-apple-system"/>
              </a:rPr>
              <a:t>chart</a:t>
            </a:r>
            <a:r>
              <a:rPr lang="nl-NL" b="0" i="0" dirty="0">
                <a:solidFill>
                  <a:srgbClr val="172B4D"/>
                </a:solidFill>
                <a:effectLst/>
                <a:latin typeface="-apple-system"/>
              </a:rPr>
              <a:t> ook niet nuttig, en had je geen overzicht over hoe dichtbij je bij het afronden was van de taken. </a:t>
            </a:r>
            <a:r>
              <a:rPr lang="nl-NL" b="0" i="0" dirty="0" err="1">
                <a:solidFill>
                  <a:srgbClr val="172B4D"/>
                </a:solidFill>
                <a:effectLst/>
                <a:latin typeface="-apple-system"/>
              </a:rPr>
              <a:t>Burndown</a:t>
            </a:r>
            <a:r>
              <a:rPr lang="nl-NL" b="0" i="0" dirty="0">
                <a:solidFill>
                  <a:srgbClr val="172B4D"/>
                </a:solidFill>
                <a:effectLst/>
                <a:latin typeface="-apple-system"/>
              </a:rPr>
              <a:t> </a:t>
            </a:r>
            <a:r>
              <a:rPr lang="nl-NL" b="0" i="0" dirty="0" err="1">
                <a:solidFill>
                  <a:srgbClr val="172B4D"/>
                </a:solidFill>
                <a:effectLst/>
                <a:latin typeface="-apple-system"/>
              </a:rPr>
              <a:t>charts</a:t>
            </a:r>
            <a:r>
              <a:rPr lang="nl-NL" b="0" i="0" dirty="0">
                <a:solidFill>
                  <a:srgbClr val="172B4D"/>
                </a:solidFill>
                <a:effectLst/>
                <a:latin typeface="-apple-system"/>
              </a:rPr>
              <a:t> zijn ook nuttig voor een </a:t>
            </a:r>
            <a:r>
              <a:rPr lang="nl-NL" b="0" i="0" dirty="0" err="1">
                <a:solidFill>
                  <a:srgbClr val="172B4D"/>
                </a:solidFill>
                <a:effectLst/>
                <a:latin typeface="-apple-system"/>
              </a:rPr>
              <a:t>retrospective</a:t>
            </a:r>
            <a:r>
              <a:rPr lang="nl-NL" b="0" i="0" dirty="0">
                <a:solidFill>
                  <a:srgbClr val="172B4D"/>
                </a:solidFill>
                <a:effectLst/>
                <a:latin typeface="-apple-system"/>
              </a:rPr>
              <a:t> of een </a:t>
            </a:r>
            <a:r>
              <a:rPr lang="nl-NL" b="0" i="0" dirty="0" err="1">
                <a:solidFill>
                  <a:srgbClr val="172B4D"/>
                </a:solidFill>
                <a:effectLst/>
                <a:latin typeface="-apple-system"/>
              </a:rPr>
              <a:t>daily</a:t>
            </a:r>
            <a:r>
              <a:rPr lang="nl-NL" b="0" i="0" dirty="0">
                <a:solidFill>
                  <a:srgbClr val="172B4D"/>
                </a:solidFill>
                <a:effectLst/>
                <a:latin typeface="-apple-system"/>
              </a:rPr>
              <a:t> </a:t>
            </a:r>
            <a:r>
              <a:rPr lang="nl-NL" b="0" i="0" dirty="0" err="1">
                <a:solidFill>
                  <a:srgbClr val="172B4D"/>
                </a:solidFill>
                <a:effectLst/>
                <a:latin typeface="-apple-system"/>
              </a:rPr>
              <a:t>standup</a:t>
            </a:r>
            <a:r>
              <a:rPr lang="nl-NL" b="0" i="0" dirty="0">
                <a:solidFill>
                  <a:srgbClr val="172B4D"/>
                </a:solidFill>
                <a:effectLst/>
                <a:latin typeface="-apple-system"/>
              </a:rPr>
              <a:t>, maar daar konden we er ook geen gebruik van maken. </a:t>
            </a:r>
          </a:p>
        </p:txBody>
      </p:sp>
      <p:sp>
        <p:nvSpPr>
          <p:cNvPr id="3" name="Titel 2">
            <a:extLst>
              <a:ext uri="{FF2B5EF4-FFF2-40B4-BE49-F238E27FC236}">
                <a16:creationId xmlns:a16="http://schemas.microsoft.com/office/drawing/2014/main" id="{475752C5-D770-6541-E27E-B8A2451842C5}"/>
              </a:ext>
            </a:extLst>
          </p:cNvPr>
          <p:cNvSpPr>
            <a:spLocks noGrp="1"/>
          </p:cNvSpPr>
          <p:nvPr>
            <p:ph type="title"/>
          </p:nvPr>
        </p:nvSpPr>
        <p:spPr/>
        <p:txBody>
          <a:bodyPr/>
          <a:lstStyle/>
          <a:p>
            <a:r>
              <a:rPr lang="nl-NL" dirty="0"/>
              <a:t>Voorbeeld 2</a:t>
            </a:r>
          </a:p>
        </p:txBody>
      </p:sp>
      <p:sp>
        <p:nvSpPr>
          <p:cNvPr id="4" name="Tijdelijke aanduiding voor dianummer 3">
            <a:extLst>
              <a:ext uri="{FF2B5EF4-FFF2-40B4-BE49-F238E27FC236}">
                <a16:creationId xmlns:a16="http://schemas.microsoft.com/office/drawing/2014/main" id="{65CD454A-FB32-BEF2-5CDB-6AF7F5CAC6BD}"/>
              </a:ext>
            </a:extLst>
          </p:cNvPr>
          <p:cNvSpPr>
            <a:spLocks noGrp="1"/>
          </p:cNvSpPr>
          <p:nvPr>
            <p:ph type="sldNum" sz="quarter" idx="11"/>
          </p:nvPr>
        </p:nvSpPr>
        <p:spPr/>
        <p:txBody>
          <a:bodyPr/>
          <a:lstStyle/>
          <a:p>
            <a:fld id="{0D687F6D-ADF0-1C41-93CB-D99BA5E06410}" type="slidenum">
              <a:rPr lang="nl-NL" smtClean="0"/>
              <a:pPr/>
              <a:t>10</a:t>
            </a:fld>
            <a:endParaRPr lang="nl-NL" dirty="0"/>
          </a:p>
        </p:txBody>
      </p:sp>
    </p:spTree>
    <p:extLst>
      <p:ext uri="{BB962C8B-B14F-4D97-AF65-F5344CB8AC3E}">
        <p14:creationId xmlns:p14="http://schemas.microsoft.com/office/powerpoint/2010/main" val="176517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C81E620-0A51-1FFF-67F0-3A7BFD7E18F9}"/>
              </a:ext>
            </a:extLst>
          </p:cNvPr>
          <p:cNvSpPr>
            <a:spLocks noGrp="1"/>
          </p:cNvSpPr>
          <p:nvPr>
            <p:ph type="body" sz="quarter" idx="10"/>
          </p:nvPr>
        </p:nvSpPr>
        <p:spPr/>
        <p:txBody>
          <a:bodyPr>
            <a:normAutofit fontScale="77500" lnSpcReduction="20000"/>
          </a:bodyPr>
          <a:lstStyle/>
          <a:p>
            <a:pPr algn="l">
              <a:spcBef>
                <a:spcPts val="750"/>
              </a:spcBef>
            </a:pPr>
            <a:r>
              <a:rPr lang="nl-NL" b="0" i="0" dirty="0">
                <a:solidFill>
                  <a:srgbClr val="172B4D"/>
                </a:solidFill>
                <a:effectLst/>
                <a:latin typeface="-apple-system"/>
              </a:rPr>
              <a:t>De </a:t>
            </a:r>
            <a:r>
              <a:rPr lang="nl-NL" b="0" i="0" dirty="0" err="1">
                <a:solidFill>
                  <a:srgbClr val="172B4D"/>
                </a:solidFill>
                <a:effectLst/>
                <a:latin typeface="-apple-system"/>
              </a:rPr>
              <a:t>Retrospective</a:t>
            </a:r>
            <a:r>
              <a:rPr lang="nl-NL" b="0" i="0" dirty="0">
                <a:solidFill>
                  <a:srgbClr val="172B4D"/>
                </a:solidFill>
                <a:effectLst/>
                <a:latin typeface="-apple-system"/>
              </a:rPr>
              <a:t> was goed gebruikt voor de elaboratiefase, dit zorgde voor nuttige actiepunten en nieuwe afspraken. De laatste </a:t>
            </a:r>
            <a:r>
              <a:rPr lang="nl-NL" b="0" i="0" dirty="0" err="1">
                <a:solidFill>
                  <a:srgbClr val="172B4D"/>
                </a:solidFill>
                <a:effectLst/>
                <a:latin typeface="-apple-system"/>
              </a:rPr>
              <a:t>retrospective</a:t>
            </a:r>
            <a:r>
              <a:rPr lang="nl-NL" b="0" i="0" dirty="0">
                <a:solidFill>
                  <a:srgbClr val="172B4D"/>
                </a:solidFill>
                <a:effectLst/>
                <a:latin typeface="-apple-system"/>
              </a:rPr>
              <a:t> was aan het eind van het rommelige eind van de elaboratiefase. Het voornaamste wat er uit die </a:t>
            </a:r>
            <a:r>
              <a:rPr lang="nl-NL" b="0" i="0" dirty="0" err="1">
                <a:solidFill>
                  <a:srgbClr val="172B4D"/>
                </a:solidFill>
                <a:effectLst/>
                <a:latin typeface="-apple-system"/>
              </a:rPr>
              <a:t>retrospective</a:t>
            </a:r>
            <a:r>
              <a:rPr lang="nl-NL" b="0" i="0" dirty="0">
                <a:solidFill>
                  <a:srgbClr val="172B4D"/>
                </a:solidFill>
                <a:effectLst/>
                <a:latin typeface="-apple-system"/>
              </a:rPr>
              <a:t> kwam, was dat we de constructie moesten starten zodat er weer overzicht kwam in de chaos. We hebben geen </a:t>
            </a:r>
            <a:r>
              <a:rPr lang="nl-NL" b="0" i="0" dirty="0" err="1">
                <a:solidFill>
                  <a:srgbClr val="172B4D"/>
                </a:solidFill>
                <a:effectLst/>
                <a:latin typeface="-apple-system"/>
              </a:rPr>
              <a:t>retrospective</a:t>
            </a:r>
            <a:r>
              <a:rPr lang="nl-NL" b="0" i="0" dirty="0">
                <a:solidFill>
                  <a:srgbClr val="172B4D"/>
                </a:solidFill>
                <a:effectLst/>
                <a:latin typeface="-apple-system"/>
              </a:rPr>
              <a:t> meer uitgevoerd in de constructiefase, en hadden daarom niet de kans om de aanpak van de constructiefase te verbeteren. Hier kon bijvoorbeeld het bovenstaande over de Daily </a:t>
            </a:r>
            <a:r>
              <a:rPr lang="nl-NL" b="0" i="0" dirty="0" err="1">
                <a:solidFill>
                  <a:srgbClr val="172B4D"/>
                </a:solidFill>
                <a:effectLst/>
                <a:latin typeface="-apple-system"/>
              </a:rPr>
              <a:t>Standups</a:t>
            </a:r>
            <a:r>
              <a:rPr lang="nl-NL" b="0" i="0" dirty="0">
                <a:solidFill>
                  <a:srgbClr val="172B4D"/>
                </a:solidFill>
                <a:effectLst/>
                <a:latin typeface="-apple-system"/>
              </a:rPr>
              <a:t> en sprintdoelen worden gerealiseerd. De </a:t>
            </a:r>
            <a:r>
              <a:rPr lang="nl-NL" b="0" i="0" dirty="0" err="1">
                <a:solidFill>
                  <a:srgbClr val="172B4D"/>
                </a:solidFill>
                <a:effectLst/>
                <a:latin typeface="-apple-system"/>
              </a:rPr>
              <a:t>Retrospective</a:t>
            </a:r>
            <a:r>
              <a:rPr lang="nl-NL" b="0" i="0" dirty="0">
                <a:solidFill>
                  <a:srgbClr val="172B4D"/>
                </a:solidFill>
                <a:effectLst/>
                <a:latin typeface="-apple-system"/>
              </a:rPr>
              <a:t> lieten we ook te snel liggen, omdat dit gezamenlijk veel tijd kost en we wilden focussen op het scenario.</a:t>
            </a:r>
          </a:p>
          <a:p>
            <a:pPr algn="l">
              <a:spcBef>
                <a:spcPts val="750"/>
              </a:spcBef>
            </a:pPr>
            <a:r>
              <a:rPr lang="nl-NL" b="0" i="0" dirty="0">
                <a:solidFill>
                  <a:srgbClr val="172B4D"/>
                </a:solidFill>
                <a:effectLst/>
                <a:latin typeface="-apple-system"/>
              </a:rPr>
              <a:t>Door het afwijken van de opzet in het </a:t>
            </a:r>
            <a:r>
              <a:rPr lang="nl-NL" b="0" i="0" dirty="0" err="1">
                <a:solidFill>
                  <a:srgbClr val="172B4D"/>
                </a:solidFill>
                <a:effectLst/>
                <a:latin typeface="-apple-system"/>
              </a:rPr>
              <a:t>PvA</a:t>
            </a:r>
            <a:r>
              <a:rPr lang="nl-NL" b="0" i="0" dirty="0">
                <a:solidFill>
                  <a:srgbClr val="172B4D"/>
                </a:solidFill>
                <a:effectLst/>
                <a:latin typeface="-apple-system"/>
              </a:rPr>
              <a:t> in de elaboratiefase, is er eigenlijk ook weinig gebruik gemaakt van de opzet voor de constructiefase. Ik herken weinig onderdelen terug die we in het </a:t>
            </a:r>
            <a:r>
              <a:rPr lang="nl-NL" b="0" i="0" dirty="0" err="1">
                <a:solidFill>
                  <a:srgbClr val="172B4D"/>
                </a:solidFill>
                <a:effectLst/>
                <a:latin typeface="-apple-system"/>
              </a:rPr>
              <a:t>PvA</a:t>
            </a:r>
            <a:r>
              <a:rPr lang="nl-NL" b="0" i="0" dirty="0">
                <a:solidFill>
                  <a:srgbClr val="172B4D"/>
                </a:solidFill>
                <a:effectLst/>
                <a:latin typeface="-apple-system"/>
              </a:rPr>
              <a:t> hebben afgesproken. We hadden geen sprintdoel, geen sprint review, geen sprint planning.</a:t>
            </a:r>
          </a:p>
          <a:p>
            <a:pPr algn="l">
              <a:spcBef>
                <a:spcPts val="750"/>
              </a:spcBef>
            </a:pPr>
            <a:r>
              <a:rPr lang="nl-NL" b="0" i="0" dirty="0">
                <a:solidFill>
                  <a:srgbClr val="172B4D"/>
                </a:solidFill>
                <a:effectLst/>
                <a:latin typeface="-apple-system"/>
              </a:rPr>
              <a:t>Ik zie de fases van RUP als nuttig, maar onze aanpak was te rommelig, vooral bij het eindigen en starten van nieuwe fases. Daarnaast zie ik binnen ons project niet echt het nut van een </a:t>
            </a:r>
            <a:r>
              <a:rPr lang="nl-NL" b="0" i="0" dirty="0" err="1">
                <a:solidFill>
                  <a:srgbClr val="172B4D"/>
                </a:solidFill>
                <a:effectLst/>
                <a:latin typeface="-apple-system"/>
              </a:rPr>
              <a:t>inceptiefase</a:t>
            </a:r>
            <a:r>
              <a:rPr lang="nl-NL" b="0" i="0" dirty="0">
                <a:solidFill>
                  <a:srgbClr val="172B4D"/>
                </a:solidFill>
                <a:effectLst/>
                <a:latin typeface="-apple-system"/>
              </a:rPr>
              <a:t> en transitiefase. </a:t>
            </a:r>
            <a:r>
              <a:rPr lang="nl-NL" b="0" i="0" dirty="0" err="1">
                <a:solidFill>
                  <a:srgbClr val="172B4D"/>
                </a:solidFill>
                <a:effectLst/>
                <a:latin typeface="-apple-system"/>
              </a:rPr>
              <a:t>Inceptiefase</a:t>
            </a:r>
            <a:r>
              <a:rPr lang="nl-NL" b="0" i="0" dirty="0">
                <a:solidFill>
                  <a:srgbClr val="172B4D"/>
                </a:solidFill>
                <a:effectLst/>
                <a:latin typeface="-apple-system"/>
              </a:rPr>
              <a:t> is in essentie het Plan van Aanpak, voor de transitiefase het adviesrapport. Het voegt niet iets extra's toe om daar nog aparte fases voor te maken bij ons project. Dit kun je ook zien als benodigde documenten aan het begin van de elaboratiefase en het eind van de constructiefase. Dan loop je ook niet zo tegen de </a:t>
            </a:r>
            <a:r>
              <a:rPr lang="nl-NL" b="0" i="0" dirty="0" err="1">
                <a:solidFill>
                  <a:srgbClr val="172B4D"/>
                </a:solidFill>
                <a:effectLst/>
                <a:latin typeface="-apple-system"/>
              </a:rPr>
              <a:t>milestones</a:t>
            </a:r>
            <a:r>
              <a:rPr lang="nl-NL" b="0" i="0" dirty="0">
                <a:solidFill>
                  <a:srgbClr val="172B4D"/>
                </a:solidFill>
                <a:effectLst/>
                <a:latin typeface="-apple-system"/>
              </a:rPr>
              <a:t> van de </a:t>
            </a:r>
            <a:r>
              <a:rPr lang="nl-NL" b="0" i="0" dirty="0" err="1">
                <a:solidFill>
                  <a:srgbClr val="172B4D"/>
                </a:solidFill>
                <a:effectLst/>
                <a:latin typeface="-apple-system"/>
              </a:rPr>
              <a:t>milestonevergadering</a:t>
            </a:r>
            <a:r>
              <a:rPr lang="nl-NL" b="0" i="0" dirty="0">
                <a:solidFill>
                  <a:srgbClr val="172B4D"/>
                </a:solidFill>
                <a:effectLst/>
                <a:latin typeface="-apple-system"/>
              </a:rPr>
              <a:t> aan te hikken. De </a:t>
            </a:r>
            <a:r>
              <a:rPr lang="nl-NL" b="0" i="0" dirty="0" err="1">
                <a:solidFill>
                  <a:srgbClr val="172B4D"/>
                </a:solidFill>
                <a:effectLst/>
                <a:latin typeface="-apple-system"/>
              </a:rPr>
              <a:t>milestonevergadering</a:t>
            </a:r>
            <a:r>
              <a:rPr lang="nl-NL" b="0" i="0" dirty="0">
                <a:solidFill>
                  <a:srgbClr val="172B4D"/>
                </a:solidFill>
                <a:effectLst/>
                <a:latin typeface="-apple-system"/>
              </a:rPr>
              <a:t> voor de overgang van constructie naar </a:t>
            </a:r>
            <a:r>
              <a:rPr lang="nl-NL" b="0" i="0" dirty="0" err="1">
                <a:solidFill>
                  <a:srgbClr val="172B4D"/>
                </a:solidFill>
                <a:effectLst/>
                <a:latin typeface="-apple-system"/>
              </a:rPr>
              <a:t>inceptie</a:t>
            </a:r>
            <a:r>
              <a:rPr lang="nl-NL" b="0" i="0" dirty="0">
                <a:solidFill>
                  <a:srgbClr val="172B4D"/>
                </a:solidFill>
                <a:effectLst/>
                <a:latin typeface="-apple-system"/>
              </a:rPr>
              <a:t> hebben we ook niet meer uitgevoerd. Ik ben wel van mening dat er in de tijdspanne van het project te weinig tijd is om de aanpak van je projectmethode te verbeteren, voor de elaboratiefase dan wel constructiefase. Je hebt dan net je aanpak van je elaboratiefase verbeterd en dan begint de constructiefase. Er is bij ons meer de focus gelegd op het realiseren van het scenario, dan het verbeteren van de project- en ontwikkelmethode. </a:t>
            </a:r>
          </a:p>
          <a:p>
            <a:endParaRPr lang="nl-NL" dirty="0"/>
          </a:p>
        </p:txBody>
      </p:sp>
      <p:sp>
        <p:nvSpPr>
          <p:cNvPr id="3" name="Titel 2">
            <a:extLst>
              <a:ext uri="{FF2B5EF4-FFF2-40B4-BE49-F238E27FC236}">
                <a16:creationId xmlns:a16="http://schemas.microsoft.com/office/drawing/2014/main" id="{713E0765-811E-32E2-ACDF-C4B53ADB3800}"/>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E10CEE3F-68E2-E483-DEB7-7D42506F1CB0}"/>
              </a:ext>
            </a:extLst>
          </p:cNvPr>
          <p:cNvSpPr>
            <a:spLocks noGrp="1"/>
          </p:cNvSpPr>
          <p:nvPr>
            <p:ph type="sldNum" sz="quarter" idx="11"/>
          </p:nvPr>
        </p:nvSpPr>
        <p:spPr/>
        <p:txBody>
          <a:bodyPr/>
          <a:lstStyle/>
          <a:p>
            <a:fld id="{0D687F6D-ADF0-1C41-93CB-D99BA5E06410}" type="slidenum">
              <a:rPr lang="nl-NL" smtClean="0"/>
              <a:pPr/>
              <a:t>11</a:t>
            </a:fld>
            <a:endParaRPr lang="nl-NL" dirty="0"/>
          </a:p>
        </p:txBody>
      </p:sp>
    </p:spTree>
    <p:extLst>
      <p:ext uri="{BB962C8B-B14F-4D97-AF65-F5344CB8AC3E}">
        <p14:creationId xmlns:p14="http://schemas.microsoft.com/office/powerpoint/2010/main" val="455735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AC08349-BE77-387C-EE3E-028D4C52ED91}"/>
              </a:ext>
            </a:extLst>
          </p:cNvPr>
          <p:cNvSpPr>
            <a:spLocks noGrp="1"/>
          </p:cNvSpPr>
          <p:nvPr>
            <p:ph type="body" sz="quarter" idx="10"/>
          </p:nvPr>
        </p:nvSpPr>
        <p:spPr/>
        <p:txBody>
          <a:bodyPr>
            <a:normAutofit fontScale="62500" lnSpcReduction="20000"/>
          </a:bodyPr>
          <a:lstStyle/>
          <a:p>
            <a:pPr algn="l"/>
            <a:r>
              <a:rPr lang="nl-NL" b="1" i="0" dirty="0">
                <a:solidFill>
                  <a:srgbClr val="172B4D"/>
                </a:solidFill>
                <a:effectLst/>
                <a:latin typeface="-apple-system"/>
              </a:rPr>
              <a:t>3.1.3. Elaboratiefase zoals in het </a:t>
            </a:r>
            <a:r>
              <a:rPr lang="nl-NL" b="1" i="0" dirty="0" err="1">
                <a:solidFill>
                  <a:srgbClr val="172B4D"/>
                </a:solidFill>
                <a:effectLst/>
                <a:latin typeface="-apple-system"/>
              </a:rPr>
              <a:t>PvA</a:t>
            </a:r>
            <a:endParaRPr lang="nl-NL" b="1" i="0" dirty="0">
              <a:solidFill>
                <a:srgbClr val="172B4D"/>
              </a:solidFill>
              <a:effectLst/>
              <a:latin typeface="-apple-system"/>
            </a:endParaRPr>
          </a:p>
          <a:p>
            <a:pPr algn="l"/>
            <a:r>
              <a:rPr lang="nl-NL" b="0" i="0" dirty="0">
                <a:solidFill>
                  <a:srgbClr val="172B4D"/>
                </a:solidFill>
                <a:effectLst/>
                <a:latin typeface="-apple-system"/>
              </a:rPr>
              <a:t>In het </a:t>
            </a:r>
            <a:r>
              <a:rPr lang="nl-NL" b="0" i="0" dirty="0" err="1">
                <a:solidFill>
                  <a:srgbClr val="172B4D"/>
                </a:solidFill>
                <a:effectLst/>
                <a:latin typeface="-apple-system"/>
              </a:rPr>
              <a:t>PvA</a:t>
            </a:r>
            <a:r>
              <a:rPr lang="nl-NL" b="0" i="0" dirty="0">
                <a:solidFill>
                  <a:srgbClr val="172B4D"/>
                </a:solidFill>
                <a:effectLst/>
                <a:latin typeface="-apple-system"/>
              </a:rPr>
              <a:t> wordt de </a:t>
            </a:r>
            <a:r>
              <a:rPr lang="nl-NL" b="0" i="0" dirty="0" err="1">
                <a:solidFill>
                  <a:srgbClr val="172B4D"/>
                </a:solidFill>
                <a:effectLst/>
                <a:latin typeface="-apple-system"/>
              </a:rPr>
              <a:t>elaboratiefse</a:t>
            </a:r>
            <a:r>
              <a:rPr lang="nl-NL" b="0" i="0" dirty="0">
                <a:solidFill>
                  <a:srgbClr val="172B4D"/>
                </a:solidFill>
                <a:effectLst/>
                <a:latin typeface="-apple-system"/>
              </a:rPr>
              <a:t> als volgt beschreven:</a:t>
            </a:r>
          </a:p>
          <a:p>
            <a:pPr algn="l"/>
            <a:r>
              <a:rPr lang="nl-NL" b="0" i="0" dirty="0">
                <a:solidFill>
                  <a:srgbClr val="172B4D"/>
                </a:solidFill>
                <a:effectLst/>
                <a:latin typeface="-apple-system"/>
              </a:rPr>
              <a:t>"</a:t>
            </a:r>
            <a:r>
              <a:rPr lang="nl-NL" b="0" i="1" dirty="0">
                <a:solidFill>
                  <a:srgbClr val="172B4D"/>
                </a:solidFill>
                <a:effectLst/>
                <a:latin typeface="-apple-system"/>
              </a:rPr>
              <a:t>Binnen de elaboratiefase is het doel om een architectuur te valideren en het ontwerp van het systeem scherp te krijgen. Het ontwerp wordt vastgelegd in het SAD en moet aangepast worden als er blijkt dat de originele architectuur niet voldoet aan de opgestelde </a:t>
            </a:r>
            <a:r>
              <a:rPr lang="nl-NL" b="0" i="1" dirty="0" err="1">
                <a:solidFill>
                  <a:srgbClr val="172B4D"/>
                </a:solidFill>
                <a:effectLst/>
                <a:latin typeface="-apple-system"/>
              </a:rPr>
              <a:t>requirements</a:t>
            </a:r>
            <a:r>
              <a:rPr lang="nl-NL" b="0" i="1" dirty="0">
                <a:solidFill>
                  <a:srgbClr val="172B4D"/>
                </a:solidFill>
                <a:effectLst/>
                <a:latin typeface="-apple-system"/>
              </a:rPr>
              <a:t>.</a:t>
            </a:r>
            <a:endParaRPr lang="nl-NL" b="0" i="0" dirty="0">
              <a:solidFill>
                <a:srgbClr val="172B4D"/>
              </a:solidFill>
              <a:effectLst/>
              <a:latin typeface="-apple-system"/>
            </a:endParaRPr>
          </a:p>
          <a:p>
            <a:pPr algn="l"/>
            <a:r>
              <a:rPr lang="nl-NL" b="0" i="1" dirty="0">
                <a:solidFill>
                  <a:srgbClr val="172B4D"/>
                </a:solidFill>
                <a:effectLst/>
                <a:latin typeface="-apple-system"/>
              </a:rPr>
              <a:t>Om de architectuur te valideren wordt er gebruik gemaakt van prototyping. Er worden dus prototypen gemaakt van de alle verschillende componenten waarmee de haalbaarheid, geschiktheid en de werking van architectuur aangetoond en gevalideerd kan worden. Aan het eind van de fase zijn er dus voor ieder component een prototype die in de constructiefase gebruikt kunnen worden om het geheel met elkaar te integreren."</a:t>
            </a:r>
            <a:endParaRPr lang="nl-NL" b="0" i="0" dirty="0">
              <a:solidFill>
                <a:srgbClr val="172B4D"/>
              </a:solidFill>
              <a:effectLst/>
              <a:latin typeface="-apple-system"/>
            </a:endParaRPr>
          </a:p>
          <a:p>
            <a:pPr algn="l"/>
            <a:r>
              <a:rPr lang="nl-NL" b="0" i="0" dirty="0">
                <a:solidFill>
                  <a:srgbClr val="172B4D"/>
                </a:solidFill>
                <a:effectLst/>
                <a:latin typeface="-apple-system"/>
              </a:rPr>
              <a:t>Hierin staat dat er voor ieder component een prototype wordt geproduceerd dat een aspect uit het SAD valideert. Deze producten worden ontwikkeld volgens de prototyping ontwikkelmethode. Ook wordt er gebruik gemaakt van scrum ceremonies zoals de </a:t>
            </a:r>
            <a:r>
              <a:rPr lang="nl-NL" b="0" i="0" dirty="0" err="1">
                <a:solidFill>
                  <a:srgbClr val="172B4D"/>
                </a:solidFill>
                <a:effectLst/>
                <a:latin typeface="-apple-system"/>
              </a:rPr>
              <a:t>daily</a:t>
            </a:r>
            <a:r>
              <a:rPr lang="nl-NL" b="0" i="0" dirty="0">
                <a:solidFill>
                  <a:srgbClr val="172B4D"/>
                </a:solidFill>
                <a:effectLst/>
                <a:latin typeface="-apple-system"/>
              </a:rPr>
              <a:t> </a:t>
            </a:r>
            <a:r>
              <a:rPr lang="nl-NL" b="0" i="0" dirty="0" err="1">
                <a:solidFill>
                  <a:srgbClr val="172B4D"/>
                </a:solidFill>
                <a:effectLst/>
                <a:latin typeface="-apple-system"/>
              </a:rPr>
              <a:t>standup</a:t>
            </a:r>
            <a:r>
              <a:rPr lang="nl-NL" b="0" i="0" dirty="0">
                <a:solidFill>
                  <a:srgbClr val="172B4D"/>
                </a:solidFill>
                <a:effectLst/>
                <a:latin typeface="-apple-system"/>
              </a:rPr>
              <a:t>, </a:t>
            </a:r>
            <a:r>
              <a:rPr lang="nl-NL" b="0" i="0" dirty="0" err="1">
                <a:solidFill>
                  <a:srgbClr val="172B4D"/>
                </a:solidFill>
                <a:effectLst/>
                <a:latin typeface="-apple-system"/>
              </a:rPr>
              <a:t>retrospectives</a:t>
            </a:r>
            <a:r>
              <a:rPr lang="nl-NL" b="0" i="0" dirty="0">
                <a:solidFill>
                  <a:srgbClr val="172B4D"/>
                </a:solidFill>
                <a:effectLst/>
                <a:latin typeface="-apple-system"/>
              </a:rPr>
              <a:t>, sprint reviews en </a:t>
            </a:r>
            <a:r>
              <a:rPr lang="nl-NL" b="0" i="0" dirty="0" err="1">
                <a:solidFill>
                  <a:srgbClr val="172B4D"/>
                </a:solidFill>
                <a:effectLst/>
                <a:latin typeface="-apple-system"/>
              </a:rPr>
              <a:t>weekly</a:t>
            </a:r>
            <a:r>
              <a:rPr lang="nl-NL" b="0" i="0" dirty="0">
                <a:solidFill>
                  <a:srgbClr val="172B4D"/>
                </a:solidFill>
                <a:effectLst/>
                <a:latin typeface="-apple-system"/>
              </a:rPr>
              <a:t> </a:t>
            </a:r>
            <a:r>
              <a:rPr lang="nl-NL" b="0" i="0" dirty="0" err="1">
                <a:solidFill>
                  <a:srgbClr val="172B4D"/>
                </a:solidFill>
                <a:effectLst/>
                <a:latin typeface="-apple-system"/>
              </a:rPr>
              <a:t>sitdowns</a:t>
            </a:r>
            <a:r>
              <a:rPr lang="nl-NL" b="0" i="0" dirty="0">
                <a:solidFill>
                  <a:srgbClr val="172B4D"/>
                </a:solidFill>
                <a:effectLst/>
                <a:latin typeface="-apple-system"/>
              </a:rPr>
              <a:t>. De fase zal 4 weken duren en de producten die voortkomen uit deze fase zijn:</a:t>
            </a:r>
          </a:p>
          <a:p>
            <a:pPr algn="l">
              <a:buFont typeface="+mj-lt"/>
              <a:buAutoNum type="arabicPeriod"/>
            </a:pPr>
            <a:r>
              <a:rPr lang="nl-NL" b="0" i="0" dirty="0">
                <a:solidFill>
                  <a:srgbClr val="172B4D"/>
                </a:solidFill>
                <a:effectLst/>
                <a:latin typeface="-apple-system"/>
              </a:rPr>
              <a:t>Het SAD.</a:t>
            </a:r>
          </a:p>
          <a:p>
            <a:pPr algn="l">
              <a:buFont typeface="+mj-lt"/>
              <a:buAutoNum type="arabicPeriod"/>
            </a:pPr>
            <a:r>
              <a:rPr lang="nl-NL" b="0" i="0" dirty="0">
                <a:solidFill>
                  <a:srgbClr val="172B4D"/>
                </a:solidFill>
                <a:effectLst/>
                <a:latin typeface="-apple-system"/>
              </a:rPr>
              <a:t>Start aan het SRS.</a:t>
            </a:r>
          </a:p>
          <a:p>
            <a:pPr algn="l">
              <a:buFont typeface="+mj-lt"/>
              <a:buAutoNum type="arabicPeriod"/>
            </a:pPr>
            <a:r>
              <a:rPr lang="nl-NL" b="0" i="0" dirty="0">
                <a:solidFill>
                  <a:srgbClr val="172B4D"/>
                </a:solidFill>
                <a:effectLst/>
                <a:latin typeface="-apple-system"/>
              </a:rPr>
              <a:t>Start aan het SDD.</a:t>
            </a:r>
          </a:p>
          <a:p>
            <a:pPr algn="l">
              <a:buFont typeface="+mj-lt"/>
              <a:buAutoNum type="arabicPeriod"/>
            </a:pPr>
            <a:r>
              <a:rPr lang="nl-NL" b="0" i="0" dirty="0">
                <a:solidFill>
                  <a:srgbClr val="172B4D"/>
                </a:solidFill>
                <a:effectLst/>
                <a:latin typeface="-apple-system"/>
              </a:rPr>
              <a:t>Testplan.</a:t>
            </a:r>
          </a:p>
          <a:p>
            <a:pPr algn="l">
              <a:buFont typeface="+mj-lt"/>
              <a:buAutoNum type="arabicPeriod"/>
            </a:pPr>
            <a:r>
              <a:rPr lang="nl-NL" b="0" i="0" dirty="0">
                <a:solidFill>
                  <a:srgbClr val="172B4D"/>
                </a:solidFill>
                <a:effectLst/>
                <a:latin typeface="-apple-system"/>
              </a:rPr>
              <a:t>Start aan het Testrapport.</a:t>
            </a:r>
          </a:p>
          <a:p>
            <a:pPr algn="l">
              <a:buFont typeface="+mj-lt"/>
              <a:buAutoNum type="arabicPeriod"/>
            </a:pPr>
            <a:r>
              <a:rPr lang="nl-NL" b="0" i="0" dirty="0">
                <a:solidFill>
                  <a:srgbClr val="172B4D"/>
                </a:solidFill>
                <a:effectLst/>
                <a:latin typeface="-apple-system"/>
              </a:rPr>
              <a:t>Start aan de unittests.</a:t>
            </a:r>
          </a:p>
          <a:p>
            <a:pPr algn="l">
              <a:buFont typeface="+mj-lt"/>
              <a:buAutoNum type="arabicPeriod"/>
            </a:pPr>
            <a:r>
              <a:rPr lang="nl-NL" b="0" i="0" dirty="0">
                <a:solidFill>
                  <a:srgbClr val="172B4D"/>
                </a:solidFill>
                <a:effectLst/>
                <a:latin typeface="-apple-system"/>
              </a:rPr>
              <a:t>Start aan de te ontwikkelen software.</a:t>
            </a:r>
          </a:p>
          <a:p>
            <a:pPr algn="l">
              <a:buFont typeface="+mj-lt"/>
              <a:buAutoNum type="arabicPeriod"/>
            </a:pPr>
            <a:r>
              <a:rPr lang="nl-NL" b="0" i="0" dirty="0">
                <a:solidFill>
                  <a:srgbClr val="172B4D"/>
                </a:solidFill>
                <a:effectLst/>
                <a:latin typeface="-apple-system"/>
              </a:rPr>
              <a:t>Onderzoeksrapporten.</a:t>
            </a:r>
          </a:p>
          <a:p>
            <a:pPr algn="l">
              <a:buFont typeface="+mj-lt"/>
              <a:buAutoNum type="arabicPeriod"/>
            </a:pPr>
            <a:r>
              <a:rPr lang="nl-NL" b="0" i="0" dirty="0">
                <a:solidFill>
                  <a:srgbClr val="172B4D"/>
                </a:solidFill>
                <a:effectLst/>
                <a:latin typeface="-apple-system"/>
              </a:rPr>
              <a:t>Prototypes.</a:t>
            </a:r>
          </a:p>
          <a:p>
            <a:endParaRPr lang="nl-NL" dirty="0"/>
          </a:p>
        </p:txBody>
      </p:sp>
      <p:sp>
        <p:nvSpPr>
          <p:cNvPr id="3" name="Titel 2">
            <a:extLst>
              <a:ext uri="{FF2B5EF4-FFF2-40B4-BE49-F238E27FC236}">
                <a16:creationId xmlns:a16="http://schemas.microsoft.com/office/drawing/2014/main" id="{12EB804B-709F-2D89-6353-8F31300A1A02}"/>
              </a:ext>
            </a:extLst>
          </p:cNvPr>
          <p:cNvSpPr>
            <a:spLocks noGrp="1"/>
          </p:cNvSpPr>
          <p:nvPr>
            <p:ph type="title"/>
          </p:nvPr>
        </p:nvSpPr>
        <p:spPr/>
        <p:txBody>
          <a:bodyPr/>
          <a:lstStyle/>
          <a:p>
            <a:r>
              <a:rPr lang="nl-NL" dirty="0"/>
              <a:t>Voorbeeld 3</a:t>
            </a:r>
          </a:p>
        </p:txBody>
      </p:sp>
      <p:sp>
        <p:nvSpPr>
          <p:cNvPr id="4" name="Tijdelijke aanduiding voor dianummer 3">
            <a:extLst>
              <a:ext uri="{FF2B5EF4-FFF2-40B4-BE49-F238E27FC236}">
                <a16:creationId xmlns:a16="http://schemas.microsoft.com/office/drawing/2014/main" id="{1AA64EB8-275C-B7C0-7439-8A7FE1388E55}"/>
              </a:ext>
            </a:extLst>
          </p:cNvPr>
          <p:cNvSpPr>
            <a:spLocks noGrp="1"/>
          </p:cNvSpPr>
          <p:nvPr>
            <p:ph type="sldNum" sz="quarter" idx="11"/>
          </p:nvPr>
        </p:nvSpPr>
        <p:spPr/>
        <p:txBody>
          <a:bodyPr/>
          <a:lstStyle/>
          <a:p>
            <a:fld id="{0D687F6D-ADF0-1C41-93CB-D99BA5E06410}" type="slidenum">
              <a:rPr lang="nl-NL" smtClean="0"/>
              <a:pPr/>
              <a:t>12</a:t>
            </a:fld>
            <a:endParaRPr lang="nl-NL" dirty="0"/>
          </a:p>
        </p:txBody>
      </p:sp>
    </p:spTree>
    <p:extLst>
      <p:ext uri="{BB962C8B-B14F-4D97-AF65-F5344CB8AC3E}">
        <p14:creationId xmlns:p14="http://schemas.microsoft.com/office/powerpoint/2010/main" val="2429513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32A4AC0-4923-D7D2-DACC-CD9EE4652E35}"/>
              </a:ext>
            </a:extLst>
          </p:cNvPr>
          <p:cNvSpPr>
            <a:spLocks noGrp="1"/>
          </p:cNvSpPr>
          <p:nvPr>
            <p:ph type="body" sz="quarter" idx="10"/>
          </p:nvPr>
        </p:nvSpPr>
        <p:spPr/>
        <p:txBody>
          <a:bodyPr>
            <a:normAutofit fontScale="62500" lnSpcReduction="20000"/>
          </a:bodyPr>
          <a:lstStyle/>
          <a:p>
            <a:pPr algn="l"/>
            <a:r>
              <a:rPr lang="nl-NL" b="1" i="0" dirty="0">
                <a:solidFill>
                  <a:srgbClr val="172B4D"/>
                </a:solidFill>
                <a:effectLst/>
                <a:latin typeface="-apple-system"/>
              </a:rPr>
              <a:t>3.1.4. Elaboratiefase zoals in de werkelijkheid</a:t>
            </a:r>
          </a:p>
          <a:p>
            <a:pPr algn="l"/>
            <a:r>
              <a:rPr lang="nl-NL" b="0" i="0" dirty="0">
                <a:solidFill>
                  <a:srgbClr val="172B4D"/>
                </a:solidFill>
                <a:effectLst/>
                <a:latin typeface="-apple-system"/>
              </a:rPr>
              <a:t>De daadwerkelijke uitvoering van de elaboratiefase wijkt flink af van hoe deze is beschreven in het Plan van Aanpak. Ten eerste is er uitloop, op moment van schrijven zou de </a:t>
            </a:r>
            <a:r>
              <a:rPr lang="nl-NL" b="0" i="0" dirty="0" err="1">
                <a:solidFill>
                  <a:srgbClr val="172B4D"/>
                </a:solidFill>
                <a:effectLst/>
                <a:latin typeface="-apple-system"/>
              </a:rPr>
              <a:t>eleboratiefase</a:t>
            </a:r>
            <a:r>
              <a:rPr lang="nl-NL" b="0" i="0" dirty="0">
                <a:solidFill>
                  <a:srgbClr val="172B4D"/>
                </a:solidFill>
                <a:effectLst/>
                <a:latin typeface="-apple-system"/>
              </a:rPr>
              <a:t> ten einde komen. De onderzoeken, het SAD en het testplan zijn echter ver van af. Ook zijn er weinig formele demo's van de gemaakte prototypes. Tijdens de wekelijkse vergaderingen zijn er af en toe demo's maar de frequentie van de demo's is een heel stuk lager dan ik verwacht had. Ook vind ik de link tussen de onderzoeken en de te valideren architectuur soms nog te vaag. Misschien komt dit doordat ik geen software architect ben, maar bij het afronden van een onderzoek zou ik niet met zekerheid kunnen zeggen welk stuk van de architectuur ik nou heb gevalideerd.</a:t>
            </a:r>
          </a:p>
          <a:p>
            <a:pPr algn="l"/>
            <a:r>
              <a:rPr lang="nl-NL" b="0" i="0" dirty="0">
                <a:solidFill>
                  <a:srgbClr val="172B4D"/>
                </a:solidFill>
                <a:effectLst/>
                <a:latin typeface="-apple-system"/>
              </a:rPr>
              <a:t>Qua scrum ceremonies wordt eigenlijk alleen de </a:t>
            </a:r>
            <a:r>
              <a:rPr lang="nl-NL" b="0" i="0" dirty="0" err="1">
                <a:solidFill>
                  <a:srgbClr val="172B4D"/>
                </a:solidFill>
                <a:effectLst/>
                <a:latin typeface="-apple-system"/>
              </a:rPr>
              <a:t>daily</a:t>
            </a:r>
            <a:r>
              <a:rPr lang="nl-NL" b="0" i="0" dirty="0">
                <a:solidFill>
                  <a:srgbClr val="172B4D"/>
                </a:solidFill>
                <a:effectLst/>
                <a:latin typeface="-apple-system"/>
              </a:rPr>
              <a:t> </a:t>
            </a:r>
            <a:r>
              <a:rPr lang="nl-NL" b="0" i="0" dirty="0" err="1">
                <a:solidFill>
                  <a:srgbClr val="172B4D"/>
                </a:solidFill>
                <a:effectLst/>
                <a:latin typeface="-apple-system"/>
              </a:rPr>
              <a:t>standup</a:t>
            </a:r>
            <a:r>
              <a:rPr lang="nl-NL" b="0" i="0" dirty="0">
                <a:solidFill>
                  <a:srgbClr val="172B4D"/>
                </a:solidFill>
                <a:effectLst/>
                <a:latin typeface="-apple-system"/>
              </a:rPr>
              <a:t> goed toegepast. Dit gebeurde in de eerste twee weken vrij informeel, maar na feedback van docenten zijn we dit meer gaan doen aan de hand van het </a:t>
            </a:r>
            <a:r>
              <a:rPr lang="nl-NL" b="0" i="0" dirty="0" err="1">
                <a:solidFill>
                  <a:srgbClr val="172B4D"/>
                </a:solidFill>
                <a:effectLst/>
                <a:latin typeface="-apple-system"/>
              </a:rPr>
              <a:t>Jira</a:t>
            </a:r>
            <a:r>
              <a:rPr lang="nl-NL" b="0" i="0" dirty="0">
                <a:solidFill>
                  <a:srgbClr val="172B4D"/>
                </a:solidFill>
                <a:effectLst/>
                <a:latin typeface="-apple-system"/>
              </a:rPr>
              <a:t> board. Er is 1x een </a:t>
            </a:r>
            <a:r>
              <a:rPr lang="nl-NL" b="0" i="0" dirty="0" err="1">
                <a:solidFill>
                  <a:srgbClr val="172B4D"/>
                </a:solidFill>
                <a:effectLst/>
                <a:latin typeface="-apple-system"/>
              </a:rPr>
              <a:t>retrospective</a:t>
            </a:r>
            <a:r>
              <a:rPr lang="nl-NL" b="0" i="0" dirty="0">
                <a:solidFill>
                  <a:srgbClr val="172B4D"/>
                </a:solidFill>
                <a:effectLst/>
                <a:latin typeface="-apple-system"/>
              </a:rPr>
              <a:t> geweest, maar hier is verder vrij weinig mee gedaan. Ook heb ik het idee dat de communicatie tussen de subgroepen beter kan. Ik heb het idee dat er soms pas tijdens een vergadering naar boven komt dat een groep minder ver is dan de hele groep dacht. In het </a:t>
            </a:r>
            <a:r>
              <a:rPr lang="nl-NL" b="0" i="0" dirty="0" err="1">
                <a:solidFill>
                  <a:srgbClr val="172B4D"/>
                </a:solidFill>
                <a:effectLst/>
                <a:latin typeface="-apple-system"/>
              </a:rPr>
              <a:t>PvA</a:t>
            </a:r>
            <a:r>
              <a:rPr lang="nl-NL" b="0" i="0" dirty="0">
                <a:solidFill>
                  <a:srgbClr val="172B4D"/>
                </a:solidFill>
                <a:effectLst/>
                <a:latin typeface="-apple-system"/>
              </a:rPr>
              <a:t> staat beschreven dat er elke dag een </a:t>
            </a:r>
            <a:r>
              <a:rPr lang="nl-NL" b="0" i="0" dirty="0" err="1">
                <a:solidFill>
                  <a:srgbClr val="172B4D"/>
                </a:solidFill>
                <a:effectLst/>
                <a:latin typeface="-apple-system"/>
              </a:rPr>
              <a:t>daily</a:t>
            </a:r>
            <a:r>
              <a:rPr lang="nl-NL" b="0" i="0" dirty="0">
                <a:solidFill>
                  <a:srgbClr val="172B4D"/>
                </a:solidFill>
                <a:effectLst/>
                <a:latin typeface="-apple-system"/>
              </a:rPr>
              <a:t> </a:t>
            </a:r>
            <a:r>
              <a:rPr lang="nl-NL" b="0" i="0" dirty="0" err="1">
                <a:solidFill>
                  <a:srgbClr val="172B4D"/>
                </a:solidFill>
                <a:effectLst/>
                <a:latin typeface="-apple-system"/>
              </a:rPr>
              <a:t>standup</a:t>
            </a:r>
            <a:r>
              <a:rPr lang="nl-NL" b="0" i="0" dirty="0">
                <a:solidFill>
                  <a:srgbClr val="172B4D"/>
                </a:solidFill>
                <a:effectLst/>
                <a:latin typeface="-apple-system"/>
              </a:rPr>
              <a:t> is tussen de teamleiders, maar dit gebeurt pas consistent sinds ongeveer anderhalve week geleden (3 december 2021). Er zijn geen duidelijke sprintgoals en de deadlines van onderzoeken worden vaker niet gehaald dan wel. Hier moeten we echt scherper op gaan zijn.</a:t>
            </a:r>
          </a:p>
          <a:p>
            <a:pPr algn="l"/>
            <a:r>
              <a:rPr lang="nl-NL" b="0" i="0" dirty="0">
                <a:solidFill>
                  <a:srgbClr val="172B4D"/>
                </a:solidFill>
                <a:effectLst/>
                <a:latin typeface="-apple-system"/>
              </a:rPr>
              <a:t>Het doel van de elaboratiefase is het scherpstellen en valideren van de architectuur van het systeem en ik denk dat dat ons in deze fase nog niet gelukt is. Er zijn veel onderzoeken gedaan, en ik geloof best dat deze nuttig en goed zijn. Maar ik mis de link met het geheel, hierdoor voelt het voor mij soms alsof we maar een beetje aanrommelen. Dit leidt echter niet tot </a:t>
            </a:r>
            <a:r>
              <a:rPr lang="nl-NL" b="0" i="0" dirty="0" err="1">
                <a:solidFill>
                  <a:srgbClr val="172B4D"/>
                </a:solidFill>
                <a:effectLst/>
                <a:latin typeface="-apple-system"/>
              </a:rPr>
              <a:t>negativiteit</a:t>
            </a:r>
            <a:r>
              <a:rPr lang="nl-NL" b="0" i="0" dirty="0">
                <a:solidFill>
                  <a:srgbClr val="172B4D"/>
                </a:solidFill>
                <a:effectLst/>
                <a:latin typeface="-apple-system"/>
              </a:rPr>
              <a:t> binnen de groep. Iedereen heeft een goede werkhouding en dit draagt bij aan een fijne werksfeer. Mijn oordeel over deze fase oogt vrij negatief, maar zo heb ik deze fase niet per se ervaren. Ik denk dat we strengere deadlines moeten gaan stellen en meer aandacht moeten besteden aan het SAD en de andere ontwerp documenten. In het begin hebben we ons te veel verloren in details en dit heeft veel tijd gekost, dit zullen we moeten inhalen in de constructiefase.</a:t>
            </a:r>
          </a:p>
          <a:p>
            <a:endParaRPr lang="nl-NL" dirty="0"/>
          </a:p>
          <a:p>
            <a:endParaRPr lang="nl-NL" dirty="0"/>
          </a:p>
          <a:p>
            <a:r>
              <a:rPr lang="nl-NL" b="1" i="1" dirty="0"/>
              <a:t>Let op zo volgde ook een voorbeeld voor de constructiefase</a:t>
            </a:r>
          </a:p>
        </p:txBody>
      </p:sp>
      <p:sp>
        <p:nvSpPr>
          <p:cNvPr id="3" name="Titel 2">
            <a:extLst>
              <a:ext uri="{FF2B5EF4-FFF2-40B4-BE49-F238E27FC236}">
                <a16:creationId xmlns:a16="http://schemas.microsoft.com/office/drawing/2014/main" id="{A6CE7123-1271-DF84-D1A0-2F4B54EE9B4E}"/>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08184059-A049-4F05-5E84-F2A450B6C15A}"/>
              </a:ext>
            </a:extLst>
          </p:cNvPr>
          <p:cNvSpPr>
            <a:spLocks noGrp="1"/>
          </p:cNvSpPr>
          <p:nvPr>
            <p:ph type="sldNum" sz="quarter" idx="11"/>
          </p:nvPr>
        </p:nvSpPr>
        <p:spPr/>
        <p:txBody>
          <a:bodyPr/>
          <a:lstStyle/>
          <a:p>
            <a:fld id="{0D687F6D-ADF0-1C41-93CB-D99BA5E06410}" type="slidenum">
              <a:rPr lang="nl-NL" smtClean="0"/>
              <a:pPr/>
              <a:t>13</a:t>
            </a:fld>
            <a:endParaRPr lang="nl-NL" dirty="0"/>
          </a:p>
        </p:txBody>
      </p:sp>
    </p:spTree>
    <p:extLst>
      <p:ext uri="{BB962C8B-B14F-4D97-AF65-F5344CB8AC3E}">
        <p14:creationId xmlns:p14="http://schemas.microsoft.com/office/powerpoint/2010/main" val="1705494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0954C5A8-1874-2C17-6C55-D7ED132531D2}"/>
              </a:ext>
            </a:extLst>
          </p:cNvPr>
          <p:cNvSpPr>
            <a:spLocks noGrp="1"/>
          </p:cNvSpPr>
          <p:nvPr>
            <p:ph type="body" sz="quarter" idx="10"/>
          </p:nvPr>
        </p:nvSpPr>
        <p:spPr/>
        <p:txBody>
          <a:bodyPr>
            <a:normAutofit fontScale="92500" lnSpcReduction="20000"/>
          </a:bodyPr>
          <a:lstStyle/>
          <a:p>
            <a:pPr algn="l"/>
            <a:r>
              <a:rPr lang="nl-NL" b="1" i="0" dirty="0">
                <a:solidFill>
                  <a:srgbClr val="172B4D"/>
                </a:solidFill>
                <a:effectLst/>
                <a:latin typeface="-apple-system"/>
              </a:rPr>
              <a:t>3.1.2. </a:t>
            </a:r>
            <a:r>
              <a:rPr lang="nl-NL" b="1" i="0" dirty="0" err="1">
                <a:solidFill>
                  <a:srgbClr val="172B4D"/>
                </a:solidFill>
                <a:effectLst/>
                <a:latin typeface="-apple-system"/>
              </a:rPr>
              <a:t>Elaboration</a:t>
            </a:r>
            <a:endParaRPr lang="nl-NL" b="1" i="0" dirty="0">
              <a:solidFill>
                <a:srgbClr val="172B4D"/>
              </a:solidFill>
              <a:effectLst/>
              <a:latin typeface="-apple-system"/>
            </a:endParaRPr>
          </a:p>
          <a:p>
            <a:pPr algn="l"/>
            <a:r>
              <a:rPr lang="nl-NL" b="0" i="0" dirty="0">
                <a:solidFill>
                  <a:srgbClr val="172B4D"/>
                </a:solidFill>
                <a:effectLst/>
                <a:latin typeface="-apple-system"/>
              </a:rPr>
              <a:t>In deze fase zaten we met de component groepen bij elkaar. Mijn groepje en ik hadden in deze fase wat moeite met ons scrumbord. We hadden vooral hele globale taken. Dit kwam doordat we geen hele specifieke taken konden bedenken want die bedachten we pas terwijl we de globale taken aan het doen waren. Dit komt omdat er veel nadenken in deze fase is over wat de beste oplossingen zijn voor de globale taken. En die oplossingen waren meer de kleine specifieke taken die je op een scrumbord wilt hebben. Ons groepje had niet echt goed gehouden aan deze fase want we waren al meer bezig met daadwerkelijk implementatie plaats van een prototype maken. De rest van wat we in totaal met de klas hebben gedaan was ongeveer wat er gedaan moest worden volgens het </a:t>
            </a:r>
            <a:r>
              <a:rPr lang="nl-NL" b="0" i="0" dirty="0" err="1">
                <a:solidFill>
                  <a:srgbClr val="172B4D"/>
                </a:solidFill>
                <a:effectLst/>
                <a:latin typeface="-apple-system"/>
              </a:rPr>
              <a:t>PvA</a:t>
            </a:r>
            <a:r>
              <a:rPr lang="nl-NL" b="0" i="0" dirty="0">
                <a:solidFill>
                  <a:srgbClr val="172B4D"/>
                </a:solidFill>
                <a:effectLst/>
                <a:latin typeface="-apple-system"/>
              </a:rPr>
              <a:t>. Mijn groepje had namelijk besloten dat ons onderzoek nog helemaal niet relevant was voor het project. En hebben die uitgesteld om later te doen in het project.</a:t>
            </a:r>
          </a:p>
          <a:p>
            <a:pPr algn="l"/>
            <a:r>
              <a:rPr lang="nl-NL" b="1" i="0" dirty="0">
                <a:solidFill>
                  <a:srgbClr val="172B4D"/>
                </a:solidFill>
                <a:effectLst/>
                <a:latin typeface="-apple-system"/>
              </a:rPr>
              <a:t>3.1.3. Construction</a:t>
            </a:r>
          </a:p>
          <a:p>
            <a:pPr algn="l"/>
            <a:r>
              <a:rPr lang="nl-NL" b="0" i="0" dirty="0">
                <a:solidFill>
                  <a:srgbClr val="2F3237"/>
                </a:solidFill>
                <a:effectLst/>
                <a:latin typeface="-apple-system"/>
              </a:rPr>
              <a:t>Deze fase ging heel goed we hadden in deze fase twee sprints waar we de applicatie in gingen realiseren. Niks bijzonder op te merken over deze fase. Deze fase komt bij elke projectmethode wel langs omdat dit het daadwerkelijk maken van de applicatie is. De constructie fase ging voor de hele klas goed. We hebben grotendeels van de features geïmplementeerd de documenten zijn goed verzorgd.</a:t>
            </a:r>
            <a:endParaRPr lang="nl-NL" b="0" i="0" dirty="0">
              <a:solidFill>
                <a:srgbClr val="172B4D"/>
              </a:solidFill>
              <a:effectLst/>
              <a:latin typeface="-apple-system"/>
            </a:endParaRPr>
          </a:p>
          <a:p>
            <a:endParaRPr lang="nl-NL" dirty="0"/>
          </a:p>
        </p:txBody>
      </p:sp>
      <p:sp>
        <p:nvSpPr>
          <p:cNvPr id="3" name="Titel 2">
            <a:extLst>
              <a:ext uri="{FF2B5EF4-FFF2-40B4-BE49-F238E27FC236}">
                <a16:creationId xmlns:a16="http://schemas.microsoft.com/office/drawing/2014/main" id="{0D684576-E2CB-3B02-07A5-9B5912CD41F1}"/>
              </a:ext>
            </a:extLst>
          </p:cNvPr>
          <p:cNvSpPr>
            <a:spLocks noGrp="1"/>
          </p:cNvSpPr>
          <p:nvPr>
            <p:ph type="title"/>
          </p:nvPr>
        </p:nvSpPr>
        <p:spPr/>
        <p:txBody>
          <a:bodyPr/>
          <a:lstStyle/>
          <a:p>
            <a:r>
              <a:rPr lang="nl-NL" dirty="0"/>
              <a:t>Zo liever niet….</a:t>
            </a:r>
          </a:p>
        </p:txBody>
      </p:sp>
      <p:sp>
        <p:nvSpPr>
          <p:cNvPr id="4" name="Tijdelijke aanduiding voor dianummer 3">
            <a:extLst>
              <a:ext uri="{FF2B5EF4-FFF2-40B4-BE49-F238E27FC236}">
                <a16:creationId xmlns:a16="http://schemas.microsoft.com/office/drawing/2014/main" id="{4A0CA0DC-8B63-A847-26BB-84604E482CDA}"/>
              </a:ext>
            </a:extLst>
          </p:cNvPr>
          <p:cNvSpPr>
            <a:spLocks noGrp="1"/>
          </p:cNvSpPr>
          <p:nvPr>
            <p:ph type="sldNum" sz="quarter" idx="11"/>
          </p:nvPr>
        </p:nvSpPr>
        <p:spPr/>
        <p:txBody>
          <a:bodyPr/>
          <a:lstStyle/>
          <a:p>
            <a:fld id="{0D687F6D-ADF0-1C41-93CB-D99BA5E06410}" type="slidenum">
              <a:rPr lang="nl-NL" smtClean="0"/>
              <a:pPr/>
              <a:t>14</a:t>
            </a:fld>
            <a:endParaRPr lang="nl-NL" dirty="0"/>
          </a:p>
        </p:txBody>
      </p:sp>
    </p:spTree>
    <p:extLst>
      <p:ext uri="{BB962C8B-B14F-4D97-AF65-F5344CB8AC3E}">
        <p14:creationId xmlns:p14="http://schemas.microsoft.com/office/powerpoint/2010/main" val="130441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A6652D3-79B0-4698-B4DE-2CA9111D052E}"/>
              </a:ext>
            </a:extLst>
          </p:cNvPr>
          <p:cNvSpPr>
            <a:spLocks noGrp="1"/>
          </p:cNvSpPr>
          <p:nvPr>
            <p:ph type="body" sz="quarter" idx="10"/>
          </p:nvPr>
        </p:nvSpPr>
        <p:spPr/>
        <p:txBody>
          <a:bodyPr/>
          <a:lstStyle/>
          <a:p>
            <a:pPr marL="342900" indent="-342900">
              <a:buFont typeface="Arial" panose="020B0604020202020204" pitchFamily="34" charset="0"/>
              <a:buChar char="•"/>
            </a:pPr>
            <a:r>
              <a:rPr lang="nl-NL" dirty="0"/>
              <a:t>Geef aan welke rol je hebt gehad en vergelijk theorie en praktijk</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Welke eigenschappen helpen om de rol uit te voeren en welke eigenschappen moet je nog ontwikkelen</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Ligt de rol jou en waarom wel of waarom niet</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Geef ook een situatiebeschrijving waarin je laat zien hoe je jouw rol hebt ingevuld en welk inzicht het je gegeven heeft- dat kan ook zijn dat je een dergelijke rol niet meer op je wil nemen</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Vergelijk deze rol met de rollen die je in </a:t>
            </a:r>
            <a:r>
              <a:rPr lang="nl-NL" dirty="0" err="1"/>
              <a:t>IoT</a:t>
            </a:r>
            <a:r>
              <a:rPr lang="nl-NL" dirty="0"/>
              <a:t> en OSM hebt gehad en wat ligt je dan het beste en</a:t>
            </a:r>
            <a:endParaRPr lang="nl-NL" i="1" dirty="0"/>
          </a:p>
        </p:txBody>
      </p:sp>
      <p:sp>
        <p:nvSpPr>
          <p:cNvPr id="3" name="Titel 2">
            <a:extLst>
              <a:ext uri="{FF2B5EF4-FFF2-40B4-BE49-F238E27FC236}">
                <a16:creationId xmlns:a16="http://schemas.microsoft.com/office/drawing/2014/main" id="{E53CA75A-8420-44FA-9B08-ECD7B3BC5670}"/>
              </a:ext>
            </a:extLst>
          </p:cNvPr>
          <p:cNvSpPr>
            <a:spLocks noGrp="1"/>
          </p:cNvSpPr>
          <p:nvPr>
            <p:ph type="title"/>
          </p:nvPr>
        </p:nvSpPr>
        <p:spPr/>
        <p:txBody>
          <a:bodyPr/>
          <a:lstStyle/>
          <a:p>
            <a:r>
              <a:rPr lang="nl-NL" dirty="0"/>
              <a:t>Je Rol</a:t>
            </a:r>
          </a:p>
        </p:txBody>
      </p:sp>
      <p:sp>
        <p:nvSpPr>
          <p:cNvPr id="4" name="Tijdelijke aanduiding voor dianummer 3">
            <a:extLst>
              <a:ext uri="{FF2B5EF4-FFF2-40B4-BE49-F238E27FC236}">
                <a16:creationId xmlns:a16="http://schemas.microsoft.com/office/drawing/2014/main" id="{8A814933-09FA-466E-9F65-5FDC3006B7EC}"/>
              </a:ext>
            </a:extLst>
          </p:cNvPr>
          <p:cNvSpPr>
            <a:spLocks noGrp="1"/>
          </p:cNvSpPr>
          <p:nvPr>
            <p:ph type="sldNum" sz="quarter" idx="11"/>
          </p:nvPr>
        </p:nvSpPr>
        <p:spPr/>
        <p:txBody>
          <a:bodyPr/>
          <a:lstStyle/>
          <a:p>
            <a:fld id="{0D687F6D-ADF0-1C41-93CB-D99BA5E06410}" type="slidenum">
              <a:rPr lang="nl-NL" smtClean="0"/>
              <a:pPr/>
              <a:t>15</a:t>
            </a:fld>
            <a:endParaRPr lang="nl-NL" dirty="0"/>
          </a:p>
        </p:txBody>
      </p:sp>
    </p:spTree>
    <p:extLst>
      <p:ext uri="{BB962C8B-B14F-4D97-AF65-F5344CB8AC3E}">
        <p14:creationId xmlns:p14="http://schemas.microsoft.com/office/powerpoint/2010/main" val="25444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E33949C-3472-5F89-FD62-7B8D012C42F8}"/>
              </a:ext>
            </a:extLst>
          </p:cNvPr>
          <p:cNvSpPr>
            <a:spLocks noGrp="1"/>
          </p:cNvSpPr>
          <p:nvPr>
            <p:ph type="body" sz="quarter" idx="10"/>
          </p:nvPr>
        </p:nvSpPr>
        <p:spPr/>
        <p:txBody>
          <a:bodyPr>
            <a:normAutofit fontScale="92500" lnSpcReduction="20000"/>
          </a:bodyPr>
          <a:lstStyle/>
          <a:p>
            <a:pPr algn="l">
              <a:spcBef>
                <a:spcPts val="750"/>
              </a:spcBef>
            </a:pPr>
            <a:r>
              <a:rPr lang="nl-NL" b="0" i="0" dirty="0">
                <a:solidFill>
                  <a:srgbClr val="172B4D"/>
                </a:solidFill>
                <a:effectLst/>
                <a:latin typeface="-apple-system"/>
              </a:rPr>
              <a:t>Mijn rol tijdens dit project is Software architect voor verduidelijking over wat de software architect daadwerkelijk doet refereer ik naar het </a:t>
            </a:r>
            <a:r>
              <a:rPr lang="nl-NL" b="0" i="0" dirty="0">
                <a:solidFill>
                  <a:srgbClr val="0052CC"/>
                </a:solidFill>
                <a:effectLst/>
                <a:latin typeface="-apple-system"/>
                <a:hlinkClick r:id="rId2"/>
              </a:rPr>
              <a:t>Plan van aanpak: Projectorganisatie en communicatie</a:t>
            </a:r>
            <a:r>
              <a:rPr lang="nl-NL" b="0" i="0" dirty="0">
                <a:solidFill>
                  <a:srgbClr val="172B4D"/>
                </a:solidFill>
                <a:effectLst/>
                <a:latin typeface="-apple-system"/>
              </a:rPr>
              <a:t>.</a:t>
            </a:r>
          </a:p>
          <a:p>
            <a:pPr algn="l">
              <a:spcBef>
                <a:spcPts val="750"/>
              </a:spcBef>
            </a:pPr>
            <a:r>
              <a:rPr lang="nl-NL" b="0" i="0" dirty="0">
                <a:solidFill>
                  <a:srgbClr val="172B4D"/>
                </a:solidFill>
                <a:effectLst/>
                <a:latin typeface="-apple-system"/>
              </a:rPr>
              <a:t>Ik heb de mogelijkheid gekregen om deze rol te kiezen. De keuze op deze specifieke rol was vanwege dat ik vanuit ontwerpen meestal de risico's en vooral de netheid van code kan zien. Ik zie in documentatie van code snel of er daadwerkelijk van te voren is nagedacht over het ontwerp, of dat mensen eerst zijn begonnen met programmeren en denken "we kijken wel waar het schip strand". Ik heb vorige projecten juist gekozen voor een rol waarbij ik van mijzelf wist dat ik dit niet goed kon, en hierop wilde verbeteren. Dit keer wilde ik dit niet meer doen, omdat ik wist dat dit niet ten goede zou gaan van het project. En om heel eerlijk te zijn is het </a:t>
            </a:r>
            <a:r>
              <a:rPr lang="nl-NL" b="0" i="0" dirty="0" err="1">
                <a:solidFill>
                  <a:srgbClr val="172B4D"/>
                </a:solidFill>
                <a:effectLst/>
                <a:latin typeface="-apple-system"/>
              </a:rPr>
              <a:t>WoR</a:t>
            </a:r>
            <a:r>
              <a:rPr lang="nl-NL" b="0" i="0" dirty="0">
                <a:solidFill>
                  <a:srgbClr val="172B4D"/>
                </a:solidFill>
                <a:effectLst/>
                <a:latin typeface="-apple-system"/>
              </a:rPr>
              <a:t>-project niet bedoeld om experimenten uit te voeren met rollen. Bij het </a:t>
            </a:r>
            <a:r>
              <a:rPr lang="nl-NL" b="0" i="0" dirty="0" err="1">
                <a:solidFill>
                  <a:srgbClr val="172B4D"/>
                </a:solidFill>
                <a:effectLst/>
                <a:latin typeface="-apple-system"/>
              </a:rPr>
              <a:t>WoR</a:t>
            </a:r>
            <a:r>
              <a:rPr lang="nl-NL" b="0" i="0" dirty="0">
                <a:solidFill>
                  <a:srgbClr val="172B4D"/>
                </a:solidFill>
                <a:effectLst/>
                <a:latin typeface="-apple-system"/>
              </a:rPr>
              <a:t>-project is het de bedoeling om te laten zien welke kennis jij goed beheerst. De vorige uitvoeringen van de projecten heb ik vaker de kwaliteits- en testmanager rol op mijzelf genomen. Daardoor weet ik wel van mijzelf dat ik zeer onnauwkeurig te werk ga als het aankomt op code, of spellingfouten.</a:t>
            </a:r>
          </a:p>
          <a:p>
            <a:pPr algn="l">
              <a:spcBef>
                <a:spcPts val="750"/>
              </a:spcBef>
            </a:pPr>
            <a:r>
              <a:rPr lang="nl-NL" b="0" i="0" dirty="0">
                <a:solidFill>
                  <a:srgbClr val="172B4D"/>
                </a:solidFill>
                <a:effectLst/>
                <a:latin typeface="-apple-system"/>
              </a:rPr>
              <a:t>Zelf ben ik in het begin van het project veel meer aan bod geweest dan dat ik oorspronkelijk had bedacht. Hierbij heb ik als volgt een situatie beschrijving in een </a:t>
            </a:r>
            <a:r>
              <a:rPr lang="nl-NL" b="0" i="0" dirty="0">
                <a:solidFill>
                  <a:srgbClr val="0052CC"/>
                </a:solidFill>
                <a:effectLst/>
                <a:latin typeface="-apple-system"/>
                <a:hlinkClick r:id="rId3"/>
              </a:rPr>
              <a:t>STARRT-tabel</a:t>
            </a:r>
            <a:r>
              <a:rPr lang="nl-NL" b="0" i="0" dirty="0">
                <a:solidFill>
                  <a:srgbClr val="172B4D"/>
                </a:solidFill>
                <a:effectLst/>
                <a:latin typeface="-apple-system"/>
              </a:rPr>
              <a:t> (tabel 1) geschreven.</a:t>
            </a:r>
          </a:p>
          <a:p>
            <a:pPr algn="l">
              <a:spcBef>
                <a:spcPts val="750"/>
              </a:spcBef>
            </a:pPr>
            <a:r>
              <a:rPr lang="nl-NL" b="0" i="0" dirty="0">
                <a:solidFill>
                  <a:srgbClr val="172B4D"/>
                </a:solidFill>
                <a:effectLst/>
                <a:latin typeface="-apple-system"/>
              </a:rPr>
              <a:t>Daarnaast heb ik aan het einde van het project ook nog veel geleerd als software-architect (zie </a:t>
            </a:r>
            <a:r>
              <a:rPr lang="nl-NL" b="0" i="0" dirty="0">
                <a:solidFill>
                  <a:srgbClr val="0052CC"/>
                </a:solidFill>
                <a:effectLst/>
                <a:latin typeface="-apple-system"/>
                <a:hlinkClick r:id="rId3"/>
              </a:rPr>
              <a:t>STARRT-tabel</a:t>
            </a:r>
            <a:r>
              <a:rPr lang="nl-NL" b="0" i="0" dirty="0">
                <a:solidFill>
                  <a:srgbClr val="172B4D"/>
                </a:solidFill>
                <a:effectLst/>
                <a:latin typeface="-apple-system"/>
              </a:rPr>
              <a:t> tabel 4).</a:t>
            </a:r>
          </a:p>
          <a:p>
            <a:endParaRPr lang="nl-NL" dirty="0"/>
          </a:p>
        </p:txBody>
      </p:sp>
      <p:sp>
        <p:nvSpPr>
          <p:cNvPr id="3" name="Titel 2">
            <a:extLst>
              <a:ext uri="{FF2B5EF4-FFF2-40B4-BE49-F238E27FC236}">
                <a16:creationId xmlns:a16="http://schemas.microsoft.com/office/drawing/2014/main" id="{ABD983C6-6CC4-BFFD-88B0-A574A5C930DE}"/>
              </a:ext>
            </a:extLst>
          </p:cNvPr>
          <p:cNvSpPr>
            <a:spLocks noGrp="1"/>
          </p:cNvSpPr>
          <p:nvPr>
            <p:ph type="title"/>
          </p:nvPr>
        </p:nvSpPr>
        <p:spPr/>
        <p:txBody>
          <a:bodyPr/>
          <a:lstStyle/>
          <a:p>
            <a:r>
              <a:rPr lang="nl-NL" dirty="0"/>
              <a:t>Voorbeeld 1 ( compact is het niet </a:t>
            </a:r>
            <a:r>
              <a:rPr lang="nl-NL" dirty="0">
                <a:sym typeface="Wingdings" panose="05000000000000000000" pitchFamily="2" charset="2"/>
              </a:rPr>
              <a:t> )</a:t>
            </a:r>
            <a:endParaRPr lang="nl-NL" dirty="0"/>
          </a:p>
        </p:txBody>
      </p:sp>
      <p:sp>
        <p:nvSpPr>
          <p:cNvPr id="4" name="Tijdelijke aanduiding voor dianummer 3">
            <a:extLst>
              <a:ext uri="{FF2B5EF4-FFF2-40B4-BE49-F238E27FC236}">
                <a16:creationId xmlns:a16="http://schemas.microsoft.com/office/drawing/2014/main" id="{1F3B7E57-159C-8185-794D-A352F045A701}"/>
              </a:ext>
            </a:extLst>
          </p:cNvPr>
          <p:cNvSpPr>
            <a:spLocks noGrp="1"/>
          </p:cNvSpPr>
          <p:nvPr>
            <p:ph type="sldNum" sz="quarter" idx="11"/>
          </p:nvPr>
        </p:nvSpPr>
        <p:spPr/>
        <p:txBody>
          <a:bodyPr/>
          <a:lstStyle/>
          <a:p>
            <a:fld id="{0D687F6D-ADF0-1C41-93CB-D99BA5E06410}" type="slidenum">
              <a:rPr lang="nl-NL" smtClean="0"/>
              <a:pPr/>
              <a:t>16</a:t>
            </a:fld>
            <a:endParaRPr lang="nl-NL" dirty="0"/>
          </a:p>
        </p:txBody>
      </p:sp>
    </p:spTree>
    <p:extLst>
      <p:ext uri="{BB962C8B-B14F-4D97-AF65-F5344CB8AC3E}">
        <p14:creationId xmlns:p14="http://schemas.microsoft.com/office/powerpoint/2010/main" val="3999845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03DF98F-C8A3-8FD9-DF87-A0B7E89DB2E9}"/>
              </a:ext>
            </a:extLst>
          </p:cNvPr>
          <p:cNvSpPr>
            <a:spLocks noGrp="1"/>
          </p:cNvSpPr>
          <p:nvPr>
            <p:ph type="body" sz="quarter" idx="10"/>
          </p:nvPr>
        </p:nvSpPr>
        <p:spPr/>
        <p:txBody>
          <a:bodyPr>
            <a:normAutofit fontScale="85000" lnSpcReduction="20000"/>
          </a:bodyPr>
          <a:lstStyle/>
          <a:p>
            <a:pPr algn="l">
              <a:spcBef>
                <a:spcPts val="750"/>
              </a:spcBef>
            </a:pPr>
            <a:r>
              <a:rPr lang="nl-NL" b="0" i="0" dirty="0">
                <a:solidFill>
                  <a:srgbClr val="172B4D"/>
                </a:solidFill>
                <a:effectLst/>
                <a:latin typeface="-apple-system"/>
              </a:rPr>
              <a:t>In de eerste helft van het project heb ik de volgende leerpunten beschreven:</a:t>
            </a:r>
          </a:p>
          <a:p>
            <a:pPr algn="l">
              <a:spcBef>
                <a:spcPts val="750"/>
              </a:spcBef>
              <a:buFont typeface="Arial" panose="020B0604020202020204" pitchFamily="34" charset="0"/>
              <a:buChar char="•"/>
            </a:pPr>
            <a:r>
              <a:rPr lang="nl-NL" b="0" i="0" dirty="0">
                <a:solidFill>
                  <a:srgbClr val="172B4D"/>
                </a:solidFill>
                <a:effectLst/>
                <a:latin typeface="-apple-system"/>
              </a:rPr>
              <a:t>Het SDD is tot nu toe volledig leeg, terwijl er al wel nieuwe toevoegingen zijn gemaakt op de huidige code-base. Daarom wil ik de volgende periode meer mensen aansporen op het feit dat het SDD gevuld moet worden. Dit zal de kwaliteit van het document verbeteren. Daarnaast zal het de volgende groep beter uitleggen hoe de code-base in elkaar steekt.</a:t>
            </a:r>
          </a:p>
          <a:p>
            <a:pPr algn="l">
              <a:spcBef>
                <a:spcPts val="750"/>
              </a:spcBef>
              <a:buFont typeface="Arial" panose="020B0604020202020204" pitchFamily="34" charset="0"/>
              <a:buChar char="•"/>
            </a:pPr>
            <a:r>
              <a:rPr lang="nl-NL" b="0" i="0" dirty="0">
                <a:solidFill>
                  <a:srgbClr val="172B4D"/>
                </a:solidFill>
                <a:effectLst/>
                <a:latin typeface="-apple-system"/>
              </a:rPr>
              <a:t>Ik heb lang getwijfeld over het doel van het SAD. Voor mijn gevoel was het eerst een uitbreiding op de </a:t>
            </a:r>
            <a:r>
              <a:rPr lang="nl-NL" b="0" i="0" dirty="0" err="1">
                <a:solidFill>
                  <a:srgbClr val="172B4D"/>
                </a:solidFill>
                <a:effectLst/>
                <a:latin typeface="-apple-system"/>
              </a:rPr>
              <a:t>requirements</a:t>
            </a:r>
            <a:r>
              <a:rPr lang="nl-NL" b="0" i="0" dirty="0">
                <a:solidFill>
                  <a:srgbClr val="172B4D"/>
                </a:solidFill>
                <a:effectLst/>
                <a:latin typeface="-apple-system"/>
              </a:rPr>
              <a:t>. Nu weet ik dat het voor veel meer dan dat staat. Daarom ga ik de volgende helft van dit document meer vullen, zodat er aan het einde van de iteratie een volledig SAD te vinden is.</a:t>
            </a:r>
          </a:p>
          <a:p>
            <a:pPr algn="l">
              <a:spcBef>
                <a:spcPts val="750"/>
              </a:spcBef>
              <a:buFont typeface="Arial" panose="020B0604020202020204" pitchFamily="34" charset="0"/>
              <a:buChar char="•"/>
            </a:pPr>
            <a:r>
              <a:rPr lang="nl-NL" b="0" i="0" dirty="0">
                <a:solidFill>
                  <a:srgbClr val="172B4D"/>
                </a:solidFill>
                <a:effectLst/>
                <a:latin typeface="-apple-system"/>
              </a:rPr>
              <a:t>Veel van de taken van een software architect kunnen gedelegeerd worden naar andere groepsgenoten. Dit is te weinig gedaan waardoor ik het samen met de andere software architect het flink druk had, en weinig tot geen tijd aan de onderzoeken heb kunnen spenderen. Dit wil ik voor de volgende helft beter gaan doen, een voorbeeld hierbij is dat het SAD niet volledig de verantwoordelijkheid is van de software architect, maar ook van de </a:t>
            </a:r>
            <a:r>
              <a:rPr lang="nl-NL" b="0" i="0" dirty="0" err="1">
                <a:solidFill>
                  <a:srgbClr val="172B4D"/>
                </a:solidFill>
                <a:effectLst/>
                <a:latin typeface="-apple-system"/>
              </a:rPr>
              <a:t>developers</a:t>
            </a:r>
            <a:r>
              <a:rPr lang="nl-NL" b="0" i="0" dirty="0">
                <a:solidFill>
                  <a:srgbClr val="172B4D"/>
                </a:solidFill>
                <a:effectLst/>
                <a:latin typeface="-apple-system"/>
              </a:rPr>
              <a:t> die aan het product meewerken.</a:t>
            </a:r>
          </a:p>
          <a:p>
            <a:pPr algn="l">
              <a:spcBef>
                <a:spcPts val="750"/>
              </a:spcBef>
              <a:buFont typeface="Arial" panose="020B0604020202020204" pitchFamily="34" charset="0"/>
              <a:buChar char="•"/>
            </a:pPr>
            <a:r>
              <a:rPr lang="nl-NL" b="0" i="0" dirty="0">
                <a:solidFill>
                  <a:srgbClr val="172B4D"/>
                </a:solidFill>
                <a:effectLst/>
                <a:latin typeface="-apple-system"/>
              </a:rPr>
              <a:t>Als er in de tweede helft van het project nog nieuwe vraagstukken aan bod zouden komen (hoop ik niet), dan zal ik er zelf zo'n 15 minuten aan spenderen om tot een antwoord te komen. Als dit niet lukt zal ik het als uitzoekwerk wegzetten voor anderen om op te pakken.</a:t>
            </a:r>
          </a:p>
          <a:p>
            <a:pPr algn="l">
              <a:spcBef>
                <a:spcPts val="750"/>
              </a:spcBef>
            </a:pPr>
            <a:r>
              <a:rPr lang="nl-NL" b="0" i="0" dirty="0">
                <a:solidFill>
                  <a:srgbClr val="172B4D"/>
                </a:solidFill>
                <a:effectLst/>
                <a:latin typeface="-apple-system"/>
              </a:rPr>
              <a:t>Hieronder bespreek ik per leerpunt hoe dit leerpunt is toegepast in de tweede helft van het project.</a:t>
            </a:r>
          </a:p>
          <a:p>
            <a:endParaRPr lang="nl-NL" dirty="0"/>
          </a:p>
        </p:txBody>
      </p:sp>
      <p:sp>
        <p:nvSpPr>
          <p:cNvPr id="3" name="Titel 2">
            <a:extLst>
              <a:ext uri="{FF2B5EF4-FFF2-40B4-BE49-F238E27FC236}">
                <a16:creationId xmlns:a16="http://schemas.microsoft.com/office/drawing/2014/main" id="{DEDAF842-5669-F07E-1677-D5064DB7AECB}"/>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BE668412-B0B0-BE81-F886-DA5EECBBE57B}"/>
              </a:ext>
            </a:extLst>
          </p:cNvPr>
          <p:cNvSpPr>
            <a:spLocks noGrp="1"/>
          </p:cNvSpPr>
          <p:nvPr>
            <p:ph type="sldNum" sz="quarter" idx="11"/>
          </p:nvPr>
        </p:nvSpPr>
        <p:spPr/>
        <p:txBody>
          <a:bodyPr/>
          <a:lstStyle/>
          <a:p>
            <a:fld id="{0D687F6D-ADF0-1C41-93CB-D99BA5E06410}" type="slidenum">
              <a:rPr lang="nl-NL" smtClean="0"/>
              <a:pPr/>
              <a:t>17</a:t>
            </a:fld>
            <a:endParaRPr lang="nl-NL" dirty="0"/>
          </a:p>
        </p:txBody>
      </p:sp>
    </p:spTree>
    <p:extLst>
      <p:ext uri="{BB962C8B-B14F-4D97-AF65-F5344CB8AC3E}">
        <p14:creationId xmlns:p14="http://schemas.microsoft.com/office/powerpoint/2010/main" val="1132707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12EBFEB-A9FE-75AD-D98C-6F0011F6F459}"/>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A604AEE1-1F2A-3591-8A69-5952D1CC7BA1}"/>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F7D4B3AC-D79E-C719-76AA-498AC2C97105}"/>
              </a:ext>
            </a:extLst>
          </p:cNvPr>
          <p:cNvSpPr>
            <a:spLocks noGrp="1"/>
          </p:cNvSpPr>
          <p:nvPr>
            <p:ph type="sldNum" sz="quarter" idx="11"/>
          </p:nvPr>
        </p:nvSpPr>
        <p:spPr/>
        <p:txBody>
          <a:bodyPr/>
          <a:lstStyle/>
          <a:p>
            <a:fld id="{0D687F6D-ADF0-1C41-93CB-D99BA5E06410}" type="slidenum">
              <a:rPr lang="nl-NL" smtClean="0"/>
              <a:pPr/>
              <a:t>18</a:t>
            </a:fld>
            <a:endParaRPr lang="nl-NL" dirty="0"/>
          </a:p>
        </p:txBody>
      </p:sp>
      <p:graphicFrame>
        <p:nvGraphicFramePr>
          <p:cNvPr id="5" name="Tabel 4">
            <a:extLst>
              <a:ext uri="{FF2B5EF4-FFF2-40B4-BE49-F238E27FC236}">
                <a16:creationId xmlns:a16="http://schemas.microsoft.com/office/drawing/2014/main" id="{FD517ED1-BDCF-1950-3507-6761CD5C798C}"/>
              </a:ext>
            </a:extLst>
          </p:cNvPr>
          <p:cNvGraphicFramePr>
            <a:graphicFrameLocks noGrp="1"/>
          </p:cNvGraphicFramePr>
          <p:nvPr>
            <p:extLst>
              <p:ext uri="{D42A27DB-BD31-4B8C-83A1-F6EECF244321}">
                <p14:modId xmlns:p14="http://schemas.microsoft.com/office/powerpoint/2010/main" val="3404299556"/>
              </p:ext>
            </p:extLst>
          </p:nvPr>
        </p:nvGraphicFramePr>
        <p:xfrm>
          <a:off x="788917" y="1765350"/>
          <a:ext cx="7566166" cy="4351338"/>
        </p:xfrm>
        <a:graphic>
          <a:graphicData uri="http://schemas.openxmlformats.org/drawingml/2006/table">
            <a:tbl>
              <a:tblPr/>
              <a:tblGrid>
                <a:gridCol w="1491439">
                  <a:extLst>
                    <a:ext uri="{9D8B030D-6E8A-4147-A177-3AD203B41FA5}">
                      <a16:colId xmlns:a16="http://schemas.microsoft.com/office/drawing/2014/main" val="539203737"/>
                    </a:ext>
                  </a:extLst>
                </a:gridCol>
                <a:gridCol w="6074727">
                  <a:extLst>
                    <a:ext uri="{9D8B030D-6E8A-4147-A177-3AD203B41FA5}">
                      <a16:colId xmlns:a16="http://schemas.microsoft.com/office/drawing/2014/main" val="3935193586"/>
                    </a:ext>
                  </a:extLst>
                </a:gridCol>
              </a:tblGrid>
              <a:tr h="1731385">
                <a:tc>
                  <a:txBody>
                    <a:bodyPr/>
                    <a:lstStyle/>
                    <a:p>
                      <a:pPr algn="l" fontAlgn="t"/>
                      <a:r>
                        <a:rPr lang="nl-NL" sz="1200">
                          <a:effectLst/>
                        </a:rPr>
                        <a:t>eerpunt 2: SAD vullen</a:t>
                      </a:r>
                    </a:p>
                  </a:txBody>
                  <a:tcPr marL="73103" marR="73103" marT="51172" marB="511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Het SAD is nog steeds niet goed gevuld. Zelf vind ik het ook lastig om dit document te vullen. Dit komt omdat de druk om het product werkend te krijgen hoger ligt dan het volledig maken van het product. Het SAD is bedoeld om goed de concerns van de product-owners te dekken, alleen vind ik zelf dat dit al voor grotendeels gedaan wordt in het SRS en SDD. Daarom heb ik zelf niet veel tijd gespendeerd aan het vullen van het SAD. Helaas moet ik ook toegeven als het project langer door zou mogen gaan, dat dit ook niet mijn eerste zorg zou zijn om het SAD te vullen. Dit komt omdat het product nog niet af is en daardoor voor mijn gevoel prioriteit heeft op het SAD. Daarom vind ik dat ik dit leerpunt niet goed voltooid heb.</a:t>
                      </a:r>
                    </a:p>
                  </a:txBody>
                  <a:tcPr marL="73103" marR="73103" marT="51172" marB="511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371520950"/>
                  </a:ext>
                </a:extLst>
              </a:tr>
              <a:tr h="2619953">
                <a:tc>
                  <a:txBody>
                    <a:bodyPr/>
                    <a:lstStyle/>
                    <a:p>
                      <a:pPr algn="l" fontAlgn="t"/>
                      <a:r>
                        <a:rPr lang="nl-NL" sz="1200" dirty="0">
                          <a:effectLst/>
                        </a:rPr>
                        <a:t>Leerpunt 3: Delegeren</a:t>
                      </a:r>
                    </a:p>
                  </a:txBody>
                  <a:tcPr marL="73103" marR="73103" marT="51172" marB="511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dirty="0">
                          <a:effectLst/>
                        </a:rPr>
                        <a:t>Het delegeren is zoals hierboven bij leerpunt 1 beschreven beter gegaan dan de eerste helft. Ik heb ook geprobeerd om het vullen van het SAD te delegeren, maar veel van de groepsgenoten zagen het nut van het SAD vullen niet in, en hebben hierdoor hier niet mee geholpen. Om het SDD te vullen is wel goed gedelegeerd, ik heb de hoofdstukken aangemaakt per component, en een </a:t>
                      </a:r>
                      <a:r>
                        <a:rPr lang="nl-NL" sz="1200" dirty="0">
                          <a:solidFill>
                            <a:srgbClr val="0052CC"/>
                          </a:solidFill>
                          <a:effectLst/>
                          <a:hlinkClick r:id="rId2"/>
                        </a:rPr>
                        <a:t>voorstel</a:t>
                      </a:r>
                      <a:r>
                        <a:rPr lang="nl-NL" sz="1200" dirty="0">
                          <a:effectLst/>
                        </a:rPr>
                        <a:t> voor een SDD template geschreven. De groepsleden gingen hiermee aan de slag, en hebben voor een groot deel ook dit SDD gevuld. Daarnaast hebben ik en mijn mede-softwarearchitect een volledig componentdiagram en </a:t>
                      </a:r>
                      <a:r>
                        <a:rPr lang="nl-NL" sz="1200" dirty="0" err="1">
                          <a:effectLst/>
                        </a:rPr>
                        <a:t>sequence</a:t>
                      </a:r>
                      <a:r>
                        <a:rPr lang="nl-NL" sz="1200" dirty="0">
                          <a:effectLst/>
                        </a:rPr>
                        <a:t>-diagram gemaakt. Hierdoor was er een volledig beeld hoe de robot qua architectuur er algemeen uit zou gaan zien. Helaas heeft niet iedereen zich aan deze architectuur gehouden, en klopt deze nog niet volledig met de werking van de robot. Het maken van het algemene </a:t>
                      </a:r>
                      <a:r>
                        <a:rPr lang="nl-NL" sz="1200" dirty="0" err="1">
                          <a:effectLst/>
                        </a:rPr>
                        <a:t>sequence</a:t>
                      </a:r>
                      <a:r>
                        <a:rPr lang="nl-NL" sz="1200" dirty="0">
                          <a:effectLst/>
                        </a:rPr>
                        <a:t>- en componentdiagram was niet gedelegeerd, maar hielp de groepsgenoten wel beter op weg om het SDD te vullen. Veel van het werk is volgens mij hierdoor gedelegeerd. Het SAD is hierdoor helaas niet goed onderhouden.</a:t>
                      </a:r>
                    </a:p>
                  </a:txBody>
                  <a:tcPr marL="73103" marR="73103" marT="51172" marB="511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936921528"/>
                  </a:ext>
                </a:extLst>
              </a:tr>
            </a:tbl>
          </a:graphicData>
        </a:graphic>
      </p:graphicFrame>
    </p:spTree>
    <p:extLst>
      <p:ext uri="{BB962C8B-B14F-4D97-AF65-F5344CB8AC3E}">
        <p14:creationId xmlns:p14="http://schemas.microsoft.com/office/powerpoint/2010/main" val="419374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0D0A446-D03B-C530-029F-4B9A5B6844D7}"/>
              </a:ext>
            </a:extLst>
          </p:cNvPr>
          <p:cNvSpPr>
            <a:spLocks noGrp="1"/>
          </p:cNvSpPr>
          <p:nvPr>
            <p:ph type="body" sz="quarter" idx="10"/>
          </p:nvPr>
        </p:nvSpPr>
        <p:spPr/>
        <p:txBody>
          <a:bodyPr>
            <a:normAutofit fontScale="85000" lnSpcReduction="10000"/>
          </a:bodyPr>
          <a:lstStyle/>
          <a:p>
            <a:pPr algn="l">
              <a:spcBef>
                <a:spcPts val="750"/>
              </a:spcBef>
            </a:pPr>
            <a:r>
              <a:rPr lang="nl-NL" b="0" i="0" dirty="0">
                <a:solidFill>
                  <a:srgbClr val="172B4D"/>
                </a:solidFill>
                <a:effectLst/>
                <a:latin typeface="-apple-system"/>
              </a:rPr>
              <a:t>De leerpunten voor een volgend project volgen hieronder:</a:t>
            </a:r>
          </a:p>
          <a:p>
            <a:pPr algn="l">
              <a:spcBef>
                <a:spcPts val="750"/>
              </a:spcBef>
              <a:buFont typeface="Arial" panose="020B0604020202020204" pitchFamily="34" charset="0"/>
              <a:buChar char="•"/>
            </a:pPr>
            <a:r>
              <a:rPr lang="nl-NL" b="0" i="0" dirty="0">
                <a:solidFill>
                  <a:srgbClr val="172B4D"/>
                </a:solidFill>
                <a:effectLst/>
                <a:latin typeface="-apple-system"/>
              </a:rPr>
              <a:t>Dit laatste deel heb ik niet veel mensen kunnen aansporen op het vullen van het SAD. Hierdoor wil ik de volgende keer het doel van het SAD begrijpen. Zelf begreep ik in de theorie die ik heb gekregen over het SAD, dat in het SAD duidelijk moet worden welke concerns er zijn bij de product-</a:t>
            </a:r>
            <a:r>
              <a:rPr lang="nl-NL" b="0" i="0" dirty="0" err="1">
                <a:solidFill>
                  <a:srgbClr val="172B4D"/>
                </a:solidFill>
                <a:effectLst/>
                <a:latin typeface="-apple-system"/>
              </a:rPr>
              <a:t>owners</a:t>
            </a:r>
            <a:r>
              <a:rPr lang="nl-NL" b="0" i="0" dirty="0">
                <a:solidFill>
                  <a:srgbClr val="172B4D"/>
                </a:solidFill>
                <a:effectLst/>
                <a:latin typeface="-apple-system"/>
              </a:rPr>
              <a:t>. Dit wordt aan de hand gedaan van de </a:t>
            </a:r>
            <a:r>
              <a:rPr lang="nl-NL" b="0" i="0" dirty="0">
                <a:solidFill>
                  <a:srgbClr val="0052CC"/>
                </a:solidFill>
                <a:effectLst/>
                <a:latin typeface="-apple-system"/>
                <a:hlinkClick r:id="rId2"/>
              </a:rPr>
              <a:t>ISO 25010 standaard</a:t>
            </a:r>
            <a:r>
              <a:rPr lang="nl-NL" b="0" i="0" dirty="0">
                <a:solidFill>
                  <a:srgbClr val="172B4D"/>
                </a:solidFill>
                <a:effectLst/>
                <a:latin typeface="-apple-system"/>
              </a:rPr>
              <a:t>. Daarnaast worden de scenario's beschreven door QA-scenario's. Als laatst wordt de architectuur beschreven d.m.v. de Kruchten 4+1 view model. Zelf kon ik alleen in dit project het nut zien van de Kruchten 4+1, maar voor de rest ben ik de andere elementen niet goed tegen gekomen. Zelf denk ik dat dit komt, omdat ik nog niet genoeg weet over een SAD. Mijn leerpunt voor het volgende project is dan ook om meer te weten te komen over waarom een SAD gemaakt wordt.</a:t>
            </a:r>
          </a:p>
          <a:p>
            <a:pPr algn="l">
              <a:spcBef>
                <a:spcPts val="750"/>
              </a:spcBef>
              <a:buFont typeface="Arial" panose="020B0604020202020204" pitchFamily="34" charset="0"/>
              <a:buChar char="•"/>
            </a:pPr>
            <a:r>
              <a:rPr lang="nl-NL" b="0" i="0" dirty="0">
                <a:solidFill>
                  <a:srgbClr val="172B4D"/>
                </a:solidFill>
                <a:effectLst/>
                <a:latin typeface="-apple-system"/>
              </a:rPr>
              <a:t>Een ander leerpunt voor mij het volgende project, is dat ik meer groepsleden wil motiveren om de architect documenten in te vullen. Zelf vind ik het fijn om eerst een algemeen beeld te krijgen over de software die ik ga maken. Daarom maak ik meestal eerst een klassendiagram, en andere benodigde diagrammen. Ik merkte dat veel van mijn groepsgenoten dit niet deden. Daarom waren er vaak nog geen diagrammen gemaakt nadat er code was geschreven. Hierdoor heb ik naderhand nog vaak moeten vragen of ze alsnog de diagrammen wilde maken. Zelf merk ik ook als ik nadenk over wat ik ga maken d.m.v. diagrammen, dat ik al fouten zie voordat ik begin. Daarom wil ik andere groepsleden motiveren om eerst documentatie te maken voordat ze gaan coderen. Dit lijkt mij ook een goed plan om dit als leerpunt te beschouwen.</a:t>
            </a:r>
          </a:p>
          <a:p>
            <a:endParaRPr lang="nl-NL" dirty="0"/>
          </a:p>
        </p:txBody>
      </p:sp>
      <p:sp>
        <p:nvSpPr>
          <p:cNvPr id="3" name="Titel 2">
            <a:extLst>
              <a:ext uri="{FF2B5EF4-FFF2-40B4-BE49-F238E27FC236}">
                <a16:creationId xmlns:a16="http://schemas.microsoft.com/office/drawing/2014/main" id="{4D3CCD6A-AF2B-E614-060D-86C867B7CB6C}"/>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523800A6-676B-7AC6-F846-5C4166F9E6E2}"/>
              </a:ext>
            </a:extLst>
          </p:cNvPr>
          <p:cNvSpPr>
            <a:spLocks noGrp="1"/>
          </p:cNvSpPr>
          <p:nvPr>
            <p:ph type="sldNum" sz="quarter" idx="11"/>
          </p:nvPr>
        </p:nvSpPr>
        <p:spPr/>
        <p:txBody>
          <a:bodyPr/>
          <a:lstStyle/>
          <a:p>
            <a:fld id="{0D687F6D-ADF0-1C41-93CB-D99BA5E06410}" type="slidenum">
              <a:rPr lang="nl-NL" smtClean="0"/>
              <a:pPr/>
              <a:t>19</a:t>
            </a:fld>
            <a:endParaRPr lang="nl-NL" dirty="0"/>
          </a:p>
        </p:txBody>
      </p:sp>
    </p:spTree>
    <p:extLst>
      <p:ext uri="{BB962C8B-B14F-4D97-AF65-F5344CB8AC3E}">
        <p14:creationId xmlns:p14="http://schemas.microsoft.com/office/powerpoint/2010/main" val="76372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303655-6AA6-49D0-B2EC-0BE072A5DD26}"/>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err="1"/>
              <a:t>Projectmethode</a:t>
            </a:r>
            <a:r>
              <a:rPr lang="en-US" dirty="0"/>
              <a:t> </a:t>
            </a:r>
          </a:p>
          <a:p>
            <a:pPr marL="342900" indent="-342900">
              <a:buFont typeface="Arial" panose="020B0604020202020204" pitchFamily="34" charset="0"/>
              <a:buChar char="•"/>
            </a:pPr>
            <a:r>
              <a:rPr lang="en-US" dirty="0" err="1"/>
              <a:t>Rol</a:t>
            </a:r>
            <a:endParaRPr lang="en-US" dirty="0"/>
          </a:p>
          <a:p>
            <a:pPr marL="342900" indent="-342900">
              <a:buFont typeface="Arial" panose="020B0604020202020204" pitchFamily="34" charset="0"/>
              <a:buChar char="•"/>
            </a:pPr>
            <a:r>
              <a:rPr lang="en-US" dirty="0" err="1"/>
              <a:t>Onderbouwen</a:t>
            </a:r>
            <a:r>
              <a:rPr lang="en-US" dirty="0"/>
              <a:t> </a:t>
            </a:r>
            <a:r>
              <a:rPr lang="en-US" dirty="0" err="1"/>
              <a:t>productkwaliteit</a:t>
            </a:r>
            <a:r>
              <a:rPr lang="en-US" dirty="0"/>
              <a:t> en </a:t>
            </a:r>
            <a:r>
              <a:rPr lang="en-US" dirty="0" err="1"/>
              <a:t>eindproduct</a:t>
            </a:r>
            <a:endParaRPr lang="en-US" dirty="0"/>
          </a:p>
          <a:p>
            <a:pPr marL="342900" indent="-342900">
              <a:buFont typeface="Arial" panose="020B0604020202020204" pitchFamily="34" charset="0"/>
              <a:buChar char="•"/>
            </a:pPr>
            <a:r>
              <a:rPr lang="en-US" dirty="0" err="1"/>
              <a:t>Competenties</a:t>
            </a:r>
            <a:r>
              <a:rPr lang="en-US" dirty="0"/>
              <a:t>/</a:t>
            </a:r>
            <a:r>
              <a:rPr lang="en-US" dirty="0" err="1"/>
              <a:t>leeruitkomsten</a:t>
            </a:r>
            <a:endParaRPr lang="en-US" dirty="0"/>
          </a:p>
          <a:p>
            <a:pPr marL="342900" indent="-342900">
              <a:buFont typeface="Arial" panose="020B0604020202020204" pitchFamily="34" charset="0"/>
              <a:buChar char="•"/>
            </a:pPr>
            <a:r>
              <a:rPr lang="en-US" dirty="0" err="1"/>
              <a:t>Leerdoelen</a:t>
            </a:r>
            <a:endParaRPr lang="en-US" dirty="0"/>
          </a:p>
          <a:p>
            <a:pPr marL="342900" indent="-342900">
              <a:buFont typeface="Arial" panose="020B0604020202020204" pitchFamily="34" charset="0"/>
              <a:buChar char="•"/>
            </a:pPr>
            <a:r>
              <a:rPr lang="en-US" dirty="0" err="1"/>
              <a:t>Conclusie</a:t>
            </a:r>
            <a:endParaRPr lang="en-US" dirty="0"/>
          </a:p>
        </p:txBody>
      </p:sp>
      <p:sp>
        <p:nvSpPr>
          <p:cNvPr id="3" name="Title 2">
            <a:extLst>
              <a:ext uri="{FF2B5EF4-FFF2-40B4-BE49-F238E27FC236}">
                <a16:creationId xmlns:a16="http://schemas.microsoft.com/office/drawing/2014/main" id="{0A4D36CF-4653-482F-B2FB-576DE269F959}"/>
              </a:ext>
            </a:extLst>
          </p:cNvPr>
          <p:cNvSpPr>
            <a:spLocks noGrp="1"/>
          </p:cNvSpPr>
          <p:nvPr>
            <p:ph type="title"/>
          </p:nvPr>
        </p:nvSpPr>
        <p:spPr/>
        <p:txBody>
          <a:bodyPr/>
          <a:lstStyle/>
          <a:p>
            <a:r>
              <a:rPr lang="en-US" dirty="0" err="1"/>
              <a:t>Onderwerpen</a:t>
            </a:r>
            <a:endParaRPr lang="nl-NL" dirty="0"/>
          </a:p>
        </p:txBody>
      </p:sp>
      <p:sp>
        <p:nvSpPr>
          <p:cNvPr id="4" name="Slide Number Placeholder 3">
            <a:extLst>
              <a:ext uri="{FF2B5EF4-FFF2-40B4-BE49-F238E27FC236}">
                <a16:creationId xmlns:a16="http://schemas.microsoft.com/office/drawing/2014/main" id="{A95817F1-0167-4A73-9151-7AB430B1DE38}"/>
              </a:ext>
            </a:extLst>
          </p:cNvPr>
          <p:cNvSpPr>
            <a:spLocks noGrp="1"/>
          </p:cNvSpPr>
          <p:nvPr>
            <p:ph type="sldNum" sz="quarter" idx="11"/>
          </p:nvPr>
        </p:nvSpPr>
        <p:spPr/>
        <p:txBody>
          <a:bodyPr/>
          <a:lstStyle/>
          <a:p>
            <a:fld id="{0D687F6D-ADF0-1C41-93CB-D99BA5E06410}" type="slidenum">
              <a:rPr lang="nl-NL" smtClean="0"/>
              <a:pPr/>
              <a:t>2</a:t>
            </a:fld>
            <a:endParaRPr lang="nl-NL" dirty="0"/>
          </a:p>
        </p:txBody>
      </p:sp>
    </p:spTree>
    <p:extLst>
      <p:ext uri="{BB962C8B-B14F-4D97-AF65-F5344CB8AC3E}">
        <p14:creationId xmlns:p14="http://schemas.microsoft.com/office/powerpoint/2010/main" val="2641625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966474-1440-B6D8-A26F-B1A231BC9E3D}"/>
              </a:ext>
            </a:extLst>
          </p:cNvPr>
          <p:cNvSpPr>
            <a:spLocks noGrp="1"/>
          </p:cNvSpPr>
          <p:nvPr>
            <p:ph type="body" sz="quarter" idx="10"/>
          </p:nvPr>
        </p:nvSpPr>
        <p:spPr/>
        <p:txBody>
          <a:bodyPr>
            <a:normAutofit fontScale="77500" lnSpcReduction="20000"/>
          </a:bodyPr>
          <a:lstStyle/>
          <a:p>
            <a:pPr algn="l"/>
            <a:r>
              <a:rPr lang="nl-NL" b="0" i="0" dirty="0">
                <a:solidFill>
                  <a:srgbClr val="172B4D"/>
                </a:solidFill>
                <a:effectLst/>
                <a:latin typeface="-apple-system"/>
              </a:rPr>
              <a:t>Zoals in het Plan van Aanpak staat beschreven was ik dit project de projectleider. De verantwoordelijkheden kwamen, zoals uit tabel 3 in het </a:t>
            </a:r>
            <a:r>
              <a:rPr lang="nl-NL" b="0" i="0" dirty="0" err="1">
                <a:solidFill>
                  <a:srgbClr val="172B4D"/>
                </a:solidFill>
                <a:effectLst/>
                <a:latin typeface="-apple-system"/>
              </a:rPr>
              <a:t>PvA</a:t>
            </a:r>
            <a:r>
              <a:rPr lang="nl-NL" b="0" i="0" dirty="0">
                <a:solidFill>
                  <a:srgbClr val="172B4D"/>
                </a:solidFill>
                <a:effectLst/>
                <a:latin typeface="-apple-system"/>
              </a:rPr>
              <a:t> blijkt, boven op de verantwoordelijkheden van teamleider en lid. Halverwege het project merkte ik dat ik in dat opzicht iets te veel hooi op de vork had genomen: ik heb het voor mijn gevoel heel erg druk gehad met niet-declareerbare zaken zoals het voorbereiden van overleggen, overleggen, brainstormen, bijsturen, </a:t>
            </a:r>
            <a:r>
              <a:rPr lang="nl-NL" b="0" i="0" dirty="0" err="1">
                <a:solidFill>
                  <a:srgbClr val="172B4D"/>
                </a:solidFill>
                <a:effectLst/>
                <a:latin typeface="-apple-system"/>
              </a:rPr>
              <a:t>toolbeheren</a:t>
            </a:r>
            <a:r>
              <a:rPr lang="nl-NL" b="0" i="0" dirty="0">
                <a:solidFill>
                  <a:srgbClr val="172B4D"/>
                </a:solidFill>
                <a:effectLst/>
                <a:latin typeface="-apple-system"/>
              </a:rPr>
              <a:t> en plannen. In de tweede helft van het project heb ik daarom ook meer proberen te delegeren, maar daarover meer in het hoofdstuk over mijn persoonlijke leerdoel.</a:t>
            </a:r>
          </a:p>
          <a:p>
            <a:pPr algn="l"/>
            <a:r>
              <a:rPr lang="nl-NL" b="0" i="0" dirty="0">
                <a:solidFill>
                  <a:srgbClr val="172B4D"/>
                </a:solidFill>
                <a:effectLst/>
                <a:latin typeface="-apple-system"/>
              </a:rPr>
              <a:t>Ik had mezelf voorgenomen om strakkere meetings te houden met mijn mede-teamleiders. Ik heb echter gemerkt dat ik een veel beter beeld bij de voortgang kreeg wanneer ik het uit de monden van de teamleden zelf hoorde. Gedurende dag ging ik dan ook regelmatig mensen 'even lastigvallen' - zoals ik dat zelf altijd noemde - om voor mijzelf een beeld te vormen van de voortgang. In een team van 9 mensen ging dit nog wel, maar het hadden er ook niet meer moeten zijn. Eigenlijk zouden de </a:t>
            </a:r>
            <a:r>
              <a:rPr lang="nl-NL" b="0" i="1" dirty="0" err="1">
                <a:solidFill>
                  <a:srgbClr val="172B4D"/>
                </a:solidFill>
                <a:effectLst/>
                <a:latin typeface="-apple-system"/>
              </a:rPr>
              <a:t>daily-standups</a:t>
            </a:r>
            <a:r>
              <a:rPr lang="nl-NL" b="0" i="0" dirty="0">
                <a:solidFill>
                  <a:srgbClr val="172B4D"/>
                </a:solidFill>
                <a:effectLst/>
                <a:latin typeface="-apple-system"/>
              </a:rPr>
              <a:t> daarin moeten voorzien, maar klaarblijkelijk waren deze niet scherp genoeg. Als ik erop terugkijk zie ik wel in waarom. Een leerpunt dat ik zeker zal meenemen naar een volgend project is dat ik strakker de rol van </a:t>
            </a:r>
            <a:r>
              <a:rPr lang="nl-NL" b="0" i="1" dirty="0">
                <a:solidFill>
                  <a:srgbClr val="172B4D"/>
                </a:solidFill>
                <a:effectLst/>
                <a:latin typeface="-apple-system"/>
              </a:rPr>
              <a:t>scrum master</a:t>
            </a:r>
            <a:r>
              <a:rPr lang="nl-NL" b="0" i="0" dirty="0">
                <a:solidFill>
                  <a:srgbClr val="172B4D"/>
                </a:solidFill>
                <a:effectLst/>
                <a:latin typeface="-apple-system"/>
              </a:rPr>
              <a:t> moet uitvoeren. De </a:t>
            </a:r>
            <a:r>
              <a:rPr lang="nl-NL" b="0" i="1" dirty="0" err="1">
                <a:solidFill>
                  <a:srgbClr val="172B4D"/>
                </a:solidFill>
                <a:effectLst/>
                <a:latin typeface="-apple-system"/>
              </a:rPr>
              <a:t>daily</a:t>
            </a:r>
            <a:r>
              <a:rPr lang="nl-NL" b="0" i="1" dirty="0">
                <a:solidFill>
                  <a:srgbClr val="172B4D"/>
                </a:solidFill>
                <a:effectLst/>
                <a:latin typeface="-apple-system"/>
              </a:rPr>
              <a:t> </a:t>
            </a:r>
            <a:r>
              <a:rPr lang="nl-NL" b="0" i="1" dirty="0" err="1">
                <a:solidFill>
                  <a:srgbClr val="172B4D"/>
                </a:solidFill>
                <a:effectLst/>
                <a:latin typeface="-apple-system"/>
              </a:rPr>
              <a:t>standups</a:t>
            </a:r>
            <a:r>
              <a:rPr lang="nl-NL" b="0" i="0" dirty="0">
                <a:solidFill>
                  <a:srgbClr val="172B4D"/>
                </a:solidFill>
                <a:effectLst/>
                <a:latin typeface="-apple-system"/>
              </a:rPr>
              <a:t> hadden namelijk veel scherper gekund wanneer we deze concreet aan de hand van taken zouden houden in plaats van iedereen laten vertellen wat hij of zij heeft gedaan. Ook heb ik gemerkt dat verzoeken zoals "werk het bord dan even bij" vrij weinig teweegbrengen. Ik heb in de praktijk ervaren dat ik echt mensen verantwoordelijk moet stellen, want anders voelt niemand zich verantwoordelijk en wordt het niet gedaan. Ook heb ik in de praktijk een aantal keer ANNA ervaren, omdat ik soms aannames over de voortgang deed die niet bleken te kloppen en ik daardoor van mening was dat iets op een bepaalde manier was geïmplementeerd, terwijl dat helemaal niet het geval bleek te zijn. In een toekomstig project zal ik de theorie van ANNA daarom niet snel vergeten.</a:t>
            </a:r>
          </a:p>
          <a:p>
            <a:pPr algn="l"/>
            <a:endParaRPr lang="nl-NL" dirty="0">
              <a:solidFill>
                <a:srgbClr val="172B4D"/>
              </a:solidFill>
              <a:latin typeface="-apple-system"/>
            </a:endParaRPr>
          </a:p>
          <a:p>
            <a:pPr algn="l"/>
            <a:endParaRPr lang="nl-NL" b="0" i="0" dirty="0">
              <a:solidFill>
                <a:srgbClr val="172B4D"/>
              </a:solidFill>
              <a:effectLst/>
              <a:latin typeface="-apple-system"/>
            </a:endParaRPr>
          </a:p>
          <a:p>
            <a:endParaRPr lang="nl-NL" dirty="0"/>
          </a:p>
        </p:txBody>
      </p:sp>
      <p:sp>
        <p:nvSpPr>
          <p:cNvPr id="3" name="Titel 2">
            <a:extLst>
              <a:ext uri="{FF2B5EF4-FFF2-40B4-BE49-F238E27FC236}">
                <a16:creationId xmlns:a16="http://schemas.microsoft.com/office/drawing/2014/main" id="{D837B6E4-8267-7DFD-F51C-F2C10FF03BEF}"/>
              </a:ext>
            </a:extLst>
          </p:cNvPr>
          <p:cNvSpPr>
            <a:spLocks noGrp="1"/>
          </p:cNvSpPr>
          <p:nvPr>
            <p:ph type="title"/>
          </p:nvPr>
        </p:nvSpPr>
        <p:spPr/>
        <p:txBody>
          <a:bodyPr/>
          <a:lstStyle/>
          <a:p>
            <a:r>
              <a:rPr lang="nl-NL" dirty="0"/>
              <a:t>Voorbeeld 2 ( deze komt uit een ASD-verslag)</a:t>
            </a:r>
          </a:p>
        </p:txBody>
      </p:sp>
      <p:sp>
        <p:nvSpPr>
          <p:cNvPr id="4" name="Tijdelijke aanduiding voor dianummer 3">
            <a:extLst>
              <a:ext uri="{FF2B5EF4-FFF2-40B4-BE49-F238E27FC236}">
                <a16:creationId xmlns:a16="http://schemas.microsoft.com/office/drawing/2014/main" id="{96C7BD10-5987-4161-3E18-4389A6F24F57}"/>
              </a:ext>
            </a:extLst>
          </p:cNvPr>
          <p:cNvSpPr>
            <a:spLocks noGrp="1"/>
          </p:cNvSpPr>
          <p:nvPr>
            <p:ph type="sldNum" sz="quarter" idx="11"/>
          </p:nvPr>
        </p:nvSpPr>
        <p:spPr/>
        <p:txBody>
          <a:bodyPr/>
          <a:lstStyle/>
          <a:p>
            <a:fld id="{0D687F6D-ADF0-1C41-93CB-D99BA5E06410}" type="slidenum">
              <a:rPr lang="nl-NL" smtClean="0"/>
              <a:pPr/>
              <a:t>20</a:t>
            </a:fld>
            <a:endParaRPr lang="nl-NL" dirty="0"/>
          </a:p>
        </p:txBody>
      </p:sp>
    </p:spTree>
    <p:extLst>
      <p:ext uri="{BB962C8B-B14F-4D97-AF65-F5344CB8AC3E}">
        <p14:creationId xmlns:p14="http://schemas.microsoft.com/office/powerpoint/2010/main" val="1455961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3AE5316-7431-357B-2E3B-77788797E66C}"/>
              </a:ext>
            </a:extLst>
          </p:cNvPr>
          <p:cNvSpPr>
            <a:spLocks noGrp="1"/>
          </p:cNvSpPr>
          <p:nvPr>
            <p:ph type="body" sz="quarter" idx="10"/>
          </p:nvPr>
        </p:nvSpPr>
        <p:spPr/>
        <p:txBody>
          <a:bodyPr>
            <a:normAutofit fontScale="85000" lnSpcReduction="20000"/>
          </a:bodyPr>
          <a:lstStyle/>
          <a:p>
            <a:pPr algn="l"/>
            <a:r>
              <a:rPr lang="nl-NL" b="0" i="0" dirty="0">
                <a:solidFill>
                  <a:srgbClr val="172B4D"/>
                </a:solidFill>
                <a:effectLst/>
                <a:latin typeface="-apple-system"/>
              </a:rPr>
              <a:t>De rol die ik in dit project voor het meest heb is vergelijkbaar met de Belbin rol Bedrijfsman en wat van Plant. De rollen van Belbin zijn opgezet om een goed beeld te hebben in wat voor een soort persoon een groepsgenoot is, wat zijn of haar kwaliteiten zijn en wat voor soort werk hij/zij op zich zou kunnen nemen. Dit is goed om duidelijk te hebben in de groep zodat iedereen weet wat ze van elkaar kunnen verwachten, en wat voor zwakke en sterke punten deze personen hebben. Hieronder zal ik de eigenschappen van mijn rollen verder toelichten en hoe die met mij te maken hebben.</a:t>
            </a:r>
          </a:p>
          <a:p>
            <a:pPr algn="l"/>
            <a:br>
              <a:rPr lang="nl-NL" b="0" i="0" dirty="0">
                <a:solidFill>
                  <a:srgbClr val="172B4D"/>
                </a:solidFill>
                <a:effectLst/>
                <a:latin typeface="-apple-system"/>
              </a:rPr>
            </a:br>
            <a:endParaRPr lang="nl-NL" b="0" i="0" dirty="0">
              <a:solidFill>
                <a:srgbClr val="172B4D"/>
              </a:solidFill>
              <a:effectLst/>
              <a:latin typeface="-apple-system"/>
            </a:endParaRPr>
          </a:p>
          <a:p>
            <a:pPr algn="l"/>
            <a:r>
              <a:rPr lang="nl-NL" b="0" i="1" dirty="0">
                <a:solidFill>
                  <a:srgbClr val="172B4D"/>
                </a:solidFill>
                <a:effectLst/>
                <a:latin typeface="-apple-system"/>
              </a:rPr>
              <a:t>Bedrijfsman</a:t>
            </a:r>
            <a:br>
              <a:rPr lang="nl-NL" b="0" i="0" dirty="0">
                <a:solidFill>
                  <a:srgbClr val="172B4D"/>
                </a:solidFill>
                <a:effectLst/>
                <a:latin typeface="-apple-system"/>
              </a:rPr>
            </a:br>
            <a:r>
              <a:rPr lang="nl-NL" b="0" i="0" dirty="0">
                <a:solidFill>
                  <a:srgbClr val="172B4D"/>
                </a:solidFill>
                <a:effectLst/>
                <a:latin typeface="-apple-system"/>
              </a:rPr>
              <a:t>De bedrijfsman is een persoon die gestructureerd en aan concrete werkzaamheden werkt.</a:t>
            </a:r>
            <a:br>
              <a:rPr lang="nl-NL" b="0" i="0" dirty="0">
                <a:solidFill>
                  <a:srgbClr val="172B4D"/>
                </a:solidFill>
                <a:effectLst/>
                <a:latin typeface="-apple-system"/>
              </a:rPr>
            </a:br>
            <a:r>
              <a:rPr lang="nl-NL" b="0" i="0" dirty="0">
                <a:solidFill>
                  <a:srgbClr val="172B4D"/>
                </a:solidFill>
                <a:effectLst/>
                <a:latin typeface="-apple-system"/>
              </a:rPr>
              <a:t>Ook kan ik me in deze beschrijving vinden. Ik vind het fijn om aan concrete taken te werken, zodat ik precies weet wat me te doen staat en hier serieus aan kan gaan werken..</a:t>
            </a:r>
            <a:br>
              <a:rPr lang="nl-NL" b="0" i="0" dirty="0">
                <a:solidFill>
                  <a:srgbClr val="172B4D"/>
                </a:solidFill>
                <a:effectLst/>
                <a:latin typeface="-apple-system"/>
              </a:rPr>
            </a:br>
            <a:r>
              <a:rPr lang="nl-NL" b="0" i="0" dirty="0">
                <a:solidFill>
                  <a:srgbClr val="172B4D"/>
                </a:solidFill>
                <a:effectLst/>
                <a:latin typeface="-apple-system"/>
              </a:rPr>
              <a:t>Tijdens dit project neem ik weer zoveel mogelijk concrete taken op me. </a:t>
            </a:r>
          </a:p>
          <a:p>
            <a:pPr algn="l"/>
            <a:r>
              <a:rPr lang="nl-NL" b="0" i="1" dirty="0">
                <a:solidFill>
                  <a:srgbClr val="172B4D"/>
                </a:solidFill>
                <a:effectLst/>
                <a:latin typeface="-apple-system"/>
              </a:rPr>
              <a:t>Plant</a:t>
            </a:r>
            <a:br>
              <a:rPr lang="nl-NL" b="0" i="0" dirty="0">
                <a:solidFill>
                  <a:srgbClr val="172B4D"/>
                </a:solidFill>
                <a:effectLst/>
                <a:latin typeface="-apple-system"/>
              </a:rPr>
            </a:br>
            <a:r>
              <a:rPr lang="nl-NL" b="0" i="0" dirty="0">
                <a:solidFill>
                  <a:srgbClr val="172B4D"/>
                </a:solidFill>
                <a:effectLst/>
                <a:latin typeface="-apple-system"/>
              </a:rPr>
              <a:t>Geregeld merk ik ook aan mijzelf dat de rol "Plant" bij me past, omdat ik van nature niet per sé het voortouw neem en meer input geef wanneer ik dat echt nodig acht. Hier werk ik ook dit project aan, en heb ik gekozen als leerdoel. Om actiever mee te doen bij de organisatie van de groep in plaats van het alleen te focussen op mijn individuele taken. Bij het hoofdstuk Leerdoelen ga ik hier verder op in.</a:t>
            </a:r>
          </a:p>
          <a:p>
            <a:pPr algn="l"/>
            <a:br>
              <a:rPr lang="nl-NL" b="0" i="0" dirty="0">
                <a:solidFill>
                  <a:srgbClr val="172B4D"/>
                </a:solidFill>
                <a:effectLst/>
                <a:latin typeface="-apple-system"/>
              </a:rPr>
            </a:br>
            <a:endParaRPr lang="nl-NL" b="0" i="0" dirty="0">
              <a:solidFill>
                <a:srgbClr val="172B4D"/>
              </a:solidFill>
              <a:effectLst/>
              <a:latin typeface="-apple-system"/>
            </a:endParaRPr>
          </a:p>
          <a:p>
            <a:endParaRPr lang="nl-NL" dirty="0"/>
          </a:p>
        </p:txBody>
      </p:sp>
      <p:sp>
        <p:nvSpPr>
          <p:cNvPr id="3" name="Titel 2">
            <a:extLst>
              <a:ext uri="{FF2B5EF4-FFF2-40B4-BE49-F238E27FC236}">
                <a16:creationId xmlns:a16="http://schemas.microsoft.com/office/drawing/2014/main" id="{4A925DE6-346F-9734-4210-3DE16DD6F2AC}"/>
              </a:ext>
            </a:extLst>
          </p:cNvPr>
          <p:cNvSpPr>
            <a:spLocks noGrp="1"/>
          </p:cNvSpPr>
          <p:nvPr>
            <p:ph type="title"/>
          </p:nvPr>
        </p:nvSpPr>
        <p:spPr/>
        <p:txBody>
          <a:bodyPr/>
          <a:lstStyle/>
          <a:p>
            <a:r>
              <a:rPr lang="nl-NL" dirty="0"/>
              <a:t>Zo niet….</a:t>
            </a:r>
          </a:p>
        </p:txBody>
      </p:sp>
      <p:sp>
        <p:nvSpPr>
          <p:cNvPr id="4" name="Tijdelijke aanduiding voor dianummer 3">
            <a:extLst>
              <a:ext uri="{FF2B5EF4-FFF2-40B4-BE49-F238E27FC236}">
                <a16:creationId xmlns:a16="http://schemas.microsoft.com/office/drawing/2014/main" id="{D44A560A-39E3-5B59-C5CD-7C846AC4528D}"/>
              </a:ext>
            </a:extLst>
          </p:cNvPr>
          <p:cNvSpPr>
            <a:spLocks noGrp="1"/>
          </p:cNvSpPr>
          <p:nvPr>
            <p:ph type="sldNum" sz="quarter" idx="11"/>
          </p:nvPr>
        </p:nvSpPr>
        <p:spPr/>
        <p:txBody>
          <a:bodyPr/>
          <a:lstStyle/>
          <a:p>
            <a:fld id="{0D687F6D-ADF0-1C41-93CB-D99BA5E06410}" type="slidenum">
              <a:rPr lang="nl-NL" smtClean="0"/>
              <a:pPr/>
              <a:t>21</a:t>
            </a:fld>
            <a:endParaRPr lang="nl-NL" dirty="0"/>
          </a:p>
        </p:txBody>
      </p:sp>
    </p:spTree>
    <p:extLst>
      <p:ext uri="{BB962C8B-B14F-4D97-AF65-F5344CB8AC3E}">
        <p14:creationId xmlns:p14="http://schemas.microsoft.com/office/powerpoint/2010/main" val="3816444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571BC7-3605-4EB7-BD6C-5C69D8F5A2BE}"/>
              </a:ext>
            </a:extLst>
          </p:cNvPr>
          <p:cNvSpPr>
            <a:spLocks noGrp="1"/>
          </p:cNvSpPr>
          <p:nvPr>
            <p:ph type="body" sz="quarter" idx="10"/>
          </p:nvPr>
        </p:nvSpPr>
        <p:spPr/>
        <p:txBody>
          <a:bodyPr>
            <a:normAutofit/>
          </a:bodyPr>
          <a:lstStyle/>
          <a:p>
            <a:r>
              <a:rPr lang="nl-NL" dirty="0"/>
              <a:t>Je gaat  dus in op het  uiteindelijke:</a:t>
            </a:r>
          </a:p>
          <a:p>
            <a:endParaRPr lang="nl-NL" dirty="0"/>
          </a:p>
          <a:p>
            <a:r>
              <a:rPr lang="nl-NL" b="1" dirty="0"/>
              <a:t>SDD </a:t>
            </a:r>
          </a:p>
          <a:p>
            <a:r>
              <a:rPr lang="nl-NL" b="1" dirty="0"/>
              <a:t>SRS</a:t>
            </a:r>
          </a:p>
          <a:p>
            <a:r>
              <a:rPr lang="nl-NL" b="1" dirty="0"/>
              <a:t>SAD</a:t>
            </a:r>
          </a:p>
          <a:p>
            <a:r>
              <a:rPr lang="nl-NL" b="1" dirty="0"/>
              <a:t>de onderzoeken </a:t>
            </a:r>
          </a:p>
          <a:p>
            <a:r>
              <a:rPr lang="nl-NL" b="1" dirty="0"/>
              <a:t>testplan en rapport </a:t>
            </a:r>
          </a:p>
          <a:p>
            <a:r>
              <a:rPr lang="nl-NL" b="1" dirty="0"/>
              <a:t>code</a:t>
            </a:r>
            <a:endParaRPr lang="nl-NL" dirty="0"/>
          </a:p>
          <a:p>
            <a:endParaRPr lang="nl-NL" dirty="0"/>
          </a:p>
        </p:txBody>
      </p:sp>
      <p:sp>
        <p:nvSpPr>
          <p:cNvPr id="3" name="Title 2">
            <a:extLst>
              <a:ext uri="{FF2B5EF4-FFF2-40B4-BE49-F238E27FC236}">
                <a16:creationId xmlns:a16="http://schemas.microsoft.com/office/drawing/2014/main" id="{9D1255DF-73B5-498F-B3D0-FD3B33050235}"/>
              </a:ext>
            </a:extLst>
          </p:cNvPr>
          <p:cNvSpPr>
            <a:spLocks noGrp="1"/>
          </p:cNvSpPr>
          <p:nvPr>
            <p:ph type="title"/>
          </p:nvPr>
        </p:nvSpPr>
        <p:spPr/>
        <p:txBody>
          <a:bodyPr/>
          <a:lstStyle/>
          <a:p>
            <a:r>
              <a:rPr lang="en-US" dirty="0" err="1"/>
              <a:t>Oordeel</a:t>
            </a:r>
            <a:r>
              <a:rPr lang="en-US" dirty="0"/>
              <a:t> </a:t>
            </a:r>
            <a:r>
              <a:rPr lang="en-US" dirty="0" err="1"/>
              <a:t>productkwaliteit</a:t>
            </a:r>
            <a:r>
              <a:rPr lang="en-US" dirty="0"/>
              <a:t> - </a:t>
            </a:r>
            <a:r>
              <a:rPr lang="en-US" dirty="0" err="1"/>
              <a:t>DEELproducten</a:t>
            </a:r>
            <a:r>
              <a:rPr lang="en-US" dirty="0"/>
              <a:t>	</a:t>
            </a:r>
            <a:endParaRPr lang="nl-NL" dirty="0"/>
          </a:p>
        </p:txBody>
      </p:sp>
      <p:sp>
        <p:nvSpPr>
          <p:cNvPr id="4" name="Slide Number Placeholder 3">
            <a:extLst>
              <a:ext uri="{FF2B5EF4-FFF2-40B4-BE49-F238E27FC236}">
                <a16:creationId xmlns:a16="http://schemas.microsoft.com/office/drawing/2014/main" id="{53620005-E2EB-4936-9FDC-1CC1B19FD9A6}"/>
              </a:ext>
            </a:extLst>
          </p:cNvPr>
          <p:cNvSpPr>
            <a:spLocks noGrp="1"/>
          </p:cNvSpPr>
          <p:nvPr>
            <p:ph type="sldNum" sz="quarter" idx="11"/>
          </p:nvPr>
        </p:nvSpPr>
        <p:spPr/>
        <p:txBody>
          <a:bodyPr/>
          <a:lstStyle/>
          <a:p>
            <a:fld id="{0D687F6D-ADF0-1C41-93CB-D99BA5E06410}" type="slidenum">
              <a:rPr lang="nl-NL" smtClean="0"/>
              <a:pPr/>
              <a:t>22</a:t>
            </a:fld>
            <a:endParaRPr lang="nl-NL" dirty="0"/>
          </a:p>
        </p:txBody>
      </p:sp>
    </p:spTree>
    <p:extLst>
      <p:ext uri="{BB962C8B-B14F-4D97-AF65-F5344CB8AC3E}">
        <p14:creationId xmlns:p14="http://schemas.microsoft.com/office/powerpoint/2010/main" val="3508385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D1BE1EF-46E1-EDAA-D911-6946347B3422}"/>
              </a:ext>
            </a:extLst>
          </p:cNvPr>
          <p:cNvSpPr>
            <a:spLocks noGrp="1"/>
          </p:cNvSpPr>
          <p:nvPr>
            <p:ph type="body" sz="quarter" idx="10"/>
          </p:nvPr>
        </p:nvSpPr>
        <p:spPr>
          <a:xfrm>
            <a:off x="552659" y="1885544"/>
            <a:ext cx="8264141" cy="4259262"/>
          </a:xfrm>
        </p:spPr>
        <p:txBody>
          <a:bodyPr/>
          <a:lstStyle/>
          <a:p>
            <a:r>
              <a:rPr lang="nl-NL" dirty="0"/>
              <a:t>Over het algemeen gaat jullie dit al voldoende af, toch een paar voorbeelden</a:t>
            </a:r>
          </a:p>
          <a:p>
            <a:endParaRPr lang="nl-NL" dirty="0"/>
          </a:p>
          <a:p>
            <a:r>
              <a:rPr lang="nl-NL" dirty="0"/>
              <a:t>Let op veel voorbeelden komen uit  ASD verslagen en een paar zijn van mensen die dit erg goed gedaan hebben  ( en tijd teveel hadden blijkbaar  ;-)</a:t>
            </a:r>
          </a:p>
        </p:txBody>
      </p:sp>
      <p:sp>
        <p:nvSpPr>
          <p:cNvPr id="3" name="Titel 2">
            <a:extLst>
              <a:ext uri="{FF2B5EF4-FFF2-40B4-BE49-F238E27FC236}">
                <a16:creationId xmlns:a16="http://schemas.microsoft.com/office/drawing/2014/main" id="{B52072CF-2A3E-C6F6-5D60-D7660AFA9C12}"/>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367BC24D-307F-4F54-BA83-EFB4545E4F86}"/>
              </a:ext>
            </a:extLst>
          </p:cNvPr>
          <p:cNvSpPr>
            <a:spLocks noGrp="1"/>
          </p:cNvSpPr>
          <p:nvPr>
            <p:ph type="sldNum" sz="quarter" idx="11"/>
          </p:nvPr>
        </p:nvSpPr>
        <p:spPr/>
        <p:txBody>
          <a:bodyPr/>
          <a:lstStyle/>
          <a:p>
            <a:fld id="{0D687F6D-ADF0-1C41-93CB-D99BA5E06410}" type="slidenum">
              <a:rPr lang="nl-NL" smtClean="0"/>
              <a:pPr/>
              <a:t>23</a:t>
            </a:fld>
            <a:endParaRPr lang="nl-NL" dirty="0"/>
          </a:p>
        </p:txBody>
      </p:sp>
    </p:spTree>
    <p:extLst>
      <p:ext uri="{BB962C8B-B14F-4D97-AF65-F5344CB8AC3E}">
        <p14:creationId xmlns:p14="http://schemas.microsoft.com/office/powerpoint/2010/main" val="4280443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0C0EC26-9209-2E0C-9D57-EB863B7314F6}"/>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E12D815F-1203-C7DA-E410-58A524A3F4BC}"/>
              </a:ext>
            </a:extLst>
          </p:cNvPr>
          <p:cNvSpPr>
            <a:spLocks noGrp="1"/>
          </p:cNvSpPr>
          <p:nvPr>
            <p:ph type="title"/>
          </p:nvPr>
        </p:nvSpPr>
        <p:spPr/>
        <p:txBody>
          <a:bodyPr/>
          <a:lstStyle/>
          <a:p>
            <a:r>
              <a:rPr lang="nl-NL" dirty="0"/>
              <a:t>VOORBEELD  SAD</a:t>
            </a:r>
          </a:p>
        </p:txBody>
      </p:sp>
      <p:sp>
        <p:nvSpPr>
          <p:cNvPr id="4" name="Tijdelijke aanduiding voor dianummer 3">
            <a:extLst>
              <a:ext uri="{FF2B5EF4-FFF2-40B4-BE49-F238E27FC236}">
                <a16:creationId xmlns:a16="http://schemas.microsoft.com/office/drawing/2014/main" id="{8E9CF388-A928-DE52-B232-88B2FE6970F0}"/>
              </a:ext>
            </a:extLst>
          </p:cNvPr>
          <p:cNvSpPr>
            <a:spLocks noGrp="1"/>
          </p:cNvSpPr>
          <p:nvPr>
            <p:ph type="sldNum" sz="quarter" idx="11"/>
          </p:nvPr>
        </p:nvSpPr>
        <p:spPr/>
        <p:txBody>
          <a:bodyPr/>
          <a:lstStyle/>
          <a:p>
            <a:fld id="{0D687F6D-ADF0-1C41-93CB-D99BA5E06410}" type="slidenum">
              <a:rPr lang="nl-NL" smtClean="0"/>
              <a:pPr/>
              <a:t>24</a:t>
            </a:fld>
            <a:endParaRPr lang="nl-NL" dirty="0"/>
          </a:p>
        </p:txBody>
      </p:sp>
      <p:graphicFrame>
        <p:nvGraphicFramePr>
          <p:cNvPr id="5" name="Tabel 4">
            <a:extLst>
              <a:ext uri="{FF2B5EF4-FFF2-40B4-BE49-F238E27FC236}">
                <a16:creationId xmlns:a16="http://schemas.microsoft.com/office/drawing/2014/main" id="{35DD29E2-0BF0-E02B-666E-491A89D05B48}"/>
              </a:ext>
            </a:extLst>
          </p:cNvPr>
          <p:cNvGraphicFramePr>
            <a:graphicFrameLocks noGrp="1"/>
          </p:cNvGraphicFramePr>
          <p:nvPr>
            <p:extLst>
              <p:ext uri="{D42A27DB-BD31-4B8C-83A1-F6EECF244321}">
                <p14:modId xmlns:p14="http://schemas.microsoft.com/office/powerpoint/2010/main" val="787335729"/>
              </p:ext>
            </p:extLst>
          </p:nvPr>
        </p:nvGraphicFramePr>
        <p:xfrm>
          <a:off x="628650" y="1825625"/>
          <a:ext cx="7886700" cy="4351337"/>
        </p:xfrm>
        <a:graphic>
          <a:graphicData uri="http://schemas.openxmlformats.org/drawingml/2006/table">
            <a:tbl>
              <a:tblPr/>
              <a:tblGrid>
                <a:gridCol w="1109839">
                  <a:extLst>
                    <a:ext uri="{9D8B030D-6E8A-4147-A177-3AD203B41FA5}">
                      <a16:colId xmlns:a16="http://schemas.microsoft.com/office/drawing/2014/main" val="1742213126"/>
                    </a:ext>
                  </a:extLst>
                </a:gridCol>
                <a:gridCol w="666044">
                  <a:extLst>
                    <a:ext uri="{9D8B030D-6E8A-4147-A177-3AD203B41FA5}">
                      <a16:colId xmlns:a16="http://schemas.microsoft.com/office/drawing/2014/main" val="3982240392"/>
                    </a:ext>
                  </a:extLst>
                </a:gridCol>
                <a:gridCol w="6110817">
                  <a:extLst>
                    <a:ext uri="{9D8B030D-6E8A-4147-A177-3AD203B41FA5}">
                      <a16:colId xmlns:a16="http://schemas.microsoft.com/office/drawing/2014/main" val="85062768"/>
                    </a:ext>
                  </a:extLst>
                </a:gridCol>
              </a:tblGrid>
              <a:tr h="1202819">
                <a:tc>
                  <a:txBody>
                    <a:bodyPr/>
                    <a:lstStyle/>
                    <a:p>
                      <a:pPr algn="l" fontAlgn="t"/>
                      <a:r>
                        <a:rPr lang="nl-NL" sz="1000">
                          <a:effectLst/>
                        </a:rPr>
                        <a:t>Quality Attribute Requirements</a:t>
                      </a:r>
                    </a:p>
                  </a:txBody>
                  <a:tcPr marL="37839" marR="37839" marT="26488" marB="2648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V</a:t>
                      </a:r>
                    </a:p>
                  </a:txBody>
                  <a:tcPr marL="37839" marR="37839" marT="26488" marB="2648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Hier zijn de meeste QARs traceerbaar naar de respectievelijke concerns. Enkele QARs hebben dit niet omdat dit geïmpliceerde requirements zijn die vanuit onszelf zijn ontstaan, dit is wat slordig omdat deze veelal wel zijn besproken met de opdrachtgever maar dit is in de loop van het project eigenlijk uit het oog verloren. Verder is er een verschil in nummering van de QARs waar ze gedefinieerd worden, en hoe ze genoemd worden bij de QASs. Deze QASs bieden echter wel meer context over de QAR waaraan deze gekoppeld zijn. Door het missen van wat koppelingen naar Concerns en de verschillende nummerings methoden kom ik hiervoor tot een voldoende.</a:t>
                      </a:r>
                    </a:p>
                  </a:txBody>
                  <a:tcPr marL="37839" marR="37839" marT="26488" marB="2648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720048614"/>
                  </a:ext>
                </a:extLst>
              </a:tr>
              <a:tr h="589569">
                <a:tc>
                  <a:txBody>
                    <a:bodyPr/>
                    <a:lstStyle/>
                    <a:p>
                      <a:pPr algn="l" fontAlgn="t"/>
                      <a:r>
                        <a:rPr lang="nl-NL" sz="1000">
                          <a:effectLst/>
                        </a:rPr>
                        <a:t>External Interfaces</a:t>
                      </a:r>
                    </a:p>
                  </a:txBody>
                  <a:tcPr marL="37839" marR="37839" marT="26488" marB="2648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G</a:t>
                      </a:r>
                    </a:p>
                  </a:txBody>
                  <a:tcPr marL="37839" marR="37839" marT="26488" marB="2648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Eigenlijk een erg kort hoofdstuk, maar er zijn nou eenmaal geen externe factoren waarmee deze applicatie hoeft te interfacen. Alles wordt intern binnen de context van het hele systeem gehouden. Daarom is dit korte hoofdstuk precies genoeg om de lading van dit onderwerp te dekken.</a:t>
                      </a:r>
                    </a:p>
                  </a:txBody>
                  <a:tcPr marL="37839" marR="37839" marT="26488" marB="2648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347110632"/>
                  </a:ext>
                </a:extLst>
              </a:tr>
              <a:tr h="1126162">
                <a:tc>
                  <a:txBody>
                    <a:bodyPr/>
                    <a:lstStyle/>
                    <a:p>
                      <a:pPr algn="l" fontAlgn="t"/>
                      <a:r>
                        <a:rPr lang="nl-NL" sz="1000">
                          <a:effectLst/>
                        </a:rPr>
                        <a:t>Technical Constraints</a:t>
                      </a:r>
                    </a:p>
                  </a:txBody>
                  <a:tcPr marL="37839" marR="37839" marT="26488" marB="2648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dirty="0">
                          <a:effectLst/>
                        </a:rPr>
                        <a:t>V</a:t>
                      </a:r>
                    </a:p>
                  </a:txBody>
                  <a:tcPr marL="37839" marR="37839" marT="26488" marB="2648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Hoewel de meeste technische constraints hierin vermeld staan, zijn er een aantal die eigenlijk maar impliciet vermeld worden. Zoals de keuze voor de database wordt nu hard gemaakt door een stuk informatie over het feit dat er een import-script aangeleverd word voor relationele databases (TC5). Echter zou er nog steeds een eis kunnen zijn dat er een NoSQL database gebruikt moet worden maar dat deze data dus opnieuw gemodelleerd moet worden om het hierin te kunnen opslaan. Doordat sommige constraints dus niet SMART genoeg zijn houdt ik dit onderdeel op een voldoende.</a:t>
                      </a:r>
                    </a:p>
                  </a:txBody>
                  <a:tcPr marL="37839" marR="37839" marT="26488" marB="2648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650015507"/>
                  </a:ext>
                </a:extLst>
              </a:tr>
              <a:tr h="1432787">
                <a:tc>
                  <a:txBody>
                    <a:bodyPr/>
                    <a:lstStyle/>
                    <a:p>
                      <a:pPr algn="l" fontAlgn="t"/>
                      <a:r>
                        <a:rPr lang="nl-NL" sz="1000">
                          <a:effectLst/>
                        </a:rPr>
                        <a:t>Logical View</a:t>
                      </a:r>
                    </a:p>
                  </a:txBody>
                  <a:tcPr marL="37839" marR="37839" marT="26488" marB="2648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G</a:t>
                      </a:r>
                    </a:p>
                  </a:txBody>
                  <a:tcPr marL="37839" marR="37839" marT="26488" marB="2648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dirty="0">
                          <a:effectLst/>
                        </a:rPr>
                        <a:t>Alhoewel hierin lichtelijk wordt afgeweken van de UML standaard is dit wel toegelicht waarom dit gedaan is. Daarbij is het gehele model opgesteld meld behulp van termen die ook door de opdrachtgever zijn opgenomen in het aangeleverde casusdocument, dus er worden geen termen gebruikt die onbekend zijn voor de opdrachtgever. Daarbij zijn </a:t>
                      </a:r>
                      <a:r>
                        <a:rPr lang="nl-NL" sz="1000" dirty="0" err="1">
                          <a:effectLst/>
                        </a:rPr>
                        <a:t>implementatiespecifieke</a:t>
                      </a:r>
                      <a:r>
                        <a:rPr lang="nl-NL" sz="1000" dirty="0">
                          <a:effectLst/>
                        </a:rPr>
                        <a:t> zaken uit het model gebleven met de extra toevoegingen. Deze zijn zo algemeen dat deze ook leesbaar zijn voor een niet technisch opdrachtgever. Daarnaast worden alle domeinen en de mogelijke methodes hiervan ook nog woordelijk uitgelegd in de bijgeleverde </a:t>
                      </a:r>
                      <a:r>
                        <a:rPr lang="nl-NL" sz="1000" dirty="0" err="1">
                          <a:effectLst/>
                        </a:rPr>
                        <a:t>glossary</a:t>
                      </a:r>
                      <a:r>
                        <a:rPr lang="nl-NL" sz="1000" dirty="0">
                          <a:effectLst/>
                        </a:rPr>
                        <a:t>. In mijn optiek is dit verst wat je een domeinmodel kan brengen zonder richting implementatie te moeten kijken.</a:t>
                      </a:r>
                    </a:p>
                  </a:txBody>
                  <a:tcPr marL="37839" marR="37839" marT="26488" marB="2648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111231498"/>
                  </a:ext>
                </a:extLst>
              </a:tr>
            </a:tbl>
          </a:graphicData>
        </a:graphic>
      </p:graphicFrame>
    </p:spTree>
    <p:extLst>
      <p:ext uri="{BB962C8B-B14F-4D97-AF65-F5344CB8AC3E}">
        <p14:creationId xmlns:p14="http://schemas.microsoft.com/office/powerpoint/2010/main" val="1619560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4A0F60F-8CBA-C8A3-97F1-12357B1196D6}"/>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BF0CE51E-9A9C-4463-F50C-87FEF5649E18}"/>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3B5A9F5F-15DE-A8D7-E594-83BD7AA27301}"/>
              </a:ext>
            </a:extLst>
          </p:cNvPr>
          <p:cNvSpPr>
            <a:spLocks noGrp="1"/>
          </p:cNvSpPr>
          <p:nvPr>
            <p:ph type="sldNum" sz="quarter" idx="11"/>
          </p:nvPr>
        </p:nvSpPr>
        <p:spPr/>
        <p:txBody>
          <a:bodyPr/>
          <a:lstStyle/>
          <a:p>
            <a:fld id="{0D687F6D-ADF0-1C41-93CB-D99BA5E06410}" type="slidenum">
              <a:rPr lang="nl-NL" smtClean="0"/>
              <a:pPr/>
              <a:t>25</a:t>
            </a:fld>
            <a:endParaRPr lang="nl-NL" dirty="0"/>
          </a:p>
        </p:txBody>
      </p:sp>
      <p:graphicFrame>
        <p:nvGraphicFramePr>
          <p:cNvPr id="5" name="Tabel 4">
            <a:extLst>
              <a:ext uri="{FF2B5EF4-FFF2-40B4-BE49-F238E27FC236}">
                <a16:creationId xmlns:a16="http://schemas.microsoft.com/office/drawing/2014/main" id="{B98ABF48-B71D-95CF-BADE-3FE541A26867}"/>
              </a:ext>
            </a:extLst>
          </p:cNvPr>
          <p:cNvGraphicFramePr>
            <a:graphicFrameLocks noGrp="1"/>
          </p:cNvGraphicFramePr>
          <p:nvPr>
            <p:extLst>
              <p:ext uri="{D42A27DB-BD31-4B8C-83A1-F6EECF244321}">
                <p14:modId xmlns:p14="http://schemas.microsoft.com/office/powerpoint/2010/main" val="1008449190"/>
              </p:ext>
            </p:extLst>
          </p:nvPr>
        </p:nvGraphicFramePr>
        <p:xfrm>
          <a:off x="628650" y="1825625"/>
          <a:ext cx="7886700" cy="4351338"/>
        </p:xfrm>
        <a:graphic>
          <a:graphicData uri="http://schemas.openxmlformats.org/drawingml/2006/table">
            <a:tbl>
              <a:tblPr/>
              <a:tblGrid>
                <a:gridCol w="759883">
                  <a:extLst>
                    <a:ext uri="{9D8B030D-6E8A-4147-A177-3AD203B41FA5}">
                      <a16:colId xmlns:a16="http://schemas.microsoft.com/office/drawing/2014/main" val="2735938617"/>
                    </a:ext>
                  </a:extLst>
                </a:gridCol>
                <a:gridCol w="564445">
                  <a:extLst>
                    <a:ext uri="{9D8B030D-6E8A-4147-A177-3AD203B41FA5}">
                      <a16:colId xmlns:a16="http://schemas.microsoft.com/office/drawing/2014/main" val="3900337067"/>
                    </a:ext>
                  </a:extLst>
                </a:gridCol>
                <a:gridCol w="6562372">
                  <a:extLst>
                    <a:ext uri="{9D8B030D-6E8A-4147-A177-3AD203B41FA5}">
                      <a16:colId xmlns:a16="http://schemas.microsoft.com/office/drawing/2014/main" val="1476406301"/>
                    </a:ext>
                  </a:extLst>
                </a:gridCol>
              </a:tblGrid>
              <a:tr h="1967921">
                <a:tc>
                  <a:txBody>
                    <a:bodyPr/>
                    <a:lstStyle/>
                    <a:p>
                      <a:pPr algn="l" fontAlgn="t"/>
                      <a:r>
                        <a:rPr lang="nl-NL" sz="1000">
                          <a:effectLst/>
                        </a:rPr>
                        <a:t>Implementation View</a:t>
                      </a:r>
                    </a:p>
                  </a:txBody>
                  <a:tcPr marL="30653" marR="30653" marT="21457" marB="2145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V/G</a:t>
                      </a:r>
                    </a:p>
                  </a:txBody>
                  <a:tcPr marL="30653" marR="30653" marT="21457" marB="2145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Het implementation view is zeer compleet uitgewerkt in het SAD. Alle interfacing van verschillende componenten is duidelijk in beeld gebracht. Ook is het duidelijk via welk component verschillende systemen of instanties van systemen communiceren. Er is een duidelijke uitleg aanwezig waarvoor ieder systeem dient en waarom deze dus ook opgesplitst zijn t.o.v. elkaar. Daarnaast zijn deze ook gekoppeld aan de verschillende quality attributes voor traceerbaarheid. Ook is voor iedere interface van elk systeem een duidelijk uitleg aanwezig wat hiervoor nou de precieze methodes zijn die hierin zitten met korte uitleg wat deze methodes dienen te doen. Het enige waar ik wat minder tevreden ben is hoe het diagram voor de server er uit ziet. Hier word tegen een API component aangepraat door de Server API component. Maar dit API component op de server bestaat niet. Technisch gezien bestaan ook de verschillende controllers die aangegeven zijn niet, maar is er één Controller component welke verbonden is aan een Service component die aan een Repository interface gekoppeld is die verbonden is met de database. Hierdoor balanceer ik tussen een voldoende en een goed over dit onderdeel. Het is zeer compleet uitgewerkt maar op een paar punten is het geen accurate weergave van de realiteit gebleven.</a:t>
                      </a:r>
                    </a:p>
                  </a:txBody>
                  <a:tcPr marL="30653" marR="30653" marT="21457" marB="2145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092485413"/>
                  </a:ext>
                </a:extLst>
              </a:tr>
              <a:tr h="1098563">
                <a:tc>
                  <a:txBody>
                    <a:bodyPr/>
                    <a:lstStyle/>
                    <a:p>
                      <a:pPr algn="l" fontAlgn="t"/>
                      <a:r>
                        <a:rPr lang="nl-NL" sz="1000">
                          <a:effectLst/>
                        </a:rPr>
                        <a:t>Process View</a:t>
                      </a:r>
                    </a:p>
                  </a:txBody>
                  <a:tcPr marL="30653" marR="30653" marT="21457" marB="2145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M/V</a:t>
                      </a:r>
                    </a:p>
                  </a:txBody>
                  <a:tcPr marL="30653" marR="30653" marT="21457" marB="2145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In het process view wordt van UML afgeweken, maar dit wordt wel toegelicht en verklaart. Er wordt bij de uitleg hiervoor nog wel verwijst naar een hoofdstuk dat niet meer bestaat in het huidige SAD wat slordig is. Verder worden er wel veel bedachte algoritmes uitgewerkt in het document, maar wordt dit niet gekoppeld aan specifieke componenten. Er wordt ook niet inzichtelijk gemaakt voor welke QARs deze processen bedacht zijn. Daarbij worden ook een boel simpelere processen die wel herleidbaar zijn uit de use cases niet uitgewerkt. Daarom vind ik dit hoofdstuk persoonlijk eigenlijk matig. Daarbij is er ook niet echt een duidelijke uitleg aanwezig dat sommige high-level beschrijvingen van processen ook in het SRS zijn opgenomen.</a:t>
                      </a:r>
                    </a:p>
                  </a:txBody>
                  <a:tcPr marL="30653" marR="30653" marT="21457" marB="2145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4235044793"/>
                  </a:ext>
                </a:extLst>
              </a:tr>
              <a:tr h="1284854">
                <a:tc>
                  <a:txBody>
                    <a:bodyPr/>
                    <a:lstStyle/>
                    <a:p>
                      <a:pPr algn="l" fontAlgn="t"/>
                      <a:r>
                        <a:rPr lang="nl-NL" sz="1000">
                          <a:effectLst/>
                        </a:rPr>
                        <a:t>Deployment View</a:t>
                      </a:r>
                    </a:p>
                  </a:txBody>
                  <a:tcPr marL="30653" marR="30653" marT="21457" marB="2145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V/G</a:t>
                      </a:r>
                    </a:p>
                  </a:txBody>
                  <a:tcPr marL="30653" marR="30653" marT="21457" marB="2145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dirty="0">
                          <a:effectLst/>
                        </a:rPr>
                        <a:t>Het </a:t>
                      </a:r>
                      <a:r>
                        <a:rPr lang="nl-NL" sz="1000" dirty="0" err="1">
                          <a:effectLst/>
                        </a:rPr>
                        <a:t>deployment</a:t>
                      </a:r>
                      <a:r>
                        <a:rPr lang="nl-NL" sz="1000" dirty="0">
                          <a:effectLst/>
                        </a:rPr>
                        <a:t> diagram toont een groot deel van de mogelijke configuraties waarop het systeem kan draaien en hoe deze mogelijk verbinden. Echter mis ik wel de naamgeving van de Clients in het diagram. Verder zijn wel alle protocollen en poorten duidelijk omschreven in het document. Ook is er een </a:t>
                      </a:r>
                      <a:r>
                        <a:rPr lang="nl-NL" sz="1000" dirty="0" err="1">
                          <a:effectLst/>
                        </a:rPr>
                        <a:t>glossary</a:t>
                      </a:r>
                      <a:r>
                        <a:rPr lang="nl-NL" sz="1000" dirty="0">
                          <a:effectLst/>
                        </a:rPr>
                        <a:t> aanwezig over wat alles in het diagram inhoudt, en zijn zowel de software als de hardware </a:t>
                      </a:r>
                      <a:r>
                        <a:rPr lang="nl-NL" sz="1000" dirty="0" err="1">
                          <a:effectLst/>
                        </a:rPr>
                        <a:t>requirements</a:t>
                      </a:r>
                      <a:r>
                        <a:rPr lang="nl-NL" sz="1000" dirty="0">
                          <a:effectLst/>
                        </a:rPr>
                        <a:t> omschreven in de bijschriften. Verder wordt er naar het component diagram verwezen om aan te geven welke delen van de applicatie op welke service komen te draaien. Deze componenten zijn ook terug te vinden in de services die in het </a:t>
                      </a:r>
                      <a:r>
                        <a:rPr lang="nl-NL" sz="1000" dirty="0" err="1">
                          <a:effectLst/>
                        </a:rPr>
                        <a:t>deployment</a:t>
                      </a:r>
                      <a:r>
                        <a:rPr lang="nl-NL" sz="1000" dirty="0">
                          <a:effectLst/>
                        </a:rPr>
                        <a:t> diagram zijn opgenomen. Doordat de naam van de Client </a:t>
                      </a:r>
                      <a:r>
                        <a:rPr lang="nl-NL" sz="1000" dirty="0" err="1">
                          <a:effectLst/>
                        </a:rPr>
                        <a:t>artifacten</a:t>
                      </a:r>
                      <a:r>
                        <a:rPr lang="nl-NL" sz="1000" dirty="0">
                          <a:effectLst/>
                        </a:rPr>
                        <a:t> niet duidelijk in het diagram worden vermeld twijfel ik zelf tussen een voldoende en een goed op dit onderdeel.</a:t>
                      </a:r>
                    </a:p>
                  </a:txBody>
                  <a:tcPr marL="30653" marR="30653" marT="21457" marB="2145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824687432"/>
                  </a:ext>
                </a:extLst>
              </a:tr>
            </a:tbl>
          </a:graphicData>
        </a:graphic>
      </p:graphicFrame>
    </p:spTree>
    <p:extLst>
      <p:ext uri="{BB962C8B-B14F-4D97-AF65-F5344CB8AC3E}">
        <p14:creationId xmlns:p14="http://schemas.microsoft.com/office/powerpoint/2010/main" val="1144957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8DAEBF1-1AC2-C08E-78CA-9FBDFCB3319D}"/>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609AA42E-F812-E21F-1E58-75EC97A752DE}"/>
              </a:ext>
            </a:extLst>
          </p:cNvPr>
          <p:cNvSpPr>
            <a:spLocks noGrp="1"/>
          </p:cNvSpPr>
          <p:nvPr>
            <p:ph type="title"/>
          </p:nvPr>
        </p:nvSpPr>
        <p:spPr/>
        <p:txBody>
          <a:bodyPr/>
          <a:lstStyle/>
          <a:p>
            <a:r>
              <a:rPr lang="nl-NL" dirty="0"/>
              <a:t>Voorbeeld SDD</a:t>
            </a:r>
          </a:p>
        </p:txBody>
      </p:sp>
      <p:sp>
        <p:nvSpPr>
          <p:cNvPr id="4" name="Tijdelijke aanduiding voor dianummer 3">
            <a:extLst>
              <a:ext uri="{FF2B5EF4-FFF2-40B4-BE49-F238E27FC236}">
                <a16:creationId xmlns:a16="http://schemas.microsoft.com/office/drawing/2014/main" id="{DD9CC3E0-8FF1-C235-20AB-FD9811CA4C13}"/>
              </a:ext>
            </a:extLst>
          </p:cNvPr>
          <p:cNvSpPr>
            <a:spLocks noGrp="1"/>
          </p:cNvSpPr>
          <p:nvPr>
            <p:ph type="sldNum" sz="quarter" idx="11"/>
          </p:nvPr>
        </p:nvSpPr>
        <p:spPr/>
        <p:txBody>
          <a:bodyPr/>
          <a:lstStyle/>
          <a:p>
            <a:fld id="{0D687F6D-ADF0-1C41-93CB-D99BA5E06410}" type="slidenum">
              <a:rPr lang="nl-NL" smtClean="0"/>
              <a:pPr/>
              <a:t>26</a:t>
            </a:fld>
            <a:endParaRPr lang="nl-NL" dirty="0"/>
          </a:p>
        </p:txBody>
      </p:sp>
      <p:graphicFrame>
        <p:nvGraphicFramePr>
          <p:cNvPr id="6" name="Tabel 5">
            <a:extLst>
              <a:ext uri="{FF2B5EF4-FFF2-40B4-BE49-F238E27FC236}">
                <a16:creationId xmlns:a16="http://schemas.microsoft.com/office/drawing/2014/main" id="{37CAF8D9-D6DB-2EF6-0E7A-F138AEE17063}"/>
              </a:ext>
            </a:extLst>
          </p:cNvPr>
          <p:cNvGraphicFramePr>
            <a:graphicFrameLocks noGrp="1"/>
          </p:cNvGraphicFramePr>
          <p:nvPr>
            <p:extLst>
              <p:ext uri="{D42A27DB-BD31-4B8C-83A1-F6EECF244321}">
                <p14:modId xmlns:p14="http://schemas.microsoft.com/office/powerpoint/2010/main" val="2059260963"/>
              </p:ext>
            </p:extLst>
          </p:nvPr>
        </p:nvGraphicFramePr>
        <p:xfrm>
          <a:off x="628650" y="1845450"/>
          <a:ext cx="7886700" cy="4884317"/>
        </p:xfrm>
        <a:graphic>
          <a:graphicData uri="http://schemas.openxmlformats.org/drawingml/2006/table">
            <a:tbl>
              <a:tblPr/>
              <a:tblGrid>
                <a:gridCol w="1971675">
                  <a:extLst>
                    <a:ext uri="{9D8B030D-6E8A-4147-A177-3AD203B41FA5}">
                      <a16:colId xmlns:a16="http://schemas.microsoft.com/office/drawing/2014/main" val="1671956257"/>
                    </a:ext>
                  </a:extLst>
                </a:gridCol>
                <a:gridCol w="1971675">
                  <a:extLst>
                    <a:ext uri="{9D8B030D-6E8A-4147-A177-3AD203B41FA5}">
                      <a16:colId xmlns:a16="http://schemas.microsoft.com/office/drawing/2014/main" val="2046947182"/>
                    </a:ext>
                  </a:extLst>
                </a:gridCol>
                <a:gridCol w="451556">
                  <a:extLst>
                    <a:ext uri="{9D8B030D-6E8A-4147-A177-3AD203B41FA5}">
                      <a16:colId xmlns:a16="http://schemas.microsoft.com/office/drawing/2014/main" val="3970264896"/>
                    </a:ext>
                  </a:extLst>
                </a:gridCol>
                <a:gridCol w="3491794">
                  <a:extLst>
                    <a:ext uri="{9D8B030D-6E8A-4147-A177-3AD203B41FA5}">
                      <a16:colId xmlns:a16="http://schemas.microsoft.com/office/drawing/2014/main" val="4264104887"/>
                    </a:ext>
                  </a:extLst>
                </a:gridCol>
              </a:tblGrid>
              <a:tr h="195608">
                <a:tc gridSpan="2">
                  <a:txBody>
                    <a:bodyPr/>
                    <a:lstStyle/>
                    <a:p>
                      <a:pPr algn="l" fontAlgn="t"/>
                      <a:r>
                        <a:rPr lang="nl-NL" sz="1000" b="1">
                          <a:solidFill>
                            <a:srgbClr val="172B4D"/>
                          </a:solidFill>
                          <a:effectLst/>
                        </a:rPr>
                        <a:t>Kwaliteitseis</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hMerge="1">
                  <a:txBody>
                    <a:bodyPr/>
                    <a:lstStyle/>
                    <a:p>
                      <a:endParaRPr lang="nl-NL"/>
                    </a:p>
                  </a:txBody>
                  <a:tcPr/>
                </a:tc>
                <a:tc>
                  <a:txBody>
                    <a:bodyPr/>
                    <a:lstStyle/>
                    <a:p>
                      <a:pPr algn="l" fontAlgn="t"/>
                      <a:r>
                        <a:rPr lang="nl-NL" sz="1000" b="1">
                          <a:solidFill>
                            <a:srgbClr val="172B4D"/>
                          </a:solidFill>
                          <a:effectLst/>
                        </a:rPr>
                        <a:t>Oordeel (o,m,v,g)</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a:txBody>
                    <a:bodyPr/>
                    <a:lstStyle/>
                    <a:p>
                      <a:pPr algn="l" fontAlgn="t"/>
                      <a:r>
                        <a:rPr lang="nl-NL" sz="1000" b="1">
                          <a:solidFill>
                            <a:srgbClr val="172B4D"/>
                          </a:solidFill>
                          <a:effectLst/>
                        </a:rPr>
                        <a:t>Toelichting</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2170085384"/>
                  </a:ext>
                </a:extLst>
              </a:tr>
              <a:tr h="763357">
                <a:tc gridSpan="2">
                  <a:txBody>
                    <a:bodyPr/>
                    <a:lstStyle/>
                    <a:p>
                      <a:pPr algn="l" fontAlgn="t"/>
                      <a:r>
                        <a:rPr lang="nl-NL" sz="1000">
                          <a:effectLst/>
                        </a:rPr>
                        <a:t>Voldoet aan de AIM controlekaart (Praktijkbureau AIM, z.d.).</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hMerge="1">
                  <a:txBody>
                    <a:bodyPr/>
                    <a:lstStyle/>
                    <a:p>
                      <a:endParaRPr lang="nl-NL"/>
                    </a:p>
                  </a:txBody>
                  <a:tcPr/>
                </a:tc>
                <a:tc>
                  <a:txBody>
                    <a:bodyPr/>
                    <a:lstStyle/>
                    <a:p>
                      <a:pPr algn="l" fontAlgn="t"/>
                      <a:r>
                        <a:rPr lang="nl-NL" sz="1000">
                          <a:effectLst/>
                        </a:rPr>
                        <a:t>g</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Voor zover Confluence dit toestaat is de controlekaart gehanteerd. Alle tabellen en figuren zijn genummerd en het document is voorzien van klas- en semestergegevens.</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829326176"/>
                  </a:ext>
                </a:extLst>
              </a:tr>
              <a:tr h="312374">
                <a:tc>
                  <a:txBody>
                    <a:bodyPr/>
                    <a:lstStyle/>
                    <a:p>
                      <a:pPr algn="l" fontAlgn="t"/>
                      <a:r>
                        <a:rPr lang="nl-NL" sz="1000" b="1">
                          <a:solidFill>
                            <a:srgbClr val="172B4D"/>
                          </a:solidFill>
                          <a:effectLst/>
                        </a:rPr>
                        <a:t>Hoofdstuk</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a:txBody>
                    <a:bodyPr/>
                    <a:lstStyle/>
                    <a:p>
                      <a:pPr algn="l" fontAlgn="t"/>
                      <a:br>
                        <a:rPr lang="nl-NL" sz="1000" b="1">
                          <a:solidFill>
                            <a:srgbClr val="172B4D"/>
                          </a:solidFill>
                          <a:effectLst/>
                        </a:rPr>
                      </a:br>
                      <a:endParaRPr lang="nl-NL" sz="1000" b="1">
                        <a:solidFill>
                          <a:srgbClr val="172B4D"/>
                        </a:solidFill>
                        <a:effectLst/>
                      </a:endParaRP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a:txBody>
                    <a:bodyPr/>
                    <a:lstStyle/>
                    <a:p>
                      <a:pPr algn="l" fontAlgn="t"/>
                      <a:br>
                        <a:rPr lang="nl-NL" sz="1000" b="1">
                          <a:solidFill>
                            <a:srgbClr val="172B4D"/>
                          </a:solidFill>
                          <a:effectLst/>
                        </a:rPr>
                      </a:br>
                      <a:endParaRPr lang="nl-NL" sz="1000" b="1">
                        <a:solidFill>
                          <a:srgbClr val="172B4D"/>
                        </a:solidFill>
                        <a:effectLst/>
                      </a:endParaRP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a:txBody>
                    <a:bodyPr/>
                    <a:lstStyle/>
                    <a:p>
                      <a:pPr algn="l" fontAlgn="t"/>
                      <a:br>
                        <a:rPr lang="nl-NL" sz="1000" b="1">
                          <a:solidFill>
                            <a:srgbClr val="172B4D"/>
                          </a:solidFill>
                          <a:effectLst/>
                        </a:rPr>
                      </a:br>
                      <a:endParaRPr lang="nl-NL" sz="1000" b="1">
                        <a:solidFill>
                          <a:srgbClr val="172B4D"/>
                        </a:solidFill>
                        <a:effectLst/>
                      </a:endParaRP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822991301"/>
                  </a:ext>
                </a:extLst>
              </a:tr>
              <a:tr h="535185">
                <a:tc>
                  <a:txBody>
                    <a:bodyPr/>
                    <a:lstStyle/>
                    <a:p>
                      <a:pPr algn="l" fontAlgn="t"/>
                      <a:r>
                        <a:rPr lang="nl-NL" sz="1000">
                          <a:effectLst/>
                        </a:rPr>
                        <a:t>Overall description</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Korte beschrijving software en doel. Als er een aparte beschrijving aanwezig is, verwijs hiernaar.</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g</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Er is verwezen naar de opdrachtomschrijving in het PvA om te voorkomen dat tekst meermaals herhaald wordt.</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16099750"/>
                  </a:ext>
                </a:extLst>
              </a:tr>
              <a:tr h="545907">
                <a:tc>
                  <a:txBody>
                    <a:bodyPr/>
                    <a:lstStyle/>
                    <a:p>
                      <a:pPr algn="l" fontAlgn="t"/>
                      <a:r>
                        <a:rPr lang="nl-NL" sz="1000">
                          <a:effectLst/>
                        </a:rPr>
                        <a:t>Purpose of this document</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Beschrijft het doel van het document.</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g</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Het doel van het document wordt omschreven waarbij ook de stakeholder - de developer - van het document wordt benoemd.</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4051591202"/>
                  </a:ext>
                </a:extLst>
              </a:tr>
              <a:tr h="429141">
                <a:tc>
                  <a:txBody>
                    <a:bodyPr/>
                    <a:lstStyle/>
                    <a:p>
                      <a:pPr algn="l" fontAlgn="t"/>
                      <a:r>
                        <a:rPr lang="nl-NL" sz="1000">
                          <a:effectLst/>
                        </a:rPr>
                        <a:t>Definitions, acronyms and abbreviations</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Omvat nuttige termen, afkortingen en synoniemen compleet met toelichting.</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g</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Alle afkortingen uit het document zijn opgenomen in de tabel en zijn voorzien van een definitie.</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694460684"/>
                  </a:ext>
                </a:extLst>
              </a:tr>
              <a:tr h="877443">
                <a:tc rowSpan="2">
                  <a:txBody>
                    <a:bodyPr/>
                    <a:lstStyle/>
                    <a:p>
                      <a:pPr algn="l" fontAlgn="t"/>
                      <a:r>
                        <a:rPr lang="nl-NL" sz="1000">
                          <a:effectLst/>
                        </a:rPr>
                        <a:t>Architectural overview</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Geeft een overzicht van de architectuur.</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g</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Er wordt verwezen naar de implementation view in het SAD. In het component diagram worden alle modulen afgebeeld compleet met interfaces en functies die in die interfaces staan.</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993480891"/>
                  </a:ext>
                </a:extLst>
              </a:tr>
              <a:tr h="535185">
                <a:tc vMerge="1">
                  <a:txBody>
                    <a:bodyPr/>
                    <a:lstStyle/>
                    <a:p>
                      <a:endParaRPr lang="nl-NL"/>
                    </a:p>
                  </a:txBody>
                  <a:tcPr/>
                </a:tc>
                <a:tc>
                  <a:txBody>
                    <a:bodyPr/>
                    <a:lstStyle/>
                    <a:p>
                      <a:pPr algn="l" fontAlgn="t"/>
                      <a:r>
                        <a:rPr lang="nl-NL" sz="1000">
                          <a:effectLst/>
                        </a:rPr>
                        <a:t>Is voorzien van een schets met daarin alle sybsystemen en externe systemen.</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a:effectLst/>
                        </a:rPr>
                        <a:t>v</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00" dirty="0">
                          <a:effectLst/>
                        </a:rPr>
                        <a:t>Alle subsystemen/modulen zijn opgenomen in de schets. Alleen de link met het externe systeem </a:t>
                      </a:r>
                      <a:r>
                        <a:rPr lang="nl-NL" sz="1000" dirty="0" err="1">
                          <a:effectLst/>
                        </a:rPr>
                        <a:t>DropBox</a:t>
                      </a:r>
                      <a:r>
                        <a:rPr lang="nl-NL" sz="1000" dirty="0">
                          <a:effectLst/>
                        </a:rPr>
                        <a:t> ontbreekt nog.</a:t>
                      </a:r>
                    </a:p>
                  </a:txBody>
                  <a:tcPr marL="58801" marR="58801" marT="41161" marB="4116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695075100"/>
                  </a:ext>
                </a:extLst>
              </a:tr>
            </a:tbl>
          </a:graphicData>
        </a:graphic>
      </p:graphicFrame>
    </p:spTree>
    <p:extLst>
      <p:ext uri="{BB962C8B-B14F-4D97-AF65-F5344CB8AC3E}">
        <p14:creationId xmlns:p14="http://schemas.microsoft.com/office/powerpoint/2010/main" val="3914814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2095E135-FC06-E757-632C-54732B76FBCC}"/>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ADC52964-DCB0-D8DD-B677-04EEE57B4CF4}"/>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675A976F-30BA-B16E-B366-6AE3659D52C2}"/>
              </a:ext>
            </a:extLst>
          </p:cNvPr>
          <p:cNvSpPr>
            <a:spLocks noGrp="1"/>
          </p:cNvSpPr>
          <p:nvPr>
            <p:ph type="sldNum" sz="quarter" idx="11"/>
          </p:nvPr>
        </p:nvSpPr>
        <p:spPr/>
        <p:txBody>
          <a:bodyPr/>
          <a:lstStyle/>
          <a:p>
            <a:fld id="{0D687F6D-ADF0-1C41-93CB-D99BA5E06410}" type="slidenum">
              <a:rPr lang="nl-NL" smtClean="0"/>
              <a:pPr/>
              <a:t>27</a:t>
            </a:fld>
            <a:endParaRPr lang="nl-NL" dirty="0"/>
          </a:p>
        </p:txBody>
      </p:sp>
      <p:graphicFrame>
        <p:nvGraphicFramePr>
          <p:cNvPr id="5" name="Tabel 4">
            <a:extLst>
              <a:ext uri="{FF2B5EF4-FFF2-40B4-BE49-F238E27FC236}">
                <a16:creationId xmlns:a16="http://schemas.microsoft.com/office/drawing/2014/main" id="{62BBD23F-FC3D-E8FC-53E4-70A1AAC521FF}"/>
              </a:ext>
            </a:extLst>
          </p:cNvPr>
          <p:cNvGraphicFramePr>
            <a:graphicFrameLocks noGrp="1"/>
          </p:cNvGraphicFramePr>
          <p:nvPr>
            <p:extLst>
              <p:ext uri="{D42A27DB-BD31-4B8C-83A1-F6EECF244321}">
                <p14:modId xmlns:p14="http://schemas.microsoft.com/office/powerpoint/2010/main" val="3448154555"/>
              </p:ext>
            </p:extLst>
          </p:nvPr>
        </p:nvGraphicFramePr>
        <p:xfrm>
          <a:off x="668274" y="1845450"/>
          <a:ext cx="7807452" cy="4445812"/>
        </p:xfrm>
        <a:graphic>
          <a:graphicData uri="http://schemas.openxmlformats.org/drawingml/2006/table">
            <a:tbl>
              <a:tblPr/>
              <a:tblGrid>
                <a:gridCol w="1951863">
                  <a:extLst>
                    <a:ext uri="{9D8B030D-6E8A-4147-A177-3AD203B41FA5}">
                      <a16:colId xmlns:a16="http://schemas.microsoft.com/office/drawing/2014/main" val="3869916077"/>
                    </a:ext>
                  </a:extLst>
                </a:gridCol>
                <a:gridCol w="1951863">
                  <a:extLst>
                    <a:ext uri="{9D8B030D-6E8A-4147-A177-3AD203B41FA5}">
                      <a16:colId xmlns:a16="http://schemas.microsoft.com/office/drawing/2014/main" val="2636366707"/>
                    </a:ext>
                  </a:extLst>
                </a:gridCol>
                <a:gridCol w="440267">
                  <a:extLst>
                    <a:ext uri="{9D8B030D-6E8A-4147-A177-3AD203B41FA5}">
                      <a16:colId xmlns:a16="http://schemas.microsoft.com/office/drawing/2014/main" val="2962690943"/>
                    </a:ext>
                  </a:extLst>
                </a:gridCol>
                <a:gridCol w="3463459">
                  <a:extLst>
                    <a:ext uri="{9D8B030D-6E8A-4147-A177-3AD203B41FA5}">
                      <a16:colId xmlns:a16="http://schemas.microsoft.com/office/drawing/2014/main" val="2562155631"/>
                    </a:ext>
                  </a:extLst>
                </a:gridCol>
              </a:tblGrid>
              <a:tr h="1438842">
                <a:tc rowSpan="4">
                  <a:txBody>
                    <a:bodyPr/>
                    <a:lstStyle/>
                    <a:p>
                      <a:pPr algn="l" fontAlgn="t"/>
                      <a:r>
                        <a:rPr lang="nl-NL" sz="1200">
                          <a:effectLst/>
                        </a:rPr>
                        <a:t>eployment diagram</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dirty="0">
                          <a:solidFill>
                            <a:srgbClr val="172B4D"/>
                          </a:solidFill>
                          <a:effectLst/>
                        </a:rPr>
                        <a:t>Het </a:t>
                      </a:r>
                      <a:r>
                        <a:rPr lang="nl-NL" sz="1200" dirty="0" err="1">
                          <a:solidFill>
                            <a:srgbClr val="172B4D"/>
                          </a:solidFill>
                          <a:effectLst/>
                        </a:rPr>
                        <a:t>deployment</a:t>
                      </a:r>
                      <a:r>
                        <a:rPr lang="nl-NL" sz="1200" dirty="0">
                          <a:solidFill>
                            <a:srgbClr val="172B4D"/>
                          </a:solidFill>
                          <a:effectLst/>
                        </a:rPr>
                        <a:t> diagram voldoet aan de UML standaard.</a:t>
                      </a:r>
                      <a:endParaRPr lang="nl-NL" sz="1200" dirty="0">
                        <a:effectLst/>
                      </a:endParaRP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g</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Het deployment diagram is in Astah gemaakt en maakt gebruik van componenten om de artifacts weer te geven. Er wordt gebruikgemaakt van stereotypen en alle lijnen zijn voorzien van protocol.</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582174489"/>
                  </a:ext>
                </a:extLst>
              </a:tr>
              <a:tr h="1064683">
                <a:tc vMerge="1">
                  <a:txBody>
                    <a:bodyPr/>
                    <a:lstStyle/>
                    <a:p>
                      <a:endParaRPr lang="nl-NL"/>
                    </a:p>
                  </a:txBody>
                  <a:tcPr/>
                </a:tc>
                <a:tc>
                  <a:txBody>
                    <a:bodyPr/>
                    <a:lstStyle/>
                    <a:p>
                      <a:pPr algn="l" fontAlgn="t"/>
                      <a:r>
                        <a:rPr lang="nl-NL" sz="1200">
                          <a:effectLst/>
                        </a:rPr>
                        <a:t>Het deployment diagram toont de deployment artifacten </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g</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Alle componenten uit het coponent diagram van de architectural overview zijn opgenomen in het deployment diagram.</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717180545"/>
                  </a:ext>
                </a:extLst>
              </a:tr>
              <a:tr h="690524">
                <a:tc vMerge="1">
                  <a:txBody>
                    <a:bodyPr/>
                    <a:lstStyle/>
                    <a:p>
                      <a:endParaRPr lang="nl-NL"/>
                    </a:p>
                  </a:txBody>
                  <a:tcPr/>
                </a:tc>
                <a:tc>
                  <a:txBody>
                    <a:bodyPr/>
                    <a:lstStyle/>
                    <a:p>
                      <a:pPr algn="l" fontAlgn="t"/>
                      <a:r>
                        <a:rPr lang="nl-NL" sz="1200">
                          <a:effectLst/>
                        </a:rPr>
                        <a:t>Het deployment diagram is voorzien van porten en protocollen.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g</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HTTP, TCP/IP met de ports 8080 en 8081 worden benoemd op de lijnen tussen de systemen.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743928320"/>
                  </a:ext>
                </a:extLst>
              </a:tr>
              <a:tr h="1251763">
                <a:tc vMerge="1">
                  <a:txBody>
                    <a:bodyPr/>
                    <a:lstStyle/>
                    <a:p>
                      <a:endParaRPr lang="nl-NL"/>
                    </a:p>
                  </a:txBody>
                  <a:tcPr/>
                </a:tc>
                <a:tc>
                  <a:txBody>
                    <a:bodyPr/>
                    <a:lstStyle/>
                    <a:p>
                      <a:pPr algn="l" fontAlgn="t"/>
                      <a:r>
                        <a:rPr lang="nl-NL" sz="1200">
                          <a:effectLst/>
                        </a:rPr>
                        <a:t>De keuzes gemaakt in het deployment diagram zijn onderbouwd.</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m</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dirty="0">
                          <a:effectLst/>
                        </a:rPr>
                        <a:t>Een aantal keuzes zijn onderbouwd door te verwijzen naar een eis of beperking. Dit is niet voor alle keuzes gedaan, zoals waarom is er voor TCP/IP gekozen?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252903556"/>
                  </a:ext>
                </a:extLst>
              </a:tr>
            </a:tbl>
          </a:graphicData>
        </a:graphic>
      </p:graphicFrame>
    </p:spTree>
    <p:extLst>
      <p:ext uri="{BB962C8B-B14F-4D97-AF65-F5344CB8AC3E}">
        <p14:creationId xmlns:p14="http://schemas.microsoft.com/office/powerpoint/2010/main" val="2178734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19ADDD0-9F0E-F99A-712D-06690D359E5A}"/>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C3C80BD9-9F1E-10D2-7A1A-A9325DE353CE}"/>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5FC3333C-8250-CC72-D2F3-277855D71E91}"/>
              </a:ext>
            </a:extLst>
          </p:cNvPr>
          <p:cNvSpPr>
            <a:spLocks noGrp="1"/>
          </p:cNvSpPr>
          <p:nvPr>
            <p:ph type="sldNum" sz="quarter" idx="11"/>
          </p:nvPr>
        </p:nvSpPr>
        <p:spPr/>
        <p:txBody>
          <a:bodyPr/>
          <a:lstStyle/>
          <a:p>
            <a:fld id="{0D687F6D-ADF0-1C41-93CB-D99BA5E06410}" type="slidenum">
              <a:rPr lang="nl-NL" smtClean="0"/>
              <a:pPr/>
              <a:t>28</a:t>
            </a:fld>
            <a:endParaRPr lang="nl-NL" dirty="0"/>
          </a:p>
        </p:txBody>
      </p:sp>
      <p:graphicFrame>
        <p:nvGraphicFramePr>
          <p:cNvPr id="5" name="Tabel 4">
            <a:extLst>
              <a:ext uri="{FF2B5EF4-FFF2-40B4-BE49-F238E27FC236}">
                <a16:creationId xmlns:a16="http://schemas.microsoft.com/office/drawing/2014/main" id="{D1D959D0-3D94-4720-AD3B-C8B018CF7EC8}"/>
              </a:ext>
            </a:extLst>
          </p:cNvPr>
          <p:cNvGraphicFramePr>
            <a:graphicFrameLocks noGrp="1"/>
          </p:cNvGraphicFramePr>
          <p:nvPr>
            <p:extLst>
              <p:ext uri="{D42A27DB-BD31-4B8C-83A1-F6EECF244321}">
                <p14:modId xmlns:p14="http://schemas.microsoft.com/office/powerpoint/2010/main" val="3016241683"/>
              </p:ext>
            </p:extLst>
          </p:nvPr>
        </p:nvGraphicFramePr>
        <p:xfrm>
          <a:off x="628650" y="1703902"/>
          <a:ext cx="7886700" cy="4694091"/>
        </p:xfrm>
        <a:graphic>
          <a:graphicData uri="http://schemas.openxmlformats.org/drawingml/2006/table">
            <a:tbl>
              <a:tblPr/>
              <a:tblGrid>
                <a:gridCol w="1971675">
                  <a:extLst>
                    <a:ext uri="{9D8B030D-6E8A-4147-A177-3AD203B41FA5}">
                      <a16:colId xmlns:a16="http://schemas.microsoft.com/office/drawing/2014/main" val="3300253151"/>
                    </a:ext>
                  </a:extLst>
                </a:gridCol>
                <a:gridCol w="1971675">
                  <a:extLst>
                    <a:ext uri="{9D8B030D-6E8A-4147-A177-3AD203B41FA5}">
                      <a16:colId xmlns:a16="http://schemas.microsoft.com/office/drawing/2014/main" val="185004525"/>
                    </a:ext>
                  </a:extLst>
                </a:gridCol>
                <a:gridCol w="496711">
                  <a:extLst>
                    <a:ext uri="{9D8B030D-6E8A-4147-A177-3AD203B41FA5}">
                      <a16:colId xmlns:a16="http://schemas.microsoft.com/office/drawing/2014/main" val="4253440403"/>
                    </a:ext>
                  </a:extLst>
                </a:gridCol>
                <a:gridCol w="3446639">
                  <a:extLst>
                    <a:ext uri="{9D8B030D-6E8A-4147-A177-3AD203B41FA5}">
                      <a16:colId xmlns:a16="http://schemas.microsoft.com/office/drawing/2014/main" val="2965976517"/>
                    </a:ext>
                  </a:extLst>
                </a:gridCol>
              </a:tblGrid>
              <a:tr h="1026611">
                <a:tc rowSpan="4">
                  <a:txBody>
                    <a:bodyPr/>
                    <a:lstStyle/>
                    <a:p>
                      <a:pPr algn="l" fontAlgn="t"/>
                      <a:r>
                        <a:rPr lang="nl-NL" sz="1050">
                          <a:effectLst/>
                        </a:rPr>
                        <a:t>Design class diagram</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Het design class diagram sluit aan op het domeinmodel.</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o</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Lang niet alle features zijn voorzien van een design class diagram. De design class diagrams die er zijn komen niet overeen met het domeinmodel. Zo kent het domeinmodel bijvoorbeeld geen chunk en komt de class lobby nergens voor.</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4063759078"/>
                  </a:ext>
                </a:extLst>
              </a:tr>
              <a:tr h="435999">
                <a:tc vMerge="1">
                  <a:txBody>
                    <a:bodyPr/>
                    <a:lstStyle/>
                    <a:p>
                      <a:endParaRPr lang="nl-NL"/>
                    </a:p>
                  </a:txBody>
                  <a:tcPr/>
                </a:tc>
                <a:tc>
                  <a:txBody>
                    <a:bodyPr/>
                    <a:lstStyle/>
                    <a:p>
                      <a:pPr algn="l" fontAlgn="t"/>
                      <a:r>
                        <a:rPr lang="nl-NL" sz="1050">
                          <a:effectLst/>
                        </a:rPr>
                        <a:t>Alle gemaakte keuzes in het Design Class Diagram zijn toegelicht.</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o</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Gemaakte keuzes in het design class diagram ontbreken.</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524374914"/>
                  </a:ext>
                </a:extLst>
              </a:tr>
              <a:tr h="554121">
                <a:tc vMerge="1">
                  <a:txBody>
                    <a:bodyPr/>
                    <a:lstStyle/>
                    <a:p>
                      <a:endParaRPr lang="nl-NL"/>
                    </a:p>
                  </a:txBody>
                  <a:tcPr/>
                </a:tc>
                <a:tc>
                  <a:txBody>
                    <a:bodyPr/>
                    <a:lstStyle/>
                    <a:p>
                      <a:pPr algn="l" fontAlgn="t"/>
                      <a:r>
                        <a:rPr lang="nl-NL" sz="1050">
                          <a:effectLst/>
                        </a:rPr>
                        <a:t>Koppelt terug naar het artifact uit het deployment diagram.</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dirty="0">
                          <a:effectLst/>
                        </a:rPr>
                        <a:t>o</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Bij geen van de features wordt specifiek aangegeven bij welk(e) artifact(en) uit het deployment diagram de feature hoort.</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819122474"/>
                  </a:ext>
                </a:extLst>
              </a:tr>
              <a:tr h="790366">
                <a:tc vMerge="1">
                  <a:txBody>
                    <a:bodyPr/>
                    <a:lstStyle/>
                    <a:p>
                      <a:endParaRPr lang="nl-NL"/>
                    </a:p>
                  </a:txBody>
                  <a:tcPr/>
                </a:tc>
                <a:tc>
                  <a:txBody>
                    <a:bodyPr/>
                    <a:lstStyle/>
                    <a:p>
                      <a:pPr algn="l" fontAlgn="t"/>
                      <a:r>
                        <a:rPr lang="nl-NL" sz="1050">
                          <a:solidFill>
                            <a:srgbClr val="172B4D"/>
                          </a:solidFill>
                          <a:effectLst/>
                        </a:rPr>
                        <a:t>Het design class diagram voldoet aan de UML standaard.</a:t>
                      </a:r>
                      <a:endParaRPr lang="nl-NL" sz="1050">
                        <a:effectLst/>
                      </a:endParaRP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m</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De multipliciteiten en namen van de pijlen zijn bijna overal weggelaten. Enkel het design class diagram van keep alive voldoet volledig aan de UML-standaard.</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398648903"/>
                  </a:ext>
                </a:extLst>
              </a:tr>
              <a:tr h="317876">
                <a:tc rowSpan="3">
                  <a:txBody>
                    <a:bodyPr/>
                    <a:lstStyle/>
                    <a:p>
                      <a:pPr algn="l" fontAlgn="t"/>
                      <a:r>
                        <a:rPr lang="nl-NL" sz="1050">
                          <a:effectLst/>
                        </a:rPr>
                        <a:t>Sequence diagrams</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solidFill>
                            <a:srgbClr val="172B4D"/>
                          </a:solidFill>
                          <a:effectLst/>
                        </a:rPr>
                        <a:t>De sequence diagrams voldoen aan de UML standaard.</a:t>
                      </a:r>
                      <a:endParaRPr lang="nl-NL" sz="1050">
                        <a:effectLst/>
                      </a:endParaRP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v</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Alle sequence diagrammen voldoen aan de UML-standaard. </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242457708"/>
                  </a:ext>
                </a:extLst>
              </a:tr>
              <a:tr h="790366">
                <a:tc vMerge="1">
                  <a:txBody>
                    <a:bodyPr/>
                    <a:lstStyle/>
                    <a:p>
                      <a:endParaRPr lang="nl-NL"/>
                    </a:p>
                  </a:txBody>
                  <a:tcPr/>
                </a:tc>
                <a:tc>
                  <a:txBody>
                    <a:bodyPr/>
                    <a:lstStyle/>
                    <a:p>
                      <a:pPr algn="l" fontAlgn="t"/>
                      <a:r>
                        <a:rPr lang="nl-NL" sz="1050">
                          <a:effectLst/>
                        </a:rPr>
                        <a:t>De sequence diagrams zijn voorzien van een toelichting waarin ook designkeuzes zijn opgenomen.</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m/v</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Bij elk sequence diagram is een toelichting opgenomen, maar deze toelichting gaat vaak niet in op de gemaakte designkeuzes. Principes als SOLID en GRASP worden nauwelijks benoemd.</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760138624"/>
                  </a:ext>
                </a:extLst>
              </a:tr>
              <a:tr h="435999">
                <a:tc vMerge="1">
                  <a:txBody>
                    <a:bodyPr/>
                    <a:lstStyle/>
                    <a:p>
                      <a:endParaRPr lang="nl-NL"/>
                    </a:p>
                  </a:txBody>
                  <a:tcPr/>
                </a:tc>
                <a:tc>
                  <a:txBody>
                    <a:bodyPr/>
                    <a:lstStyle/>
                    <a:p>
                      <a:pPr algn="l" fontAlgn="t"/>
                      <a:r>
                        <a:rPr lang="nl-NL" sz="1050">
                          <a:effectLst/>
                        </a:rPr>
                        <a:t>De sequence diagrams komen overeen met het design class diagram en de SDD's uit het SRS.</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v</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dirty="0">
                          <a:effectLst/>
                        </a:rPr>
                        <a:t>De </a:t>
                      </a:r>
                      <a:r>
                        <a:rPr lang="nl-NL" sz="1050" dirty="0" err="1">
                          <a:effectLst/>
                        </a:rPr>
                        <a:t>sequence</a:t>
                      </a:r>
                      <a:r>
                        <a:rPr lang="nl-NL" sz="1050" dirty="0">
                          <a:effectLst/>
                        </a:rPr>
                        <a:t> diagrammen komen overeen met de design class diagrammen die er zijn.</a:t>
                      </a:r>
                    </a:p>
                  </a:txBody>
                  <a:tcPr marL="58308" marR="58308" marT="40816" marB="4081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602759476"/>
                  </a:ext>
                </a:extLst>
              </a:tr>
            </a:tbl>
          </a:graphicData>
        </a:graphic>
      </p:graphicFrame>
    </p:spTree>
    <p:extLst>
      <p:ext uri="{BB962C8B-B14F-4D97-AF65-F5344CB8AC3E}">
        <p14:creationId xmlns:p14="http://schemas.microsoft.com/office/powerpoint/2010/main" val="3468863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8B43395-C0DE-1FBA-00C9-04C69794D043}"/>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9250D42E-6D85-551F-A9ED-9E10409C757C}"/>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75D9DA41-C1EB-D151-2201-7D7582CFFDB9}"/>
              </a:ext>
            </a:extLst>
          </p:cNvPr>
          <p:cNvSpPr>
            <a:spLocks noGrp="1"/>
          </p:cNvSpPr>
          <p:nvPr>
            <p:ph type="sldNum" sz="quarter" idx="11"/>
          </p:nvPr>
        </p:nvSpPr>
        <p:spPr/>
        <p:txBody>
          <a:bodyPr/>
          <a:lstStyle/>
          <a:p>
            <a:fld id="{0D687F6D-ADF0-1C41-93CB-D99BA5E06410}" type="slidenum">
              <a:rPr lang="nl-NL" smtClean="0"/>
              <a:pPr/>
              <a:t>29</a:t>
            </a:fld>
            <a:endParaRPr lang="nl-NL" dirty="0"/>
          </a:p>
        </p:txBody>
      </p:sp>
      <p:graphicFrame>
        <p:nvGraphicFramePr>
          <p:cNvPr id="5" name="Tabel 4">
            <a:extLst>
              <a:ext uri="{FF2B5EF4-FFF2-40B4-BE49-F238E27FC236}">
                <a16:creationId xmlns:a16="http://schemas.microsoft.com/office/drawing/2014/main" id="{35B19B8D-6721-8766-715A-F14C5534562A}"/>
              </a:ext>
            </a:extLst>
          </p:cNvPr>
          <p:cNvGraphicFramePr>
            <a:graphicFrameLocks noGrp="1"/>
          </p:cNvGraphicFramePr>
          <p:nvPr>
            <p:extLst>
              <p:ext uri="{D42A27DB-BD31-4B8C-83A1-F6EECF244321}">
                <p14:modId xmlns:p14="http://schemas.microsoft.com/office/powerpoint/2010/main" val="2780947804"/>
              </p:ext>
            </p:extLst>
          </p:nvPr>
        </p:nvGraphicFramePr>
        <p:xfrm>
          <a:off x="668274" y="1925638"/>
          <a:ext cx="7807452" cy="4259263"/>
        </p:xfrm>
        <a:graphic>
          <a:graphicData uri="http://schemas.openxmlformats.org/drawingml/2006/table">
            <a:tbl>
              <a:tblPr/>
              <a:tblGrid>
                <a:gridCol w="1951863">
                  <a:extLst>
                    <a:ext uri="{9D8B030D-6E8A-4147-A177-3AD203B41FA5}">
                      <a16:colId xmlns:a16="http://schemas.microsoft.com/office/drawing/2014/main" val="1286938245"/>
                    </a:ext>
                  </a:extLst>
                </a:gridCol>
                <a:gridCol w="1951863">
                  <a:extLst>
                    <a:ext uri="{9D8B030D-6E8A-4147-A177-3AD203B41FA5}">
                      <a16:colId xmlns:a16="http://schemas.microsoft.com/office/drawing/2014/main" val="3952900850"/>
                    </a:ext>
                  </a:extLst>
                </a:gridCol>
                <a:gridCol w="553156">
                  <a:extLst>
                    <a:ext uri="{9D8B030D-6E8A-4147-A177-3AD203B41FA5}">
                      <a16:colId xmlns:a16="http://schemas.microsoft.com/office/drawing/2014/main" val="1703007941"/>
                    </a:ext>
                  </a:extLst>
                </a:gridCol>
                <a:gridCol w="3350570">
                  <a:extLst>
                    <a:ext uri="{9D8B030D-6E8A-4147-A177-3AD203B41FA5}">
                      <a16:colId xmlns:a16="http://schemas.microsoft.com/office/drawing/2014/main" val="1297553236"/>
                    </a:ext>
                  </a:extLst>
                </a:gridCol>
              </a:tblGrid>
              <a:tr h="955388">
                <a:tc rowSpan="3">
                  <a:txBody>
                    <a:bodyPr/>
                    <a:lstStyle/>
                    <a:p>
                      <a:pPr algn="l" fontAlgn="t"/>
                      <a:r>
                        <a:rPr lang="nl-NL" sz="1200">
                          <a:effectLst/>
                        </a:rPr>
                        <a:t>ctivity and state diagrams</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a:effectLst/>
                        </a:rPr>
                        <a:t>Alle complexe processen zijn onderbouwd met een activity of state diagram.</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a:effectLst/>
                        </a:rPr>
                        <a:t>n.v.t.</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a:effectLst/>
                        </a:rPr>
                        <a:t>Er zijn geen activity en/of state diagrammen gemaakt.</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726365385"/>
                  </a:ext>
                </a:extLst>
              </a:tr>
              <a:tr h="1214225">
                <a:tc vMerge="1">
                  <a:txBody>
                    <a:bodyPr/>
                    <a:lstStyle/>
                    <a:p>
                      <a:endParaRPr lang="nl-NL"/>
                    </a:p>
                  </a:txBody>
                  <a:tcPr/>
                </a:tc>
                <a:tc>
                  <a:txBody>
                    <a:bodyPr/>
                    <a:lstStyle/>
                    <a:p>
                      <a:pPr algn="l" fontAlgn="t"/>
                      <a:r>
                        <a:rPr lang="nl-NL" sz="1200">
                          <a:effectLst/>
                        </a:rPr>
                        <a:t>De activity en state diagrams zijn voorzien van een toelichting waarin ook designkeuzes zijn opgenomen.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dirty="0">
                          <a:effectLst/>
                        </a:rPr>
                        <a:t>n.v.t.</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Er zijn geen activity en/of state diagrammen gemaakt.</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943433755"/>
                  </a:ext>
                </a:extLst>
              </a:tr>
              <a:tr h="696550">
                <a:tc vMerge="1">
                  <a:txBody>
                    <a:bodyPr/>
                    <a:lstStyle/>
                    <a:p>
                      <a:endParaRPr lang="nl-NL"/>
                    </a:p>
                  </a:txBody>
                  <a:tcPr/>
                </a:tc>
                <a:tc>
                  <a:txBody>
                    <a:bodyPr/>
                    <a:lstStyle/>
                    <a:p>
                      <a:pPr algn="l" fontAlgn="t"/>
                      <a:r>
                        <a:rPr lang="nl-NL" sz="1200">
                          <a:solidFill>
                            <a:srgbClr val="172B4D"/>
                          </a:solidFill>
                          <a:effectLst/>
                        </a:rPr>
                        <a:t>De activity en state diagrams voldoen aan de UML standaard.</a:t>
                      </a:r>
                      <a:endParaRPr lang="nl-NL" sz="1200">
                        <a:effectLst/>
                      </a:endParaRP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n.v.t.</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Er zijn geen activity en/of state diagrammen gemaakt.</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211903669"/>
                  </a:ext>
                </a:extLst>
              </a:tr>
              <a:tr h="696550">
                <a:tc rowSpan="2">
                  <a:txBody>
                    <a:bodyPr/>
                    <a:lstStyle/>
                    <a:p>
                      <a:pPr algn="l" fontAlgn="t"/>
                      <a:r>
                        <a:rPr lang="nl-NL" sz="1200">
                          <a:effectLst/>
                        </a:rPr>
                        <a:t>Database design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Bevat een physical datamodel.</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n.v.t.</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Er is geen database gebruikt in het ontwerp van de applicatie.</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527738297"/>
                  </a:ext>
                </a:extLst>
              </a:tr>
              <a:tr h="696550">
                <a:tc vMerge="1">
                  <a:txBody>
                    <a:bodyPr/>
                    <a:lstStyle/>
                    <a:p>
                      <a:endParaRPr lang="nl-NL"/>
                    </a:p>
                  </a:txBody>
                  <a:tcPr/>
                </a:tc>
                <a:tc>
                  <a:txBody>
                    <a:bodyPr/>
                    <a:lstStyle/>
                    <a:p>
                      <a:pPr algn="l" fontAlgn="t"/>
                      <a:r>
                        <a:rPr lang="nl-NL" sz="1200">
                          <a:effectLst/>
                        </a:rPr>
                        <a:t>Bevat alle designkeuzes met betrekking tot de database.</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n.v.t.</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dirty="0">
                          <a:effectLst/>
                        </a:rPr>
                        <a:t>Er is geen database gebruikt in het ontwerp van de applicatie.</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874286806"/>
                  </a:ext>
                </a:extLst>
              </a:tr>
            </a:tbl>
          </a:graphicData>
        </a:graphic>
      </p:graphicFrame>
    </p:spTree>
    <p:extLst>
      <p:ext uri="{BB962C8B-B14F-4D97-AF65-F5344CB8AC3E}">
        <p14:creationId xmlns:p14="http://schemas.microsoft.com/office/powerpoint/2010/main" val="2196467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type="body" sz="quarter" idx="10"/>
          </p:nvPr>
        </p:nvSpPr>
        <p:spPr/>
        <p:txBody>
          <a:bodyPr>
            <a:normAutofit/>
          </a:bodyPr>
          <a:lstStyle/>
          <a:p>
            <a:r>
              <a:rPr lang="nl-NL" dirty="0"/>
              <a:t>Startpunt voor je beoordeling</a:t>
            </a:r>
          </a:p>
          <a:p>
            <a:endParaRPr lang="nl-NL" dirty="0"/>
          </a:p>
          <a:p>
            <a:r>
              <a:rPr lang="nl-NL" dirty="0"/>
              <a:t>Max. 12 pagina’s hoofdtekst excl. bijlagen</a:t>
            </a:r>
          </a:p>
          <a:p>
            <a:r>
              <a:rPr lang="nl-NL" dirty="0"/>
              <a:t>Bijlagen:</a:t>
            </a:r>
          </a:p>
          <a:p>
            <a:r>
              <a:rPr lang="nl-NL" dirty="0"/>
              <a:t>	- </a:t>
            </a:r>
            <a:r>
              <a:rPr lang="nl-NL" dirty="0" err="1"/>
              <a:t>factsheet</a:t>
            </a:r>
            <a:endParaRPr lang="nl-NL" dirty="0"/>
          </a:p>
          <a:p>
            <a:r>
              <a:rPr lang="nl-NL" dirty="0"/>
              <a:t>	-  situatiebeschrijvingen &gt; dan 2 à 3 alinea’s</a:t>
            </a:r>
          </a:p>
          <a:p>
            <a:r>
              <a:rPr lang="nl-NL" dirty="0"/>
              <a:t>	-tussentijdse beoordelingen van deelproducten en/of 		onderbouwing van deelproducten in je eindverslag</a:t>
            </a:r>
          </a:p>
          <a:p>
            <a:endParaRPr lang="nl-NL" dirty="0"/>
          </a:p>
          <a:p>
            <a:pPr>
              <a:lnSpc>
                <a:spcPct val="110000"/>
              </a:lnSpc>
              <a:spcBef>
                <a:spcPts val="0"/>
              </a:spcBef>
            </a:pPr>
            <a:endParaRPr lang="nl-NL" dirty="0"/>
          </a:p>
          <a:p>
            <a:pPr>
              <a:lnSpc>
                <a:spcPct val="110000"/>
              </a:lnSpc>
              <a:spcBef>
                <a:spcPts val="0"/>
              </a:spcBef>
            </a:pPr>
            <a:endParaRPr lang="nl-NL" dirty="0"/>
          </a:p>
          <a:p>
            <a:endParaRPr lang="nl-NL" dirty="0"/>
          </a:p>
          <a:p>
            <a:endParaRPr lang="nl-NL" dirty="0"/>
          </a:p>
          <a:p>
            <a:endParaRPr lang="nl-NL" dirty="0"/>
          </a:p>
        </p:txBody>
      </p:sp>
      <p:sp>
        <p:nvSpPr>
          <p:cNvPr id="2" name="Titel 1"/>
          <p:cNvSpPr>
            <a:spLocks noGrp="1"/>
          </p:cNvSpPr>
          <p:nvPr>
            <p:ph type="title"/>
          </p:nvPr>
        </p:nvSpPr>
        <p:spPr/>
        <p:txBody>
          <a:bodyPr/>
          <a:lstStyle/>
          <a:p>
            <a:r>
              <a:rPr lang="nl-NL" dirty="0"/>
              <a:t>Projectverslag</a:t>
            </a:r>
          </a:p>
        </p:txBody>
      </p:sp>
    </p:spTree>
    <p:extLst>
      <p:ext uri="{BB962C8B-B14F-4D97-AF65-F5344CB8AC3E}">
        <p14:creationId xmlns:p14="http://schemas.microsoft.com/office/powerpoint/2010/main" val="2251198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0C79724-16DC-619D-29BE-4A01B2F512AB}"/>
              </a:ext>
            </a:extLst>
          </p:cNvPr>
          <p:cNvSpPr>
            <a:spLocks noGrp="1"/>
          </p:cNvSpPr>
          <p:nvPr>
            <p:ph type="body" sz="quarter" idx="10"/>
          </p:nvPr>
        </p:nvSpPr>
        <p:spPr/>
        <p:txBody>
          <a:bodyPr>
            <a:normAutofit fontScale="70000" lnSpcReduction="20000"/>
          </a:bodyPr>
          <a:lstStyle/>
          <a:p>
            <a:pPr algn="l">
              <a:spcBef>
                <a:spcPts val="750"/>
              </a:spcBef>
            </a:pPr>
            <a:r>
              <a:rPr lang="nl-NL" b="0" i="0" dirty="0">
                <a:solidFill>
                  <a:srgbClr val="172B4D"/>
                </a:solidFill>
                <a:effectLst/>
                <a:latin typeface="-apple-system"/>
              </a:rPr>
              <a:t>Kwaliteitseisen vanuit het </a:t>
            </a:r>
            <a:r>
              <a:rPr lang="nl-NL" b="0" i="0" dirty="0" err="1">
                <a:solidFill>
                  <a:srgbClr val="172B4D"/>
                </a:solidFill>
                <a:effectLst/>
                <a:latin typeface="-apple-system"/>
              </a:rPr>
              <a:t>PvA</a:t>
            </a:r>
            <a:r>
              <a:rPr lang="nl-NL" b="0" i="0" dirty="0">
                <a:solidFill>
                  <a:srgbClr val="172B4D"/>
                </a:solidFill>
                <a:effectLst/>
                <a:latin typeface="-apple-system"/>
              </a:rPr>
              <a:t> voor het SDD:</a:t>
            </a:r>
          </a:p>
          <a:p>
            <a:pPr algn="l">
              <a:spcBef>
                <a:spcPts val="750"/>
              </a:spcBef>
              <a:buFont typeface="Arial" panose="020B0604020202020204" pitchFamily="34" charset="0"/>
              <a:buChar char="•"/>
            </a:pPr>
            <a:r>
              <a:rPr lang="nl-NL" b="0" i="0" dirty="0">
                <a:solidFill>
                  <a:srgbClr val="172B4D"/>
                </a:solidFill>
                <a:effectLst/>
                <a:latin typeface="-apple-system"/>
              </a:rPr>
              <a:t>Voldoet aan </a:t>
            </a:r>
            <a:r>
              <a:rPr lang="nl-NL" b="0" i="0" dirty="0" err="1">
                <a:solidFill>
                  <a:srgbClr val="0052CC"/>
                </a:solidFill>
                <a:effectLst/>
                <a:latin typeface="-apple-system"/>
                <a:hlinkClick r:id="rId2"/>
              </a:rPr>
              <a:t>DoD</a:t>
            </a:r>
            <a:r>
              <a:rPr lang="nl-NL" b="0" i="0" dirty="0">
                <a:solidFill>
                  <a:srgbClr val="0052CC"/>
                </a:solidFill>
                <a:effectLst/>
                <a:latin typeface="-apple-system"/>
                <a:hlinkClick r:id="rId2"/>
              </a:rPr>
              <a:t> voor documentatie</a:t>
            </a:r>
            <a:r>
              <a:rPr lang="nl-NL" b="0" i="0" dirty="0">
                <a:solidFill>
                  <a:srgbClr val="172B4D"/>
                </a:solidFill>
                <a:effectLst/>
                <a:latin typeface="-apple-system"/>
              </a:rPr>
              <a:t>.</a:t>
            </a:r>
          </a:p>
          <a:p>
            <a:pPr algn="l">
              <a:spcBef>
                <a:spcPts val="750"/>
              </a:spcBef>
              <a:buFont typeface="Arial" panose="020B0604020202020204" pitchFamily="34" charset="0"/>
              <a:buChar char="•"/>
            </a:pPr>
            <a:r>
              <a:rPr lang="nl-NL" b="0" i="0" dirty="0">
                <a:solidFill>
                  <a:srgbClr val="172B4D"/>
                </a:solidFill>
                <a:effectLst/>
                <a:latin typeface="-apple-system"/>
              </a:rPr>
              <a:t>De gemaakte klassen en interfaces van ROS2 worden in tabelvorm functioneel beschreven.</a:t>
            </a:r>
          </a:p>
          <a:p>
            <a:pPr algn="l">
              <a:spcBef>
                <a:spcPts val="750"/>
              </a:spcBef>
              <a:buFont typeface="Arial" panose="020B0604020202020204" pitchFamily="34" charset="0"/>
              <a:buChar char="•"/>
            </a:pPr>
            <a:r>
              <a:rPr lang="nl-NL" b="0" i="0" dirty="0">
                <a:solidFill>
                  <a:srgbClr val="172B4D"/>
                </a:solidFill>
                <a:effectLst/>
                <a:latin typeface="-apple-system"/>
              </a:rPr>
              <a:t>De uitgewerkte deelproducten in het SDD werken samen om het doel zoals beschreven in </a:t>
            </a:r>
            <a:r>
              <a:rPr lang="nl-NL" b="0" i="0" dirty="0">
                <a:solidFill>
                  <a:srgbClr val="0052CC"/>
                </a:solidFill>
                <a:effectLst/>
                <a:latin typeface="-apple-system"/>
                <a:hlinkClick r:id="rId3"/>
              </a:rPr>
              <a:t>hoofdstuk 3</a:t>
            </a:r>
            <a:r>
              <a:rPr lang="nl-NL" b="0" i="0" dirty="0">
                <a:solidFill>
                  <a:srgbClr val="172B4D"/>
                </a:solidFill>
                <a:effectLst/>
                <a:latin typeface="-apple-system"/>
              </a:rPr>
              <a:t> te bereiken.</a:t>
            </a:r>
          </a:p>
          <a:p>
            <a:pPr algn="l">
              <a:spcBef>
                <a:spcPts val="750"/>
              </a:spcBef>
              <a:buFont typeface="Arial" panose="020B0604020202020204" pitchFamily="34" charset="0"/>
              <a:buChar char="•"/>
            </a:pPr>
            <a:r>
              <a:rPr lang="nl-NL" b="0" i="0" dirty="0">
                <a:solidFill>
                  <a:srgbClr val="172B4D"/>
                </a:solidFill>
                <a:effectLst/>
                <a:latin typeface="-apple-system"/>
              </a:rPr>
              <a:t>Het </a:t>
            </a:r>
            <a:r>
              <a:rPr lang="nl-NL" b="0" i="0" dirty="0" err="1">
                <a:solidFill>
                  <a:srgbClr val="172B4D"/>
                </a:solidFill>
                <a:effectLst/>
                <a:latin typeface="-apple-system"/>
              </a:rPr>
              <a:t>interfacen</a:t>
            </a:r>
            <a:r>
              <a:rPr lang="nl-NL" b="0" i="0" dirty="0">
                <a:solidFill>
                  <a:srgbClr val="172B4D"/>
                </a:solidFill>
                <a:effectLst/>
                <a:latin typeface="-apple-system"/>
              </a:rPr>
              <a:t> van de </a:t>
            </a:r>
            <a:r>
              <a:rPr lang="nl-NL" b="0" i="0" dirty="0" err="1">
                <a:solidFill>
                  <a:srgbClr val="172B4D"/>
                </a:solidFill>
                <a:effectLst/>
                <a:latin typeface="-apple-system"/>
              </a:rPr>
              <a:t>behaviour</a:t>
            </a:r>
            <a:r>
              <a:rPr lang="nl-NL" b="0" i="0" dirty="0">
                <a:solidFill>
                  <a:srgbClr val="172B4D"/>
                </a:solidFill>
                <a:effectLst/>
                <a:latin typeface="-apple-system"/>
              </a:rPr>
              <a:t> tree met het ROS-netwerk, moet beschreven staan in het SDD.</a:t>
            </a:r>
          </a:p>
          <a:p>
            <a:pPr algn="l">
              <a:spcBef>
                <a:spcPts val="750"/>
              </a:spcBef>
              <a:buFont typeface="Arial" panose="020B0604020202020204" pitchFamily="34" charset="0"/>
              <a:buChar char="•"/>
            </a:pPr>
            <a:r>
              <a:rPr lang="nl-NL" b="0" i="0" dirty="0">
                <a:solidFill>
                  <a:srgbClr val="172B4D"/>
                </a:solidFill>
                <a:effectLst/>
                <a:latin typeface="-apple-system"/>
              </a:rPr>
              <a:t>Het gedrag van de autonome robot wordt beschreven aan de hand van de </a:t>
            </a:r>
            <a:r>
              <a:rPr lang="nl-NL" b="0" i="0" dirty="0" err="1">
                <a:solidFill>
                  <a:srgbClr val="172B4D"/>
                </a:solidFill>
                <a:effectLst/>
                <a:latin typeface="-apple-system"/>
              </a:rPr>
              <a:t>behaviour</a:t>
            </a:r>
            <a:r>
              <a:rPr lang="nl-NL" b="0" i="0" dirty="0">
                <a:solidFill>
                  <a:srgbClr val="172B4D"/>
                </a:solidFill>
                <a:effectLst/>
                <a:latin typeface="-apple-system"/>
              </a:rPr>
              <a:t> tree, m.u.v. de noodstop.</a:t>
            </a:r>
          </a:p>
          <a:p>
            <a:pPr algn="l">
              <a:spcBef>
                <a:spcPts val="750"/>
              </a:spcBef>
              <a:buFont typeface="Arial" panose="020B0604020202020204" pitchFamily="34" charset="0"/>
              <a:buChar char="•"/>
            </a:pPr>
            <a:r>
              <a:rPr lang="nl-NL" b="0" i="0" dirty="0">
                <a:solidFill>
                  <a:srgbClr val="172B4D"/>
                </a:solidFill>
                <a:effectLst/>
                <a:latin typeface="-apple-system"/>
              </a:rPr>
              <a:t>De </a:t>
            </a:r>
            <a:r>
              <a:rPr lang="nl-NL" b="0" i="0" dirty="0" err="1">
                <a:solidFill>
                  <a:srgbClr val="172B4D"/>
                </a:solidFill>
                <a:effectLst/>
                <a:latin typeface="-apple-system"/>
              </a:rPr>
              <a:t>timeliness</a:t>
            </a:r>
            <a:r>
              <a:rPr lang="nl-NL" b="0" i="0" dirty="0">
                <a:solidFill>
                  <a:srgbClr val="172B4D"/>
                </a:solidFill>
                <a:effectLst/>
                <a:latin typeface="-apple-system"/>
              </a:rPr>
              <a:t> wordt in real time kwaliteitseisen beschreven en inzichtelijk gemaakt in timing diagrammen.</a:t>
            </a:r>
          </a:p>
          <a:p>
            <a:pPr algn="l">
              <a:spcBef>
                <a:spcPts val="750"/>
              </a:spcBef>
              <a:buFont typeface="Arial" panose="020B0604020202020204" pitchFamily="34" charset="0"/>
              <a:buChar char="•"/>
            </a:pPr>
            <a:r>
              <a:rPr lang="nl-NL" b="0" i="0" dirty="0">
                <a:solidFill>
                  <a:srgbClr val="172B4D"/>
                </a:solidFill>
                <a:effectLst/>
                <a:latin typeface="-apple-system"/>
              </a:rPr>
              <a:t>Bevat:</a:t>
            </a:r>
          </a:p>
          <a:p>
            <a:pPr marL="742950" lvl="1" indent="-285750" algn="l">
              <a:spcBef>
                <a:spcPts val="750"/>
              </a:spcBef>
              <a:buFont typeface="Arial" panose="020B0604020202020204" pitchFamily="34" charset="0"/>
              <a:buChar char="•"/>
            </a:pPr>
            <a:r>
              <a:rPr lang="nl-NL" b="0" i="0" dirty="0">
                <a:solidFill>
                  <a:srgbClr val="172B4D"/>
                </a:solidFill>
                <a:effectLst/>
                <a:latin typeface="-apple-system"/>
              </a:rPr>
              <a:t>Een beschrijving van de relevante termen en definities gebruikt in het document. </a:t>
            </a:r>
          </a:p>
          <a:p>
            <a:pPr marL="742950" lvl="1" indent="-285750" algn="l">
              <a:spcBef>
                <a:spcPts val="750"/>
              </a:spcBef>
              <a:buFont typeface="Arial" panose="020B0604020202020204" pitchFamily="34" charset="0"/>
              <a:buChar char="•"/>
            </a:pPr>
            <a:r>
              <a:rPr lang="nl-NL" b="0" i="0" dirty="0">
                <a:solidFill>
                  <a:srgbClr val="172B4D"/>
                </a:solidFill>
                <a:effectLst/>
                <a:latin typeface="-apple-system"/>
              </a:rPr>
              <a:t>Architectuur </a:t>
            </a:r>
            <a:r>
              <a:rPr lang="nl-NL" b="0" i="0" dirty="0" err="1">
                <a:solidFill>
                  <a:srgbClr val="172B4D"/>
                </a:solidFill>
                <a:effectLst/>
                <a:latin typeface="-apple-system"/>
              </a:rPr>
              <a:t>overview</a:t>
            </a:r>
            <a:r>
              <a:rPr lang="nl-NL" b="0" i="0" dirty="0">
                <a:solidFill>
                  <a:srgbClr val="172B4D"/>
                </a:solidFill>
                <a:effectLst/>
                <a:latin typeface="-apple-system"/>
              </a:rPr>
              <a:t> van het systeem</a:t>
            </a:r>
          </a:p>
          <a:p>
            <a:pPr marL="742950" lvl="1" indent="-285750" algn="l">
              <a:spcBef>
                <a:spcPts val="750"/>
              </a:spcBef>
              <a:buFont typeface="Arial" panose="020B0604020202020204" pitchFamily="34" charset="0"/>
              <a:buChar char="•"/>
            </a:pPr>
            <a:r>
              <a:rPr lang="nl-NL" b="0" i="0" dirty="0">
                <a:solidFill>
                  <a:srgbClr val="172B4D"/>
                </a:solidFill>
                <a:effectLst/>
                <a:latin typeface="-apple-system"/>
              </a:rPr>
              <a:t>Deployment diagram dat de verschillende </a:t>
            </a:r>
            <a:r>
              <a:rPr lang="nl-NL" b="0" i="0" dirty="0" err="1">
                <a:solidFill>
                  <a:srgbClr val="172B4D"/>
                </a:solidFill>
                <a:effectLst/>
                <a:latin typeface="-apple-system"/>
              </a:rPr>
              <a:t>nodes</a:t>
            </a:r>
            <a:r>
              <a:rPr lang="nl-NL" b="0" i="0" dirty="0">
                <a:solidFill>
                  <a:srgbClr val="172B4D"/>
                </a:solidFill>
                <a:effectLst/>
                <a:latin typeface="-apple-system"/>
              </a:rPr>
              <a:t> en verbindingen weergeeft van de MWLC robot</a:t>
            </a:r>
          </a:p>
          <a:p>
            <a:pPr marL="742950" lvl="1" indent="-285750" algn="l">
              <a:spcBef>
                <a:spcPts val="750"/>
              </a:spcBef>
              <a:buFont typeface="Arial" panose="020B0604020202020204" pitchFamily="34" charset="0"/>
              <a:buChar char="•"/>
            </a:pPr>
            <a:r>
              <a:rPr lang="nl-NL" b="0" i="0" dirty="0">
                <a:solidFill>
                  <a:srgbClr val="172B4D"/>
                </a:solidFill>
                <a:effectLst/>
                <a:latin typeface="-apple-system"/>
              </a:rPr>
              <a:t>Beschrijving en onderbouwing van de ontwerp keuzes.</a:t>
            </a:r>
          </a:p>
          <a:p>
            <a:pPr marL="742950" lvl="1" indent="-285750" algn="l">
              <a:spcBef>
                <a:spcPts val="750"/>
              </a:spcBef>
              <a:buFont typeface="Arial" panose="020B0604020202020204" pitchFamily="34" charset="0"/>
              <a:buChar char="•"/>
            </a:pPr>
            <a:r>
              <a:rPr lang="nl-NL" b="0" i="0" dirty="0">
                <a:solidFill>
                  <a:srgbClr val="172B4D"/>
                </a:solidFill>
                <a:effectLst/>
                <a:latin typeface="-apple-system"/>
              </a:rPr>
              <a:t>Beschrijving van elk </a:t>
            </a:r>
            <a:r>
              <a:rPr lang="nl-NL" b="0" i="0" dirty="0" err="1">
                <a:solidFill>
                  <a:srgbClr val="172B4D"/>
                </a:solidFill>
                <a:effectLst/>
                <a:latin typeface="-apple-system"/>
              </a:rPr>
              <a:t>sub-systeem</a:t>
            </a:r>
            <a:r>
              <a:rPr lang="nl-NL" b="0" i="0" dirty="0">
                <a:solidFill>
                  <a:srgbClr val="172B4D"/>
                </a:solidFill>
                <a:effectLst/>
                <a:latin typeface="-apple-system"/>
              </a:rPr>
              <a:t>, met daarin:</a:t>
            </a:r>
          </a:p>
          <a:p>
            <a:pPr marL="1143000" lvl="2" indent="-228600" algn="l">
              <a:spcBef>
                <a:spcPts val="750"/>
              </a:spcBef>
              <a:buFont typeface="Arial" panose="020B0604020202020204" pitchFamily="34" charset="0"/>
              <a:buChar char="•"/>
            </a:pPr>
            <a:r>
              <a:rPr lang="nl-NL" b="0" i="0" dirty="0">
                <a:solidFill>
                  <a:srgbClr val="172B4D"/>
                </a:solidFill>
                <a:effectLst/>
                <a:latin typeface="-apple-system"/>
              </a:rPr>
              <a:t>Een </a:t>
            </a:r>
            <a:r>
              <a:rPr lang="nl-NL" b="0" i="0" dirty="0" err="1">
                <a:solidFill>
                  <a:srgbClr val="172B4D"/>
                </a:solidFill>
                <a:effectLst/>
                <a:latin typeface="-apple-system"/>
              </a:rPr>
              <a:t>klassediagram</a:t>
            </a:r>
            <a:r>
              <a:rPr lang="nl-NL" b="0" i="0" dirty="0">
                <a:solidFill>
                  <a:srgbClr val="172B4D"/>
                </a:solidFill>
                <a:effectLst/>
                <a:latin typeface="-apple-system"/>
              </a:rPr>
              <a:t> van het </a:t>
            </a:r>
            <a:r>
              <a:rPr lang="nl-NL" b="0" i="0" dirty="0" err="1">
                <a:solidFill>
                  <a:srgbClr val="172B4D"/>
                </a:solidFill>
                <a:effectLst/>
                <a:latin typeface="-apple-system"/>
              </a:rPr>
              <a:t>sub-systeem</a:t>
            </a:r>
            <a:r>
              <a:rPr lang="nl-NL" b="0" i="0" dirty="0">
                <a:solidFill>
                  <a:srgbClr val="172B4D"/>
                </a:solidFill>
                <a:effectLst/>
                <a:latin typeface="-apple-system"/>
              </a:rPr>
              <a:t>.</a:t>
            </a:r>
          </a:p>
          <a:p>
            <a:pPr marL="1143000" lvl="2" indent="-228600" algn="l">
              <a:spcBef>
                <a:spcPts val="750"/>
              </a:spcBef>
              <a:buFont typeface="Arial" panose="020B0604020202020204" pitchFamily="34" charset="0"/>
              <a:buChar char="•"/>
            </a:pPr>
            <a:r>
              <a:rPr lang="nl-NL" b="0" i="0" dirty="0" err="1">
                <a:solidFill>
                  <a:srgbClr val="172B4D"/>
                </a:solidFill>
                <a:effectLst/>
                <a:latin typeface="-apple-system"/>
              </a:rPr>
              <a:t>Sequence</a:t>
            </a:r>
            <a:r>
              <a:rPr lang="nl-NL" b="0" i="0" dirty="0">
                <a:solidFill>
                  <a:srgbClr val="172B4D"/>
                </a:solidFill>
                <a:effectLst/>
                <a:latin typeface="-apple-system"/>
              </a:rPr>
              <a:t> diagrammen van de interacties binnen het </a:t>
            </a:r>
            <a:r>
              <a:rPr lang="nl-NL" b="0" i="0" dirty="0" err="1">
                <a:solidFill>
                  <a:srgbClr val="172B4D"/>
                </a:solidFill>
                <a:effectLst/>
                <a:latin typeface="-apple-system"/>
              </a:rPr>
              <a:t>sub-systeem</a:t>
            </a:r>
            <a:r>
              <a:rPr lang="nl-NL" b="0" i="0" dirty="0">
                <a:solidFill>
                  <a:srgbClr val="172B4D"/>
                </a:solidFill>
                <a:effectLst/>
                <a:latin typeface="-apple-system"/>
              </a:rPr>
              <a:t>.</a:t>
            </a:r>
          </a:p>
          <a:p>
            <a:pPr marL="1143000" lvl="2" indent="-228600" algn="l">
              <a:spcBef>
                <a:spcPts val="750"/>
              </a:spcBef>
              <a:buFont typeface="Arial" panose="020B0604020202020204" pitchFamily="34" charset="0"/>
              <a:buChar char="•"/>
            </a:pPr>
            <a:r>
              <a:rPr lang="nl-NL" b="0" i="0" dirty="0">
                <a:solidFill>
                  <a:srgbClr val="172B4D"/>
                </a:solidFill>
                <a:effectLst/>
                <a:latin typeface="-apple-system"/>
              </a:rPr>
              <a:t>Zo nodig </a:t>
            </a:r>
            <a:r>
              <a:rPr lang="nl-NL" b="0" i="0" dirty="0" err="1">
                <a:solidFill>
                  <a:srgbClr val="172B4D"/>
                </a:solidFill>
                <a:effectLst/>
                <a:latin typeface="-apple-system"/>
              </a:rPr>
              <a:t>activity</a:t>
            </a:r>
            <a:r>
              <a:rPr lang="nl-NL" b="0" i="0" dirty="0">
                <a:solidFill>
                  <a:srgbClr val="172B4D"/>
                </a:solidFill>
                <a:effectLst/>
                <a:latin typeface="-apple-system"/>
              </a:rPr>
              <a:t> en state diagrammen om de werking van het </a:t>
            </a:r>
            <a:r>
              <a:rPr lang="nl-NL" b="0" i="0" dirty="0" err="1">
                <a:solidFill>
                  <a:srgbClr val="172B4D"/>
                </a:solidFill>
                <a:effectLst/>
                <a:latin typeface="-apple-system"/>
              </a:rPr>
              <a:t>sub-systeem</a:t>
            </a:r>
            <a:r>
              <a:rPr lang="nl-NL" b="0" i="0" dirty="0">
                <a:solidFill>
                  <a:srgbClr val="172B4D"/>
                </a:solidFill>
                <a:effectLst/>
                <a:latin typeface="-apple-system"/>
              </a:rPr>
              <a:t> te beschrijven.</a:t>
            </a:r>
          </a:p>
          <a:p>
            <a:pPr marL="1143000" lvl="2" indent="-228600" algn="l">
              <a:spcBef>
                <a:spcPts val="750"/>
              </a:spcBef>
              <a:buFont typeface="Arial" panose="020B0604020202020204" pitchFamily="34" charset="0"/>
              <a:buChar char="•"/>
            </a:pPr>
            <a:r>
              <a:rPr lang="nl-NL" b="0" i="0" dirty="0">
                <a:solidFill>
                  <a:srgbClr val="172B4D"/>
                </a:solidFill>
                <a:effectLst/>
                <a:latin typeface="-apple-system"/>
              </a:rPr>
              <a:t>Ontwerp keuzen die genomen zijn voor het </a:t>
            </a:r>
            <a:r>
              <a:rPr lang="nl-NL" b="0" i="0" dirty="0" err="1">
                <a:solidFill>
                  <a:srgbClr val="172B4D"/>
                </a:solidFill>
                <a:effectLst/>
                <a:latin typeface="-apple-system"/>
              </a:rPr>
              <a:t>sub-systeem</a:t>
            </a:r>
            <a:endParaRPr lang="nl-NL" b="0" i="0" dirty="0">
              <a:solidFill>
                <a:srgbClr val="172B4D"/>
              </a:solidFill>
              <a:effectLst/>
              <a:latin typeface="-apple-system"/>
            </a:endParaRPr>
          </a:p>
          <a:p>
            <a:endParaRPr lang="nl-NL" dirty="0"/>
          </a:p>
        </p:txBody>
      </p:sp>
      <p:sp>
        <p:nvSpPr>
          <p:cNvPr id="3" name="Titel 2">
            <a:extLst>
              <a:ext uri="{FF2B5EF4-FFF2-40B4-BE49-F238E27FC236}">
                <a16:creationId xmlns:a16="http://schemas.microsoft.com/office/drawing/2014/main" id="{981DFBC6-A0A4-2654-C798-C90044074406}"/>
              </a:ext>
            </a:extLst>
          </p:cNvPr>
          <p:cNvSpPr>
            <a:spLocks noGrp="1"/>
          </p:cNvSpPr>
          <p:nvPr>
            <p:ph type="title"/>
          </p:nvPr>
        </p:nvSpPr>
        <p:spPr/>
        <p:txBody>
          <a:bodyPr/>
          <a:lstStyle/>
          <a:p>
            <a:r>
              <a:rPr lang="nl-NL" dirty="0"/>
              <a:t>Voorbeeld van een score V</a:t>
            </a:r>
          </a:p>
        </p:txBody>
      </p:sp>
      <p:sp>
        <p:nvSpPr>
          <p:cNvPr id="4" name="Tijdelijke aanduiding voor dianummer 3">
            <a:extLst>
              <a:ext uri="{FF2B5EF4-FFF2-40B4-BE49-F238E27FC236}">
                <a16:creationId xmlns:a16="http://schemas.microsoft.com/office/drawing/2014/main" id="{231B38EE-3180-7950-DA68-C2E9BC6ED398}"/>
              </a:ext>
            </a:extLst>
          </p:cNvPr>
          <p:cNvSpPr>
            <a:spLocks noGrp="1"/>
          </p:cNvSpPr>
          <p:nvPr>
            <p:ph type="sldNum" sz="quarter" idx="11"/>
          </p:nvPr>
        </p:nvSpPr>
        <p:spPr/>
        <p:txBody>
          <a:bodyPr/>
          <a:lstStyle/>
          <a:p>
            <a:fld id="{0D687F6D-ADF0-1C41-93CB-D99BA5E06410}" type="slidenum">
              <a:rPr lang="nl-NL" smtClean="0"/>
              <a:pPr/>
              <a:t>30</a:t>
            </a:fld>
            <a:endParaRPr lang="nl-NL" dirty="0"/>
          </a:p>
        </p:txBody>
      </p:sp>
    </p:spTree>
    <p:extLst>
      <p:ext uri="{BB962C8B-B14F-4D97-AF65-F5344CB8AC3E}">
        <p14:creationId xmlns:p14="http://schemas.microsoft.com/office/powerpoint/2010/main" val="3874618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A0D3948-B29D-C5C2-32EB-3B32C2411DA5}"/>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BEAF253F-340E-7E95-4A5F-085BEDECA0A9}"/>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4B431055-2323-65C7-0054-2C3C2FEAFE30}"/>
              </a:ext>
            </a:extLst>
          </p:cNvPr>
          <p:cNvSpPr>
            <a:spLocks noGrp="1"/>
          </p:cNvSpPr>
          <p:nvPr>
            <p:ph type="sldNum" sz="quarter" idx="11"/>
          </p:nvPr>
        </p:nvSpPr>
        <p:spPr/>
        <p:txBody>
          <a:bodyPr/>
          <a:lstStyle/>
          <a:p>
            <a:fld id="{0D687F6D-ADF0-1C41-93CB-D99BA5E06410}" type="slidenum">
              <a:rPr lang="nl-NL" smtClean="0"/>
              <a:pPr/>
              <a:t>31</a:t>
            </a:fld>
            <a:endParaRPr lang="nl-NL" dirty="0"/>
          </a:p>
        </p:txBody>
      </p:sp>
      <p:graphicFrame>
        <p:nvGraphicFramePr>
          <p:cNvPr id="5" name="Tabel 4">
            <a:extLst>
              <a:ext uri="{FF2B5EF4-FFF2-40B4-BE49-F238E27FC236}">
                <a16:creationId xmlns:a16="http://schemas.microsoft.com/office/drawing/2014/main" id="{FF2A24D7-E5F3-0553-CF6D-ACCDB583C4DC}"/>
              </a:ext>
            </a:extLst>
          </p:cNvPr>
          <p:cNvGraphicFramePr>
            <a:graphicFrameLocks noGrp="1"/>
          </p:cNvGraphicFramePr>
          <p:nvPr>
            <p:extLst>
              <p:ext uri="{D42A27DB-BD31-4B8C-83A1-F6EECF244321}">
                <p14:modId xmlns:p14="http://schemas.microsoft.com/office/powerpoint/2010/main" val="1982414061"/>
              </p:ext>
            </p:extLst>
          </p:nvPr>
        </p:nvGraphicFramePr>
        <p:xfrm>
          <a:off x="628650" y="1787254"/>
          <a:ext cx="7886700" cy="4668515"/>
        </p:xfrm>
        <a:graphic>
          <a:graphicData uri="http://schemas.openxmlformats.org/drawingml/2006/table">
            <a:tbl>
              <a:tblPr/>
              <a:tblGrid>
                <a:gridCol w="1019528">
                  <a:extLst>
                    <a:ext uri="{9D8B030D-6E8A-4147-A177-3AD203B41FA5}">
                      <a16:colId xmlns:a16="http://schemas.microsoft.com/office/drawing/2014/main" val="1323903348"/>
                    </a:ext>
                  </a:extLst>
                </a:gridCol>
                <a:gridCol w="5633155">
                  <a:extLst>
                    <a:ext uri="{9D8B030D-6E8A-4147-A177-3AD203B41FA5}">
                      <a16:colId xmlns:a16="http://schemas.microsoft.com/office/drawing/2014/main" val="1539592600"/>
                    </a:ext>
                  </a:extLst>
                </a:gridCol>
                <a:gridCol w="1234017">
                  <a:extLst>
                    <a:ext uri="{9D8B030D-6E8A-4147-A177-3AD203B41FA5}">
                      <a16:colId xmlns:a16="http://schemas.microsoft.com/office/drawing/2014/main" val="285644526"/>
                    </a:ext>
                  </a:extLst>
                </a:gridCol>
              </a:tblGrid>
              <a:tr h="190197">
                <a:tc>
                  <a:txBody>
                    <a:bodyPr/>
                    <a:lstStyle/>
                    <a:p>
                      <a:pPr algn="l" fontAlgn="t"/>
                      <a:r>
                        <a:rPr lang="nl-NL" sz="1200" b="1">
                          <a:solidFill>
                            <a:srgbClr val="172B4D"/>
                          </a:solidFill>
                          <a:effectLst/>
                        </a:rPr>
                        <a:t>Kwaliteitseis nr.</a:t>
                      </a:r>
                    </a:p>
                  </a:txBody>
                  <a:tcPr marL="70753" marR="70753" marT="35376" marB="3537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a:txBody>
                    <a:bodyPr/>
                    <a:lstStyle/>
                    <a:p>
                      <a:pPr algn="l" fontAlgn="t"/>
                      <a:r>
                        <a:rPr lang="nl-NL" sz="1200" b="1">
                          <a:solidFill>
                            <a:srgbClr val="172B4D"/>
                          </a:solidFill>
                          <a:effectLst/>
                        </a:rPr>
                        <a:t>Beoordeling</a:t>
                      </a:r>
                    </a:p>
                  </a:txBody>
                  <a:tcPr marL="70753" marR="70753" marT="35376" marB="3537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a:txBody>
                    <a:bodyPr/>
                    <a:lstStyle/>
                    <a:p>
                      <a:pPr algn="l" fontAlgn="t"/>
                      <a:r>
                        <a:rPr lang="nl-NL" sz="1200" b="1">
                          <a:solidFill>
                            <a:srgbClr val="172B4D"/>
                          </a:solidFill>
                          <a:effectLst/>
                        </a:rPr>
                        <a:t>Voldaan?</a:t>
                      </a:r>
                    </a:p>
                  </a:txBody>
                  <a:tcPr marL="70753" marR="70753" marT="35376" marB="35376">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2981431841"/>
                  </a:ext>
                </a:extLst>
              </a:tr>
              <a:tr h="1276987">
                <a:tc>
                  <a:txBody>
                    <a:bodyPr/>
                    <a:lstStyle/>
                    <a:p>
                      <a:pPr algn="l" fontAlgn="t"/>
                      <a:r>
                        <a:rPr lang="nl-NL" sz="1200">
                          <a:effectLst/>
                        </a:rPr>
                        <a:t>Kwaliteitseis 1</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Het document voldoet naast de aanvullende informatie over docenten, course, etc. aan de AIM-controlekaart. Er zullen vast nog wel een paar spelfouten in zitten, maar deze zie ik even over het hoofd. Daarnaast is niet alles in captions gedaan. Dit document voldoet ook aan zijn template. Mijn eigen gemaakte template voor het SDD voldoet hij niet aan, maar dit is niet een kwaliteitseis vanuit het PvA. </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voldaan</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94146867"/>
                  </a:ext>
                </a:extLst>
              </a:tr>
              <a:tr h="440878">
                <a:tc>
                  <a:txBody>
                    <a:bodyPr/>
                    <a:lstStyle/>
                    <a:p>
                      <a:pPr algn="l" fontAlgn="t"/>
                      <a:r>
                        <a:rPr lang="nl-NL" sz="1200">
                          <a:effectLst/>
                        </a:rPr>
                        <a:t>Kwaliteitseis 2</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Deze worden inderdaad in tabelvorm goed beschreven bij veel onderdelen in het SDD. Helaas bij de bt_navigator gebeurt dit niet.</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half voldaan</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83523837"/>
                  </a:ext>
                </a:extLst>
              </a:tr>
              <a:tr h="560322">
                <a:tc>
                  <a:txBody>
                    <a:bodyPr/>
                    <a:lstStyle/>
                    <a:p>
                      <a:pPr algn="l" fontAlgn="t"/>
                      <a:r>
                        <a:rPr lang="nl-NL" sz="1200">
                          <a:effectLst/>
                        </a:rPr>
                        <a:t>Kwaliteitseis 3</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Dit kwaliteitseis is aardig algemeen, maar inderdaad alle onderdelen van het SDD en in de code helpen mee aan het bereiken van het doel</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voldaan</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208275732"/>
                  </a:ext>
                </a:extLst>
              </a:tr>
              <a:tr h="560322">
                <a:tc>
                  <a:txBody>
                    <a:bodyPr/>
                    <a:lstStyle/>
                    <a:p>
                      <a:pPr algn="l" fontAlgn="t"/>
                      <a:r>
                        <a:rPr lang="nl-NL" sz="1200">
                          <a:effectLst/>
                        </a:rPr>
                        <a:t>Kwaliteitseis 4</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Dit wordt gedaan aan de hand van het hoofdstuk bt_navigator. Helaas staat er niet echt een specifiek hoofdstuk hierover beschreven. </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voldaan</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426643269"/>
                  </a:ext>
                </a:extLst>
              </a:tr>
              <a:tr h="560322">
                <a:tc>
                  <a:txBody>
                    <a:bodyPr/>
                    <a:lstStyle/>
                    <a:p>
                      <a:pPr algn="l" fontAlgn="t"/>
                      <a:r>
                        <a:rPr lang="nl-NL" sz="1200">
                          <a:effectLst/>
                        </a:rPr>
                        <a:t>Kwaliteitseis 5</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Een gedeelte van het gedrag van de robot wordt beschreven. Een groot deel wordt gedaan aan de hand van de sequence-diagrammen van de behaviour tree.</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half voldaan</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543835037"/>
                  </a:ext>
                </a:extLst>
              </a:tr>
              <a:tr h="201989">
                <a:tc>
                  <a:txBody>
                    <a:bodyPr/>
                    <a:lstStyle/>
                    <a:p>
                      <a:pPr algn="l" fontAlgn="t"/>
                      <a:r>
                        <a:rPr lang="nl-NL" sz="1200">
                          <a:effectLst/>
                        </a:rPr>
                        <a:t>Kwaliteitseis 6</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Geen realtime eisen zijn opgesteld in het SDD.</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niet voldaan</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708997341"/>
                  </a:ext>
                </a:extLst>
              </a:tr>
              <a:tr h="560322">
                <a:tc>
                  <a:txBody>
                    <a:bodyPr/>
                    <a:lstStyle/>
                    <a:p>
                      <a:pPr algn="l" fontAlgn="t"/>
                      <a:r>
                        <a:rPr lang="nl-NL" sz="1200">
                          <a:effectLst/>
                        </a:rPr>
                        <a:t>Kwaliteitseis 7</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Bevat geen deployment diagram en beschrijving van relevante termen en definities. De rest voldoet het document wel aan.</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dirty="0">
                          <a:effectLst/>
                        </a:rPr>
                        <a:t>half voldaan</a:t>
                      </a:r>
                    </a:p>
                  </a:txBody>
                  <a:tcPr marL="58961" marR="58961" marT="41272" marB="4127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82237572"/>
                  </a:ext>
                </a:extLst>
              </a:tr>
            </a:tbl>
          </a:graphicData>
        </a:graphic>
      </p:graphicFrame>
    </p:spTree>
    <p:extLst>
      <p:ext uri="{BB962C8B-B14F-4D97-AF65-F5344CB8AC3E}">
        <p14:creationId xmlns:p14="http://schemas.microsoft.com/office/powerpoint/2010/main" val="4248377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2744C891-395F-315D-809C-0AAE2616AC25}"/>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15185290-5878-0D4C-12D9-3834A40F4B9D}"/>
              </a:ext>
            </a:extLst>
          </p:cNvPr>
          <p:cNvSpPr>
            <a:spLocks noGrp="1"/>
          </p:cNvSpPr>
          <p:nvPr>
            <p:ph type="title"/>
          </p:nvPr>
        </p:nvSpPr>
        <p:spPr/>
        <p:txBody>
          <a:bodyPr/>
          <a:lstStyle/>
          <a:p>
            <a:r>
              <a:rPr lang="nl-NL" dirty="0"/>
              <a:t>Voorbeeld SRS</a:t>
            </a:r>
          </a:p>
        </p:txBody>
      </p:sp>
      <p:sp>
        <p:nvSpPr>
          <p:cNvPr id="4" name="Tijdelijke aanduiding voor dianummer 3">
            <a:extLst>
              <a:ext uri="{FF2B5EF4-FFF2-40B4-BE49-F238E27FC236}">
                <a16:creationId xmlns:a16="http://schemas.microsoft.com/office/drawing/2014/main" id="{6B4A2600-60F0-2FCE-22DE-BA7CBE8EBA53}"/>
              </a:ext>
            </a:extLst>
          </p:cNvPr>
          <p:cNvSpPr>
            <a:spLocks noGrp="1"/>
          </p:cNvSpPr>
          <p:nvPr>
            <p:ph type="sldNum" sz="quarter" idx="11"/>
          </p:nvPr>
        </p:nvSpPr>
        <p:spPr/>
        <p:txBody>
          <a:bodyPr/>
          <a:lstStyle/>
          <a:p>
            <a:fld id="{0D687F6D-ADF0-1C41-93CB-D99BA5E06410}" type="slidenum">
              <a:rPr lang="nl-NL" smtClean="0"/>
              <a:pPr/>
              <a:t>32</a:t>
            </a:fld>
            <a:endParaRPr lang="nl-NL" dirty="0"/>
          </a:p>
        </p:txBody>
      </p:sp>
      <p:graphicFrame>
        <p:nvGraphicFramePr>
          <p:cNvPr id="5" name="Tabel 4">
            <a:extLst>
              <a:ext uri="{FF2B5EF4-FFF2-40B4-BE49-F238E27FC236}">
                <a16:creationId xmlns:a16="http://schemas.microsoft.com/office/drawing/2014/main" id="{C481992B-B981-AEA9-B899-E03F464D3AC2}"/>
              </a:ext>
            </a:extLst>
          </p:cNvPr>
          <p:cNvGraphicFramePr>
            <a:graphicFrameLocks noGrp="1"/>
          </p:cNvGraphicFramePr>
          <p:nvPr>
            <p:extLst>
              <p:ext uri="{D42A27DB-BD31-4B8C-83A1-F6EECF244321}">
                <p14:modId xmlns:p14="http://schemas.microsoft.com/office/powerpoint/2010/main" val="856252657"/>
              </p:ext>
            </p:extLst>
          </p:nvPr>
        </p:nvGraphicFramePr>
        <p:xfrm>
          <a:off x="628650" y="1825625"/>
          <a:ext cx="7886700" cy="4351338"/>
        </p:xfrm>
        <a:graphic>
          <a:graphicData uri="http://schemas.openxmlformats.org/drawingml/2006/table">
            <a:tbl>
              <a:tblPr/>
              <a:tblGrid>
                <a:gridCol w="590550">
                  <a:extLst>
                    <a:ext uri="{9D8B030D-6E8A-4147-A177-3AD203B41FA5}">
                      <a16:colId xmlns:a16="http://schemas.microsoft.com/office/drawing/2014/main" val="2347427334"/>
                    </a:ext>
                  </a:extLst>
                </a:gridCol>
                <a:gridCol w="711200">
                  <a:extLst>
                    <a:ext uri="{9D8B030D-6E8A-4147-A177-3AD203B41FA5}">
                      <a16:colId xmlns:a16="http://schemas.microsoft.com/office/drawing/2014/main" val="231625277"/>
                    </a:ext>
                  </a:extLst>
                </a:gridCol>
                <a:gridCol w="541867">
                  <a:extLst>
                    <a:ext uri="{9D8B030D-6E8A-4147-A177-3AD203B41FA5}">
                      <a16:colId xmlns:a16="http://schemas.microsoft.com/office/drawing/2014/main" val="313475240"/>
                    </a:ext>
                  </a:extLst>
                </a:gridCol>
                <a:gridCol w="6043083">
                  <a:extLst>
                    <a:ext uri="{9D8B030D-6E8A-4147-A177-3AD203B41FA5}">
                      <a16:colId xmlns:a16="http://schemas.microsoft.com/office/drawing/2014/main" val="3495037056"/>
                    </a:ext>
                  </a:extLst>
                </a:gridCol>
              </a:tblGrid>
              <a:tr h="4351338">
                <a:tc>
                  <a:txBody>
                    <a:bodyPr/>
                    <a:lstStyle/>
                    <a:p>
                      <a:pPr algn="l" fontAlgn="t"/>
                      <a:r>
                        <a:rPr lang="nl-NL" sz="1200">
                          <a:solidFill>
                            <a:srgbClr val="0052CC"/>
                          </a:solidFill>
                          <a:effectLst/>
                          <a:hlinkClick r:id="rId2"/>
                        </a:rPr>
                        <a:t>SRS</a:t>
                      </a:r>
                      <a:endParaRPr lang="nl-NL" sz="1200">
                        <a:effectLst/>
                      </a:endParaRPr>
                    </a:p>
                  </a:txBody>
                  <a:tcPr marL="39048" marR="39048" marT="27334" marB="2733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solidFill>
                            <a:srgbClr val="0052CC"/>
                          </a:solidFill>
                          <a:effectLst/>
                          <a:hlinkClick r:id="rId3"/>
                        </a:rPr>
                        <a:t>Eisen voor het SRS</a:t>
                      </a:r>
                      <a:endParaRPr lang="nl-NL" sz="1200">
                        <a:effectLst/>
                      </a:endParaRPr>
                    </a:p>
                  </a:txBody>
                  <a:tcPr marL="39048" marR="39048" marT="27334" marB="2733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Voldoende</a:t>
                      </a:r>
                    </a:p>
                  </a:txBody>
                  <a:tcPr marL="39048" marR="39048" marT="27334" marB="2733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dirty="0">
                          <a:effectLst/>
                        </a:rPr>
                        <a:t>Het SRS bevat alle onderdelen die in het </a:t>
                      </a:r>
                      <a:r>
                        <a:rPr lang="nl-NL" sz="1200" dirty="0" err="1">
                          <a:effectLst/>
                        </a:rPr>
                        <a:t>PvA</a:t>
                      </a:r>
                      <a:r>
                        <a:rPr lang="nl-NL" sz="1200" dirty="0">
                          <a:effectLst/>
                        </a:rPr>
                        <a:t> zijn genoemd. Er zit een </a:t>
                      </a:r>
                      <a:r>
                        <a:rPr lang="nl-NL" sz="1200" dirty="0" err="1">
                          <a:effectLst/>
                        </a:rPr>
                        <a:t>usecase</a:t>
                      </a:r>
                      <a:r>
                        <a:rPr lang="nl-NL" sz="1200" dirty="0">
                          <a:effectLst/>
                        </a:rPr>
                        <a:t>-diagram in, een domeinmodel en er zijn </a:t>
                      </a:r>
                      <a:r>
                        <a:rPr lang="nl-NL" sz="1200" dirty="0" err="1">
                          <a:effectLst/>
                        </a:rPr>
                        <a:t>requirements</a:t>
                      </a:r>
                      <a:r>
                        <a:rPr lang="nl-NL" sz="1200" dirty="0">
                          <a:effectLst/>
                        </a:rPr>
                        <a:t>. Ook is elke </a:t>
                      </a:r>
                      <a:r>
                        <a:rPr lang="nl-NL" sz="1200" dirty="0" err="1">
                          <a:effectLst/>
                        </a:rPr>
                        <a:t>usecase</a:t>
                      </a:r>
                      <a:r>
                        <a:rPr lang="nl-NL" sz="1200" dirty="0">
                          <a:effectLst/>
                        </a:rPr>
                        <a:t> in </a:t>
                      </a:r>
                      <a:r>
                        <a:rPr lang="nl-NL" sz="1200" dirty="0" err="1">
                          <a:effectLst/>
                        </a:rPr>
                        <a:t>fully</a:t>
                      </a:r>
                      <a:r>
                        <a:rPr lang="nl-NL" sz="1200" dirty="0">
                          <a:effectLst/>
                        </a:rPr>
                        <a:t> </a:t>
                      </a:r>
                      <a:r>
                        <a:rPr lang="nl-NL" sz="1200" dirty="0" err="1">
                          <a:effectLst/>
                        </a:rPr>
                        <a:t>dressed</a:t>
                      </a:r>
                      <a:r>
                        <a:rPr lang="nl-NL" sz="1200" dirty="0">
                          <a:effectLst/>
                        </a:rPr>
                        <a:t> weergegeven. Ik denk wel dat de </a:t>
                      </a:r>
                      <a:r>
                        <a:rPr lang="nl-NL" sz="1200" dirty="0" err="1">
                          <a:effectLst/>
                        </a:rPr>
                        <a:t>requirements</a:t>
                      </a:r>
                      <a:r>
                        <a:rPr lang="nl-NL" sz="1200" dirty="0">
                          <a:effectLst/>
                        </a:rPr>
                        <a:t> te veel overlap hebben met de rest van het document. In principe zet je in de functionele en niet-functionele </a:t>
                      </a:r>
                      <a:r>
                        <a:rPr lang="nl-NL" sz="1200" dirty="0" err="1">
                          <a:effectLst/>
                        </a:rPr>
                        <a:t>requirements</a:t>
                      </a:r>
                      <a:r>
                        <a:rPr lang="nl-NL" sz="1200" dirty="0">
                          <a:effectLst/>
                        </a:rPr>
                        <a:t> de eisen die nog niet eerder in het document zijn genoemd, maar </a:t>
                      </a:r>
                      <a:r>
                        <a:rPr lang="nl-NL" sz="1200" dirty="0">
                          <a:solidFill>
                            <a:srgbClr val="0052CC"/>
                          </a:solidFill>
                          <a:effectLst/>
                          <a:hlinkClick r:id="rId4"/>
                        </a:rPr>
                        <a:t>de </a:t>
                      </a:r>
                      <a:r>
                        <a:rPr lang="nl-NL" sz="1200" dirty="0" err="1">
                          <a:solidFill>
                            <a:srgbClr val="0052CC"/>
                          </a:solidFill>
                          <a:effectLst/>
                          <a:hlinkClick r:id="rId4"/>
                        </a:rPr>
                        <a:t>requirement</a:t>
                      </a:r>
                      <a:r>
                        <a:rPr lang="nl-NL" sz="1200" dirty="0">
                          <a:solidFill>
                            <a:srgbClr val="0052CC"/>
                          </a:solidFill>
                          <a:effectLst/>
                          <a:hlinkClick r:id="rId4"/>
                        </a:rPr>
                        <a:t> van het detecteren van een mok </a:t>
                      </a:r>
                      <a:r>
                        <a:rPr lang="nl-NL" sz="1200" dirty="0">
                          <a:effectLst/>
                        </a:rPr>
                        <a:t>is al in detail beschreven in de </a:t>
                      </a:r>
                      <a:r>
                        <a:rPr lang="nl-NL" sz="1200" dirty="0" err="1">
                          <a:solidFill>
                            <a:srgbClr val="0052CC"/>
                          </a:solidFill>
                          <a:effectLst/>
                          <a:hlinkClick r:id="rId5"/>
                        </a:rPr>
                        <a:t>fully</a:t>
                      </a:r>
                      <a:r>
                        <a:rPr lang="nl-NL" sz="1200" dirty="0">
                          <a:solidFill>
                            <a:srgbClr val="0052CC"/>
                          </a:solidFill>
                          <a:effectLst/>
                          <a:hlinkClick r:id="rId5"/>
                        </a:rPr>
                        <a:t> </a:t>
                      </a:r>
                      <a:r>
                        <a:rPr lang="nl-NL" sz="1200" dirty="0" err="1">
                          <a:solidFill>
                            <a:srgbClr val="0052CC"/>
                          </a:solidFill>
                          <a:effectLst/>
                          <a:hlinkClick r:id="rId5"/>
                        </a:rPr>
                        <a:t>dressed</a:t>
                      </a:r>
                      <a:r>
                        <a:rPr lang="nl-NL" sz="1200" dirty="0">
                          <a:solidFill>
                            <a:srgbClr val="0052CC"/>
                          </a:solidFill>
                          <a:effectLst/>
                          <a:hlinkClick r:id="rId5"/>
                        </a:rPr>
                        <a:t> </a:t>
                      </a:r>
                      <a:r>
                        <a:rPr lang="nl-NL" sz="1200" dirty="0" err="1">
                          <a:solidFill>
                            <a:srgbClr val="0052CC"/>
                          </a:solidFill>
                          <a:effectLst/>
                          <a:hlinkClick r:id="rId5"/>
                        </a:rPr>
                        <a:t>usecase</a:t>
                      </a:r>
                      <a:r>
                        <a:rPr lang="nl-NL" sz="1200" dirty="0">
                          <a:effectLst/>
                        </a:rPr>
                        <a:t> die daarbij hoort. Verder zijn de </a:t>
                      </a:r>
                      <a:r>
                        <a:rPr lang="nl-NL" sz="1200" dirty="0" err="1">
                          <a:effectLst/>
                        </a:rPr>
                        <a:t>requirements</a:t>
                      </a:r>
                      <a:r>
                        <a:rPr lang="nl-NL" sz="1200" dirty="0">
                          <a:effectLst/>
                        </a:rPr>
                        <a:t> bijna niet aangevuld met de nieuwe functionaliteiten die tijdens het project zijn toegevoegd.</a:t>
                      </a:r>
                    </a:p>
                    <a:p>
                      <a:pPr algn="l" fontAlgn="t">
                        <a:spcBef>
                          <a:spcPts val="750"/>
                        </a:spcBef>
                      </a:pPr>
                      <a:r>
                        <a:rPr lang="nl-NL" sz="1200" dirty="0">
                          <a:effectLst/>
                        </a:rPr>
                        <a:t>Het SRS moet ook zijn opgesteld op basis van de opdrachtomschrijving en overleggen van de stakeholders. Alle eisen van de </a:t>
                      </a:r>
                      <a:r>
                        <a:rPr lang="nl-NL" sz="1200" dirty="0">
                          <a:solidFill>
                            <a:srgbClr val="0052CC"/>
                          </a:solidFill>
                          <a:effectLst/>
                          <a:hlinkClick r:id="rId6"/>
                        </a:rPr>
                        <a:t>opdrachtomschrijving</a:t>
                      </a:r>
                      <a:r>
                        <a:rPr lang="nl-NL" sz="1200" dirty="0">
                          <a:effectLst/>
                        </a:rPr>
                        <a:t> zijn terug te vinden in de </a:t>
                      </a:r>
                      <a:r>
                        <a:rPr lang="nl-NL" sz="1200" dirty="0" err="1">
                          <a:effectLst/>
                        </a:rPr>
                        <a:t>requirements</a:t>
                      </a:r>
                      <a:r>
                        <a:rPr lang="nl-NL" sz="1200" dirty="0">
                          <a:effectLst/>
                        </a:rPr>
                        <a:t>. Daardoor denk ik ook dat het SRS een goede referentie is voor de eisen van de projectopdracht, in plaats van de projectopdracht zelf. En hoewel het vrij lastig te bewijzen is, denk ik dat de overleggen met de stakeholders goed zijn vertaald naar de </a:t>
                      </a:r>
                      <a:r>
                        <a:rPr lang="nl-NL" sz="1200" dirty="0" err="1">
                          <a:effectLst/>
                        </a:rPr>
                        <a:t>usecases</a:t>
                      </a:r>
                      <a:r>
                        <a:rPr lang="nl-NL" sz="1200" dirty="0">
                          <a:effectLst/>
                        </a:rPr>
                        <a:t> en de </a:t>
                      </a:r>
                      <a:r>
                        <a:rPr lang="nl-NL" sz="1200" dirty="0" err="1">
                          <a:effectLst/>
                        </a:rPr>
                        <a:t>requirements</a:t>
                      </a:r>
                      <a:r>
                        <a:rPr lang="nl-NL" sz="1200" dirty="0">
                          <a:effectLst/>
                        </a:rPr>
                        <a:t>.</a:t>
                      </a:r>
                    </a:p>
                    <a:p>
                      <a:pPr algn="l" fontAlgn="t">
                        <a:spcBef>
                          <a:spcPts val="750"/>
                        </a:spcBef>
                      </a:pPr>
                      <a:r>
                        <a:rPr lang="nl-NL" sz="1200" dirty="0">
                          <a:effectLst/>
                        </a:rPr>
                        <a:t>Over het algemeen voldoet het SRS aan de eisen van het </a:t>
                      </a:r>
                      <a:r>
                        <a:rPr lang="nl-NL" sz="1200" dirty="0" err="1">
                          <a:effectLst/>
                        </a:rPr>
                        <a:t>PvA</a:t>
                      </a:r>
                      <a:r>
                        <a:rPr lang="nl-NL" sz="1200" dirty="0">
                          <a:effectLst/>
                        </a:rPr>
                        <a:t>. Alle functionaliteiten die de MWLC-robot en de bijbehorende simulatie moeten hebben zijn overzichtelijk in dit document terug te vinden. Hoewel de </a:t>
                      </a:r>
                      <a:r>
                        <a:rPr lang="nl-NL" sz="1200" dirty="0" err="1">
                          <a:effectLst/>
                        </a:rPr>
                        <a:t>requirements</a:t>
                      </a:r>
                      <a:r>
                        <a:rPr lang="nl-NL" sz="1200" dirty="0">
                          <a:effectLst/>
                        </a:rPr>
                        <a:t> wel de initiële eisen van het project bevat, mist deze wel veel eisen van de toegevoegde deelproducten.</a:t>
                      </a:r>
                    </a:p>
                  </a:txBody>
                  <a:tcPr marL="39048" marR="39048" marT="27334" marB="2733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58817946"/>
                  </a:ext>
                </a:extLst>
              </a:tr>
            </a:tbl>
          </a:graphicData>
        </a:graphic>
      </p:graphicFrame>
    </p:spTree>
    <p:extLst>
      <p:ext uri="{BB962C8B-B14F-4D97-AF65-F5344CB8AC3E}">
        <p14:creationId xmlns:p14="http://schemas.microsoft.com/office/powerpoint/2010/main" val="1511733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EADA56D-8DB0-3CEE-A8C9-C4E9F36DE47F}"/>
              </a:ext>
            </a:extLst>
          </p:cNvPr>
          <p:cNvSpPr>
            <a:spLocks noGrp="1"/>
          </p:cNvSpPr>
          <p:nvPr>
            <p:ph type="body" sz="quarter" idx="10"/>
          </p:nvPr>
        </p:nvSpPr>
        <p:spPr/>
        <p:txBody>
          <a:bodyPr>
            <a:normAutofit/>
          </a:bodyPr>
          <a:lstStyle/>
          <a:p>
            <a:r>
              <a:rPr lang="nl-NL" b="0" i="0" dirty="0">
                <a:solidFill>
                  <a:srgbClr val="172B4D"/>
                </a:solidFill>
                <a:effectLst/>
                <a:latin typeface="-apple-system"/>
              </a:rPr>
              <a:t>Omdat we acht onderzoeksverslagen momenteel hebben, heb ik ervoor gekozen om de onderzoeken in algemene zin te bekijken en wanneer een specifiek onderdeel eruit springt wordt deze toegelicht in de tabel hieronder.</a:t>
            </a:r>
            <a:br>
              <a:rPr lang="nl-NL" dirty="0"/>
            </a:br>
            <a:r>
              <a:rPr lang="nl-NL" b="0" i="0" dirty="0">
                <a:solidFill>
                  <a:srgbClr val="172B4D"/>
                </a:solidFill>
                <a:effectLst/>
                <a:latin typeface="-apple-system"/>
              </a:rPr>
              <a:t>Het </a:t>
            </a:r>
            <a:r>
              <a:rPr lang="nl-NL" b="0" i="0" dirty="0">
                <a:solidFill>
                  <a:srgbClr val="0052CC"/>
                </a:solidFill>
                <a:effectLst/>
                <a:latin typeface="-apple-system"/>
                <a:hlinkClick r:id="rId2"/>
              </a:rPr>
              <a:t>onderzoek sturing </a:t>
            </a:r>
            <a:r>
              <a:rPr lang="nl-NL" b="0" i="0" dirty="0">
                <a:solidFill>
                  <a:srgbClr val="172B4D"/>
                </a:solidFill>
                <a:effectLst/>
                <a:latin typeface="-apple-system"/>
              </a:rPr>
              <a:t>is hierbij buiten beschouwing gelaten, omdat dit onderzoek in een vroeg stadium </a:t>
            </a:r>
            <a:r>
              <a:rPr lang="nl-NL" b="0" i="0" dirty="0" err="1">
                <a:solidFill>
                  <a:srgbClr val="172B4D"/>
                </a:solidFill>
                <a:effectLst/>
                <a:latin typeface="-apple-system"/>
              </a:rPr>
              <a:t>gecancelled</a:t>
            </a:r>
            <a:r>
              <a:rPr lang="nl-NL" b="0" i="0" dirty="0">
                <a:solidFill>
                  <a:srgbClr val="172B4D"/>
                </a:solidFill>
                <a:effectLst/>
                <a:latin typeface="-apple-system"/>
              </a:rPr>
              <a:t> is vandaar dat het document ook leeg is. Echter had deze wel </a:t>
            </a:r>
            <a:r>
              <a:rPr lang="nl-NL" b="0" i="0" dirty="0" err="1">
                <a:solidFill>
                  <a:srgbClr val="172B4D"/>
                </a:solidFill>
                <a:effectLst/>
                <a:latin typeface="-apple-system"/>
              </a:rPr>
              <a:t>geachriveerd</a:t>
            </a:r>
            <a:r>
              <a:rPr lang="nl-NL" b="0" i="0" dirty="0">
                <a:solidFill>
                  <a:srgbClr val="172B4D"/>
                </a:solidFill>
                <a:effectLst/>
                <a:latin typeface="-apple-system"/>
              </a:rPr>
              <a:t> moeten worden. </a:t>
            </a:r>
            <a:endParaRPr lang="nl-NL" dirty="0"/>
          </a:p>
        </p:txBody>
      </p:sp>
      <p:sp>
        <p:nvSpPr>
          <p:cNvPr id="3" name="Titel 2">
            <a:extLst>
              <a:ext uri="{FF2B5EF4-FFF2-40B4-BE49-F238E27FC236}">
                <a16:creationId xmlns:a16="http://schemas.microsoft.com/office/drawing/2014/main" id="{EEC49E20-ACDC-A04F-E0E9-445DEFDD2C0E}"/>
              </a:ext>
            </a:extLst>
          </p:cNvPr>
          <p:cNvSpPr>
            <a:spLocks noGrp="1"/>
          </p:cNvSpPr>
          <p:nvPr>
            <p:ph type="title"/>
          </p:nvPr>
        </p:nvSpPr>
        <p:spPr/>
        <p:txBody>
          <a:bodyPr/>
          <a:lstStyle/>
          <a:p>
            <a:r>
              <a:rPr lang="nl-NL" dirty="0"/>
              <a:t>Voorbeeld onderzoeken</a:t>
            </a:r>
          </a:p>
        </p:txBody>
      </p:sp>
      <p:sp>
        <p:nvSpPr>
          <p:cNvPr id="4" name="Tijdelijke aanduiding voor dianummer 3">
            <a:extLst>
              <a:ext uri="{FF2B5EF4-FFF2-40B4-BE49-F238E27FC236}">
                <a16:creationId xmlns:a16="http://schemas.microsoft.com/office/drawing/2014/main" id="{61035AA9-F340-3B2F-4550-F041D17B6BFA}"/>
              </a:ext>
            </a:extLst>
          </p:cNvPr>
          <p:cNvSpPr>
            <a:spLocks noGrp="1"/>
          </p:cNvSpPr>
          <p:nvPr>
            <p:ph type="sldNum" sz="quarter" idx="11"/>
          </p:nvPr>
        </p:nvSpPr>
        <p:spPr/>
        <p:txBody>
          <a:bodyPr/>
          <a:lstStyle/>
          <a:p>
            <a:fld id="{0D687F6D-ADF0-1C41-93CB-D99BA5E06410}" type="slidenum">
              <a:rPr lang="nl-NL" smtClean="0"/>
              <a:pPr/>
              <a:t>33</a:t>
            </a:fld>
            <a:endParaRPr lang="nl-NL" dirty="0"/>
          </a:p>
        </p:txBody>
      </p:sp>
    </p:spTree>
    <p:extLst>
      <p:ext uri="{BB962C8B-B14F-4D97-AF65-F5344CB8AC3E}">
        <p14:creationId xmlns:p14="http://schemas.microsoft.com/office/powerpoint/2010/main" val="2241510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282DF3-53B7-6755-DAD4-C968C477974E}"/>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B8850D2A-667C-6E87-64A6-D9684F014AD0}"/>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6F360367-7F1A-4A92-1B76-1299860D055D}"/>
              </a:ext>
            </a:extLst>
          </p:cNvPr>
          <p:cNvSpPr>
            <a:spLocks noGrp="1"/>
          </p:cNvSpPr>
          <p:nvPr>
            <p:ph type="sldNum" sz="quarter" idx="11"/>
          </p:nvPr>
        </p:nvSpPr>
        <p:spPr/>
        <p:txBody>
          <a:bodyPr/>
          <a:lstStyle/>
          <a:p>
            <a:fld id="{0D687F6D-ADF0-1C41-93CB-D99BA5E06410}" type="slidenum">
              <a:rPr lang="nl-NL" smtClean="0"/>
              <a:pPr/>
              <a:t>34</a:t>
            </a:fld>
            <a:endParaRPr lang="nl-NL" dirty="0"/>
          </a:p>
        </p:txBody>
      </p:sp>
      <p:pic>
        <p:nvPicPr>
          <p:cNvPr id="5" name="Afbeelding 4" descr="Afbeelding met tekst, schermopname, software, Computerpictogram&#10;&#10;Automatisch gegenereerde beschrijving">
            <a:extLst>
              <a:ext uri="{FF2B5EF4-FFF2-40B4-BE49-F238E27FC236}">
                <a16:creationId xmlns:a16="http://schemas.microsoft.com/office/drawing/2014/main" id="{51C8E55B-C335-B84C-BEF4-20F5416E1EF7}"/>
              </a:ext>
            </a:extLst>
          </p:cNvPr>
          <p:cNvPicPr>
            <a:picLocks noChangeAspect="1"/>
          </p:cNvPicPr>
          <p:nvPr/>
        </p:nvPicPr>
        <p:blipFill rotWithShape="1">
          <a:blip r:embed="rId2"/>
          <a:srcRect l="18207" t="21283" r="22137" b="16273"/>
          <a:stretch/>
        </p:blipFill>
        <p:spPr bwMode="auto">
          <a:xfrm>
            <a:off x="379730" y="1591733"/>
            <a:ext cx="8135620" cy="47479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6603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8FEA92A-0B38-A5EB-9AA3-67F68B59F723}"/>
              </a:ext>
            </a:extLst>
          </p:cNvPr>
          <p:cNvSpPr>
            <a:spLocks noGrp="1"/>
          </p:cNvSpPr>
          <p:nvPr>
            <p:ph type="body" sz="quarter" idx="10"/>
          </p:nvPr>
        </p:nvSpPr>
        <p:spPr/>
        <p:txBody>
          <a:bodyPr>
            <a:normAutofit fontScale="77500" lnSpcReduction="20000"/>
          </a:bodyPr>
          <a:lstStyle/>
          <a:p>
            <a:pPr algn="l">
              <a:spcBef>
                <a:spcPts val="2250"/>
              </a:spcBef>
            </a:pPr>
            <a:r>
              <a:rPr lang="nl-NL" b="1" i="0" dirty="0">
                <a:solidFill>
                  <a:srgbClr val="172B4D"/>
                </a:solidFill>
                <a:effectLst/>
                <a:latin typeface="-apple-system"/>
              </a:rPr>
              <a:t>2.2.4. Testplan</a:t>
            </a:r>
          </a:p>
          <a:p>
            <a:pPr algn="l">
              <a:spcBef>
                <a:spcPts val="750"/>
              </a:spcBef>
            </a:pPr>
            <a:r>
              <a:rPr lang="nl-NL" b="1" i="0" dirty="0">
                <a:solidFill>
                  <a:srgbClr val="172B4D"/>
                </a:solidFill>
                <a:effectLst/>
                <a:latin typeface="-apple-system"/>
              </a:rPr>
              <a:t>Doel: </a:t>
            </a:r>
            <a:r>
              <a:rPr lang="nl-NL" b="0" i="0" dirty="0">
                <a:solidFill>
                  <a:srgbClr val="172B4D"/>
                </a:solidFill>
                <a:effectLst/>
                <a:latin typeface="-apple-system"/>
              </a:rPr>
              <a:t>Het doel van een testplan is ervoor zorgen dat het product of systeem grondig en adequaat wordt getest, zodat eventuele problemen worden opgemerkt tijdens de ontwikkeling en deze eruit gefilterd kunnen worden. Op deze manier kan de hoeveelheid fouten grotendeels worden beperkt voordat het in gebruik wordt genomen door de eindgebruiker. </a:t>
            </a:r>
            <a:br>
              <a:rPr lang="nl-NL" b="1" i="0" dirty="0">
                <a:solidFill>
                  <a:srgbClr val="172B4D"/>
                </a:solidFill>
                <a:effectLst/>
                <a:latin typeface="-apple-system"/>
              </a:rPr>
            </a:br>
            <a:endParaRPr lang="nl-NL" b="0" i="0" dirty="0">
              <a:solidFill>
                <a:srgbClr val="172B4D"/>
              </a:solidFill>
              <a:effectLst/>
              <a:latin typeface="-apple-system"/>
            </a:endParaRPr>
          </a:p>
          <a:p>
            <a:pPr algn="l">
              <a:spcBef>
                <a:spcPts val="750"/>
              </a:spcBef>
            </a:pPr>
            <a:r>
              <a:rPr lang="nl-NL" b="1" i="0" dirty="0">
                <a:solidFill>
                  <a:srgbClr val="172B4D"/>
                </a:solidFill>
                <a:effectLst/>
                <a:latin typeface="-apple-system"/>
              </a:rPr>
              <a:t>Ontwikkeling:</a:t>
            </a:r>
            <a:r>
              <a:rPr lang="nl-NL" b="0" i="0" dirty="0">
                <a:solidFill>
                  <a:srgbClr val="172B4D"/>
                </a:solidFill>
                <a:effectLst/>
                <a:latin typeface="-apple-system"/>
              </a:rPr>
              <a:t> De testmanagers hebben tijdens de Elaboratie fase een testplan opgesteld, waarin een handleiding stond over hoe er getest moest worden. Deze kon vervolgens worden gebruikt bij het uitwerken van prototypes in de Elaboratie fase en features in de Constructie fase.</a:t>
            </a:r>
          </a:p>
          <a:p>
            <a:pPr algn="l">
              <a:spcBef>
                <a:spcPts val="750"/>
              </a:spcBef>
            </a:pPr>
            <a:r>
              <a:rPr lang="nl-NL" b="1" i="0" dirty="0">
                <a:solidFill>
                  <a:srgbClr val="172B4D"/>
                </a:solidFill>
                <a:effectLst/>
                <a:latin typeface="-apple-system"/>
              </a:rPr>
              <a:t>Invloed:</a:t>
            </a:r>
            <a:r>
              <a:rPr lang="nl-NL" b="0" i="0" dirty="0">
                <a:solidFill>
                  <a:srgbClr val="172B4D"/>
                </a:solidFill>
                <a:effectLst/>
                <a:latin typeface="-apple-system"/>
              </a:rPr>
              <a:t> In mijn ogen werd er niet consequent aan het testplan gehouden. Een voorbeeld hiervan is dat er in het testplan staat dat tests met de AAA-fases geschreven moeten worden. Vaak worden tests wel op deze manier geschreven, alleen werd dit er niet altijd boven gezet. Verder staat in het testplan dat klassen en methodes "public" moeten zijn, terwijl </a:t>
            </a:r>
            <a:r>
              <a:rPr lang="nl-NL" b="0" i="0" dirty="0" err="1">
                <a:solidFill>
                  <a:srgbClr val="172B4D"/>
                </a:solidFill>
                <a:effectLst/>
                <a:latin typeface="-apple-system"/>
              </a:rPr>
              <a:t>SonarLint</a:t>
            </a:r>
            <a:r>
              <a:rPr lang="nl-NL" b="0" i="0" dirty="0">
                <a:solidFill>
                  <a:srgbClr val="172B4D"/>
                </a:solidFill>
                <a:effectLst/>
                <a:latin typeface="-apple-system"/>
              </a:rPr>
              <a:t> (opgesteld door de integratoren) dit juist niet wilde hebben. Dit zorgde ervoor dat sommige mensen het testplan aanhielden en anderen </a:t>
            </a:r>
            <a:r>
              <a:rPr lang="nl-NL" b="0" i="0" dirty="0" err="1">
                <a:solidFill>
                  <a:srgbClr val="172B4D"/>
                </a:solidFill>
                <a:effectLst/>
                <a:latin typeface="-apple-system"/>
              </a:rPr>
              <a:t>SonarLint</a:t>
            </a:r>
            <a:r>
              <a:rPr lang="nl-NL" b="0" i="0" dirty="0">
                <a:solidFill>
                  <a:srgbClr val="172B4D"/>
                </a:solidFill>
                <a:effectLst/>
                <a:latin typeface="-apple-system"/>
              </a:rPr>
              <a:t>, omdat deze foutmeldingen gaf in het scherm. Aan de andere kant hebben de testmanagers, en dan met name Thomas, gehamerd op het testrapport en kwamen ze langs om aan te geven dat iemand nog was vergeten een test te schrijven of dat het niet helemaal voldeed aan het testplan.</a:t>
            </a:r>
          </a:p>
          <a:p>
            <a:pPr algn="l">
              <a:spcBef>
                <a:spcPts val="750"/>
              </a:spcBef>
            </a:pPr>
            <a:r>
              <a:rPr lang="nl-NL" b="1" i="0" dirty="0">
                <a:solidFill>
                  <a:srgbClr val="172B4D"/>
                </a:solidFill>
                <a:effectLst/>
                <a:latin typeface="-apple-system"/>
              </a:rPr>
              <a:t>Oordeel:</a:t>
            </a:r>
            <a:r>
              <a:rPr lang="nl-NL" b="0" i="0" dirty="0">
                <a:solidFill>
                  <a:srgbClr val="172B4D"/>
                </a:solidFill>
                <a:effectLst/>
                <a:latin typeface="-apple-system"/>
              </a:rPr>
              <a:t> Naar aanleiding van Bijlage I (7 jun. 2024) kan worden geconcludeerd dat het testplan grotendeels voldoet aan de gestelde kwaliteitseisen. Wel missen er nog een aantal toelichtingen van met name </a:t>
            </a:r>
            <a:r>
              <a:rPr lang="nl-NL" b="0" i="0" dirty="0" err="1">
                <a:solidFill>
                  <a:srgbClr val="172B4D"/>
                </a:solidFill>
                <a:effectLst/>
                <a:latin typeface="-apple-system"/>
              </a:rPr>
              <a:t>tooling</a:t>
            </a:r>
            <a:r>
              <a:rPr lang="nl-NL" b="0" i="0" dirty="0">
                <a:solidFill>
                  <a:srgbClr val="172B4D"/>
                </a:solidFill>
                <a:effectLst/>
                <a:latin typeface="-apple-system"/>
              </a:rPr>
              <a:t> en gebruik hiervan. Daarom zou ik het testplan beoordelen met een 6/7.</a:t>
            </a:r>
          </a:p>
          <a:p>
            <a:endParaRPr lang="nl-NL" dirty="0"/>
          </a:p>
        </p:txBody>
      </p:sp>
      <p:sp>
        <p:nvSpPr>
          <p:cNvPr id="3" name="Titel 2">
            <a:extLst>
              <a:ext uri="{FF2B5EF4-FFF2-40B4-BE49-F238E27FC236}">
                <a16:creationId xmlns:a16="http://schemas.microsoft.com/office/drawing/2014/main" id="{0E1FAAD2-57A0-B7A9-5207-FA20DCA272A3}"/>
              </a:ext>
            </a:extLst>
          </p:cNvPr>
          <p:cNvSpPr>
            <a:spLocks noGrp="1"/>
          </p:cNvSpPr>
          <p:nvPr>
            <p:ph type="title"/>
          </p:nvPr>
        </p:nvSpPr>
        <p:spPr/>
        <p:txBody>
          <a:bodyPr/>
          <a:lstStyle/>
          <a:p>
            <a:r>
              <a:rPr lang="nl-NL" dirty="0"/>
              <a:t>Voorbeeld testplan en rapport</a:t>
            </a:r>
          </a:p>
        </p:txBody>
      </p:sp>
      <p:sp>
        <p:nvSpPr>
          <p:cNvPr id="4" name="Tijdelijke aanduiding voor dianummer 3">
            <a:extLst>
              <a:ext uri="{FF2B5EF4-FFF2-40B4-BE49-F238E27FC236}">
                <a16:creationId xmlns:a16="http://schemas.microsoft.com/office/drawing/2014/main" id="{3E896139-1582-AFA9-007B-3DADFD15016D}"/>
              </a:ext>
            </a:extLst>
          </p:cNvPr>
          <p:cNvSpPr>
            <a:spLocks noGrp="1"/>
          </p:cNvSpPr>
          <p:nvPr>
            <p:ph type="sldNum" sz="quarter" idx="11"/>
          </p:nvPr>
        </p:nvSpPr>
        <p:spPr/>
        <p:txBody>
          <a:bodyPr/>
          <a:lstStyle/>
          <a:p>
            <a:fld id="{0D687F6D-ADF0-1C41-93CB-D99BA5E06410}" type="slidenum">
              <a:rPr lang="nl-NL" smtClean="0"/>
              <a:pPr/>
              <a:t>35</a:t>
            </a:fld>
            <a:endParaRPr lang="nl-NL" dirty="0"/>
          </a:p>
        </p:txBody>
      </p:sp>
    </p:spTree>
    <p:extLst>
      <p:ext uri="{BB962C8B-B14F-4D97-AF65-F5344CB8AC3E}">
        <p14:creationId xmlns:p14="http://schemas.microsoft.com/office/powerpoint/2010/main" val="435673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27A29EE2-9B9F-9825-B68D-1DB4D0806090}"/>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B3E60460-6634-EEC2-DF60-10C6D36B8DD2}"/>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BC74F570-6D6F-BD40-E71C-F4DCB25CFBEA}"/>
              </a:ext>
            </a:extLst>
          </p:cNvPr>
          <p:cNvSpPr>
            <a:spLocks noGrp="1"/>
          </p:cNvSpPr>
          <p:nvPr>
            <p:ph type="sldNum" sz="quarter" idx="11"/>
          </p:nvPr>
        </p:nvSpPr>
        <p:spPr/>
        <p:txBody>
          <a:bodyPr/>
          <a:lstStyle/>
          <a:p>
            <a:fld id="{0D687F6D-ADF0-1C41-93CB-D99BA5E06410}" type="slidenum">
              <a:rPr lang="nl-NL" smtClean="0"/>
              <a:pPr/>
              <a:t>36</a:t>
            </a:fld>
            <a:endParaRPr lang="nl-NL" dirty="0"/>
          </a:p>
        </p:txBody>
      </p:sp>
      <p:graphicFrame>
        <p:nvGraphicFramePr>
          <p:cNvPr id="5" name="Tabel 4">
            <a:extLst>
              <a:ext uri="{FF2B5EF4-FFF2-40B4-BE49-F238E27FC236}">
                <a16:creationId xmlns:a16="http://schemas.microsoft.com/office/drawing/2014/main" id="{2436FEE2-9FC6-D299-D6D3-41AC6AC93A2F}"/>
              </a:ext>
            </a:extLst>
          </p:cNvPr>
          <p:cNvGraphicFramePr>
            <a:graphicFrameLocks noGrp="1"/>
          </p:cNvGraphicFramePr>
          <p:nvPr>
            <p:extLst>
              <p:ext uri="{D42A27DB-BD31-4B8C-83A1-F6EECF244321}">
                <p14:modId xmlns:p14="http://schemas.microsoft.com/office/powerpoint/2010/main" val="2251893730"/>
              </p:ext>
            </p:extLst>
          </p:nvPr>
        </p:nvGraphicFramePr>
        <p:xfrm>
          <a:off x="628650" y="1755128"/>
          <a:ext cx="7886700" cy="4802170"/>
        </p:xfrm>
        <a:graphic>
          <a:graphicData uri="http://schemas.openxmlformats.org/drawingml/2006/table">
            <a:tbl>
              <a:tblPr/>
              <a:tblGrid>
                <a:gridCol w="793750">
                  <a:extLst>
                    <a:ext uri="{9D8B030D-6E8A-4147-A177-3AD203B41FA5}">
                      <a16:colId xmlns:a16="http://schemas.microsoft.com/office/drawing/2014/main" val="550513103"/>
                    </a:ext>
                  </a:extLst>
                </a:gridCol>
                <a:gridCol w="3149600">
                  <a:extLst>
                    <a:ext uri="{9D8B030D-6E8A-4147-A177-3AD203B41FA5}">
                      <a16:colId xmlns:a16="http://schemas.microsoft.com/office/drawing/2014/main" val="718963820"/>
                    </a:ext>
                  </a:extLst>
                </a:gridCol>
                <a:gridCol w="327378">
                  <a:extLst>
                    <a:ext uri="{9D8B030D-6E8A-4147-A177-3AD203B41FA5}">
                      <a16:colId xmlns:a16="http://schemas.microsoft.com/office/drawing/2014/main" val="2081536745"/>
                    </a:ext>
                  </a:extLst>
                </a:gridCol>
                <a:gridCol w="3615972">
                  <a:extLst>
                    <a:ext uri="{9D8B030D-6E8A-4147-A177-3AD203B41FA5}">
                      <a16:colId xmlns:a16="http://schemas.microsoft.com/office/drawing/2014/main" val="877639464"/>
                    </a:ext>
                  </a:extLst>
                </a:gridCol>
              </a:tblGrid>
              <a:tr h="496092">
                <a:tc>
                  <a:txBody>
                    <a:bodyPr/>
                    <a:lstStyle/>
                    <a:p>
                      <a:pPr algn="l" fontAlgn="t"/>
                      <a:r>
                        <a:rPr lang="nl-NL" sz="1000">
                          <a:effectLst/>
                        </a:rPr>
                        <a:t>General Format</a:t>
                      </a: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1000">
                          <a:effectLst/>
                        </a:rPr>
                      </a:br>
                      <a:endParaRPr lang="nl-NL" sz="1000">
                        <a:effectLst/>
                      </a:endParaRP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1000">
                          <a:effectLst/>
                        </a:rPr>
                      </a:br>
                      <a:endParaRPr lang="nl-NL" sz="1000">
                        <a:effectLst/>
                      </a:endParaRP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36B37E"/>
                    </a:solidFill>
                  </a:tcPr>
                </a:tc>
                <a:tc>
                  <a:txBody>
                    <a:bodyPr/>
                    <a:lstStyle/>
                    <a:p>
                      <a:pPr algn="l" fontAlgn="t"/>
                      <a:r>
                        <a:rPr lang="nl-NL" sz="1000">
                          <a:effectLst/>
                        </a:rPr>
                        <a:t>Het testplan behandeld de testomgeving, de manier waarop getest moet worden en test scenario's die getest worden. Hiermee denk ik dat het alle onderdelen wel bevat.</a:t>
                      </a: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419814503"/>
                  </a:ext>
                </a:extLst>
              </a:tr>
              <a:tr h="390340">
                <a:tc>
                  <a:txBody>
                    <a:bodyPr/>
                    <a:lstStyle/>
                    <a:p>
                      <a:pPr algn="l" fontAlgn="t"/>
                      <a:r>
                        <a:rPr lang="nl-NL" sz="1000">
                          <a:solidFill>
                            <a:srgbClr val="172B4D"/>
                          </a:solidFill>
                          <a:effectLst/>
                        </a:rPr>
                        <a:t>Inleiding</a:t>
                      </a:r>
                      <a:endParaRPr lang="nl-NL" sz="1000">
                        <a:effectLst/>
                      </a:endParaRP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nl-NL" sz="1000">
                          <a:solidFill>
                            <a:srgbClr val="172B4D"/>
                          </a:solidFill>
                          <a:effectLst/>
                        </a:rPr>
                        <a:t>In dit hoofdstuk staat kort beschreven waar het testplan voor dient.</a:t>
                      </a:r>
                      <a:endParaRPr lang="nl-NL" sz="1000">
                        <a:effectLst/>
                      </a:endParaRP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1000">
                          <a:effectLst/>
                        </a:rPr>
                      </a:br>
                      <a:endParaRPr lang="nl-NL" sz="1000">
                        <a:effectLst/>
                      </a:endParaRP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36B37E"/>
                    </a:solidFill>
                  </a:tcPr>
                </a:tc>
                <a:tc>
                  <a:txBody>
                    <a:bodyPr/>
                    <a:lstStyle/>
                    <a:p>
                      <a:pPr algn="l" fontAlgn="t"/>
                      <a:r>
                        <a:rPr lang="nl-NL" sz="1000">
                          <a:effectLst/>
                        </a:rPr>
                        <a:t>Doel is duidelijk beschreven en voor de resultaten wordt verwezen naar het testrapport.</a:t>
                      </a: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48930565"/>
                  </a:ext>
                </a:extLst>
              </a:tr>
              <a:tr h="496092">
                <a:tc>
                  <a:txBody>
                    <a:bodyPr/>
                    <a:lstStyle/>
                    <a:p>
                      <a:pPr algn="l" fontAlgn="t"/>
                      <a:r>
                        <a:rPr lang="nl-NL" sz="1000">
                          <a:solidFill>
                            <a:srgbClr val="172B4D"/>
                          </a:solidFill>
                          <a:effectLst/>
                        </a:rPr>
                        <a:t>Teststrategie</a:t>
                      </a:r>
                      <a:endParaRPr lang="nl-NL" sz="1000">
                        <a:effectLst/>
                      </a:endParaRP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nl-NL" sz="1000">
                          <a:solidFill>
                            <a:srgbClr val="172B4D"/>
                          </a:solidFill>
                          <a:effectLst/>
                        </a:rPr>
                        <a:t>In dit hoofdstuk staan de teststrategieën beschreven die gebruikt gaan worden voor elk soort test(unit test, integration test en End-to-End test).</a:t>
                      </a:r>
                      <a:endParaRPr lang="nl-NL" sz="1000">
                        <a:effectLst/>
                      </a:endParaRP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1000">
                          <a:effectLst/>
                        </a:rPr>
                      </a:br>
                      <a:endParaRPr lang="nl-NL" sz="1000">
                        <a:effectLst/>
                      </a:endParaRP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36B37E"/>
                    </a:solidFill>
                  </a:tcPr>
                </a:tc>
                <a:tc>
                  <a:txBody>
                    <a:bodyPr/>
                    <a:lstStyle/>
                    <a:p>
                      <a:pPr algn="l" fontAlgn="t"/>
                      <a:r>
                        <a:rPr lang="nl-NL" sz="1000">
                          <a:effectLst/>
                        </a:rPr>
                        <a:t>De verschillende soorten tests zijn beschreven.</a:t>
                      </a: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703852722"/>
                  </a:ext>
                </a:extLst>
              </a:tr>
              <a:tr h="919102">
                <a:tc>
                  <a:txBody>
                    <a:bodyPr/>
                    <a:lstStyle/>
                    <a:p>
                      <a:pPr algn="l" fontAlgn="t"/>
                      <a:r>
                        <a:rPr lang="nl-NL" sz="1000">
                          <a:solidFill>
                            <a:srgbClr val="172B4D"/>
                          </a:solidFill>
                          <a:effectLst/>
                        </a:rPr>
                        <a:t>Testomgeving</a:t>
                      </a:r>
                      <a:endParaRPr lang="nl-NL" sz="1000">
                        <a:effectLst/>
                      </a:endParaRP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nl-NL" sz="1000">
                          <a:effectLst/>
                        </a:rPr>
                        <a:t>Er wordt beschreven waar de tests gemaakt worden.</a:t>
                      </a:r>
                    </a:p>
                    <a:p>
                      <a:pPr algn="l" fontAlgn="t">
                        <a:buFont typeface="Arial" panose="020B0604020202020204" pitchFamily="34" charset="0"/>
                        <a:buChar char="•"/>
                      </a:pPr>
                      <a:r>
                        <a:rPr lang="nl-NL" sz="1000">
                          <a:effectLst/>
                        </a:rPr>
                        <a:t>Er wordt beschreven waar de tests worden uitgevoerd(pipeline).</a:t>
                      </a:r>
                    </a:p>
                    <a:p>
                      <a:pPr algn="l" fontAlgn="t">
                        <a:buFont typeface="Arial" panose="020B0604020202020204" pitchFamily="34" charset="0"/>
                        <a:buChar char="•"/>
                      </a:pPr>
                      <a:r>
                        <a:rPr lang="nl-NL" sz="1000">
                          <a:effectLst/>
                        </a:rPr>
                        <a:t>Er wordt beschreven waar de resultaten van de uitgevoerde tests getoond worden.</a:t>
                      </a: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1000">
                          <a:effectLst/>
                        </a:rPr>
                      </a:br>
                      <a:endParaRPr lang="nl-NL" sz="1000">
                        <a:effectLst/>
                      </a:endParaRP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AB00"/>
                    </a:solidFill>
                  </a:tcPr>
                </a:tc>
                <a:tc>
                  <a:txBody>
                    <a:bodyPr/>
                    <a:lstStyle/>
                    <a:p>
                      <a:pPr algn="l" fontAlgn="t"/>
                      <a:r>
                        <a:rPr lang="nl-NL" sz="1000">
                          <a:effectLst/>
                        </a:rPr>
                        <a:t>Benodigde hardware en software is beschreven inclusief versies van de tooling met het oog op dependencies. Wel is er vaag beschreven waar de resultaten van de tests te vinden zijn wanneer deze worden gedraaid: "deze worden dan ook meteen getoond". De verwijzing naar de pipeline is net wat vaag.</a:t>
                      </a: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939513642"/>
                  </a:ext>
                </a:extLst>
              </a:tr>
              <a:tr h="601845">
                <a:tc>
                  <a:txBody>
                    <a:bodyPr/>
                    <a:lstStyle/>
                    <a:p>
                      <a:pPr algn="l" fontAlgn="t"/>
                      <a:r>
                        <a:rPr lang="nl-NL" sz="1000">
                          <a:solidFill>
                            <a:srgbClr val="172B4D"/>
                          </a:solidFill>
                          <a:effectLst/>
                        </a:rPr>
                        <a:t>Tooling</a:t>
                      </a:r>
                      <a:endParaRPr lang="nl-NL" sz="1000">
                        <a:effectLst/>
                      </a:endParaRP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nl-NL" sz="1000">
                          <a:effectLst/>
                        </a:rPr>
                        <a:t>In dit hoofdstuk wordt de tooling beschreven die wordt gebruikt. Denk hierbij aan test frameworks zoals JUnit.</a:t>
                      </a: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1000">
                          <a:effectLst/>
                        </a:rPr>
                      </a:br>
                      <a:endParaRPr lang="nl-NL" sz="1000">
                        <a:effectLst/>
                      </a:endParaRP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5630"/>
                    </a:solidFill>
                  </a:tcPr>
                </a:tc>
                <a:tc>
                  <a:txBody>
                    <a:bodyPr/>
                    <a:lstStyle/>
                    <a:p>
                      <a:pPr algn="l" fontAlgn="t"/>
                      <a:r>
                        <a:rPr lang="nl-NL" sz="1000">
                          <a:effectLst/>
                        </a:rPr>
                        <a:t>Dependencies van test frameworks zijn beschreven, alleen mist er toelichting over wat deze doen. Jacoco en PI test worden genoemd, maar als je hier niet bekend mee bent is het vaag wat deze inhouden.</a:t>
                      </a: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014753964"/>
                  </a:ext>
                </a:extLst>
              </a:tr>
              <a:tr h="1447865">
                <a:tc>
                  <a:txBody>
                    <a:bodyPr/>
                    <a:lstStyle/>
                    <a:p>
                      <a:pPr algn="l" fontAlgn="t"/>
                      <a:r>
                        <a:rPr lang="nl-NL" sz="1000">
                          <a:solidFill>
                            <a:srgbClr val="172B4D"/>
                          </a:solidFill>
                          <a:effectLst/>
                        </a:rPr>
                        <a:t>Test scenario's</a:t>
                      </a:r>
                      <a:endParaRPr lang="nl-NL" sz="1000">
                        <a:effectLst/>
                      </a:endParaRP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nl-NL" sz="1000">
                          <a:effectLst/>
                        </a:rPr>
                        <a:t>In dit hoofdstuk worden alle test scenario's beschreven.</a:t>
                      </a:r>
                    </a:p>
                    <a:p>
                      <a:pPr algn="l" fontAlgn="t">
                        <a:buFont typeface="Arial" panose="020B0604020202020204" pitchFamily="34" charset="0"/>
                        <a:buChar char="•"/>
                      </a:pPr>
                      <a:r>
                        <a:rPr lang="nl-NL" sz="1000">
                          <a:effectLst/>
                        </a:rPr>
                        <a:t>Elk test scenario bevat een beschrijving.</a:t>
                      </a:r>
                    </a:p>
                    <a:p>
                      <a:pPr algn="l" fontAlgn="t">
                        <a:buFont typeface="Arial" panose="020B0604020202020204" pitchFamily="34" charset="0"/>
                        <a:buChar char="•"/>
                      </a:pPr>
                      <a:r>
                        <a:rPr lang="nl-NL" sz="1000">
                          <a:effectLst/>
                        </a:rPr>
                        <a:t>Elk test scenario bevat een bijbehorende use case of requirement.</a:t>
                      </a:r>
                    </a:p>
                    <a:p>
                      <a:pPr algn="l" fontAlgn="t">
                        <a:buFont typeface="Arial" panose="020B0604020202020204" pitchFamily="34" charset="0"/>
                        <a:buChar char="•"/>
                      </a:pPr>
                      <a:r>
                        <a:rPr lang="nl-NL" sz="1000">
                          <a:effectLst/>
                        </a:rPr>
                        <a:t>Elk test scenario bevat een test case naam.</a:t>
                      </a:r>
                    </a:p>
                    <a:p>
                      <a:pPr algn="l" fontAlgn="t">
                        <a:buFont typeface="Arial" panose="020B0604020202020204" pitchFamily="34" charset="0"/>
                        <a:buChar char="•"/>
                      </a:pPr>
                      <a:r>
                        <a:rPr lang="nl-NL" sz="1000">
                          <a:effectLst/>
                        </a:rPr>
                        <a:t>Elk test scenario bevat pre condities en stappen die moeten worden uitgevoerd.</a:t>
                      </a:r>
                    </a:p>
                    <a:p>
                      <a:pPr algn="l" fontAlgn="t">
                        <a:buFont typeface="Arial" panose="020B0604020202020204" pitchFamily="34" charset="0"/>
                        <a:buChar char="•"/>
                      </a:pPr>
                      <a:r>
                        <a:rPr lang="nl-NL" sz="1000">
                          <a:effectLst/>
                        </a:rPr>
                        <a:t>Elk test scenario bevat wat de gegeven data is bij elke stap.</a:t>
                      </a:r>
                    </a:p>
                    <a:p>
                      <a:pPr algn="l" fontAlgn="t">
                        <a:buFont typeface="Arial" panose="020B0604020202020204" pitchFamily="34" charset="0"/>
                        <a:buChar char="•"/>
                      </a:pPr>
                      <a:r>
                        <a:rPr lang="nl-NL" sz="1000">
                          <a:effectLst/>
                        </a:rPr>
                        <a:t>Elk test scenario bevat wat het verwachte resultaat is na elke stap.</a:t>
                      </a: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1000">
                          <a:effectLst/>
                        </a:rPr>
                      </a:br>
                      <a:endParaRPr lang="nl-NL" sz="1000">
                        <a:effectLst/>
                      </a:endParaRP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36B37E"/>
                    </a:solidFill>
                  </a:tcPr>
                </a:tc>
                <a:tc>
                  <a:txBody>
                    <a:bodyPr/>
                    <a:lstStyle/>
                    <a:p>
                      <a:pPr algn="l" fontAlgn="t"/>
                      <a:r>
                        <a:rPr lang="nl-NL" sz="1000" dirty="0">
                          <a:effectLst/>
                        </a:rPr>
                        <a:t>Test scenario's zijn duidelijk beschreven.</a:t>
                      </a:r>
                    </a:p>
                  </a:txBody>
                  <a:tcPr marL="52202" marR="52202" marT="36541" marB="3654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238881300"/>
                  </a:ext>
                </a:extLst>
              </a:tr>
            </a:tbl>
          </a:graphicData>
        </a:graphic>
      </p:graphicFrame>
    </p:spTree>
    <p:extLst>
      <p:ext uri="{BB962C8B-B14F-4D97-AF65-F5344CB8AC3E}">
        <p14:creationId xmlns:p14="http://schemas.microsoft.com/office/powerpoint/2010/main" val="1762070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D4ED139-262C-EA39-07E4-3F0030E39A12}"/>
              </a:ext>
            </a:extLst>
          </p:cNvPr>
          <p:cNvSpPr>
            <a:spLocks noGrp="1"/>
          </p:cNvSpPr>
          <p:nvPr>
            <p:ph type="body" sz="quarter" idx="10"/>
          </p:nvPr>
        </p:nvSpPr>
        <p:spPr/>
        <p:txBody>
          <a:bodyPr>
            <a:normAutofit fontScale="92500" lnSpcReduction="10000"/>
          </a:bodyPr>
          <a:lstStyle/>
          <a:p>
            <a:pPr algn="l">
              <a:spcBef>
                <a:spcPts val="2250"/>
              </a:spcBef>
            </a:pPr>
            <a:r>
              <a:rPr lang="nl-NL" b="1" i="0" dirty="0">
                <a:solidFill>
                  <a:srgbClr val="172B4D"/>
                </a:solidFill>
                <a:effectLst/>
                <a:latin typeface="-apple-system"/>
              </a:rPr>
              <a:t>2.2.5. Testrapport</a:t>
            </a:r>
          </a:p>
          <a:p>
            <a:pPr algn="l">
              <a:spcBef>
                <a:spcPts val="750"/>
              </a:spcBef>
            </a:pPr>
            <a:r>
              <a:rPr lang="nl-NL" b="1" i="0" dirty="0">
                <a:solidFill>
                  <a:srgbClr val="172B4D"/>
                </a:solidFill>
                <a:effectLst/>
                <a:latin typeface="-apple-system"/>
              </a:rPr>
              <a:t>Doel: </a:t>
            </a:r>
            <a:r>
              <a:rPr lang="nl-NL" b="0" i="0" dirty="0">
                <a:solidFill>
                  <a:srgbClr val="172B4D"/>
                </a:solidFill>
                <a:effectLst/>
                <a:latin typeface="-apple-system"/>
              </a:rPr>
              <a:t>Naar aanleiding van het Testplan wordt een Testrapport opgesteld waarin de resultaten van de tests worden gedocumenteerd. Het doel van dit document is dan ook om een duidelijk overzicht te bieden van de resultaten van de in het testplan beschreven tests. </a:t>
            </a:r>
          </a:p>
          <a:p>
            <a:pPr algn="l">
              <a:spcBef>
                <a:spcPts val="750"/>
              </a:spcBef>
            </a:pPr>
            <a:r>
              <a:rPr lang="nl-NL" b="1" i="0" dirty="0">
                <a:solidFill>
                  <a:srgbClr val="172B4D"/>
                </a:solidFill>
                <a:effectLst/>
                <a:latin typeface="-apple-system"/>
              </a:rPr>
              <a:t>Ontwikkeling:</a:t>
            </a:r>
            <a:r>
              <a:rPr lang="nl-NL" b="0" i="0" dirty="0">
                <a:solidFill>
                  <a:srgbClr val="172B4D"/>
                </a:solidFill>
                <a:effectLst/>
                <a:latin typeface="-apple-system"/>
              </a:rPr>
              <a:t> Het Testrapport is samengesteld over de loop van de Elaboratie fase en met name de Constructie fase. Hierbij zijn de unit test </a:t>
            </a:r>
            <a:r>
              <a:rPr lang="nl-NL" b="0" i="0" dirty="0" err="1">
                <a:solidFill>
                  <a:srgbClr val="172B4D"/>
                </a:solidFill>
                <a:effectLst/>
                <a:latin typeface="-apple-system"/>
              </a:rPr>
              <a:t>rapports</a:t>
            </a:r>
            <a:r>
              <a:rPr lang="nl-NL" b="0" i="0" dirty="0">
                <a:solidFill>
                  <a:srgbClr val="172B4D"/>
                </a:solidFill>
                <a:effectLst/>
                <a:latin typeface="-apple-system"/>
              </a:rPr>
              <a:t> </a:t>
            </a:r>
            <a:r>
              <a:rPr lang="nl-NL" b="0" i="0" dirty="0" err="1">
                <a:solidFill>
                  <a:srgbClr val="172B4D"/>
                </a:solidFill>
                <a:effectLst/>
                <a:latin typeface="-apple-system"/>
              </a:rPr>
              <a:t>defninitief</a:t>
            </a:r>
            <a:r>
              <a:rPr lang="nl-NL" b="0" i="0" dirty="0">
                <a:solidFill>
                  <a:srgbClr val="172B4D"/>
                </a:solidFill>
                <a:effectLst/>
                <a:latin typeface="-apple-system"/>
              </a:rPr>
              <a:t> gegenereerd op de dag van inleveren. De resultaten van test scenario's zijn opgenomen zodra deze succesvol waren verklaard.</a:t>
            </a:r>
          </a:p>
          <a:p>
            <a:pPr algn="l">
              <a:spcBef>
                <a:spcPts val="750"/>
              </a:spcBef>
            </a:pPr>
            <a:r>
              <a:rPr lang="nl-NL" b="1" i="0" dirty="0">
                <a:solidFill>
                  <a:srgbClr val="172B4D"/>
                </a:solidFill>
                <a:effectLst/>
                <a:latin typeface="-apple-system"/>
              </a:rPr>
              <a:t>Invloed:</a:t>
            </a:r>
            <a:r>
              <a:rPr lang="nl-NL" b="0" i="0" dirty="0">
                <a:solidFill>
                  <a:srgbClr val="172B4D"/>
                </a:solidFill>
                <a:effectLst/>
                <a:latin typeface="-apple-system"/>
              </a:rPr>
              <a:t> Door middel van de rapporten over Unit testen konden de testmanagers iedereen bijsturen op het schrijven van tests. Zoals eerder aangegeven deden ze dit ook. Op deze manier werd iedereen gestimuleerd om goede tests te schrijven, zodat de kwaliteit van onze code hoog bleef.</a:t>
            </a:r>
          </a:p>
          <a:p>
            <a:pPr algn="l">
              <a:spcBef>
                <a:spcPts val="750"/>
              </a:spcBef>
            </a:pPr>
            <a:r>
              <a:rPr lang="nl-NL" b="1" i="0" dirty="0">
                <a:solidFill>
                  <a:srgbClr val="172B4D"/>
                </a:solidFill>
                <a:effectLst/>
                <a:latin typeface="-apple-system"/>
              </a:rPr>
              <a:t>Oordeel:</a:t>
            </a:r>
            <a:r>
              <a:rPr lang="nl-NL" b="0" i="0" dirty="0">
                <a:solidFill>
                  <a:srgbClr val="172B4D"/>
                </a:solidFill>
                <a:effectLst/>
                <a:latin typeface="-apple-system"/>
              </a:rPr>
              <a:t> Aan de hand van Bijlage J (7 jun. 2024) kan worden geconcludeerd dat het testplan prima is opgesteld. Het bevat testresultaten van unit, integratie en test-scenario's. Daarnaast wordt er een koppeling gemaakt met de </a:t>
            </a:r>
            <a:r>
              <a:rPr lang="nl-NL" b="0" i="0" dirty="0" err="1">
                <a:solidFill>
                  <a:srgbClr val="172B4D"/>
                </a:solidFill>
                <a:effectLst/>
                <a:latin typeface="-apple-system"/>
              </a:rPr>
              <a:t>Quality</a:t>
            </a:r>
            <a:r>
              <a:rPr lang="nl-NL" b="0" i="0" dirty="0">
                <a:solidFill>
                  <a:srgbClr val="172B4D"/>
                </a:solidFill>
                <a:effectLst/>
                <a:latin typeface="-apple-system"/>
              </a:rPr>
              <a:t> </a:t>
            </a:r>
            <a:r>
              <a:rPr lang="nl-NL" b="0" i="0" dirty="0" err="1">
                <a:solidFill>
                  <a:srgbClr val="172B4D"/>
                </a:solidFill>
                <a:effectLst/>
                <a:latin typeface="-apple-system"/>
              </a:rPr>
              <a:t>attribute</a:t>
            </a:r>
            <a:r>
              <a:rPr lang="nl-NL" b="0" i="0" dirty="0">
                <a:solidFill>
                  <a:srgbClr val="172B4D"/>
                </a:solidFill>
                <a:effectLst/>
                <a:latin typeface="-apple-system"/>
              </a:rPr>
              <a:t> scenario's uit het SAD om te kijken of daar aan wordt voldaan. Daarom zou ik het testrapport wel met een 7 beoordelen.</a:t>
            </a:r>
          </a:p>
          <a:p>
            <a:endParaRPr lang="nl-NL" dirty="0"/>
          </a:p>
        </p:txBody>
      </p:sp>
      <p:sp>
        <p:nvSpPr>
          <p:cNvPr id="3" name="Titel 2">
            <a:extLst>
              <a:ext uri="{FF2B5EF4-FFF2-40B4-BE49-F238E27FC236}">
                <a16:creationId xmlns:a16="http://schemas.microsoft.com/office/drawing/2014/main" id="{56587743-B332-7D56-2471-687607A40A60}"/>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16CC1B14-515D-B8C6-D847-0AA815EDAE9C}"/>
              </a:ext>
            </a:extLst>
          </p:cNvPr>
          <p:cNvSpPr>
            <a:spLocks noGrp="1"/>
          </p:cNvSpPr>
          <p:nvPr>
            <p:ph type="sldNum" sz="quarter" idx="11"/>
          </p:nvPr>
        </p:nvSpPr>
        <p:spPr/>
        <p:txBody>
          <a:bodyPr/>
          <a:lstStyle/>
          <a:p>
            <a:fld id="{0D687F6D-ADF0-1C41-93CB-D99BA5E06410}" type="slidenum">
              <a:rPr lang="nl-NL" smtClean="0"/>
              <a:pPr/>
              <a:t>37</a:t>
            </a:fld>
            <a:endParaRPr lang="nl-NL" dirty="0"/>
          </a:p>
        </p:txBody>
      </p:sp>
    </p:spTree>
    <p:extLst>
      <p:ext uri="{BB962C8B-B14F-4D97-AF65-F5344CB8AC3E}">
        <p14:creationId xmlns:p14="http://schemas.microsoft.com/office/powerpoint/2010/main" val="2251356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626C1F9-C762-E1C4-B089-EEAC456AE560}"/>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298E9A48-8FE9-57D8-22DD-93CCD6CB555D}"/>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3B359C7E-92FC-FA59-1F6D-B401187D7486}"/>
              </a:ext>
            </a:extLst>
          </p:cNvPr>
          <p:cNvSpPr>
            <a:spLocks noGrp="1"/>
          </p:cNvSpPr>
          <p:nvPr>
            <p:ph type="sldNum" sz="quarter" idx="11"/>
          </p:nvPr>
        </p:nvSpPr>
        <p:spPr/>
        <p:txBody>
          <a:bodyPr/>
          <a:lstStyle/>
          <a:p>
            <a:fld id="{0D687F6D-ADF0-1C41-93CB-D99BA5E06410}" type="slidenum">
              <a:rPr lang="nl-NL" smtClean="0"/>
              <a:pPr/>
              <a:t>38</a:t>
            </a:fld>
            <a:endParaRPr lang="nl-NL" dirty="0"/>
          </a:p>
        </p:txBody>
      </p:sp>
      <p:graphicFrame>
        <p:nvGraphicFramePr>
          <p:cNvPr id="5" name="Tabel 4">
            <a:extLst>
              <a:ext uri="{FF2B5EF4-FFF2-40B4-BE49-F238E27FC236}">
                <a16:creationId xmlns:a16="http://schemas.microsoft.com/office/drawing/2014/main" id="{F59DEDC1-E7DC-B2ED-570B-F7F12262B3BA}"/>
              </a:ext>
            </a:extLst>
          </p:cNvPr>
          <p:cNvGraphicFramePr>
            <a:graphicFrameLocks noGrp="1"/>
          </p:cNvGraphicFramePr>
          <p:nvPr>
            <p:extLst>
              <p:ext uri="{D42A27DB-BD31-4B8C-83A1-F6EECF244321}">
                <p14:modId xmlns:p14="http://schemas.microsoft.com/office/powerpoint/2010/main" val="2205575924"/>
              </p:ext>
            </p:extLst>
          </p:nvPr>
        </p:nvGraphicFramePr>
        <p:xfrm>
          <a:off x="628649" y="1825625"/>
          <a:ext cx="7886700" cy="4796667"/>
        </p:xfrm>
        <a:graphic>
          <a:graphicData uri="http://schemas.openxmlformats.org/drawingml/2006/table">
            <a:tbl>
              <a:tblPr/>
              <a:tblGrid>
                <a:gridCol w="579262">
                  <a:extLst>
                    <a:ext uri="{9D8B030D-6E8A-4147-A177-3AD203B41FA5}">
                      <a16:colId xmlns:a16="http://schemas.microsoft.com/office/drawing/2014/main" val="2823047356"/>
                    </a:ext>
                  </a:extLst>
                </a:gridCol>
                <a:gridCol w="3364088">
                  <a:extLst>
                    <a:ext uri="{9D8B030D-6E8A-4147-A177-3AD203B41FA5}">
                      <a16:colId xmlns:a16="http://schemas.microsoft.com/office/drawing/2014/main" val="152725649"/>
                    </a:ext>
                  </a:extLst>
                </a:gridCol>
                <a:gridCol w="383823">
                  <a:extLst>
                    <a:ext uri="{9D8B030D-6E8A-4147-A177-3AD203B41FA5}">
                      <a16:colId xmlns:a16="http://schemas.microsoft.com/office/drawing/2014/main" val="3940233852"/>
                    </a:ext>
                  </a:extLst>
                </a:gridCol>
                <a:gridCol w="3559527">
                  <a:extLst>
                    <a:ext uri="{9D8B030D-6E8A-4147-A177-3AD203B41FA5}">
                      <a16:colId xmlns:a16="http://schemas.microsoft.com/office/drawing/2014/main" val="4176537238"/>
                    </a:ext>
                  </a:extLst>
                </a:gridCol>
              </a:tblGrid>
              <a:tr h="255871">
                <a:tc>
                  <a:txBody>
                    <a:bodyPr/>
                    <a:lstStyle/>
                    <a:p>
                      <a:pPr algn="l" fontAlgn="t"/>
                      <a:r>
                        <a:rPr lang="nl-NL" sz="1100">
                          <a:solidFill>
                            <a:srgbClr val="172B4D"/>
                          </a:solidFill>
                          <a:effectLst/>
                        </a:rPr>
                        <a:t>General format</a:t>
                      </a:r>
                      <a:endParaRPr lang="nl-NL" sz="1100">
                        <a:effectLst/>
                      </a:endParaRPr>
                    </a:p>
                  </a:txBody>
                  <a:tcPr marL="46935" marR="46935" marT="32854" marB="3285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1100">
                          <a:effectLst/>
                        </a:rPr>
                      </a:br>
                      <a:endParaRPr lang="nl-NL" sz="1100">
                        <a:effectLst/>
                      </a:endParaRPr>
                    </a:p>
                  </a:txBody>
                  <a:tcPr marL="46935" marR="46935" marT="32854" marB="3285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1100">
                          <a:effectLst/>
                        </a:rPr>
                      </a:br>
                      <a:endParaRPr lang="nl-NL" sz="1100">
                        <a:effectLst/>
                      </a:endParaRPr>
                    </a:p>
                  </a:txBody>
                  <a:tcPr marL="46935" marR="46935" marT="32854" marB="3285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36B37E"/>
                    </a:solidFill>
                  </a:tcPr>
                </a:tc>
                <a:tc>
                  <a:txBody>
                    <a:bodyPr/>
                    <a:lstStyle/>
                    <a:p>
                      <a:pPr algn="l" fontAlgn="t"/>
                      <a:r>
                        <a:rPr lang="nl-NL" sz="1100">
                          <a:effectLst/>
                        </a:rPr>
                        <a:t>Bevat alle verschillende soorten tests</a:t>
                      </a:r>
                    </a:p>
                  </a:txBody>
                  <a:tcPr marL="46935" marR="46935" marT="32854" marB="3285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934661774"/>
                  </a:ext>
                </a:extLst>
              </a:tr>
              <a:tr h="446034">
                <a:tc>
                  <a:txBody>
                    <a:bodyPr/>
                    <a:lstStyle/>
                    <a:p>
                      <a:pPr algn="l" fontAlgn="t"/>
                      <a:r>
                        <a:rPr lang="nl-NL" sz="1100">
                          <a:solidFill>
                            <a:srgbClr val="172B4D"/>
                          </a:solidFill>
                          <a:effectLst/>
                        </a:rPr>
                        <a:t>Inleiding</a:t>
                      </a:r>
                      <a:endParaRPr lang="nl-NL" sz="1100">
                        <a:effectLst/>
                      </a:endParaRPr>
                    </a:p>
                  </a:txBody>
                  <a:tcPr marL="46935" marR="46935" marT="32854" marB="3285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nl-NL" sz="1100">
                          <a:solidFill>
                            <a:srgbClr val="172B4D"/>
                          </a:solidFill>
                          <a:effectLst/>
                        </a:rPr>
                        <a:t>In de inleiding wordt in het kort verteld wat er in het document staat en waar dit over gaat.</a:t>
                      </a:r>
                      <a:endParaRPr lang="nl-NL" sz="1100">
                        <a:effectLst/>
                      </a:endParaRPr>
                    </a:p>
                  </a:txBody>
                  <a:tcPr marL="46935" marR="46935" marT="32854" marB="3285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1100">
                          <a:effectLst/>
                        </a:rPr>
                      </a:br>
                      <a:endParaRPr lang="nl-NL" sz="1100">
                        <a:effectLst/>
                      </a:endParaRPr>
                    </a:p>
                  </a:txBody>
                  <a:tcPr marL="46935" marR="46935" marT="32854" marB="3285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36B37E"/>
                    </a:solidFill>
                  </a:tcPr>
                </a:tc>
                <a:tc>
                  <a:txBody>
                    <a:bodyPr/>
                    <a:lstStyle/>
                    <a:p>
                      <a:pPr algn="l" fontAlgn="t"/>
                      <a:r>
                        <a:rPr lang="nl-NL" sz="1100">
                          <a:effectLst/>
                        </a:rPr>
                        <a:t>Doel van document wordt uitgelegd.</a:t>
                      </a:r>
                    </a:p>
                  </a:txBody>
                  <a:tcPr marL="46935" marR="46935" marT="32854" marB="3285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330612686"/>
                  </a:ext>
                </a:extLst>
              </a:tr>
              <a:tr h="1777175">
                <a:tc>
                  <a:txBody>
                    <a:bodyPr/>
                    <a:lstStyle/>
                    <a:p>
                      <a:pPr algn="l" fontAlgn="t"/>
                      <a:r>
                        <a:rPr lang="nl-NL" sz="1100">
                          <a:solidFill>
                            <a:srgbClr val="172B4D"/>
                          </a:solidFill>
                          <a:effectLst/>
                        </a:rPr>
                        <a:t>Test resultaten</a:t>
                      </a:r>
                      <a:endParaRPr lang="nl-NL" sz="1100">
                        <a:effectLst/>
                      </a:endParaRPr>
                    </a:p>
                  </a:txBody>
                  <a:tcPr marL="46935" marR="46935" marT="32854" marB="3285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nl-NL" sz="1100">
                          <a:effectLst/>
                        </a:rPr>
                        <a:t>Elk testresultaat bevat een naam.</a:t>
                      </a:r>
                    </a:p>
                    <a:p>
                      <a:pPr algn="l" fontAlgn="t">
                        <a:buFont typeface="Arial" panose="020B0604020202020204" pitchFamily="34" charset="0"/>
                        <a:buChar char="•"/>
                      </a:pPr>
                      <a:r>
                        <a:rPr lang="nl-NL" sz="1100">
                          <a:effectLst/>
                        </a:rPr>
                        <a:t>Elk testresultaat bevat de nodige invoer om de test uit te voeren.</a:t>
                      </a:r>
                    </a:p>
                    <a:p>
                      <a:pPr algn="l" fontAlgn="t">
                        <a:buFont typeface="Arial" panose="020B0604020202020204" pitchFamily="34" charset="0"/>
                        <a:buChar char="•"/>
                      </a:pPr>
                      <a:r>
                        <a:rPr lang="nl-NL" sz="1100">
                          <a:effectLst/>
                        </a:rPr>
                        <a:t>Elk testresultaat bevat het resultaat van de uitgevoerde test.</a:t>
                      </a:r>
                    </a:p>
                    <a:p>
                      <a:pPr algn="l" fontAlgn="t">
                        <a:buFont typeface="Arial" panose="020B0604020202020204" pitchFamily="34" charset="0"/>
                        <a:buChar char="•"/>
                      </a:pPr>
                      <a:r>
                        <a:rPr lang="nl-NL" sz="1100">
                          <a:effectLst/>
                        </a:rPr>
                        <a:t>Elk testresultaat bevat de status van de test(geslaagd/gefaald).</a:t>
                      </a:r>
                    </a:p>
                    <a:p>
                      <a:pPr algn="l" fontAlgn="t">
                        <a:buFont typeface="Arial" panose="020B0604020202020204" pitchFamily="34" charset="0"/>
                        <a:buChar char="•"/>
                      </a:pPr>
                      <a:r>
                        <a:rPr lang="nl-NL" sz="1100">
                          <a:effectLst/>
                        </a:rPr>
                        <a:t>Wanneer een test was gefaald wordt bij de eerstvolgende geslaagde uitvoering van deze test de oplossing beschreven.</a:t>
                      </a:r>
                    </a:p>
                    <a:p>
                      <a:pPr algn="l" fontAlgn="t">
                        <a:buFont typeface="Arial" panose="020B0604020202020204" pitchFamily="34" charset="0"/>
                        <a:buChar char="•"/>
                      </a:pPr>
                      <a:r>
                        <a:rPr lang="nl-NL" sz="1100">
                          <a:effectLst/>
                        </a:rPr>
                        <a:t>De tests staan op volgorde opgedeeld in testvariant en use case.</a:t>
                      </a:r>
                    </a:p>
                  </a:txBody>
                  <a:tcPr marL="46935" marR="46935" marT="32854" marB="3285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1100" dirty="0">
                          <a:effectLst/>
                        </a:rPr>
                      </a:br>
                      <a:endParaRPr lang="nl-NL" sz="1100" dirty="0">
                        <a:effectLst/>
                      </a:endParaRPr>
                    </a:p>
                  </a:txBody>
                  <a:tcPr marL="46935" marR="46935" marT="32854" marB="3285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36B37E"/>
                    </a:solidFill>
                  </a:tcPr>
                </a:tc>
                <a:tc>
                  <a:txBody>
                    <a:bodyPr/>
                    <a:lstStyle/>
                    <a:p>
                      <a:pPr algn="l" fontAlgn="t"/>
                      <a:r>
                        <a:rPr lang="nl-NL" sz="1100">
                          <a:effectLst/>
                        </a:rPr>
                        <a:t>Alle testresultaten zijn opgesomd met beschrijving en status. Er is nergens beschreven of een test die eerst faalde en later slaagde. Hierdoor mist een oplossing hiervan. Misschien slaagde alles meteen?</a:t>
                      </a:r>
                    </a:p>
                    <a:p>
                      <a:pPr algn="l" fontAlgn="t">
                        <a:spcBef>
                          <a:spcPts val="750"/>
                        </a:spcBef>
                      </a:pPr>
                      <a:r>
                        <a:rPr lang="nl-NL" sz="1100">
                          <a:effectLst/>
                        </a:rPr>
                        <a:t>Wel worden de quality attribute scenario's behandeld en toegelicht.</a:t>
                      </a:r>
                    </a:p>
                  </a:txBody>
                  <a:tcPr marL="46935" marR="46935" marT="32854" marB="3285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827811581"/>
                  </a:ext>
                </a:extLst>
              </a:tr>
              <a:tr h="1872257">
                <a:tc>
                  <a:txBody>
                    <a:bodyPr/>
                    <a:lstStyle/>
                    <a:p>
                      <a:pPr algn="l" fontAlgn="t"/>
                      <a:r>
                        <a:rPr lang="nl-NL" sz="1100">
                          <a:solidFill>
                            <a:srgbClr val="172B4D"/>
                          </a:solidFill>
                          <a:effectLst/>
                        </a:rPr>
                        <a:t>Unit test resultaten</a:t>
                      </a:r>
                      <a:endParaRPr lang="nl-NL" sz="1100">
                        <a:effectLst/>
                      </a:endParaRPr>
                    </a:p>
                  </a:txBody>
                  <a:tcPr marL="46935" marR="46935" marT="32854" marB="3285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nl-NL" sz="1100">
                          <a:effectLst/>
                        </a:rPr>
                        <a:t>Bij elke component van de applicatie wordt de coverage getoond op basis van de unit tests</a:t>
                      </a:r>
                    </a:p>
                    <a:p>
                      <a:pPr algn="l" fontAlgn="t">
                        <a:buFont typeface="Arial" panose="020B0604020202020204" pitchFamily="34" charset="0"/>
                        <a:buChar char="•"/>
                      </a:pPr>
                      <a:r>
                        <a:rPr lang="nl-NL" sz="1100">
                          <a:effectLst/>
                        </a:rPr>
                        <a:t>Bij elke component van de applicatie wordt hierbij beschreven op welke branch dit gebaseerd is.</a:t>
                      </a:r>
                    </a:p>
                    <a:p>
                      <a:pPr algn="l" fontAlgn="t">
                        <a:buFont typeface="Arial" panose="020B0604020202020204" pitchFamily="34" charset="0"/>
                        <a:buChar char="•"/>
                      </a:pPr>
                      <a:r>
                        <a:rPr lang="nl-NL" sz="1100">
                          <a:effectLst/>
                        </a:rPr>
                        <a:t>Bij elke component van de applicatie wordt beschreven wanneer dit voor het laatst geüpdatet is.</a:t>
                      </a:r>
                    </a:p>
                    <a:p>
                      <a:pPr algn="l" fontAlgn="t">
                        <a:buFont typeface="Arial" panose="020B0604020202020204" pitchFamily="34" charset="0"/>
                        <a:buChar char="•"/>
                      </a:pPr>
                      <a:r>
                        <a:rPr lang="nl-NL" sz="1100">
                          <a:effectLst/>
                        </a:rPr>
                        <a:t>Bij elke component van de applicatie wordt de hoeveelheid tests dat er zijn getoond.</a:t>
                      </a:r>
                    </a:p>
                    <a:p>
                      <a:pPr algn="l" fontAlgn="t">
                        <a:buFont typeface="Arial" panose="020B0604020202020204" pitchFamily="34" charset="0"/>
                        <a:buChar char="•"/>
                      </a:pPr>
                      <a:r>
                        <a:rPr lang="nl-NL" sz="1100">
                          <a:effectLst/>
                        </a:rPr>
                        <a:t>Bij elke component van de applicatie staan andere opmerkingen erbij.</a:t>
                      </a:r>
                    </a:p>
                  </a:txBody>
                  <a:tcPr marL="46935" marR="46935" marT="32854" marB="3285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1100">
                          <a:effectLst/>
                        </a:rPr>
                      </a:br>
                      <a:endParaRPr lang="nl-NL" sz="1100">
                        <a:effectLst/>
                      </a:endParaRPr>
                    </a:p>
                  </a:txBody>
                  <a:tcPr marL="46935" marR="46935" marT="32854" marB="3285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36B37E"/>
                    </a:solidFill>
                  </a:tcPr>
                </a:tc>
                <a:tc>
                  <a:txBody>
                    <a:bodyPr/>
                    <a:lstStyle/>
                    <a:p>
                      <a:pPr algn="l" fontAlgn="t"/>
                      <a:r>
                        <a:rPr lang="nl-NL" sz="1100" dirty="0">
                          <a:effectLst/>
                        </a:rPr>
                        <a:t>De test </a:t>
                      </a:r>
                      <a:r>
                        <a:rPr lang="nl-NL" sz="1100" dirty="0" err="1">
                          <a:effectLst/>
                        </a:rPr>
                        <a:t>coverage</a:t>
                      </a:r>
                      <a:r>
                        <a:rPr lang="nl-NL" sz="1100" dirty="0">
                          <a:effectLst/>
                        </a:rPr>
                        <a:t> van alle geteste componenten is weergegeven en daarnaast zijn niet geteste componenten toegelicht waarom deze niet zijn getest.</a:t>
                      </a:r>
                    </a:p>
                  </a:txBody>
                  <a:tcPr marL="46935" marR="46935" marT="32854" marB="3285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420201267"/>
                  </a:ext>
                </a:extLst>
              </a:tr>
            </a:tbl>
          </a:graphicData>
        </a:graphic>
      </p:graphicFrame>
    </p:spTree>
    <p:extLst>
      <p:ext uri="{BB962C8B-B14F-4D97-AF65-F5344CB8AC3E}">
        <p14:creationId xmlns:p14="http://schemas.microsoft.com/office/powerpoint/2010/main" val="2970150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E98E9AF-53C5-4267-95D1-563626CCE3DC}"/>
              </a:ext>
            </a:extLst>
          </p:cNvPr>
          <p:cNvSpPr>
            <a:spLocks noGrp="1"/>
          </p:cNvSpPr>
          <p:nvPr>
            <p:ph type="title"/>
          </p:nvPr>
        </p:nvSpPr>
        <p:spPr>
          <a:xfrm>
            <a:off x="628650" y="365129"/>
            <a:ext cx="7886700" cy="1325563"/>
          </a:xfrm>
        </p:spPr>
        <p:txBody>
          <a:bodyPr anchor="ctr">
            <a:normAutofit/>
          </a:bodyPr>
          <a:lstStyle/>
          <a:p>
            <a:r>
              <a:rPr lang="nl-NL" dirty="0"/>
              <a:t>Voorbeeld 1 CODE</a:t>
            </a:r>
          </a:p>
        </p:txBody>
      </p:sp>
      <p:sp>
        <p:nvSpPr>
          <p:cNvPr id="4" name="Tijdelijke aanduiding voor dianummer 3">
            <a:extLst>
              <a:ext uri="{FF2B5EF4-FFF2-40B4-BE49-F238E27FC236}">
                <a16:creationId xmlns:a16="http://schemas.microsoft.com/office/drawing/2014/main" id="{64F9B61B-D633-5656-B810-2EFF16EFC9A2}"/>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0D687F6D-ADF0-1C41-93CB-D99BA5E06410}" type="slidenum">
              <a:rPr lang="nl-NL" smtClean="0"/>
              <a:pPr>
                <a:spcAft>
                  <a:spcPts val="600"/>
                </a:spcAft>
              </a:pPr>
              <a:t>39</a:t>
            </a:fld>
            <a:endParaRPr lang="nl-NL"/>
          </a:p>
        </p:txBody>
      </p:sp>
      <p:graphicFrame>
        <p:nvGraphicFramePr>
          <p:cNvPr id="5" name="Tabel 4">
            <a:extLst>
              <a:ext uri="{FF2B5EF4-FFF2-40B4-BE49-F238E27FC236}">
                <a16:creationId xmlns:a16="http://schemas.microsoft.com/office/drawing/2014/main" id="{C4A6EF4E-9CA0-E609-7AAC-F4A201A7AA88}"/>
              </a:ext>
            </a:extLst>
          </p:cNvPr>
          <p:cNvGraphicFramePr>
            <a:graphicFrameLocks noGrp="1"/>
          </p:cNvGraphicFramePr>
          <p:nvPr>
            <p:extLst>
              <p:ext uri="{D42A27DB-BD31-4B8C-83A1-F6EECF244321}">
                <p14:modId xmlns:p14="http://schemas.microsoft.com/office/powerpoint/2010/main" val="2864435517"/>
              </p:ext>
            </p:extLst>
          </p:nvPr>
        </p:nvGraphicFramePr>
        <p:xfrm>
          <a:off x="628650" y="1964267"/>
          <a:ext cx="7886702" cy="3860800"/>
        </p:xfrm>
        <a:graphic>
          <a:graphicData uri="http://schemas.openxmlformats.org/drawingml/2006/table">
            <a:tbl>
              <a:tblPr>
                <a:tableStyleId>{69012ECD-51FC-41F1-AA8D-1B2483CD663E}</a:tableStyleId>
              </a:tblPr>
              <a:tblGrid>
                <a:gridCol w="577599">
                  <a:extLst>
                    <a:ext uri="{9D8B030D-6E8A-4147-A177-3AD203B41FA5}">
                      <a16:colId xmlns:a16="http://schemas.microsoft.com/office/drawing/2014/main" val="440494739"/>
                    </a:ext>
                  </a:extLst>
                </a:gridCol>
                <a:gridCol w="2573861">
                  <a:extLst>
                    <a:ext uri="{9D8B030D-6E8A-4147-A177-3AD203B41FA5}">
                      <a16:colId xmlns:a16="http://schemas.microsoft.com/office/drawing/2014/main" val="874054503"/>
                    </a:ext>
                  </a:extLst>
                </a:gridCol>
                <a:gridCol w="2140496">
                  <a:extLst>
                    <a:ext uri="{9D8B030D-6E8A-4147-A177-3AD203B41FA5}">
                      <a16:colId xmlns:a16="http://schemas.microsoft.com/office/drawing/2014/main" val="1711872495"/>
                    </a:ext>
                  </a:extLst>
                </a:gridCol>
                <a:gridCol w="2594746">
                  <a:extLst>
                    <a:ext uri="{9D8B030D-6E8A-4147-A177-3AD203B41FA5}">
                      <a16:colId xmlns:a16="http://schemas.microsoft.com/office/drawing/2014/main" val="3062252126"/>
                    </a:ext>
                  </a:extLst>
                </a:gridCol>
              </a:tblGrid>
              <a:tr h="3860800">
                <a:tc>
                  <a:txBody>
                    <a:bodyPr/>
                    <a:lstStyle/>
                    <a:p>
                      <a:pPr algn="l" fontAlgn="t"/>
                      <a:r>
                        <a:rPr lang="nl-NL" sz="1400">
                          <a:effectLst/>
                        </a:rPr>
                        <a:t>Code</a:t>
                      </a:r>
                    </a:p>
                  </a:txBody>
                  <a:tcPr marL="66721" marR="66721" marT="46706" marB="46706"/>
                </a:tc>
                <a:tc>
                  <a:txBody>
                    <a:bodyPr/>
                    <a:lstStyle/>
                    <a:p>
                      <a:pPr algn="l" fontAlgn="t">
                        <a:buFont typeface="Arial" panose="020B0604020202020204" pitchFamily="34" charset="0"/>
                        <a:buChar char="•"/>
                      </a:pPr>
                      <a:r>
                        <a:rPr lang="nl-NL" sz="1400" dirty="0">
                          <a:effectLst/>
                        </a:rPr>
                        <a:t>Voldoet aan </a:t>
                      </a:r>
                      <a:r>
                        <a:rPr lang="nl-NL" sz="1400" dirty="0" err="1">
                          <a:solidFill>
                            <a:srgbClr val="0052CC"/>
                          </a:solidFill>
                          <a:effectLst/>
                          <a:hlinkClick r:id="rId2"/>
                        </a:rPr>
                        <a:t>DoD</a:t>
                      </a:r>
                      <a:r>
                        <a:rPr lang="nl-NL" sz="1400" dirty="0">
                          <a:solidFill>
                            <a:srgbClr val="0052CC"/>
                          </a:solidFill>
                          <a:effectLst/>
                          <a:hlinkClick r:id="rId2"/>
                        </a:rPr>
                        <a:t> voor code</a:t>
                      </a:r>
                      <a:r>
                        <a:rPr lang="nl-NL" sz="1400" dirty="0">
                          <a:effectLst/>
                        </a:rPr>
                        <a:t>.</a:t>
                      </a:r>
                    </a:p>
                    <a:p>
                      <a:pPr algn="l" fontAlgn="t">
                        <a:buFont typeface="Arial" panose="020B0604020202020204" pitchFamily="34" charset="0"/>
                        <a:buChar char="•"/>
                      </a:pPr>
                      <a:r>
                        <a:rPr lang="nl-NL" sz="1400" dirty="0">
                          <a:effectLst/>
                        </a:rPr>
                        <a:t>Komt overheen met beschrijvingen in het SDD en SAD. Prototypen die niet in het eindproduct zijn verwerkt zijn hierbij uitgesloten.</a:t>
                      </a:r>
                    </a:p>
                  </a:txBody>
                  <a:tcPr marL="66721" marR="66721" marT="46706" marB="46706"/>
                </a:tc>
                <a:tc>
                  <a:txBody>
                    <a:bodyPr/>
                    <a:lstStyle/>
                    <a:p>
                      <a:pPr algn="l" fontAlgn="t">
                        <a:buFont typeface="Arial" panose="020B0604020202020204" pitchFamily="34" charset="0"/>
                        <a:buChar char="•"/>
                      </a:pPr>
                      <a:r>
                        <a:rPr lang="nl-NL" sz="1400" dirty="0">
                          <a:solidFill>
                            <a:srgbClr val="003366"/>
                          </a:solidFill>
                          <a:effectLst/>
                        </a:rPr>
                        <a:t>Matig, er is veel meer documentatie aanwezig ten opzichte van de tussentijdse beoordeling, maar is niet compleet. Er wordt nog steeds inconsistent omgegaan met </a:t>
                      </a:r>
                      <a:r>
                        <a:rPr lang="nl-NL" sz="1400" dirty="0" err="1">
                          <a:solidFill>
                            <a:srgbClr val="003366"/>
                          </a:solidFill>
                          <a:effectLst/>
                        </a:rPr>
                        <a:t>commits</a:t>
                      </a:r>
                      <a:r>
                        <a:rPr lang="nl-NL" sz="1400" dirty="0">
                          <a:solidFill>
                            <a:srgbClr val="003366"/>
                          </a:solidFill>
                          <a:effectLst/>
                        </a:rPr>
                        <a:t> en branches.</a:t>
                      </a:r>
                      <a:endParaRPr lang="nl-NL" sz="1400" dirty="0">
                        <a:effectLst/>
                      </a:endParaRPr>
                    </a:p>
                    <a:p>
                      <a:pPr algn="l" fontAlgn="t">
                        <a:buFont typeface="Arial" panose="020B0604020202020204" pitchFamily="34" charset="0"/>
                        <a:buChar char="•"/>
                      </a:pPr>
                      <a:r>
                        <a:rPr lang="nl-NL" sz="1400" dirty="0">
                          <a:solidFill>
                            <a:srgbClr val="003366"/>
                          </a:solidFill>
                          <a:effectLst/>
                        </a:rPr>
                        <a:t>Goed, alle componenten waar we aan gewerkt hebben om te integreren zijn in het SDD en SAD opgenomen.</a:t>
                      </a:r>
                      <a:br>
                        <a:rPr lang="nl-NL" sz="1400" dirty="0">
                          <a:solidFill>
                            <a:srgbClr val="003366"/>
                          </a:solidFill>
                          <a:effectLst/>
                        </a:rPr>
                      </a:br>
                      <a:endParaRPr lang="nl-NL" sz="1400" dirty="0">
                        <a:solidFill>
                          <a:srgbClr val="003366"/>
                        </a:solidFill>
                        <a:effectLst/>
                      </a:endParaRPr>
                    </a:p>
                  </a:txBody>
                  <a:tcPr marL="66721" marR="66721" marT="46706" marB="46706"/>
                </a:tc>
                <a:tc>
                  <a:txBody>
                    <a:bodyPr/>
                    <a:lstStyle/>
                    <a:p>
                      <a:pPr algn="l" fontAlgn="t"/>
                      <a:r>
                        <a:rPr lang="nl-NL" sz="1400" dirty="0">
                          <a:solidFill>
                            <a:srgbClr val="003366"/>
                          </a:solidFill>
                          <a:effectLst/>
                        </a:rPr>
                        <a:t>Matig, de door de groep geschreven code is van kwaliteit, alles is ook beter gedocumenteerd. Er ontbreken nog wel veel testen om te bewijzen dat alles werkt. De uitvoering van de simulatie is ook erg inconsistent. Daarnaast zijn veel afgekeurde prototypes niet van kwaliteit.</a:t>
                      </a:r>
                      <a:endParaRPr lang="nl-NL" sz="1400" dirty="0">
                        <a:effectLst/>
                      </a:endParaRPr>
                    </a:p>
                  </a:txBody>
                  <a:tcPr marL="66721" marR="66721" marT="46706" marB="46706"/>
                </a:tc>
                <a:extLst>
                  <a:ext uri="{0D108BD9-81ED-4DB2-BD59-A6C34878D82A}">
                    <a16:rowId xmlns:a16="http://schemas.microsoft.com/office/drawing/2014/main" val="1382370016"/>
                  </a:ext>
                </a:extLst>
              </a:tr>
            </a:tbl>
          </a:graphicData>
        </a:graphic>
      </p:graphicFrame>
    </p:spTree>
    <p:extLst>
      <p:ext uri="{BB962C8B-B14F-4D97-AF65-F5344CB8AC3E}">
        <p14:creationId xmlns:p14="http://schemas.microsoft.com/office/powerpoint/2010/main" val="189955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2EE5DC0-A1B1-47E3-A52F-9E98C08D9E98}"/>
              </a:ext>
            </a:extLst>
          </p:cNvPr>
          <p:cNvSpPr>
            <a:spLocks noGrp="1"/>
          </p:cNvSpPr>
          <p:nvPr>
            <p:ph type="body" sz="quarter" idx="10"/>
          </p:nvPr>
        </p:nvSpPr>
        <p:spPr/>
        <p:txBody>
          <a:bodyPr>
            <a:normAutofit/>
          </a:bodyPr>
          <a:lstStyle/>
          <a:p>
            <a:r>
              <a:rPr lang="nl-NL" dirty="0"/>
              <a:t>- kijk of je je </a:t>
            </a:r>
            <a:r>
              <a:rPr lang="nl-NL" b="1" dirty="0"/>
              <a:t>Inleiding</a:t>
            </a:r>
            <a:r>
              <a:rPr lang="nl-NL" dirty="0"/>
              <a:t> nog moet aanpassen</a:t>
            </a:r>
          </a:p>
          <a:p>
            <a:endParaRPr lang="nl-NL" dirty="0"/>
          </a:p>
          <a:p>
            <a:r>
              <a:rPr lang="nl-NL" dirty="0"/>
              <a:t>– Voor WoR-1 moet je een evaluatie van de </a:t>
            </a:r>
            <a:r>
              <a:rPr lang="nl-NL" b="1" dirty="0"/>
              <a:t>projectmethode</a:t>
            </a:r>
            <a:r>
              <a:rPr lang="nl-NL" dirty="0"/>
              <a:t> opnemen. </a:t>
            </a:r>
          </a:p>
          <a:p>
            <a:endParaRPr lang="nl-NL" dirty="0"/>
          </a:p>
          <a:p>
            <a:r>
              <a:rPr lang="nl-NL" dirty="0"/>
              <a:t>- </a:t>
            </a:r>
            <a:r>
              <a:rPr lang="nl-NL" b="1" dirty="0"/>
              <a:t>Deelproducten</a:t>
            </a:r>
            <a:r>
              <a:rPr lang="nl-NL" dirty="0"/>
              <a:t> is dus eindoordeel  over de onderzoeksverslagen, het SAD,  SDD,  SRS,  code en testplannen- en rapport</a:t>
            </a:r>
          </a:p>
          <a:p>
            <a:endParaRPr lang="nl-NL" dirty="0"/>
          </a:p>
          <a:p>
            <a:r>
              <a:rPr lang="nl-NL" dirty="0"/>
              <a:t>- Onder </a:t>
            </a:r>
            <a:r>
              <a:rPr lang="nl-NL" b="1" dirty="0"/>
              <a:t>eindproduct</a:t>
            </a:r>
            <a:r>
              <a:rPr lang="nl-NL" dirty="0"/>
              <a:t> wordt het eindproduct bedoeld zoals opgenomen in het </a:t>
            </a:r>
            <a:r>
              <a:rPr lang="nl-NL" dirty="0" err="1"/>
              <a:t>PvA</a:t>
            </a:r>
            <a:r>
              <a:rPr lang="nl-NL" dirty="0"/>
              <a:t>.</a:t>
            </a:r>
          </a:p>
          <a:p>
            <a:endParaRPr lang="nl-NL" dirty="0"/>
          </a:p>
          <a:p>
            <a:r>
              <a:rPr lang="nl-NL" dirty="0"/>
              <a:t>- Een eindoordeel over het uitvoeren van je </a:t>
            </a:r>
            <a:r>
              <a:rPr lang="nl-NL" b="1" dirty="0"/>
              <a:t>rol</a:t>
            </a:r>
          </a:p>
          <a:p>
            <a:endParaRPr lang="nl-NL" dirty="0"/>
          </a:p>
        </p:txBody>
      </p:sp>
      <p:sp>
        <p:nvSpPr>
          <p:cNvPr id="3" name="Titel 2">
            <a:extLst>
              <a:ext uri="{FF2B5EF4-FFF2-40B4-BE49-F238E27FC236}">
                <a16:creationId xmlns:a16="http://schemas.microsoft.com/office/drawing/2014/main" id="{5B0AED16-F687-4C73-85D6-936C2BB9DDC6}"/>
              </a:ext>
            </a:extLst>
          </p:cNvPr>
          <p:cNvSpPr>
            <a:spLocks noGrp="1"/>
          </p:cNvSpPr>
          <p:nvPr>
            <p:ph type="title"/>
          </p:nvPr>
        </p:nvSpPr>
        <p:spPr/>
        <p:txBody>
          <a:bodyPr/>
          <a:lstStyle/>
          <a:p>
            <a:r>
              <a:rPr lang="nl-NL" dirty="0"/>
              <a:t>Vrij uit de studiehandleiding (pag. 14)</a:t>
            </a:r>
          </a:p>
        </p:txBody>
      </p:sp>
      <p:sp>
        <p:nvSpPr>
          <p:cNvPr id="4" name="Tijdelijke aanduiding voor dianummer 3">
            <a:extLst>
              <a:ext uri="{FF2B5EF4-FFF2-40B4-BE49-F238E27FC236}">
                <a16:creationId xmlns:a16="http://schemas.microsoft.com/office/drawing/2014/main" id="{6C5D396C-3D82-47AF-9F40-D2183E085AF6}"/>
              </a:ext>
            </a:extLst>
          </p:cNvPr>
          <p:cNvSpPr>
            <a:spLocks noGrp="1"/>
          </p:cNvSpPr>
          <p:nvPr>
            <p:ph type="sldNum" sz="quarter" idx="11"/>
          </p:nvPr>
        </p:nvSpPr>
        <p:spPr/>
        <p:txBody>
          <a:bodyPr/>
          <a:lstStyle/>
          <a:p>
            <a:fld id="{0D687F6D-ADF0-1C41-93CB-D99BA5E06410}" type="slidenum">
              <a:rPr lang="nl-NL" smtClean="0"/>
              <a:pPr/>
              <a:t>4</a:t>
            </a:fld>
            <a:endParaRPr lang="nl-NL" dirty="0"/>
          </a:p>
        </p:txBody>
      </p:sp>
    </p:spTree>
    <p:extLst>
      <p:ext uri="{BB962C8B-B14F-4D97-AF65-F5344CB8AC3E}">
        <p14:creationId xmlns:p14="http://schemas.microsoft.com/office/powerpoint/2010/main" val="1535792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7F0E38C-B7CB-7B8E-7770-0043CC797DAB}"/>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9BCCC692-B051-0875-0DBF-D65F1473FBBE}"/>
              </a:ext>
            </a:extLst>
          </p:cNvPr>
          <p:cNvSpPr>
            <a:spLocks noGrp="1"/>
          </p:cNvSpPr>
          <p:nvPr>
            <p:ph type="title"/>
          </p:nvPr>
        </p:nvSpPr>
        <p:spPr/>
        <p:txBody>
          <a:bodyPr/>
          <a:lstStyle/>
          <a:p>
            <a:r>
              <a:rPr lang="nl-NL" dirty="0"/>
              <a:t>VOORBEELD  2 CODE</a:t>
            </a:r>
          </a:p>
        </p:txBody>
      </p:sp>
      <p:sp>
        <p:nvSpPr>
          <p:cNvPr id="4" name="Tijdelijke aanduiding voor dianummer 3">
            <a:extLst>
              <a:ext uri="{FF2B5EF4-FFF2-40B4-BE49-F238E27FC236}">
                <a16:creationId xmlns:a16="http://schemas.microsoft.com/office/drawing/2014/main" id="{E91390F0-7A82-230A-9071-6A3EE93B85F3}"/>
              </a:ext>
            </a:extLst>
          </p:cNvPr>
          <p:cNvSpPr>
            <a:spLocks noGrp="1"/>
          </p:cNvSpPr>
          <p:nvPr>
            <p:ph type="sldNum" sz="quarter" idx="11"/>
          </p:nvPr>
        </p:nvSpPr>
        <p:spPr/>
        <p:txBody>
          <a:bodyPr/>
          <a:lstStyle/>
          <a:p>
            <a:fld id="{0D687F6D-ADF0-1C41-93CB-D99BA5E06410}" type="slidenum">
              <a:rPr lang="nl-NL" smtClean="0"/>
              <a:pPr/>
              <a:t>40</a:t>
            </a:fld>
            <a:endParaRPr lang="nl-NL" dirty="0"/>
          </a:p>
        </p:txBody>
      </p:sp>
      <p:graphicFrame>
        <p:nvGraphicFramePr>
          <p:cNvPr id="5" name="Tabel 4">
            <a:extLst>
              <a:ext uri="{FF2B5EF4-FFF2-40B4-BE49-F238E27FC236}">
                <a16:creationId xmlns:a16="http://schemas.microsoft.com/office/drawing/2014/main" id="{8AA5124F-DDFF-ED00-C4E3-9A7BA7B1E309}"/>
              </a:ext>
            </a:extLst>
          </p:cNvPr>
          <p:cNvGraphicFramePr>
            <a:graphicFrameLocks noGrp="1"/>
          </p:cNvGraphicFramePr>
          <p:nvPr>
            <p:extLst>
              <p:ext uri="{D42A27DB-BD31-4B8C-83A1-F6EECF244321}">
                <p14:modId xmlns:p14="http://schemas.microsoft.com/office/powerpoint/2010/main" val="25863377"/>
              </p:ext>
            </p:extLst>
          </p:nvPr>
        </p:nvGraphicFramePr>
        <p:xfrm>
          <a:off x="618602" y="1925638"/>
          <a:ext cx="7886700" cy="4442643"/>
        </p:xfrm>
        <a:graphic>
          <a:graphicData uri="http://schemas.openxmlformats.org/drawingml/2006/table">
            <a:tbl>
              <a:tblPr/>
              <a:tblGrid>
                <a:gridCol w="2628900">
                  <a:extLst>
                    <a:ext uri="{9D8B030D-6E8A-4147-A177-3AD203B41FA5}">
                      <a16:colId xmlns:a16="http://schemas.microsoft.com/office/drawing/2014/main" val="1617756085"/>
                    </a:ext>
                  </a:extLst>
                </a:gridCol>
                <a:gridCol w="1066094">
                  <a:extLst>
                    <a:ext uri="{9D8B030D-6E8A-4147-A177-3AD203B41FA5}">
                      <a16:colId xmlns:a16="http://schemas.microsoft.com/office/drawing/2014/main" val="2206820062"/>
                    </a:ext>
                  </a:extLst>
                </a:gridCol>
                <a:gridCol w="4191706">
                  <a:extLst>
                    <a:ext uri="{9D8B030D-6E8A-4147-A177-3AD203B41FA5}">
                      <a16:colId xmlns:a16="http://schemas.microsoft.com/office/drawing/2014/main" val="1738054515"/>
                    </a:ext>
                  </a:extLst>
                </a:gridCol>
              </a:tblGrid>
              <a:tr h="903205">
                <a:tc>
                  <a:txBody>
                    <a:bodyPr/>
                    <a:lstStyle/>
                    <a:p>
                      <a:pPr algn="l" fontAlgn="t"/>
                      <a:r>
                        <a:rPr lang="nl-NL" sz="1100" dirty="0">
                          <a:effectLst/>
                        </a:rPr>
                        <a:t>Begrijpbaarheid</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a:effectLst/>
                        </a:rPr>
                        <a:t>Ja</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a:effectLst/>
                        </a:rPr>
                        <a:t>De code is na enige toelichting goed te begrijpen. Nu is dat voor mij wel makkelijk gezegd aangezien ik al bekend ben met de werking ervan. Toch ben ik ervan overtuigd dat ik in korte tijd, iemand die de code nog nooit heeft gezien, de code kan laten begrijpen.</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81542927"/>
                  </a:ext>
                </a:extLst>
              </a:tr>
              <a:tr h="585794">
                <a:tc>
                  <a:txBody>
                    <a:bodyPr/>
                    <a:lstStyle/>
                    <a:p>
                      <a:pPr algn="l" fontAlgn="t"/>
                      <a:r>
                        <a:rPr lang="nl-NL" sz="1100">
                          <a:effectLst/>
                        </a:rPr>
                        <a:t>Uitbreidbaarheid</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a:effectLst/>
                        </a:rPr>
                        <a:t>Ja</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a:effectLst/>
                        </a:rPr>
                        <a:t>De code is goed uitbreidbaar. Er kunnen makkelijk wijzigingen of aanvulling gedaan worden in de ASTNodes om nieuwe of de ontbrekende biedregels te laten werken.</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620226358"/>
                  </a:ext>
                </a:extLst>
              </a:tr>
              <a:tr h="585794">
                <a:tc>
                  <a:txBody>
                    <a:bodyPr/>
                    <a:lstStyle/>
                    <a:p>
                      <a:pPr algn="l" fontAlgn="t"/>
                      <a:r>
                        <a:rPr lang="nl-NL" sz="1100">
                          <a:effectLst/>
                        </a:rPr>
                        <a:t>Complexiteit</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a:effectLst/>
                        </a:rPr>
                        <a:t>Ja</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a:effectLst/>
                        </a:rPr>
                        <a:t>De code is redelijk snel te begrijpen en daardoor vind ik dat de complexiteit niet te hoog ligt. De code dekt tevens de requirements en daardoor is de balans hierin goed.</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934946054"/>
                  </a:ext>
                </a:extLst>
              </a:tr>
              <a:tr h="427088">
                <a:tc>
                  <a:txBody>
                    <a:bodyPr/>
                    <a:lstStyle/>
                    <a:p>
                      <a:pPr algn="l" fontAlgn="t"/>
                      <a:r>
                        <a:rPr lang="nl-NL" sz="1100">
                          <a:effectLst/>
                        </a:rPr>
                        <a:t>Bevat de structuur, uitwerking en ontwerp die in het SAD en SDD terug te vinden zijn.</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a:effectLst/>
                        </a:rPr>
                        <a:t>Niet volledig</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a:effectLst/>
                        </a:rPr>
                        <a:t>De code komt redelijk overeen met het ontwerp. </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402231683"/>
                  </a:ext>
                </a:extLst>
              </a:tr>
              <a:tr h="585794">
                <a:tc>
                  <a:txBody>
                    <a:bodyPr/>
                    <a:lstStyle/>
                    <a:p>
                      <a:pPr algn="l" fontAlgn="t"/>
                      <a:r>
                        <a:rPr lang="nl-NL" sz="1100">
                          <a:effectLst/>
                        </a:rPr>
                        <a:t>Functionaliteiten zijn traceerbaar naar specifieke requirements in het SRS.</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a:effectLst/>
                        </a:rPr>
                        <a:t>Niet volledig</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a:effectLst/>
                        </a:rPr>
                        <a:t>De functienamen van de System Sequence Diagrammen in het SRS komen niet altijd overeen. De traceerbaarheid in en naar de code had wat mij betreft beter gemoeten. </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598854464"/>
                  </a:ext>
                </a:extLst>
              </a:tr>
              <a:tr h="427088">
                <a:tc>
                  <a:txBody>
                    <a:bodyPr/>
                    <a:lstStyle/>
                    <a:p>
                      <a:pPr algn="l" fontAlgn="t"/>
                      <a:r>
                        <a:rPr lang="nl-NL" sz="1100">
                          <a:effectLst/>
                        </a:rPr>
                        <a:t>De nieuwe code mag niet zorgen dat de al bestaande code niet meer werkt of dat de unittests falen.</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a:effectLst/>
                        </a:rPr>
                        <a:t>Ja</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a:effectLst/>
                        </a:rPr>
                        <a:t>De code op master is uitvoerbaar en de unittesten slagen.</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864219122"/>
                  </a:ext>
                </a:extLst>
              </a:tr>
              <a:tr h="744498">
                <a:tc>
                  <a:txBody>
                    <a:bodyPr/>
                    <a:lstStyle/>
                    <a:p>
                      <a:pPr algn="l" fontAlgn="t"/>
                      <a:r>
                        <a:rPr lang="nl-NL" sz="1100">
                          <a:effectLst/>
                        </a:rPr>
                        <a:t>Voldoet aan </a:t>
                      </a:r>
                      <a:r>
                        <a:rPr lang="nl-NL" sz="1100">
                          <a:solidFill>
                            <a:srgbClr val="0052CC"/>
                          </a:solidFill>
                          <a:effectLst/>
                          <a:hlinkClick r:id="rId2"/>
                        </a:rPr>
                        <a:t>Definition of Done</a:t>
                      </a:r>
                      <a:r>
                        <a:rPr lang="nl-NL" sz="1100" baseline="30000">
                          <a:solidFill>
                            <a:srgbClr val="0052CC"/>
                          </a:solidFill>
                          <a:effectLst/>
                          <a:hlinkClick r:id="rId2"/>
                        </a:rPr>
                        <a:t>1</a:t>
                      </a:r>
                      <a:r>
                        <a:rPr lang="nl-NL" sz="1100">
                          <a:solidFill>
                            <a:srgbClr val="0052CC"/>
                          </a:solidFill>
                          <a:effectLst/>
                          <a:hlinkClick r:id="rId2"/>
                        </a:rPr>
                        <a:t> - Code</a:t>
                      </a:r>
                      <a:endParaRPr lang="nl-NL" sz="1100">
                        <a:effectLst/>
                      </a:endParaRP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a:effectLst/>
                        </a:rPr>
                        <a:t>Nee</a:t>
                      </a: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nl-NL" sz="1100" dirty="0">
                          <a:effectLst/>
                        </a:rPr>
                        <a:t>De code heeft niet helemaal 80% </a:t>
                      </a:r>
                      <a:r>
                        <a:rPr lang="nl-NL" sz="1100" dirty="0" err="1">
                          <a:effectLst/>
                        </a:rPr>
                        <a:t>linecoverage</a:t>
                      </a:r>
                      <a:r>
                        <a:rPr lang="nl-NL" sz="1100" dirty="0">
                          <a:effectLst/>
                        </a:rPr>
                        <a:t>.</a:t>
                      </a:r>
                    </a:p>
                    <a:p>
                      <a:pPr algn="l" fontAlgn="t">
                        <a:buFont typeface="Arial" panose="020B0604020202020204" pitchFamily="34" charset="0"/>
                        <a:buChar char="•"/>
                      </a:pPr>
                      <a:r>
                        <a:rPr lang="nl-NL" sz="1100" dirty="0">
                          <a:effectLst/>
                        </a:rPr>
                        <a:t>Alle gemaakte tests slagen.</a:t>
                      </a:r>
                    </a:p>
                    <a:p>
                      <a:pPr algn="l" fontAlgn="t">
                        <a:buFont typeface="Arial" panose="020B0604020202020204" pitchFamily="34" charset="0"/>
                        <a:buChar char="•"/>
                      </a:pPr>
                      <a:r>
                        <a:rPr lang="nl-NL" sz="1100" dirty="0">
                          <a:effectLst/>
                        </a:rPr>
                        <a:t>De code had beter moeten worden gedocumenteerd.</a:t>
                      </a:r>
                    </a:p>
                    <a:p>
                      <a:pPr algn="l" fontAlgn="t">
                        <a:buFont typeface="Arial" panose="020B0604020202020204" pitchFamily="34" charset="0"/>
                        <a:buChar char="•"/>
                      </a:pPr>
                      <a:r>
                        <a:rPr lang="nl-NL" sz="1100" dirty="0">
                          <a:effectLst/>
                        </a:rPr>
                        <a:t>De code wijkt af en toe af van de </a:t>
                      </a:r>
                      <a:r>
                        <a:rPr lang="nl-NL" sz="1100" dirty="0" err="1">
                          <a:solidFill>
                            <a:srgbClr val="0052CC"/>
                          </a:solidFill>
                          <a:effectLst/>
                          <a:hlinkClick r:id="rId3"/>
                        </a:rPr>
                        <a:t>kwaliteits</a:t>
                      </a:r>
                      <a:r>
                        <a:rPr lang="nl-NL" sz="1100" dirty="0">
                          <a:solidFill>
                            <a:srgbClr val="0052CC"/>
                          </a:solidFill>
                          <a:effectLst/>
                          <a:hlinkClick r:id="rId3"/>
                        </a:rPr>
                        <a:t> &amp; stijl </a:t>
                      </a:r>
                      <a:r>
                        <a:rPr lang="nl-NL" sz="1100" dirty="0" err="1">
                          <a:solidFill>
                            <a:srgbClr val="0052CC"/>
                          </a:solidFill>
                          <a:effectLst/>
                          <a:hlinkClick r:id="rId3"/>
                        </a:rPr>
                        <a:t>afsprake</a:t>
                      </a:r>
                      <a:endParaRPr lang="nl-NL" sz="1100" dirty="0">
                        <a:effectLst/>
                      </a:endParaRPr>
                    </a:p>
                  </a:txBody>
                  <a:tcPr marL="61444" marR="61444" marT="43011" marB="43011">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631236588"/>
                  </a:ext>
                </a:extLst>
              </a:tr>
            </a:tbl>
          </a:graphicData>
        </a:graphic>
      </p:graphicFrame>
    </p:spTree>
    <p:extLst>
      <p:ext uri="{BB962C8B-B14F-4D97-AF65-F5344CB8AC3E}">
        <p14:creationId xmlns:p14="http://schemas.microsoft.com/office/powerpoint/2010/main" val="2041800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0C0A7210-2962-68B9-60C5-B4D3392899FD}"/>
              </a:ext>
            </a:extLst>
          </p:cNvPr>
          <p:cNvSpPr>
            <a:spLocks noGrp="1"/>
          </p:cNvSpPr>
          <p:nvPr>
            <p:ph type="body" sz="quarter" idx="10"/>
          </p:nvPr>
        </p:nvSpPr>
        <p:spPr/>
        <p:txBody>
          <a:bodyPr>
            <a:noAutofit/>
          </a:bodyPr>
          <a:lstStyle/>
          <a:p>
            <a:pPr algn="l"/>
            <a:r>
              <a:rPr lang="nl-NL" sz="1400" b="0" i="0" dirty="0">
                <a:solidFill>
                  <a:srgbClr val="172B4D"/>
                </a:solidFill>
                <a:effectLst/>
                <a:latin typeface="-apple-system"/>
              </a:rPr>
              <a:t>SRS &amp; SDD</a:t>
            </a:r>
            <a:br>
              <a:rPr lang="nl-NL" sz="1400" b="0" i="0" dirty="0">
                <a:solidFill>
                  <a:srgbClr val="172B4D"/>
                </a:solidFill>
                <a:effectLst/>
                <a:latin typeface="-apple-system"/>
              </a:rPr>
            </a:br>
            <a:r>
              <a:rPr lang="nl-NL" sz="1400" b="0" i="0" dirty="0">
                <a:solidFill>
                  <a:srgbClr val="172B4D"/>
                </a:solidFill>
                <a:effectLst/>
                <a:latin typeface="-apple-system"/>
              </a:rPr>
              <a:t>Over het proces van de documentatie ben ik wat verdeeld. Naast het SAD en de code werken we ook aan deze documenten, maar ik merk dat hier in het begin niet evenredig aandacht aan werd besteed als de rest. In het begin heb ik niet veel taken gezien die met documentatie te maken hadden; in ieder geval werd daar niet specifiek op ingegaan. De inhoud van deze documenten zijn van kwaliteit omdat deze </a:t>
            </a:r>
            <a:r>
              <a:rPr lang="nl-NL" sz="1400" b="0" i="0" dirty="0" err="1">
                <a:solidFill>
                  <a:srgbClr val="172B4D"/>
                </a:solidFill>
                <a:effectLst/>
                <a:latin typeface="-apple-system"/>
              </a:rPr>
              <a:t>gereviewed</a:t>
            </a:r>
            <a:r>
              <a:rPr lang="nl-NL" sz="1400" b="0" i="0" dirty="0">
                <a:solidFill>
                  <a:srgbClr val="172B4D"/>
                </a:solidFill>
                <a:effectLst/>
                <a:latin typeface="-apple-system"/>
              </a:rPr>
              <a:t> zijn en volgens de eisen geschreven zijn. In de tweede helft van het project is hier meer aandacht aan besteed, vooral aan het SDD. In de laatste paar weken is hier veel meer aandacht aan besteed en zijn problemen en tekortkomingen opgelost. Alle benodigde componenten zijn beschreven, en geen kopjes ontbreken die in het </a:t>
            </a:r>
            <a:r>
              <a:rPr lang="nl-NL" sz="1400" b="0" i="0" dirty="0" err="1">
                <a:solidFill>
                  <a:srgbClr val="172B4D"/>
                </a:solidFill>
                <a:effectLst/>
                <a:latin typeface="-apple-system"/>
              </a:rPr>
              <a:t>PvA</a:t>
            </a:r>
            <a:r>
              <a:rPr lang="nl-NL" sz="1400" b="0" i="0" dirty="0">
                <a:solidFill>
                  <a:srgbClr val="172B4D"/>
                </a:solidFill>
                <a:effectLst/>
                <a:latin typeface="-apple-system"/>
              </a:rPr>
              <a:t> staan genoteerd. Deze zijn ook </a:t>
            </a:r>
            <a:r>
              <a:rPr lang="nl-NL" sz="1400" b="0" i="0" dirty="0" err="1">
                <a:solidFill>
                  <a:srgbClr val="172B4D"/>
                </a:solidFill>
                <a:effectLst/>
                <a:latin typeface="-apple-system"/>
              </a:rPr>
              <a:t>gereviewed</a:t>
            </a:r>
            <a:r>
              <a:rPr lang="nl-NL" sz="1400" b="0" i="0" dirty="0">
                <a:solidFill>
                  <a:srgbClr val="172B4D"/>
                </a:solidFill>
                <a:effectLst/>
                <a:latin typeface="-apple-system"/>
              </a:rPr>
              <a:t> door meerdere personen, eerst bij de individuele taken, en als laatst door de verantwoordelijken. </a:t>
            </a:r>
          </a:p>
          <a:p>
            <a:pPr algn="l"/>
            <a:r>
              <a:rPr lang="nl-NL" sz="1400" b="0" i="0" dirty="0">
                <a:solidFill>
                  <a:srgbClr val="172B4D"/>
                </a:solidFill>
                <a:effectLst/>
                <a:latin typeface="-apple-system"/>
              </a:rPr>
              <a:t>De globale verantwoordelijkheid over de documenten (inclusief het SAD) zijn duidelijk verdeeld over de </a:t>
            </a:r>
            <a:r>
              <a:rPr lang="nl-NL" sz="1400" b="0" i="0" dirty="0" err="1">
                <a:solidFill>
                  <a:srgbClr val="172B4D"/>
                </a:solidFill>
                <a:effectLst/>
                <a:latin typeface="-apple-system"/>
              </a:rPr>
              <a:t>subteams</a:t>
            </a:r>
            <a:r>
              <a:rPr lang="nl-NL" sz="1400" b="0" i="0" dirty="0">
                <a:solidFill>
                  <a:srgbClr val="172B4D"/>
                </a:solidFill>
                <a:effectLst/>
                <a:latin typeface="-apple-system"/>
              </a:rPr>
              <a:t>. Zo weet iedereen welke stukken documentatie gecheckt moet worden voor volledigheid. Mocht er iets onduidelijk of onvolledig blijken, wordt dit bij de </a:t>
            </a:r>
            <a:r>
              <a:rPr lang="nl-NL" sz="1400" b="0" i="0" dirty="0" err="1">
                <a:solidFill>
                  <a:srgbClr val="172B4D"/>
                </a:solidFill>
                <a:effectLst/>
                <a:latin typeface="-apple-system"/>
              </a:rPr>
              <a:t>subteams</a:t>
            </a:r>
            <a:r>
              <a:rPr lang="nl-NL" sz="1400" b="0" i="0" dirty="0">
                <a:solidFill>
                  <a:srgbClr val="172B4D"/>
                </a:solidFill>
                <a:effectLst/>
                <a:latin typeface="-apple-system"/>
              </a:rPr>
              <a:t> aangegeven. De Definition of </a:t>
            </a:r>
            <a:r>
              <a:rPr lang="nl-NL" sz="1400" b="0" i="0" dirty="0" err="1">
                <a:solidFill>
                  <a:srgbClr val="172B4D"/>
                </a:solidFill>
                <a:effectLst/>
                <a:latin typeface="-apple-system"/>
              </a:rPr>
              <a:t>Done</a:t>
            </a:r>
            <a:r>
              <a:rPr lang="nl-NL" sz="1400" b="0" i="0" dirty="0">
                <a:solidFill>
                  <a:srgbClr val="172B4D"/>
                </a:solidFill>
                <a:effectLst/>
                <a:latin typeface="-apple-system"/>
              </a:rPr>
              <a:t> voor documentatie helpt ook bij het reviewen, dankzij deze regels weten </a:t>
            </a:r>
            <a:r>
              <a:rPr lang="nl-NL" sz="1400" b="0" i="0" dirty="0" err="1">
                <a:solidFill>
                  <a:srgbClr val="172B4D"/>
                </a:solidFill>
                <a:effectLst/>
                <a:latin typeface="-apple-system"/>
              </a:rPr>
              <a:t>reviewers</a:t>
            </a:r>
            <a:r>
              <a:rPr lang="nl-NL" sz="1400" b="0" i="0" dirty="0">
                <a:solidFill>
                  <a:srgbClr val="172B4D"/>
                </a:solidFill>
                <a:effectLst/>
                <a:latin typeface="-apple-system"/>
              </a:rPr>
              <a:t> namelijk waar ze extra aandacht aan moeten besteden. Dit bevorderd onder andere de consistentie van de documenten, wat ook aangegeven staat in de ICA controlekaart. </a:t>
            </a:r>
          </a:p>
          <a:p>
            <a:pPr algn="l"/>
            <a:br>
              <a:rPr lang="nl-NL" sz="1400" b="0" i="0" dirty="0">
                <a:solidFill>
                  <a:srgbClr val="172B4D"/>
                </a:solidFill>
                <a:effectLst/>
                <a:latin typeface="-apple-system"/>
              </a:rPr>
            </a:br>
            <a:endParaRPr lang="nl-NL" sz="1400" b="0" i="0" dirty="0">
              <a:solidFill>
                <a:srgbClr val="172B4D"/>
              </a:solidFill>
              <a:effectLst/>
              <a:latin typeface="-apple-system"/>
            </a:endParaRPr>
          </a:p>
          <a:p>
            <a:pPr algn="l"/>
            <a:r>
              <a:rPr lang="nl-NL" sz="1400" b="0" i="0" dirty="0">
                <a:solidFill>
                  <a:srgbClr val="172B4D"/>
                </a:solidFill>
                <a:effectLst/>
                <a:latin typeface="-apple-system"/>
              </a:rPr>
              <a:t>SAD</a:t>
            </a:r>
            <a:br>
              <a:rPr lang="nl-NL" sz="1400" b="0" i="0" dirty="0">
                <a:solidFill>
                  <a:srgbClr val="172B4D"/>
                </a:solidFill>
                <a:effectLst/>
                <a:latin typeface="-apple-system"/>
              </a:rPr>
            </a:br>
            <a:r>
              <a:rPr lang="nl-NL" sz="1400" b="0" i="0" dirty="0">
                <a:solidFill>
                  <a:srgbClr val="172B4D"/>
                </a:solidFill>
                <a:effectLst/>
                <a:latin typeface="-apple-system"/>
              </a:rPr>
              <a:t>Ook dit document voldoet aan de controlekaart criteria. Alle architectuur staat hierin beschreven, al ontbreken er hier en daar linkjes. Verder is hier door de architecten veel aandacht aan besteed, en zijn er ook door anderen contributies gedaan. Dit bevat uitleg over de componenten en hoe deze communiceren, wat goed uitgewerkt is volgens de eisen.</a:t>
            </a:r>
          </a:p>
        </p:txBody>
      </p:sp>
      <p:sp>
        <p:nvSpPr>
          <p:cNvPr id="3" name="Titel 2">
            <a:extLst>
              <a:ext uri="{FF2B5EF4-FFF2-40B4-BE49-F238E27FC236}">
                <a16:creationId xmlns:a16="http://schemas.microsoft.com/office/drawing/2014/main" id="{701CF45B-414A-AD58-0332-E82A70742605}"/>
              </a:ext>
            </a:extLst>
          </p:cNvPr>
          <p:cNvSpPr>
            <a:spLocks noGrp="1"/>
          </p:cNvSpPr>
          <p:nvPr>
            <p:ph type="title"/>
          </p:nvPr>
        </p:nvSpPr>
        <p:spPr/>
        <p:txBody>
          <a:bodyPr/>
          <a:lstStyle/>
          <a:p>
            <a:r>
              <a:rPr lang="nl-NL" dirty="0"/>
              <a:t>En 1 waar we niet blij van worden</a:t>
            </a:r>
          </a:p>
        </p:txBody>
      </p:sp>
      <p:sp>
        <p:nvSpPr>
          <p:cNvPr id="4" name="Tijdelijke aanduiding voor dianummer 3">
            <a:extLst>
              <a:ext uri="{FF2B5EF4-FFF2-40B4-BE49-F238E27FC236}">
                <a16:creationId xmlns:a16="http://schemas.microsoft.com/office/drawing/2014/main" id="{FE2EEBC2-105E-07A4-E69F-5B9C8D4133D0}"/>
              </a:ext>
            </a:extLst>
          </p:cNvPr>
          <p:cNvSpPr>
            <a:spLocks noGrp="1"/>
          </p:cNvSpPr>
          <p:nvPr>
            <p:ph type="sldNum" sz="quarter" idx="11"/>
          </p:nvPr>
        </p:nvSpPr>
        <p:spPr/>
        <p:txBody>
          <a:bodyPr/>
          <a:lstStyle/>
          <a:p>
            <a:fld id="{0D687F6D-ADF0-1C41-93CB-D99BA5E06410}" type="slidenum">
              <a:rPr lang="nl-NL" smtClean="0"/>
              <a:pPr/>
              <a:t>41</a:t>
            </a:fld>
            <a:endParaRPr lang="nl-NL" dirty="0"/>
          </a:p>
        </p:txBody>
      </p:sp>
    </p:spTree>
    <p:extLst>
      <p:ext uri="{BB962C8B-B14F-4D97-AF65-F5344CB8AC3E}">
        <p14:creationId xmlns:p14="http://schemas.microsoft.com/office/powerpoint/2010/main" val="1967454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5C3DF9D-330B-65D0-A0B5-FA2BF737BC78}"/>
              </a:ext>
            </a:extLst>
          </p:cNvPr>
          <p:cNvSpPr>
            <a:spLocks noGrp="1"/>
          </p:cNvSpPr>
          <p:nvPr>
            <p:ph type="body" sz="quarter" idx="10"/>
          </p:nvPr>
        </p:nvSpPr>
        <p:spPr/>
        <p:txBody>
          <a:bodyPr>
            <a:normAutofit/>
          </a:bodyPr>
          <a:lstStyle/>
          <a:p>
            <a:r>
              <a:rPr lang="nl-NL" dirty="0"/>
              <a:t>Wat staat er in jullie </a:t>
            </a:r>
            <a:r>
              <a:rPr lang="nl-NL" dirty="0" err="1"/>
              <a:t>PvA</a:t>
            </a:r>
            <a:r>
              <a:rPr lang="nl-NL" dirty="0"/>
              <a:t>?</a:t>
            </a:r>
          </a:p>
          <a:p>
            <a:endParaRPr lang="nl-NL" dirty="0"/>
          </a:p>
          <a:p>
            <a:endParaRPr lang="nl-NL" dirty="0"/>
          </a:p>
          <a:p>
            <a:endParaRPr lang="nl-NL" dirty="0"/>
          </a:p>
          <a:p>
            <a:endParaRPr lang="nl-NL" dirty="0"/>
          </a:p>
          <a:p>
            <a:endParaRPr lang="nl-NL" dirty="0"/>
          </a:p>
          <a:p>
            <a:endParaRPr lang="nl-NL" dirty="0"/>
          </a:p>
          <a:p>
            <a:endParaRPr lang="nl-NL" dirty="0"/>
          </a:p>
          <a:p>
            <a:endParaRPr lang="nl-NL" dirty="0"/>
          </a:p>
          <a:p>
            <a:endParaRPr lang="nl-NL" dirty="0"/>
          </a:p>
        </p:txBody>
      </p:sp>
      <p:sp>
        <p:nvSpPr>
          <p:cNvPr id="3" name="Titel 2">
            <a:extLst>
              <a:ext uri="{FF2B5EF4-FFF2-40B4-BE49-F238E27FC236}">
                <a16:creationId xmlns:a16="http://schemas.microsoft.com/office/drawing/2014/main" id="{F27AB74E-9681-EF78-BE13-BDDF3BD31BEC}"/>
              </a:ext>
            </a:extLst>
          </p:cNvPr>
          <p:cNvSpPr>
            <a:spLocks noGrp="1"/>
          </p:cNvSpPr>
          <p:nvPr>
            <p:ph type="title"/>
          </p:nvPr>
        </p:nvSpPr>
        <p:spPr/>
        <p:txBody>
          <a:bodyPr/>
          <a:lstStyle/>
          <a:p>
            <a:r>
              <a:rPr lang="nl-NL" dirty="0"/>
              <a:t>Eindproduct</a:t>
            </a:r>
          </a:p>
        </p:txBody>
      </p:sp>
      <p:sp>
        <p:nvSpPr>
          <p:cNvPr id="4" name="Tijdelijke aanduiding voor dianummer 3">
            <a:extLst>
              <a:ext uri="{FF2B5EF4-FFF2-40B4-BE49-F238E27FC236}">
                <a16:creationId xmlns:a16="http://schemas.microsoft.com/office/drawing/2014/main" id="{6DCB04DD-A60B-6223-363B-A5572821758C}"/>
              </a:ext>
            </a:extLst>
          </p:cNvPr>
          <p:cNvSpPr>
            <a:spLocks noGrp="1"/>
          </p:cNvSpPr>
          <p:nvPr>
            <p:ph type="sldNum" sz="quarter" idx="11"/>
          </p:nvPr>
        </p:nvSpPr>
        <p:spPr/>
        <p:txBody>
          <a:bodyPr/>
          <a:lstStyle/>
          <a:p>
            <a:fld id="{0D687F6D-ADF0-1C41-93CB-D99BA5E06410}" type="slidenum">
              <a:rPr lang="nl-NL" smtClean="0"/>
              <a:pPr/>
              <a:t>42</a:t>
            </a:fld>
            <a:endParaRPr lang="nl-NL" dirty="0"/>
          </a:p>
        </p:txBody>
      </p:sp>
    </p:spTree>
    <p:extLst>
      <p:ext uri="{BB962C8B-B14F-4D97-AF65-F5344CB8AC3E}">
        <p14:creationId xmlns:p14="http://schemas.microsoft.com/office/powerpoint/2010/main" val="30956625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C7F45A0-DD5B-A605-8AC0-F0961B31796E}"/>
              </a:ext>
            </a:extLst>
          </p:cNvPr>
          <p:cNvSpPr>
            <a:spLocks noGrp="1"/>
          </p:cNvSpPr>
          <p:nvPr>
            <p:ph type="body" sz="quarter" idx="10"/>
          </p:nvPr>
        </p:nvSpPr>
        <p:spPr/>
        <p:txBody>
          <a:bodyPr/>
          <a:lstStyle/>
          <a:p>
            <a:r>
              <a:rPr lang="nl-NL" sz="1800" dirty="0">
                <a:effectLst/>
                <a:latin typeface="Times New Roman" panose="02020603050405020304" pitchFamily="18" charset="0"/>
                <a:ea typeface="Times New Roman" panose="02020603050405020304" pitchFamily="18" charset="0"/>
              </a:rPr>
              <a:t>Dit project had als doel om ervoor te zorgen dat de MWLC-robot zowel fysiek als in een simulatie autonoom door het schoolgebouw kan rijden. Op het moment van schrijven zijn wij daar gedeeltelijk in geslaagd.</a:t>
            </a:r>
          </a:p>
          <a:p>
            <a:r>
              <a:rPr lang="nl-NL" sz="1800" dirty="0">
                <a:effectLst/>
                <a:latin typeface="Times New Roman" panose="02020603050405020304" pitchFamily="18" charset="0"/>
                <a:ea typeface="Times New Roman" panose="02020603050405020304" pitchFamily="18" charset="0"/>
              </a:rPr>
              <a:t>Het is ons gelukt om de fysieke robot aan te sturen en de hardware daarvoor volledig te ontsluiten. Tevens vertoont de robot in de simulatie hetzelfde gedrag als in het echt, en dat was ook een van de doelstellingen van deze opdracht. De robot rijdt nog niet autonoom, maar er zijn naar mijn mening wel goede opzetten voor gemaakt om dit in de toekomst te realiseren. Zo is er een opzet gemaakt voor de controller op basis van een zogenaamde </a:t>
            </a:r>
            <a:r>
              <a:rPr lang="nl-NL" sz="1800" i="1" dirty="0" err="1">
                <a:effectLst/>
                <a:latin typeface="Times New Roman" panose="02020603050405020304" pitchFamily="18" charset="0"/>
                <a:ea typeface="Times New Roman" panose="02020603050405020304" pitchFamily="18" charset="0"/>
              </a:rPr>
              <a:t>behaviour</a:t>
            </a:r>
            <a:r>
              <a:rPr lang="nl-NL" sz="1800" i="1" dirty="0">
                <a:effectLst/>
                <a:latin typeface="Times New Roman" panose="02020603050405020304" pitchFamily="18" charset="0"/>
                <a:ea typeface="Times New Roman" panose="02020603050405020304" pitchFamily="18" charset="0"/>
              </a:rPr>
              <a:t> tree</a:t>
            </a:r>
            <a:r>
              <a:rPr lang="nl-NL" sz="1800" dirty="0">
                <a:effectLst/>
                <a:latin typeface="Times New Roman" panose="02020603050405020304" pitchFamily="18" charset="0"/>
                <a:ea typeface="Times New Roman" panose="02020603050405020304" pitchFamily="18" charset="0"/>
              </a:rPr>
              <a:t>. De implementatie hiervan zit sterk in elkaar, al schiet de documentatie op sommige punten nog tekort. Ook is er gewerkt aan logica voor </a:t>
            </a:r>
            <a:r>
              <a:rPr lang="nl-NL" sz="1800" dirty="0" err="1">
                <a:effectLst/>
                <a:latin typeface="Times New Roman" panose="02020603050405020304" pitchFamily="18" charset="0"/>
                <a:ea typeface="Times New Roman" panose="02020603050405020304" pitchFamily="18" charset="0"/>
              </a:rPr>
              <a:t>pathfinding</a:t>
            </a:r>
            <a:r>
              <a:rPr lang="nl-NL" sz="1800" dirty="0">
                <a:effectLst/>
                <a:latin typeface="Times New Roman" panose="02020603050405020304" pitchFamily="18" charset="0"/>
                <a:ea typeface="Times New Roman" panose="02020603050405020304" pitchFamily="18" charset="0"/>
              </a:rPr>
              <a:t>, al moet dat nog sterk worden geoptimaliseerd. Daarnaast kan er nu ook op basis van sensordata en </a:t>
            </a:r>
            <a:r>
              <a:rPr lang="nl-NL" sz="1800" i="1" dirty="0">
                <a:effectLst/>
                <a:latin typeface="Times New Roman" panose="02020603050405020304" pitchFamily="18" charset="0"/>
                <a:ea typeface="Times New Roman" panose="02020603050405020304" pitchFamily="18" charset="0"/>
              </a:rPr>
              <a:t>prior </a:t>
            </a:r>
            <a:r>
              <a:rPr lang="nl-NL" sz="1800" i="1" dirty="0" err="1">
                <a:effectLst/>
                <a:latin typeface="Times New Roman" panose="02020603050405020304" pitchFamily="18" charset="0"/>
                <a:ea typeface="Times New Roman" panose="02020603050405020304" pitchFamily="18" charset="0"/>
              </a:rPr>
              <a:t>knowledge</a:t>
            </a:r>
            <a:r>
              <a:rPr lang="nl-NL" sz="1800" i="1" dirty="0">
                <a:effectLst/>
                <a:latin typeface="Times New Roman" panose="02020603050405020304" pitchFamily="18" charset="0"/>
                <a:ea typeface="Times New Roman" panose="02020603050405020304" pitchFamily="18" charset="0"/>
              </a:rPr>
              <a:t> </a:t>
            </a:r>
            <a:r>
              <a:rPr lang="nl-NL" sz="1800" dirty="0">
                <a:effectLst/>
                <a:latin typeface="Times New Roman" panose="02020603050405020304" pitchFamily="18" charset="0"/>
                <a:ea typeface="Times New Roman" panose="02020603050405020304" pitchFamily="18" charset="0"/>
              </a:rPr>
              <a:t>een kaart van de omgeving worden opgesteld, maar dit is nog voor verbetering vatbaar omdat er bijvoorbeeld nog geen filters zijn gebruikt voor positiebepaling. Wij hebben de doelstellingen weliswaar niet helemaal gehaald, maar desalniettemin ben ik van mening dat wij door bovengenoemde punten een zeer nuttige en bruikbare bijdrage hebben geleverd aan het meerjarenplan. </a:t>
            </a:r>
          </a:p>
          <a:p>
            <a:endParaRPr lang="nl-NL" dirty="0"/>
          </a:p>
        </p:txBody>
      </p:sp>
      <p:sp>
        <p:nvSpPr>
          <p:cNvPr id="3" name="Titel 2">
            <a:extLst>
              <a:ext uri="{FF2B5EF4-FFF2-40B4-BE49-F238E27FC236}">
                <a16:creationId xmlns:a16="http://schemas.microsoft.com/office/drawing/2014/main" id="{4BF1F2DD-5FA1-8907-F200-DD54B066712E}"/>
              </a:ext>
            </a:extLst>
          </p:cNvPr>
          <p:cNvSpPr>
            <a:spLocks noGrp="1"/>
          </p:cNvSpPr>
          <p:nvPr>
            <p:ph type="title"/>
          </p:nvPr>
        </p:nvSpPr>
        <p:spPr/>
        <p:txBody>
          <a:bodyPr/>
          <a:lstStyle/>
          <a:p>
            <a:r>
              <a:rPr lang="nl-NL" dirty="0"/>
              <a:t>VOORBEELD EINDPRODUCT</a:t>
            </a:r>
          </a:p>
        </p:txBody>
      </p:sp>
      <p:sp>
        <p:nvSpPr>
          <p:cNvPr id="4" name="Tijdelijke aanduiding voor dianummer 3">
            <a:extLst>
              <a:ext uri="{FF2B5EF4-FFF2-40B4-BE49-F238E27FC236}">
                <a16:creationId xmlns:a16="http://schemas.microsoft.com/office/drawing/2014/main" id="{2956ABFE-37D2-8D5D-FA30-21B99A869957}"/>
              </a:ext>
            </a:extLst>
          </p:cNvPr>
          <p:cNvSpPr>
            <a:spLocks noGrp="1"/>
          </p:cNvSpPr>
          <p:nvPr>
            <p:ph type="sldNum" sz="quarter" idx="11"/>
          </p:nvPr>
        </p:nvSpPr>
        <p:spPr/>
        <p:txBody>
          <a:bodyPr/>
          <a:lstStyle/>
          <a:p>
            <a:fld id="{0D687F6D-ADF0-1C41-93CB-D99BA5E06410}" type="slidenum">
              <a:rPr lang="nl-NL" smtClean="0"/>
              <a:pPr/>
              <a:t>43</a:t>
            </a:fld>
            <a:endParaRPr lang="nl-NL" dirty="0"/>
          </a:p>
        </p:txBody>
      </p:sp>
    </p:spTree>
    <p:extLst>
      <p:ext uri="{BB962C8B-B14F-4D97-AF65-F5344CB8AC3E}">
        <p14:creationId xmlns:p14="http://schemas.microsoft.com/office/powerpoint/2010/main" val="3430317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E551C5B-1506-BDE4-CF70-8A1CA43579F4}"/>
              </a:ext>
            </a:extLst>
          </p:cNvPr>
          <p:cNvSpPr>
            <a:spLocks noGrp="1"/>
          </p:cNvSpPr>
          <p:nvPr>
            <p:ph type="body" sz="quarter" idx="10"/>
          </p:nvPr>
        </p:nvSpPr>
        <p:spPr/>
        <p:txBody>
          <a:bodyPr>
            <a:normAutofit lnSpcReduction="10000"/>
          </a:bodyPr>
          <a:lstStyle/>
          <a:p>
            <a:r>
              <a:rPr lang="nl-NL" sz="1800" dirty="0">
                <a:effectLst/>
                <a:latin typeface="Times New Roman" panose="02020603050405020304" pitchFamily="18" charset="0"/>
                <a:ea typeface="Times New Roman" panose="02020603050405020304" pitchFamily="18" charset="0"/>
              </a:rPr>
              <a:t>Het Plan van Aanpak beschrijft ook enkele kwaliteitseisen aan het eindproduct. Een van die eisen is dat de software volledig overeenkomt met de documentatie en </a:t>
            </a:r>
            <a:r>
              <a:rPr lang="nl-NL" sz="1800" dirty="0" err="1">
                <a:effectLst/>
                <a:latin typeface="Times New Roman" panose="02020603050405020304" pitchFamily="18" charset="0"/>
                <a:ea typeface="Times New Roman" panose="02020603050405020304" pitchFamily="18" charset="0"/>
              </a:rPr>
              <a:t>requirements</a:t>
            </a:r>
            <a:r>
              <a:rPr lang="nl-NL" sz="1800" dirty="0">
                <a:effectLst/>
                <a:latin typeface="Times New Roman" panose="02020603050405020304" pitchFamily="18" charset="0"/>
                <a:ea typeface="Times New Roman" panose="02020603050405020304" pitchFamily="18" charset="0"/>
              </a:rPr>
              <a:t>. Ik vind het lastig om te oordelen of dit voor elk stukje software het geval is, maar er zijn wel een aantal zaken waar dit nog voor verbetering vatbaar zijn. Met name de werking van de controller kan naar mijn mening nog veel beter worden gedocumenteerd zodat een volgende groep hier sneller en beter mee aan de slag kan. Ook zijn niet alle </a:t>
            </a:r>
            <a:r>
              <a:rPr lang="nl-NL" sz="1800" dirty="0" err="1">
                <a:effectLst/>
                <a:latin typeface="Times New Roman" panose="02020603050405020304" pitchFamily="18" charset="0"/>
                <a:ea typeface="Times New Roman" panose="02020603050405020304" pitchFamily="18" charset="0"/>
              </a:rPr>
              <a:t>requirements</a:t>
            </a:r>
            <a:r>
              <a:rPr lang="nl-NL" sz="1800" dirty="0">
                <a:effectLst/>
                <a:latin typeface="Times New Roman" panose="02020603050405020304" pitchFamily="18" charset="0"/>
                <a:ea typeface="Times New Roman" panose="02020603050405020304" pitchFamily="18" charset="0"/>
              </a:rPr>
              <a:t> behaald. Het zou de kwaliteit van het eindproduct ten goede komen als er helder uiteengezet zou worden welke nu precies wel en niet zijn behaald.  </a:t>
            </a:r>
          </a:p>
          <a:p>
            <a:r>
              <a:rPr lang="nl-NL" sz="1800" dirty="0">
                <a:effectLst/>
                <a:latin typeface="Times New Roman" panose="02020603050405020304" pitchFamily="18" charset="0"/>
                <a:ea typeface="Times New Roman" panose="02020603050405020304" pitchFamily="18" charset="0"/>
              </a:rPr>
              <a:t>De code en verslaglegging moeten voldoen aan de </a:t>
            </a:r>
            <a:r>
              <a:rPr lang="nl-NL" sz="1800" dirty="0" err="1">
                <a:effectLst/>
                <a:latin typeface="Times New Roman" panose="02020603050405020304" pitchFamily="18" charset="0"/>
                <a:ea typeface="Times New Roman" panose="02020603050405020304" pitchFamily="18" charset="0"/>
              </a:rPr>
              <a:t>DoD's</a:t>
            </a:r>
            <a:r>
              <a:rPr lang="nl-NL" sz="1800" dirty="0">
                <a:effectLst/>
                <a:latin typeface="Times New Roman" panose="02020603050405020304" pitchFamily="18" charset="0"/>
                <a:ea typeface="Times New Roman" panose="02020603050405020304" pitchFamily="18" charset="0"/>
              </a:rPr>
              <a:t>. Ook dit vind ik lastig om voor elk onderdeeltje te beoordelen, maar ik durf wel met zekerheid te zeggen dat het reviewproces (en dus controle van kwaliteit) over het algemeen goed is nageleefd. Ook is feedback van de docenten altijd zeer ter harte genomen, wat de kwaliteit ten goede is gekomen. </a:t>
            </a:r>
          </a:p>
          <a:p>
            <a:r>
              <a:rPr lang="nl-NL" sz="1800" dirty="0">
                <a:effectLst/>
                <a:latin typeface="Times New Roman" panose="02020603050405020304" pitchFamily="18" charset="0"/>
                <a:ea typeface="Times New Roman" panose="02020603050405020304" pitchFamily="18" charset="0"/>
              </a:rPr>
              <a:t>De testdekking had hoger gekund, maar de belangrijkste functionaliteiten zijn getest waardoor de werking van verschillende componenten voldoende is gevalideerd. Vanwege dit en andere bovengenoemde punten kan ik concluderen dat wij een goede en kwalitatieve bijdrage hebben geleverd aan het einddoel om een </a:t>
            </a:r>
            <a:r>
              <a:rPr lang="nl-NL" sz="1800" dirty="0" err="1">
                <a:effectLst/>
                <a:latin typeface="Times New Roman" panose="02020603050405020304" pitchFamily="18" charset="0"/>
                <a:ea typeface="Times New Roman" panose="02020603050405020304" pitchFamily="18" charset="0"/>
              </a:rPr>
              <a:t>ParkShuttle</a:t>
            </a:r>
            <a:r>
              <a:rPr lang="nl-NL" sz="1800" dirty="0">
                <a:effectLst/>
                <a:latin typeface="Times New Roman" panose="02020603050405020304" pitchFamily="18" charset="0"/>
                <a:ea typeface="Times New Roman" panose="02020603050405020304" pitchFamily="18" charset="0"/>
              </a:rPr>
              <a:t> over de campus te laten scheuren.</a:t>
            </a:r>
          </a:p>
          <a:p>
            <a:endParaRPr lang="nl-NL" dirty="0"/>
          </a:p>
        </p:txBody>
      </p:sp>
      <p:sp>
        <p:nvSpPr>
          <p:cNvPr id="3" name="Titel 2">
            <a:extLst>
              <a:ext uri="{FF2B5EF4-FFF2-40B4-BE49-F238E27FC236}">
                <a16:creationId xmlns:a16="http://schemas.microsoft.com/office/drawing/2014/main" id="{3E10A8CC-1DA3-A911-7396-E5EB0DB53EAF}"/>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9CC1B7CA-97F7-A680-0BA2-F10316E5E167}"/>
              </a:ext>
            </a:extLst>
          </p:cNvPr>
          <p:cNvSpPr>
            <a:spLocks noGrp="1"/>
          </p:cNvSpPr>
          <p:nvPr>
            <p:ph type="sldNum" sz="quarter" idx="11"/>
          </p:nvPr>
        </p:nvSpPr>
        <p:spPr/>
        <p:txBody>
          <a:bodyPr/>
          <a:lstStyle/>
          <a:p>
            <a:fld id="{0D687F6D-ADF0-1C41-93CB-D99BA5E06410}" type="slidenum">
              <a:rPr lang="nl-NL" smtClean="0"/>
              <a:pPr/>
              <a:t>44</a:t>
            </a:fld>
            <a:endParaRPr lang="nl-NL" dirty="0"/>
          </a:p>
        </p:txBody>
      </p:sp>
    </p:spTree>
    <p:extLst>
      <p:ext uri="{BB962C8B-B14F-4D97-AF65-F5344CB8AC3E}">
        <p14:creationId xmlns:p14="http://schemas.microsoft.com/office/powerpoint/2010/main" val="3850612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05B3C9A1-5EBF-F088-99E3-C3F552A431C3}"/>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7509C40C-8983-5D6D-30FA-60403FBFA45C}"/>
              </a:ext>
            </a:extLst>
          </p:cNvPr>
          <p:cNvSpPr>
            <a:spLocks noGrp="1"/>
          </p:cNvSpPr>
          <p:nvPr>
            <p:ph type="title"/>
          </p:nvPr>
        </p:nvSpPr>
        <p:spPr/>
        <p:txBody>
          <a:bodyPr/>
          <a:lstStyle/>
          <a:p>
            <a:r>
              <a:rPr lang="nl-NL" dirty="0"/>
              <a:t>Voorbeeld 2</a:t>
            </a:r>
          </a:p>
        </p:txBody>
      </p:sp>
      <p:sp>
        <p:nvSpPr>
          <p:cNvPr id="4" name="Tijdelijke aanduiding voor dianummer 3">
            <a:extLst>
              <a:ext uri="{FF2B5EF4-FFF2-40B4-BE49-F238E27FC236}">
                <a16:creationId xmlns:a16="http://schemas.microsoft.com/office/drawing/2014/main" id="{9E6ED45C-2E4C-73C7-01AA-0E0F4526C300}"/>
              </a:ext>
            </a:extLst>
          </p:cNvPr>
          <p:cNvSpPr>
            <a:spLocks noGrp="1"/>
          </p:cNvSpPr>
          <p:nvPr>
            <p:ph type="sldNum" sz="quarter" idx="11"/>
          </p:nvPr>
        </p:nvSpPr>
        <p:spPr/>
        <p:txBody>
          <a:bodyPr/>
          <a:lstStyle/>
          <a:p>
            <a:fld id="{0D687F6D-ADF0-1C41-93CB-D99BA5E06410}" type="slidenum">
              <a:rPr lang="nl-NL" smtClean="0"/>
              <a:pPr/>
              <a:t>45</a:t>
            </a:fld>
            <a:endParaRPr lang="nl-NL" dirty="0"/>
          </a:p>
        </p:txBody>
      </p:sp>
      <p:graphicFrame>
        <p:nvGraphicFramePr>
          <p:cNvPr id="5" name="Tabel 4">
            <a:extLst>
              <a:ext uri="{FF2B5EF4-FFF2-40B4-BE49-F238E27FC236}">
                <a16:creationId xmlns:a16="http://schemas.microsoft.com/office/drawing/2014/main" id="{8763F6B8-CF7A-139F-B5DC-852D9530851D}"/>
              </a:ext>
            </a:extLst>
          </p:cNvPr>
          <p:cNvGraphicFramePr>
            <a:graphicFrameLocks noGrp="1"/>
          </p:cNvGraphicFramePr>
          <p:nvPr>
            <p:extLst>
              <p:ext uri="{D42A27DB-BD31-4B8C-83A1-F6EECF244321}">
                <p14:modId xmlns:p14="http://schemas.microsoft.com/office/powerpoint/2010/main" val="996533251"/>
              </p:ext>
            </p:extLst>
          </p:nvPr>
        </p:nvGraphicFramePr>
        <p:xfrm>
          <a:off x="628650" y="1925638"/>
          <a:ext cx="7886700" cy="4259261"/>
        </p:xfrm>
        <a:graphic>
          <a:graphicData uri="http://schemas.openxmlformats.org/drawingml/2006/table">
            <a:tbl>
              <a:tblPr/>
              <a:tblGrid>
                <a:gridCol w="2628900">
                  <a:extLst>
                    <a:ext uri="{9D8B030D-6E8A-4147-A177-3AD203B41FA5}">
                      <a16:colId xmlns:a16="http://schemas.microsoft.com/office/drawing/2014/main" val="1232139305"/>
                    </a:ext>
                  </a:extLst>
                </a:gridCol>
                <a:gridCol w="2628900">
                  <a:extLst>
                    <a:ext uri="{9D8B030D-6E8A-4147-A177-3AD203B41FA5}">
                      <a16:colId xmlns:a16="http://schemas.microsoft.com/office/drawing/2014/main" val="3853762031"/>
                    </a:ext>
                  </a:extLst>
                </a:gridCol>
                <a:gridCol w="2628900">
                  <a:extLst>
                    <a:ext uri="{9D8B030D-6E8A-4147-A177-3AD203B41FA5}">
                      <a16:colId xmlns:a16="http://schemas.microsoft.com/office/drawing/2014/main" val="2357014188"/>
                    </a:ext>
                  </a:extLst>
                </a:gridCol>
              </a:tblGrid>
              <a:tr h="4259261">
                <a:tc>
                  <a:txBody>
                    <a:bodyPr/>
                    <a:lstStyle/>
                    <a:p>
                      <a:pPr algn="l" fontAlgn="t">
                        <a:buFont typeface="Arial" panose="020B0604020202020204" pitchFamily="34" charset="0"/>
                        <a:buChar char="•"/>
                      </a:pPr>
                      <a:r>
                        <a:rPr lang="nl-NL" sz="1200" dirty="0">
                          <a:effectLst/>
                        </a:rPr>
                        <a:t>Voldoet aan de must </a:t>
                      </a:r>
                      <a:r>
                        <a:rPr lang="nl-NL" sz="1200" dirty="0" err="1">
                          <a:effectLst/>
                        </a:rPr>
                        <a:t>requirements</a:t>
                      </a:r>
                      <a:r>
                        <a:rPr lang="nl-NL" sz="1200" dirty="0">
                          <a:effectLst/>
                        </a:rPr>
                        <a:t> opgesteld in het SRS.</a:t>
                      </a:r>
                    </a:p>
                    <a:p>
                      <a:pPr algn="l" fontAlgn="t">
                        <a:buFont typeface="Arial" panose="020B0604020202020204" pitchFamily="34" charset="0"/>
                        <a:buChar char="•"/>
                      </a:pPr>
                      <a:r>
                        <a:rPr lang="nl-NL" sz="1200" dirty="0">
                          <a:effectLst/>
                        </a:rPr>
                        <a:t>De ontwerpdocumenten, de code en de overdrachtsdocumentatie zijn op geen enkel aspect in strijd met elkaar.</a:t>
                      </a:r>
                    </a:p>
                    <a:p>
                      <a:pPr algn="l" fontAlgn="t">
                        <a:buFont typeface="Arial" panose="020B0604020202020204" pitchFamily="34" charset="0"/>
                        <a:buChar char="•"/>
                      </a:pPr>
                      <a:r>
                        <a:rPr lang="nl-NL" sz="1200" dirty="0">
                          <a:effectLst/>
                        </a:rPr>
                        <a:t>Bevat een </a:t>
                      </a:r>
                      <a:r>
                        <a:rPr lang="nl-NL" sz="1200" dirty="0" err="1">
                          <a:effectLst/>
                        </a:rPr>
                        <a:t>readme</a:t>
                      </a:r>
                      <a:r>
                        <a:rPr lang="nl-NL" sz="1200" dirty="0">
                          <a:effectLst/>
                        </a:rPr>
                        <a:t> met instructies voor het compileren en uitvoeren van het product. Dit moet te allen tijde werken.</a:t>
                      </a:r>
                    </a:p>
                    <a:p>
                      <a:pPr algn="l" fontAlgn="t">
                        <a:buFont typeface="Arial" panose="020B0604020202020204" pitchFamily="34" charset="0"/>
                        <a:buChar char="•"/>
                      </a:pPr>
                      <a:r>
                        <a:rPr lang="nl-NL" sz="1200" dirty="0">
                          <a:effectLst/>
                        </a:rPr>
                        <a:t>Het eindproduct kan vlekkeloos builden met het commando "</a:t>
                      </a:r>
                      <a:r>
                        <a:rPr lang="nl-NL" sz="1200" dirty="0" err="1">
                          <a:effectLst/>
                        </a:rPr>
                        <a:t>colcon</a:t>
                      </a:r>
                      <a:r>
                        <a:rPr lang="nl-NL" sz="1200" dirty="0">
                          <a:effectLst/>
                        </a:rPr>
                        <a:t> </a:t>
                      </a:r>
                      <a:r>
                        <a:rPr lang="nl-NL" sz="1200" dirty="0" err="1">
                          <a:effectLst/>
                        </a:rPr>
                        <a:t>build</a:t>
                      </a:r>
                      <a:r>
                        <a:rPr lang="nl-NL" sz="1200" dirty="0">
                          <a:effectLst/>
                        </a:rPr>
                        <a:t>".</a:t>
                      </a:r>
                    </a:p>
                    <a:p>
                      <a:pPr algn="l" fontAlgn="t">
                        <a:buFont typeface="Arial" panose="020B0604020202020204" pitchFamily="34" charset="0"/>
                        <a:buChar char="•"/>
                      </a:pPr>
                      <a:r>
                        <a:rPr lang="nl-NL" sz="1200" dirty="0">
                          <a:effectLst/>
                        </a:rPr>
                        <a:t>Het eindproduct in de vorm van de MWLC-robot en simulatie, kan het scenario uitvoeren zoals in </a:t>
                      </a:r>
                      <a:r>
                        <a:rPr lang="nl-NL" sz="1200" dirty="0">
                          <a:solidFill>
                            <a:srgbClr val="0052CC"/>
                          </a:solidFill>
                          <a:effectLst/>
                          <a:hlinkClick r:id="rId2"/>
                        </a:rPr>
                        <a:t>hoofdstuk 3</a:t>
                      </a:r>
                      <a:r>
                        <a:rPr lang="nl-NL" sz="1200" dirty="0">
                          <a:effectLst/>
                        </a:rPr>
                        <a:t> is beschreven.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nl-NL" sz="1200">
                          <a:solidFill>
                            <a:srgbClr val="000000"/>
                          </a:solidFill>
                          <a:effectLst/>
                        </a:rPr>
                        <a:t>Matig, veel must requirements zijn gerealiseerd, maar niet allemaal. Daarnaast is de uitvoering van sommige inconsistent.</a:t>
                      </a:r>
                      <a:endParaRPr lang="nl-NL" sz="1200">
                        <a:effectLst/>
                      </a:endParaRPr>
                    </a:p>
                    <a:p>
                      <a:pPr algn="l" fontAlgn="t">
                        <a:buFont typeface="Arial" panose="020B0604020202020204" pitchFamily="34" charset="0"/>
                        <a:buChar char="•"/>
                      </a:pPr>
                      <a:r>
                        <a:rPr lang="nl-NL" sz="1200">
                          <a:solidFill>
                            <a:srgbClr val="000000"/>
                          </a:solidFill>
                          <a:effectLst/>
                        </a:rPr>
                        <a:t>Matig, de documenten spreken elkaar niet direct tegen. Ze laten wel ruimte voor onduidelijkheden over omdat niet alles even concreet is.</a:t>
                      </a:r>
                      <a:br>
                        <a:rPr lang="nl-NL" sz="1200">
                          <a:solidFill>
                            <a:srgbClr val="000000"/>
                          </a:solidFill>
                          <a:effectLst/>
                        </a:rPr>
                      </a:br>
                      <a:endParaRPr lang="nl-NL" sz="1200">
                        <a:effectLst/>
                      </a:endParaRPr>
                    </a:p>
                    <a:p>
                      <a:pPr algn="l" fontAlgn="t">
                        <a:buFont typeface="Arial" panose="020B0604020202020204" pitchFamily="34" charset="0"/>
                        <a:buChar char="•"/>
                      </a:pPr>
                      <a:r>
                        <a:rPr lang="nl-NL" sz="1200">
                          <a:solidFill>
                            <a:srgbClr val="000000"/>
                          </a:solidFill>
                          <a:effectLst/>
                        </a:rPr>
                        <a:t>Goed, door de readme te volgen kun je het systeem opstarten.</a:t>
                      </a:r>
                    </a:p>
                    <a:p>
                      <a:pPr algn="l" fontAlgn="t">
                        <a:buFont typeface="Arial" panose="020B0604020202020204" pitchFamily="34" charset="0"/>
                        <a:buChar char="•"/>
                      </a:pPr>
                      <a:r>
                        <a:rPr lang="nl-NL" sz="1200">
                          <a:solidFill>
                            <a:srgbClr val="000000"/>
                          </a:solidFill>
                          <a:effectLst/>
                        </a:rPr>
                        <a:t>Slecht, het eindproduct buildt niet met "colcon build" maar met een enkel build.sh bestand.</a:t>
                      </a:r>
                      <a:endParaRPr lang="nl-NL" sz="1200">
                        <a:effectLst/>
                      </a:endParaRPr>
                    </a:p>
                    <a:p>
                      <a:pPr algn="l" fontAlgn="t">
                        <a:buFont typeface="Arial" panose="020B0604020202020204" pitchFamily="34" charset="0"/>
                        <a:buChar char="•"/>
                      </a:pPr>
                      <a:r>
                        <a:rPr lang="nl-NL" sz="1200">
                          <a:solidFill>
                            <a:srgbClr val="000000"/>
                          </a:solidFill>
                          <a:effectLst/>
                        </a:rPr>
                        <a:t>Slecht, het eindproduct heeft niet alle functionaliteiten. Daarnaast is de fysieke robot kapot en is dus geen van die functionaliteiten gerealiseerd.</a:t>
                      </a:r>
                      <a:endParaRPr lang="nl-NL" sz="1200">
                        <a:effectLst/>
                      </a:endParaRP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dirty="0">
                          <a:solidFill>
                            <a:srgbClr val="000000"/>
                          </a:solidFill>
                          <a:effectLst/>
                        </a:rPr>
                        <a:t>Matig, het eindproduct voldoet aan veel van de van tevoren opgestelde eisen. Maar er zijn ook veel componenten die nog niet zijn geïntegreerd of simpelweg nog niet goed genoeg werken. Daarnaast is de fysieke robot kapot waardoor alle functionaliteiten buiten </a:t>
                      </a:r>
                      <a:r>
                        <a:rPr lang="nl-NL" sz="1200" dirty="0" err="1">
                          <a:solidFill>
                            <a:srgbClr val="000000"/>
                          </a:solidFill>
                          <a:effectLst/>
                        </a:rPr>
                        <a:t>gazebo</a:t>
                      </a:r>
                      <a:r>
                        <a:rPr lang="nl-NL" sz="1200" dirty="0">
                          <a:solidFill>
                            <a:srgbClr val="000000"/>
                          </a:solidFill>
                          <a:effectLst/>
                        </a:rPr>
                        <a:t> niet voor het scenario bewezen </a:t>
                      </a:r>
                      <a:r>
                        <a:rPr lang="nl-NL" sz="1200" dirty="0" err="1">
                          <a:solidFill>
                            <a:srgbClr val="000000"/>
                          </a:solidFill>
                          <a:effectLst/>
                        </a:rPr>
                        <a:t>ku</a:t>
                      </a:r>
                      <a:endParaRPr lang="nl-NL" sz="1200" dirty="0">
                        <a:effectLst/>
                      </a:endParaRP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951227485"/>
                  </a:ext>
                </a:extLst>
              </a:tr>
            </a:tbl>
          </a:graphicData>
        </a:graphic>
      </p:graphicFrame>
    </p:spTree>
    <p:extLst>
      <p:ext uri="{BB962C8B-B14F-4D97-AF65-F5344CB8AC3E}">
        <p14:creationId xmlns:p14="http://schemas.microsoft.com/office/powerpoint/2010/main" val="632601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1E7C9EB-4C04-4113-B646-E95B9823EAC2}"/>
              </a:ext>
            </a:extLst>
          </p:cNvPr>
          <p:cNvSpPr>
            <a:spLocks noGrp="1"/>
          </p:cNvSpPr>
          <p:nvPr>
            <p:ph type="body" sz="quarter" idx="10"/>
          </p:nvPr>
        </p:nvSpPr>
        <p:spPr/>
        <p:txBody>
          <a:bodyPr/>
          <a:lstStyle/>
          <a:p>
            <a:pPr lvl="0"/>
            <a:r>
              <a:rPr lang="nl-NL" b="1" dirty="0"/>
              <a:t>2.7.1.1. Eindproduct doel gehaald?</a:t>
            </a:r>
          </a:p>
          <a:p>
            <a:r>
              <a:rPr lang="nl-NL" dirty="0"/>
              <a:t>Het doel is een anonieme chatapplicatie, waarbij het mogelijk is om berichten tot 10gb heen en weer ter sturen. De chatapplicatie moet zowel </a:t>
            </a:r>
            <a:r>
              <a:rPr lang="nl-NL" dirty="0" err="1"/>
              <a:t>prive</a:t>
            </a:r>
            <a:r>
              <a:rPr lang="nl-NL" dirty="0"/>
              <a:t> als </a:t>
            </a:r>
            <a:r>
              <a:rPr lang="nl-NL" dirty="0" err="1"/>
              <a:t>groepschat</a:t>
            </a:r>
            <a:r>
              <a:rPr lang="nl-NL" dirty="0"/>
              <a:t> ondersteunen. Onze applicatie is anoniem, zolang er genoeg chatapplicatie aanstaan. Dit zorgt ervoor dat er genoeg paden gemaakt kunnen worden waardoor een bericht ook voor een afluisteraar </a:t>
            </a:r>
            <a:r>
              <a:rPr lang="nl-NL" dirty="0" err="1"/>
              <a:t>onvolgbaar</a:t>
            </a:r>
            <a:r>
              <a:rPr lang="nl-NL" dirty="0"/>
              <a:t> is. Het versturen van een groot bestand of </a:t>
            </a:r>
            <a:r>
              <a:rPr lang="nl-NL" dirty="0" err="1"/>
              <a:t>groepschat</a:t>
            </a:r>
            <a:r>
              <a:rPr lang="nl-NL" dirty="0"/>
              <a:t> is nog niet mogelijk. Ik denk dat dat met de huidige architectuur wel mogelijk is. </a:t>
            </a:r>
            <a:r>
              <a:rPr lang="nl-NL" dirty="0" err="1"/>
              <a:t>Architectureel</a:t>
            </a:r>
            <a:r>
              <a:rPr lang="nl-NL" dirty="0"/>
              <a:t> is het systeem voldoende mits er genoeg tijd is om dit uit te werken.</a:t>
            </a:r>
          </a:p>
          <a:p>
            <a:r>
              <a:rPr lang="nl-NL" dirty="0"/>
              <a:t>Ik denk dat als de onderzoeken meer toepasbare prototypes opleverden dat wij de constructie fase </a:t>
            </a:r>
            <a:r>
              <a:rPr lang="nl-NL" dirty="0" err="1"/>
              <a:t>comfortabler</a:t>
            </a:r>
            <a:r>
              <a:rPr lang="nl-NL" dirty="0"/>
              <a:t> in gingen. De integratie had dan eerder plaats kunnen vinden.</a:t>
            </a:r>
          </a:p>
          <a:p>
            <a:endParaRPr lang="nl-NL" dirty="0"/>
          </a:p>
        </p:txBody>
      </p:sp>
      <p:sp>
        <p:nvSpPr>
          <p:cNvPr id="3" name="Titel 2">
            <a:extLst>
              <a:ext uri="{FF2B5EF4-FFF2-40B4-BE49-F238E27FC236}">
                <a16:creationId xmlns:a16="http://schemas.microsoft.com/office/drawing/2014/main" id="{312BB2F7-67A6-40ED-A8AA-DFEF2853A957}"/>
              </a:ext>
            </a:extLst>
          </p:cNvPr>
          <p:cNvSpPr>
            <a:spLocks noGrp="1"/>
          </p:cNvSpPr>
          <p:nvPr>
            <p:ph type="title"/>
          </p:nvPr>
        </p:nvSpPr>
        <p:spPr/>
        <p:txBody>
          <a:bodyPr/>
          <a:lstStyle/>
          <a:p>
            <a:r>
              <a:rPr lang="nl-NL" dirty="0"/>
              <a:t>Vraag jezelf ook af?</a:t>
            </a:r>
          </a:p>
        </p:txBody>
      </p:sp>
      <p:sp>
        <p:nvSpPr>
          <p:cNvPr id="4" name="Tijdelijke aanduiding voor dianummer 3">
            <a:extLst>
              <a:ext uri="{FF2B5EF4-FFF2-40B4-BE49-F238E27FC236}">
                <a16:creationId xmlns:a16="http://schemas.microsoft.com/office/drawing/2014/main" id="{26F8DF75-3537-4442-8D9E-2865B6E6A6F9}"/>
              </a:ext>
            </a:extLst>
          </p:cNvPr>
          <p:cNvSpPr>
            <a:spLocks noGrp="1"/>
          </p:cNvSpPr>
          <p:nvPr>
            <p:ph type="sldNum" sz="quarter" idx="11"/>
          </p:nvPr>
        </p:nvSpPr>
        <p:spPr/>
        <p:txBody>
          <a:bodyPr/>
          <a:lstStyle/>
          <a:p>
            <a:fld id="{0D687F6D-ADF0-1C41-93CB-D99BA5E06410}" type="slidenum">
              <a:rPr lang="nl-NL" smtClean="0"/>
              <a:pPr/>
              <a:t>46</a:t>
            </a:fld>
            <a:endParaRPr lang="nl-NL" dirty="0"/>
          </a:p>
        </p:txBody>
      </p:sp>
    </p:spTree>
    <p:extLst>
      <p:ext uri="{BB962C8B-B14F-4D97-AF65-F5344CB8AC3E}">
        <p14:creationId xmlns:p14="http://schemas.microsoft.com/office/powerpoint/2010/main" val="33238333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2688D9E-25CE-EF48-BA57-F7201E0B48AB}"/>
              </a:ext>
            </a:extLst>
          </p:cNvPr>
          <p:cNvSpPr>
            <a:spLocks noGrp="1"/>
          </p:cNvSpPr>
          <p:nvPr>
            <p:ph type="body" sz="quarter" idx="10"/>
          </p:nvPr>
        </p:nvSpPr>
        <p:spPr/>
        <p:txBody>
          <a:bodyPr>
            <a:normAutofit/>
          </a:bodyPr>
          <a:lstStyle/>
          <a:p>
            <a:endParaRPr lang="nl-NL" dirty="0"/>
          </a:p>
        </p:txBody>
      </p:sp>
      <p:sp>
        <p:nvSpPr>
          <p:cNvPr id="3" name="Titel 2">
            <a:extLst>
              <a:ext uri="{FF2B5EF4-FFF2-40B4-BE49-F238E27FC236}">
                <a16:creationId xmlns:a16="http://schemas.microsoft.com/office/drawing/2014/main" id="{8764023B-613F-7483-7A35-8D757B904468}"/>
              </a:ext>
            </a:extLst>
          </p:cNvPr>
          <p:cNvSpPr>
            <a:spLocks noGrp="1"/>
          </p:cNvSpPr>
          <p:nvPr>
            <p:ph type="title"/>
          </p:nvPr>
        </p:nvSpPr>
        <p:spPr/>
        <p:txBody>
          <a:bodyPr/>
          <a:lstStyle/>
          <a:p>
            <a:r>
              <a:rPr lang="nl-NL" dirty="0"/>
              <a:t>Zo dus niet…..</a:t>
            </a:r>
          </a:p>
        </p:txBody>
      </p:sp>
      <p:sp>
        <p:nvSpPr>
          <p:cNvPr id="4" name="Tijdelijke aanduiding voor dianummer 3">
            <a:extLst>
              <a:ext uri="{FF2B5EF4-FFF2-40B4-BE49-F238E27FC236}">
                <a16:creationId xmlns:a16="http://schemas.microsoft.com/office/drawing/2014/main" id="{548B225A-A6E2-2418-2472-39C6D5890236}"/>
              </a:ext>
            </a:extLst>
          </p:cNvPr>
          <p:cNvSpPr>
            <a:spLocks noGrp="1"/>
          </p:cNvSpPr>
          <p:nvPr>
            <p:ph type="sldNum" sz="quarter" idx="11"/>
          </p:nvPr>
        </p:nvSpPr>
        <p:spPr/>
        <p:txBody>
          <a:bodyPr/>
          <a:lstStyle/>
          <a:p>
            <a:fld id="{0D687F6D-ADF0-1C41-93CB-D99BA5E06410}" type="slidenum">
              <a:rPr lang="nl-NL" smtClean="0"/>
              <a:pPr/>
              <a:t>47</a:t>
            </a:fld>
            <a:endParaRPr lang="nl-NL" dirty="0"/>
          </a:p>
        </p:txBody>
      </p:sp>
      <p:graphicFrame>
        <p:nvGraphicFramePr>
          <p:cNvPr id="5" name="Tabel 4">
            <a:extLst>
              <a:ext uri="{FF2B5EF4-FFF2-40B4-BE49-F238E27FC236}">
                <a16:creationId xmlns:a16="http://schemas.microsoft.com/office/drawing/2014/main" id="{D456D8C6-A5CC-BC15-307B-AB22D9DB0E42}"/>
              </a:ext>
            </a:extLst>
          </p:cNvPr>
          <p:cNvGraphicFramePr>
            <a:graphicFrameLocks noGrp="1"/>
          </p:cNvGraphicFramePr>
          <p:nvPr>
            <p:extLst>
              <p:ext uri="{D42A27DB-BD31-4B8C-83A1-F6EECF244321}">
                <p14:modId xmlns:p14="http://schemas.microsoft.com/office/powerpoint/2010/main" val="2198827316"/>
              </p:ext>
            </p:extLst>
          </p:nvPr>
        </p:nvGraphicFramePr>
        <p:xfrm>
          <a:off x="628650" y="1925637"/>
          <a:ext cx="7886700" cy="4259259"/>
        </p:xfrm>
        <a:graphic>
          <a:graphicData uri="http://schemas.openxmlformats.org/drawingml/2006/table">
            <a:tbl>
              <a:tblPr firstRow="1" firstCol="1" bandRow="1">
                <a:tableStyleId>{5C22544A-7EE6-4342-B048-85BDC9FD1C3A}</a:tableStyleId>
              </a:tblPr>
              <a:tblGrid>
                <a:gridCol w="3913205">
                  <a:extLst>
                    <a:ext uri="{9D8B030D-6E8A-4147-A177-3AD203B41FA5}">
                      <a16:colId xmlns:a16="http://schemas.microsoft.com/office/drawing/2014/main" val="1782924399"/>
                    </a:ext>
                  </a:extLst>
                </a:gridCol>
                <a:gridCol w="3973495">
                  <a:extLst>
                    <a:ext uri="{9D8B030D-6E8A-4147-A177-3AD203B41FA5}">
                      <a16:colId xmlns:a16="http://schemas.microsoft.com/office/drawing/2014/main" val="1133472580"/>
                    </a:ext>
                  </a:extLst>
                </a:gridCol>
              </a:tblGrid>
              <a:tr h="473251">
                <a:tc>
                  <a:txBody>
                    <a:bodyPr/>
                    <a:lstStyle/>
                    <a:p>
                      <a:pPr algn="ctr"/>
                      <a:r>
                        <a:rPr lang="nl-NL" sz="1200">
                          <a:effectLst/>
                        </a:rPr>
                        <a:t>Deel product</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algn="ctr"/>
                      <a:r>
                        <a:rPr lang="nl-NL" sz="1200">
                          <a:effectLst/>
                        </a:rPr>
                        <a:t>Eindcijfer</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extLst>
                  <a:ext uri="{0D108BD9-81ED-4DB2-BD59-A6C34878D82A}">
                    <a16:rowId xmlns:a16="http://schemas.microsoft.com/office/drawing/2014/main" val="1947026568"/>
                  </a:ext>
                </a:extLst>
              </a:tr>
              <a:tr h="473251">
                <a:tc>
                  <a:txBody>
                    <a:bodyPr/>
                    <a:lstStyle/>
                    <a:p>
                      <a:r>
                        <a:rPr lang="nl-NL" sz="1200">
                          <a:effectLst/>
                        </a:rPr>
                        <a:t>PVA</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r>
                        <a:rPr lang="nl-NL" sz="1200">
                          <a:effectLst/>
                        </a:rPr>
                        <a:t>8</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extLst>
                  <a:ext uri="{0D108BD9-81ED-4DB2-BD59-A6C34878D82A}">
                    <a16:rowId xmlns:a16="http://schemas.microsoft.com/office/drawing/2014/main" val="2068582259"/>
                  </a:ext>
                </a:extLst>
              </a:tr>
              <a:tr h="473251">
                <a:tc>
                  <a:txBody>
                    <a:bodyPr/>
                    <a:lstStyle/>
                    <a:p>
                      <a:r>
                        <a:rPr lang="nl-NL" sz="1200">
                          <a:effectLst/>
                        </a:rPr>
                        <a:t>SAD</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r>
                        <a:rPr lang="nl-NL" sz="1200">
                          <a:effectLst/>
                        </a:rPr>
                        <a:t>8</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extLst>
                  <a:ext uri="{0D108BD9-81ED-4DB2-BD59-A6C34878D82A}">
                    <a16:rowId xmlns:a16="http://schemas.microsoft.com/office/drawing/2014/main" val="2847000484"/>
                  </a:ext>
                </a:extLst>
              </a:tr>
              <a:tr h="473251">
                <a:tc>
                  <a:txBody>
                    <a:bodyPr/>
                    <a:lstStyle/>
                    <a:p>
                      <a:r>
                        <a:rPr lang="nl-NL" sz="1200">
                          <a:effectLst/>
                        </a:rPr>
                        <a:t>SRS</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r>
                        <a:rPr lang="nl-NL" sz="1200">
                          <a:effectLst/>
                        </a:rPr>
                        <a:t>8</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extLst>
                  <a:ext uri="{0D108BD9-81ED-4DB2-BD59-A6C34878D82A}">
                    <a16:rowId xmlns:a16="http://schemas.microsoft.com/office/drawing/2014/main" val="503863330"/>
                  </a:ext>
                </a:extLst>
              </a:tr>
              <a:tr h="473251">
                <a:tc>
                  <a:txBody>
                    <a:bodyPr/>
                    <a:lstStyle/>
                    <a:p>
                      <a:r>
                        <a:rPr lang="nl-NL" sz="1200">
                          <a:effectLst/>
                        </a:rPr>
                        <a:t>SDD</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r>
                        <a:rPr lang="nl-NL" sz="1200">
                          <a:effectLst/>
                        </a:rPr>
                        <a:t>6</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extLst>
                  <a:ext uri="{0D108BD9-81ED-4DB2-BD59-A6C34878D82A}">
                    <a16:rowId xmlns:a16="http://schemas.microsoft.com/office/drawing/2014/main" val="1148205902"/>
                  </a:ext>
                </a:extLst>
              </a:tr>
              <a:tr h="473251">
                <a:tc>
                  <a:txBody>
                    <a:bodyPr/>
                    <a:lstStyle/>
                    <a:p>
                      <a:r>
                        <a:rPr lang="nl-NL" sz="1200">
                          <a:effectLst/>
                        </a:rPr>
                        <a:t>TestRapport</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r>
                        <a:rPr lang="nl-NL" sz="1200">
                          <a:effectLst/>
                        </a:rPr>
                        <a:t>8</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extLst>
                  <a:ext uri="{0D108BD9-81ED-4DB2-BD59-A6C34878D82A}">
                    <a16:rowId xmlns:a16="http://schemas.microsoft.com/office/drawing/2014/main" val="477673057"/>
                  </a:ext>
                </a:extLst>
              </a:tr>
              <a:tr h="473251">
                <a:tc>
                  <a:txBody>
                    <a:bodyPr/>
                    <a:lstStyle/>
                    <a:p>
                      <a:r>
                        <a:rPr lang="nl-NL" sz="1200">
                          <a:effectLst/>
                        </a:rPr>
                        <a:t>Code</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r>
                        <a:rPr lang="nl-NL" sz="1200">
                          <a:effectLst/>
                        </a:rPr>
                        <a:t>6</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extLst>
                  <a:ext uri="{0D108BD9-81ED-4DB2-BD59-A6C34878D82A}">
                    <a16:rowId xmlns:a16="http://schemas.microsoft.com/office/drawing/2014/main" val="3621512505"/>
                  </a:ext>
                </a:extLst>
              </a:tr>
              <a:tr h="473251">
                <a:tc>
                  <a:txBody>
                    <a:bodyPr/>
                    <a:lstStyle/>
                    <a:p>
                      <a:r>
                        <a:rPr lang="nl-NL" sz="1200">
                          <a:effectLst/>
                        </a:rPr>
                        <a:t>Onderzoeken</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r>
                        <a:rPr lang="nl-NL" sz="1200">
                          <a:effectLst/>
                        </a:rPr>
                        <a:t>6</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extLst>
                  <a:ext uri="{0D108BD9-81ED-4DB2-BD59-A6C34878D82A}">
                    <a16:rowId xmlns:a16="http://schemas.microsoft.com/office/drawing/2014/main" val="2000404500"/>
                  </a:ext>
                </a:extLst>
              </a:tr>
              <a:tr h="473251">
                <a:tc>
                  <a:txBody>
                    <a:bodyPr/>
                    <a:lstStyle/>
                    <a:p>
                      <a:pPr algn="ctr"/>
                      <a:r>
                        <a:rPr lang="nl-NL" sz="1200">
                          <a:effectLst/>
                        </a:rPr>
                        <a:t>Totaal</a:t>
                      </a:r>
                      <a:endParaRPr lang="nl-NL" sz="12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algn="ctr"/>
                      <a:r>
                        <a:rPr lang="nl-NL" sz="1200" dirty="0">
                          <a:effectLst/>
                        </a:rPr>
                        <a:t>7.1</a:t>
                      </a:r>
                      <a:endParaRPr lang="nl-NL" sz="1200" dirty="0">
                        <a:effectLst/>
                        <a:latin typeface="Times New Roman" panose="02020603050405020304" pitchFamily="18" charset="0"/>
                        <a:ea typeface="Times New Roman" panose="02020603050405020304" pitchFamily="18" charset="0"/>
                      </a:endParaRPr>
                    </a:p>
                  </a:txBody>
                  <a:tcPr marL="47625" marR="47625" marT="47625" marB="47625" anchor="ctr"/>
                </a:tc>
                <a:extLst>
                  <a:ext uri="{0D108BD9-81ED-4DB2-BD59-A6C34878D82A}">
                    <a16:rowId xmlns:a16="http://schemas.microsoft.com/office/drawing/2014/main" val="3803142829"/>
                  </a:ext>
                </a:extLst>
              </a:tr>
            </a:tbl>
          </a:graphicData>
        </a:graphic>
      </p:graphicFrame>
    </p:spTree>
    <p:extLst>
      <p:ext uri="{BB962C8B-B14F-4D97-AF65-F5344CB8AC3E}">
        <p14:creationId xmlns:p14="http://schemas.microsoft.com/office/powerpoint/2010/main" val="2911862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type="body" sz="quarter" idx="10"/>
          </p:nvPr>
        </p:nvSpPr>
        <p:spPr/>
        <p:txBody>
          <a:bodyPr>
            <a:normAutofit/>
          </a:bodyPr>
          <a:lstStyle/>
          <a:p>
            <a:pPr lvl="0"/>
            <a:r>
              <a:rPr lang="nl-NL" dirty="0"/>
              <a:t>Je kiest dus twee competenties:</a:t>
            </a:r>
          </a:p>
          <a:p>
            <a:pPr lvl="0"/>
            <a:endParaRPr lang="nl-NL" dirty="0"/>
          </a:p>
          <a:p>
            <a:pPr lvl="0"/>
            <a:r>
              <a:rPr lang="nl-NL" dirty="0"/>
              <a:t>Keuze uit </a:t>
            </a:r>
            <a:r>
              <a:rPr lang="nl-NL" dirty="0" err="1"/>
              <a:t>WoR</a:t>
            </a:r>
            <a:r>
              <a:rPr lang="nl-NL" dirty="0"/>
              <a:t> 2, 3, 4  en/of 6   </a:t>
            </a:r>
          </a:p>
          <a:p>
            <a:pPr lvl="0"/>
            <a:endParaRPr lang="nl-NL" dirty="0"/>
          </a:p>
          <a:p>
            <a:pPr lvl="0"/>
            <a:r>
              <a:rPr lang="nl-NL" dirty="0"/>
              <a:t>Deze werk je uit met de STARRT of je werkt met de kopjes zoals in het volgende voorbeeld:</a:t>
            </a:r>
          </a:p>
          <a:p>
            <a:pPr lvl="0"/>
            <a:endParaRPr lang="nl-NL" dirty="0"/>
          </a:p>
        </p:txBody>
      </p:sp>
      <p:sp>
        <p:nvSpPr>
          <p:cNvPr id="2" name="Titel 1"/>
          <p:cNvSpPr>
            <a:spLocks noGrp="1"/>
          </p:cNvSpPr>
          <p:nvPr>
            <p:ph type="title"/>
          </p:nvPr>
        </p:nvSpPr>
        <p:spPr/>
        <p:txBody>
          <a:bodyPr/>
          <a:lstStyle/>
          <a:p>
            <a:r>
              <a:rPr lang="nl-NL" dirty="0"/>
              <a:t>Competenties in het eindverslag</a:t>
            </a:r>
          </a:p>
        </p:txBody>
      </p:sp>
    </p:spTree>
    <p:extLst>
      <p:ext uri="{BB962C8B-B14F-4D97-AF65-F5344CB8AC3E}">
        <p14:creationId xmlns:p14="http://schemas.microsoft.com/office/powerpoint/2010/main" val="40087183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F4B07BD-42C7-EA2F-9FBB-6D843EB27BFE}"/>
              </a:ext>
            </a:extLst>
          </p:cNvPr>
          <p:cNvSpPr>
            <a:spLocks noGrp="1"/>
          </p:cNvSpPr>
          <p:nvPr>
            <p:ph type="body" sz="quarter" idx="10"/>
          </p:nvPr>
        </p:nvSpPr>
        <p:spPr/>
        <p:txBody>
          <a:bodyPr>
            <a:normAutofit fontScale="85000" lnSpcReduction="20000"/>
          </a:bodyPr>
          <a:lstStyle/>
          <a:p>
            <a:pPr>
              <a:lnSpc>
                <a:spcPct val="107000"/>
              </a:lnSpc>
              <a:spcBef>
                <a:spcPts val="200"/>
              </a:spcBef>
            </a:pPr>
            <a:r>
              <a:rPr lang="nl-NL" sz="1800" b="1" i="1" dirty="0">
                <a:solidFill>
                  <a:srgbClr val="374C80"/>
                </a:solidFill>
                <a:effectLst/>
                <a:latin typeface="Bookman Old Style" panose="02050604050505020204" pitchFamily="18" charset="0"/>
                <a:ea typeface="Times New Roman" panose="02020603050405020304" pitchFamily="18" charset="0"/>
                <a:cs typeface="Times New Roman" panose="02020603050405020304" pitchFamily="18" charset="0"/>
              </a:rPr>
              <a:t>Aan welke onderdelen heb ik gewerkt?</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Ik heb in het functioneel- en technisch ontwerp uit de business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rules</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constraints</a:t>
            </a:r>
            <a:r>
              <a:rPr lang="nl-NL" sz="1800" dirty="0">
                <a:effectLst/>
                <a:latin typeface="Calibri" panose="020F0502020204030204" pitchFamily="34" charset="0"/>
                <a:ea typeface="Calibri" panose="020F0502020204030204" pitchFamily="34" charset="0"/>
                <a:cs typeface="Times New Roman" panose="02020603050405020304" pitchFamily="18" charset="0"/>
              </a:rPr>
              <a:t> herleid. Uit de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constraints</a:t>
            </a:r>
            <a:r>
              <a:rPr lang="nl-NL" sz="1800" dirty="0">
                <a:effectLst/>
                <a:latin typeface="Calibri" panose="020F0502020204030204" pitchFamily="34" charset="0"/>
                <a:ea typeface="Calibri" panose="020F0502020204030204" pitchFamily="34" charset="0"/>
                <a:cs typeface="Times New Roman" panose="02020603050405020304" pitchFamily="18" charset="0"/>
              </a:rPr>
              <a:t> en het CDM heb ik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integrity</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rules</a:t>
            </a:r>
            <a:r>
              <a:rPr lang="nl-NL" sz="1800" dirty="0">
                <a:effectLst/>
                <a:latin typeface="Calibri" panose="020F0502020204030204" pitchFamily="34" charset="0"/>
                <a:ea typeface="Calibri" panose="020F0502020204030204" pitchFamily="34" charset="0"/>
                <a:cs typeface="Times New Roman" panose="02020603050405020304" pitchFamily="18" charset="0"/>
              </a:rPr>
              <a:t> herleid. </a:t>
            </a:r>
          </a:p>
          <a:p>
            <a:pPr>
              <a:lnSpc>
                <a:spcPct val="107000"/>
              </a:lnSpc>
              <a:spcBef>
                <a:spcPts val="200"/>
              </a:spcBef>
            </a:pPr>
            <a:r>
              <a:rPr lang="nl-NL" sz="1800" b="1" i="1" dirty="0">
                <a:solidFill>
                  <a:srgbClr val="374C80"/>
                </a:solidFill>
                <a:effectLst/>
                <a:latin typeface="Bookman Old Style" panose="02050604050505020204" pitchFamily="18" charset="0"/>
                <a:ea typeface="Times New Roman" panose="02020603050405020304" pitchFamily="18" charset="0"/>
                <a:cs typeface="Times New Roman" panose="02020603050405020304" pitchFamily="18" charset="0"/>
              </a:rPr>
              <a:t>Wat was mijn plan?</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In de tweede week van de elaboratiefase viel het mij op dat de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constraints</a:t>
            </a:r>
            <a:r>
              <a:rPr lang="nl-NL" sz="1800" dirty="0">
                <a:effectLst/>
                <a:latin typeface="Calibri" panose="020F0502020204030204" pitchFamily="34" charset="0"/>
                <a:ea typeface="Calibri" panose="020F0502020204030204" pitchFamily="34" charset="0"/>
                <a:cs typeface="Times New Roman" panose="02020603050405020304" pitchFamily="18" charset="0"/>
              </a:rPr>
              <a:t> 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integrity</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rules</a:t>
            </a:r>
            <a:r>
              <a:rPr lang="nl-NL" sz="1800" dirty="0">
                <a:effectLst/>
                <a:latin typeface="Calibri" panose="020F0502020204030204" pitchFamily="34" charset="0"/>
                <a:ea typeface="Calibri" panose="020F0502020204030204" pitchFamily="34" charset="0"/>
                <a:cs typeface="Times New Roman" panose="02020603050405020304" pitchFamily="18" charset="0"/>
              </a:rPr>
              <a:t> uit het functioneel- en technisch ontwerp nog ontbraken. Om alles traceerbaar te houden heb ik de business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rules</a:t>
            </a:r>
            <a:r>
              <a:rPr lang="nl-NL" sz="1800" dirty="0">
                <a:effectLst/>
                <a:latin typeface="Calibri" panose="020F0502020204030204" pitchFamily="34" charset="0"/>
                <a:ea typeface="Calibri" panose="020F0502020204030204" pitchFamily="34" charset="0"/>
                <a:cs typeface="Times New Roman" panose="02020603050405020304" pitchFamily="18" charset="0"/>
              </a:rPr>
              <a:t> een code gegeven: BR1, BR2, etc..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Uit het CDM en de business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rules</a:t>
            </a:r>
            <a:r>
              <a:rPr lang="nl-NL" sz="1800" dirty="0">
                <a:effectLst/>
                <a:latin typeface="Calibri" panose="020F0502020204030204" pitchFamily="34" charset="0"/>
                <a:ea typeface="Calibri" panose="020F0502020204030204" pitchFamily="34" charset="0"/>
                <a:cs typeface="Times New Roman" panose="02020603050405020304" pitchFamily="18" charset="0"/>
              </a:rPr>
              <a:t> heb ik de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constraints</a:t>
            </a:r>
            <a:r>
              <a:rPr lang="nl-NL" sz="1800" dirty="0">
                <a:effectLst/>
                <a:latin typeface="Calibri" panose="020F0502020204030204" pitchFamily="34" charset="0"/>
                <a:ea typeface="Calibri" panose="020F0502020204030204" pitchFamily="34" charset="0"/>
                <a:cs typeface="Times New Roman" panose="02020603050405020304" pitchFamily="18" charset="0"/>
              </a:rPr>
              <a:t> herleid in een tabel waarin te traceren is uit welke business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a:t>
            </a:r>
            <a:r>
              <a:rPr lang="nl-NL" sz="1800" dirty="0">
                <a:effectLst/>
                <a:latin typeface="Calibri" panose="020F0502020204030204" pitchFamily="34" charset="0"/>
                <a:ea typeface="Calibri" panose="020F0502020204030204" pitchFamily="34" charset="0"/>
                <a:cs typeface="Times New Roman" panose="02020603050405020304" pitchFamily="18" charset="0"/>
              </a:rPr>
              <a:t> een bepaalde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constraint</a:t>
            </a:r>
            <a:r>
              <a:rPr lang="nl-NL" sz="1800" dirty="0">
                <a:effectLst/>
                <a:latin typeface="Calibri" panose="020F0502020204030204" pitchFamily="34" charset="0"/>
                <a:ea typeface="Calibri" panose="020F0502020204030204" pitchFamily="34" charset="0"/>
                <a:cs typeface="Times New Roman" panose="02020603050405020304" pitchFamily="18" charset="0"/>
              </a:rPr>
              <a:t> gehaald is. In het CDM zelf heb ik in een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tekstvak</a:t>
            </a:r>
            <a:r>
              <a:rPr lang="nl-NL" sz="1800" dirty="0">
                <a:effectLst/>
                <a:latin typeface="Calibri" panose="020F0502020204030204" pitchFamily="34" charset="0"/>
                <a:ea typeface="Calibri" panose="020F0502020204030204" pitchFamily="34" charset="0"/>
                <a:cs typeface="Times New Roman" panose="02020603050405020304" pitchFamily="18" charset="0"/>
              </a:rPr>
              <a:t> bij de desbetreffende entiteittypen een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constraint</a:t>
            </a:r>
            <a:r>
              <a:rPr lang="nl-NL" sz="1800" dirty="0">
                <a:effectLst/>
                <a:latin typeface="Calibri" panose="020F0502020204030204" pitchFamily="34" charset="0"/>
                <a:ea typeface="Calibri" panose="020F0502020204030204" pitchFamily="34" charset="0"/>
                <a:cs typeface="Times New Roman" panose="02020603050405020304" pitchFamily="18" charset="0"/>
              </a:rPr>
              <a:t> omschrijving genoteerd, zodat ook in het CDM duidelijk is wat er moet gebeuren. De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constraints</a:t>
            </a:r>
            <a:r>
              <a:rPr lang="nl-NL" sz="1800" dirty="0">
                <a:effectLst/>
                <a:latin typeface="Calibri" panose="020F0502020204030204" pitchFamily="34" charset="0"/>
                <a:ea typeface="Calibri" panose="020F0502020204030204" pitchFamily="34" charset="0"/>
                <a:cs typeface="Times New Roman" panose="02020603050405020304" pitchFamily="18" charset="0"/>
              </a:rPr>
              <a:t> kregen ook allemaal een nummer: C1, C2, etc..</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Een groepslid heeft mij hierbij geholpen door in het technisch ontwerp de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integrity</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rules</a:t>
            </a:r>
            <a:r>
              <a:rPr lang="nl-NL" sz="1800" dirty="0">
                <a:effectLst/>
                <a:latin typeface="Calibri" panose="020F0502020204030204" pitchFamily="34" charset="0"/>
                <a:ea typeface="Calibri" panose="020F0502020204030204" pitchFamily="34" charset="0"/>
                <a:cs typeface="Times New Roman" panose="02020603050405020304" pitchFamily="18" charset="0"/>
              </a:rPr>
              <a:t> uit de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constraints</a:t>
            </a:r>
            <a:r>
              <a:rPr lang="nl-NL" sz="1800" dirty="0">
                <a:effectLst/>
                <a:latin typeface="Calibri" panose="020F0502020204030204" pitchFamily="34" charset="0"/>
                <a:ea typeface="Calibri" panose="020F0502020204030204" pitchFamily="34" charset="0"/>
                <a:cs typeface="Times New Roman" panose="02020603050405020304" pitchFamily="18" charset="0"/>
              </a:rPr>
              <a:t> te herleiden. Later heb ik hier nog meer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integrity</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rules</a:t>
            </a:r>
            <a:r>
              <a:rPr lang="nl-NL" sz="1800" dirty="0">
                <a:effectLst/>
                <a:latin typeface="Calibri" panose="020F0502020204030204" pitchFamily="34" charset="0"/>
                <a:ea typeface="Calibri" panose="020F0502020204030204" pitchFamily="34" charset="0"/>
                <a:cs typeface="Times New Roman" panose="02020603050405020304" pitchFamily="18" charset="0"/>
              </a:rPr>
              <a:t> aan toegevoegd die niet uit een business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a:t>
            </a:r>
            <a:r>
              <a:rPr lang="nl-NL" sz="1800" dirty="0">
                <a:effectLst/>
                <a:latin typeface="Calibri" panose="020F0502020204030204" pitchFamily="34" charset="0"/>
                <a:ea typeface="Calibri" panose="020F0502020204030204" pitchFamily="34" charset="0"/>
                <a:cs typeface="Times New Roman" panose="02020603050405020304" pitchFamily="18" charset="0"/>
              </a:rPr>
              <a:t> te herleiden vallen. In het PDM heb ik de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constraints</a:t>
            </a:r>
            <a:r>
              <a:rPr lang="nl-NL" sz="1800" dirty="0">
                <a:effectLst/>
                <a:latin typeface="Calibri" panose="020F0502020204030204" pitchFamily="34" charset="0"/>
                <a:ea typeface="Calibri" panose="020F0502020204030204" pitchFamily="34" charset="0"/>
                <a:cs typeface="Times New Roman" panose="02020603050405020304" pitchFamily="18" charset="0"/>
              </a:rPr>
              <a:t> uit het CDM vervangen voor de bijbehorende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integrity</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rules</a:t>
            </a:r>
            <a:r>
              <a:rPr lang="nl-NL" sz="1800" dirty="0">
                <a:effectLst/>
                <a:latin typeface="Calibri" panose="020F0502020204030204" pitchFamily="34" charset="0"/>
                <a:ea typeface="Calibri" panose="020F0502020204030204" pitchFamily="34" charset="0"/>
                <a:cs typeface="Times New Roman" panose="02020603050405020304" pitchFamily="18" charset="0"/>
              </a:rPr>
              <a:t>: IR1, IR2, etc..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Bij elke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integrity</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a:t>
            </a:r>
            <a:r>
              <a:rPr lang="nl-NL" sz="1800" dirty="0">
                <a:effectLst/>
                <a:latin typeface="Calibri" panose="020F0502020204030204" pitchFamily="34" charset="0"/>
                <a:ea typeface="Calibri" panose="020F0502020204030204" pitchFamily="34" charset="0"/>
                <a:cs typeface="Times New Roman" panose="02020603050405020304" pitchFamily="18" charset="0"/>
              </a:rPr>
              <a:t> heb ik een verantwoording gegeven.</a:t>
            </a:r>
          </a:p>
        </p:txBody>
      </p:sp>
      <p:sp>
        <p:nvSpPr>
          <p:cNvPr id="3" name="Titel 2">
            <a:extLst>
              <a:ext uri="{FF2B5EF4-FFF2-40B4-BE49-F238E27FC236}">
                <a16:creationId xmlns:a16="http://schemas.microsoft.com/office/drawing/2014/main" id="{9E43E37E-D657-B570-A354-5DB1F28B292E}"/>
              </a:ext>
            </a:extLst>
          </p:cNvPr>
          <p:cNvSpPr>
            <a:spLocks noGrp="1"/>
          </p:cNvSpPr>
          <p:nvPr>
            <p:ph type="title"/>
          </p:nvPr>
        </p:nvSpPr>
        <p:spPr/>
        <p:txBody>
          <a:bodyPr/>
          <a:lstStyle/>
          <a:p>
            <a:r>
              <a:rPr lang="nl-NL" dirty="0"/>
              <a:t>Voorbeeld 1</a:t>
            </a:r>
          </a:p>
        </p:txBody>
      </p:sp>
      <p:sp>
        <p:nvSpPr>
          <p:cNvPr id="4" name="Tijdelijke aanduiding voor dianummer 3">
            <a:extLst>
              <a:ext uri="{FF2B5EF4-FFF2-40B4-BE49-F238E27FC236}">
                <a16:creationId xmlns:a16="http://schemas.microsoft.com/office/drawing/2014/main" id="{A3A7F613-EAAC-3F6B-AAAB-1818FCA25DED}"/>
              </a:ext>
            </a:extLst>
          </p:cNvPr>
          <p:cNvSpPr>
            <a:spLocks noGrp="1"/>
          </p:cNvSpPr>
          <p:nvPr>
            <p:ph type="sldNum" sz="quarter" idx="11"/>
          </p:nvPr>
        </p:nvSpPr>
        <p:spPr/>
        <p:txBody>
          <a:bodyPr/>
          <a:lstStyle/>
          <a:p>
            <a:fld id="{0D687F6D-ADF0-1C41-93CB-D99BA5E06410}" type="slidenum">
              <a:rPr lang="nl-NL" smtClean="0"/>
              <a:pPr/>
              <a:t>49</a:t>
            </a:fld>
            <a:endParaRPr lang="nl-NL" dirty="0"/>
          </a:p>
        </p:txBody>
      </p:sp>
    </p:spTree>
    <p:extLst>
      <p:ext uri="{BB962C8B-B14F-4D97-AF65-F5344CB8AC3E}">
        <p14:creationId xmlns:p14="http://schemas.microsoft.com/office/powerpoint/2010/main" val="191272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D5AEAF5-1896-4F36-9A1A-27C9E33A87FA}"/>
              </a:ext>
            </a:extLst>
          </p:cNvPr>
          <p:cNvSpPr>
            <a:spLocks noGrp="1"/>
          </p:cNvSpPr>
          <p:nvPr>
            <p:ph type="body" sz="quarter" idx="10"/>
          </p:nvPr>
        </p:nvSpPr>
        <p:spPr/>
        <p:txBody>
          <a:bodyPr>
            <a:normAutofit/>
          </a:bodyPr>
          <a:lstStyle/>
          <a:p>
            <a:r>
              <a:rPr lang="nl-NL" dirty="0"/>
              <a:t>- Een keuze van twee c</a:t>
            </a:r>
            <a:r>
              <a:rPr lang="nl-NL" b="1" dirty="0"/>
              <a:t>ompetenties</a:t>
            </a:r>
            <a:r>
              <a:rPr lang="nl-NL" dirty="0"/>
              <a:t> uit de volgende competenties: </a:t>
            </a:r>
            <a:r>
              <a:rPr lang="nl-NL" dirty="0" err="1"/>
              <a:t>WoR</a:t>
            </a:r>
            <a:r>
              <a:rPr lang="nl-NL" dirty="0"/>
              <a:t> 2, 3, 4 of 6. Ten overvloede: competentie WoR-5 mag je dus NIET kiezen</a:t>
            </a:r>
          </a:p>
          <a:p>
            <a:endParaRPr lang="nl-NL" dirty="0"/>
          </a:p>
          <a:p>
            <a:r>
              <a:rPr lang="nl-NL" dirty="0"/>
              <a:t>- en </a:t>
            </a:r>
            <a:r>
              <a:rPr lang="nl-NL" dirty="0" err="1"/>
              <a:t>WoR</a:t>
            </a:r>
            <a:r>
              <a:rPr lang="nl-NL" dirty="0"/>
              <a:t> 10 vraagt je om in te gaan op je </a:t>
            </a:r>
            <a:r>
              <a:rPr lang="nl-NL" b="1" dirty="0"/>
              <a:t>leerdoelen,</a:t>
            </a:r>
            <a:r>
              <a:rPr lang="nl-NL" dirty="0"/>
              <a:t>  je neemt per leerdoel 1 nieuwe situatiebeschrijving op</a:t>
            </a:r>
          </a:p>
          <a:p>
            <a:endParaRPr lang="nl-NL" dirty="0"/>
          </a:p>
          <a:p>
            <a:r>
              <a:rPr lang="nl-NL" dirty="0"/>
              <a:t>– De </a:t>
            </a:r>
            <a:r>
              <a:rPr lang="nl-NL" b="1" dirty="0"/>
              <a:t>conclusie</a:t>
            </a:r>
            <a:r>
              <a:rPr lang="nl-NL" dirty="0"/>
              <a:t> gaat over de gang van zaken in het project. Neem  zowel de zaken binnen het project in het algemeen (groepswerk) als voor jouw persoonlijk (competenties) op en link naar de </a:t>
            </a:r>
            <a:r>
              <a:rPr lang="nl-NL" dirty="0" err="1"/>
              <a:t>Peks</a:t>
            </a:r>
            <a:r>
              <a:rPr lang="nl-NL" dirty="0"/>
              <a:t>.</a:t>
            </a:r>
          </a:p>
          <a:p>
            <a:endParaRPr lang="nl-NL" dirty="0"/>
          </a:p>
          <a:p>
            <a:r>
              <a:rPr lang="nl-NL" dirty="0"/>
              <a:t>- Uiteraard is er een </a:t>
            </a:r>
            <a:r>
              <a:rPr lang="nl-NL" b="1" dirty="0" err="1"/>
              <a:t>factsheet</a:t>
            </a:r>
            <a:endParaRPr lang="nl-NL" b="1" dirty="0"/>
          </a:p>
          <a:p>
            <a:endParaRPr lang="nl-NL" dirty="0"/>
          </a:p>
        </p:txBody>
      </p:sp>
      <p:sp>
        <p:nvSpPr>
          <p:cNvPr id="3" name="Titel 2">
            <a:extLst>
              <a:ext uri="{FF2B5EF4-FFF2-40B4-BE49-F238E27FC236}">
                <a16:creationId xmlns:a16="http://schemas.microsoft.com/office/drawing/2014/main" id="{6D405815-B9A1-4AEA-9046-968B554CC383}"/>
              </a:ext>
            </a:extLst>
          </p:cNvPr>
          <p:cNvSpPr>
            <a:spLocks noGrp="1"/>
          </p:cNvSpPr>
          <p:nvPr>
            <p:ph type="title"/>
          </p:nvPr>
        </p:nvSpPr>
        <p:spPr/>
        <p:txBody>
          <a:bodyPr>
            <a:normAutofit/>
          </a:bodyPr>
          <a:lstStyle/>
          <a:p>
            <a:endParaRPr lang="nl-NL" sz="1600" dirty="0"/>
          </a:p>
        </p:txBody>
      </p:sp>
      <p:sp>
        <p:nvSpPr>
          <p:cNvPr id="4" name="Tijdelijke aanduiding voor dianummer 3">
            <a:extLst>
              <a:ext uri="{FF2B5EF4-FFF2-40B4-BE49-F238E27FC236}">
                <a16:creationId xmlns:a16="http://schemas.microsoft.com/office/drawing/2014/main" id="{6D0BFF28-85F9-444A-B433-3B9F32EAC1EF}"/>
              </a:ext>
            </a:extLst>
          </p:cNvPr>
          <p:cNvSpPr>
            <a:spLocks noGrp="1"/>
          </p:cNvSpPr>
          <p:nvPr>
            <p:ph type="sldNum" sz="quarter" idx="11"/>
          </p:nvPr>
        </p:nvSpPr>
        <p:spPr/>
        <p:txBody>
          <a:bodyPr/>
          <a:lstStyle/>
          <a:p>
            <a:fld id="{0D687F6D-ADF0-1C41-93CB-D99BA5E06410}" type="slidenum">
              <a:rPr lang="nl-NL" smtClean="0"/>
              <a:pPr/>
              <a:t>5</a:t>
            </a:fld>
            <a:endParaRPr lang="nl-NL" dirty="0"/>
          </a:p>
        </p:txBody>
      </p:sp>
    </p:spTree>
    <p:extLst>
      <p:ext uri="{BB962C8B-B14F-4D97-AF65-F5344CB8AC3E}">
        <p14:creationId xmlns:p14="http://schemas.microsoft.com/office/powerpoint/2010/main" val="21394076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CF53926-01F8-A31D-7DBE-6888B49B5E16}"/>
              </a:ext>
            </a:extLst>
          </p:cNvPr>
          <p:cNvSpPr>
            <a:spLocks noGrp="1"/>
          </p:cNvSpPr>
          <p:nvPr>
            <p:ph type="body" sz="quarter" idx="10"/>
          </p:nvPr>
        </p:nvSpPr>
        <p:spPr/>
        <p:txBody>
          <a:bodyPr>
            <a:normAutofit fontScale="85000" lnSpcReduction="10000"/>
          </a:bodyPr>
          <a:lstStyle/>
          <a:p>
            <a:pPr>
              <a:lnSpc>
                <a:spcPct val="107000"/>
              </a:lnSpc>
              <a:spcBef>
                <a:spcPts val="200"/>
              </a:spcBef>
            </a:pPr>
            <a:r>
              <a:rPr lang="nl-NL" sz="1800" b="1" i="1" dirty="0">
                <a:solidFill>
                  <a:srgbClr val="374C80"/>
                </a:solidFill>
                <a:effectLst/>
                <a:latin typeface="Bookman Old Style" panose="02050604050505020204" pitchFamily="18" charset="0"/>
                <a:ea typeface="Times New Roman" panose="02020603050405020304" pitchFamily="18" charset="0"/>
                <a:cs typeface="Times New Roman" panose="02020603050405020304" pitchFamily="18" charset="0"/>
              </a:rPr>
              <a:t>Wat was het resultaat van mijn werk?</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Door alle business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rules</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constraints</a:t>
            </a:r>
            <a:r>
              <a:rPr lang="nl-NL" sz="1800" dirty="0">
                <a:effectLst/>
                <a:latin typeface="Calibri" panose="020F0502020204030204" pitchFamily="34" charset="0"/>
                <a:ea typeface="Calibri" panose="020F0502020204030204" pitchFamily="34" charset="0"/>
                <a:cs typeface="Times New Roman" panose="02020603050405020304" pitchFamily="18" charset="0"/>
              </a:rPr>
              <a:t> 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integrity</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rules</a:t>
            </a:r>
            <a:r>
              <a:rPr lang="nl-NL" sz="1800" dirty="0">
                <a:effectLst/>
                <a:latin typeface="Calibri" panose="020F0502020204030204" pitchFamily="34" charset="0"/>
                <a:ea typeface="Calibri" panose="020F0502020204030204" pitchFamily="34" charset="0"/>
                <a:cs typeface="Times New Roman" panose="02020603050405020304" pitchFamily="18" charset="0"/>
              </a:rPr>
              <a:t> te nummeren is goed terug te vinden wat waaruit is afgeleid. Mocht er een business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a:t>
            </a:r>
            <a:r>
              <a:rPr lang="nl-NL" sz="1800" dirty="0">
                <a:effectLst/>
                <a:latin typeface="Calibri" panose="020F0502020204030204" pitchFamily="34" charset="0"/>
                <a:ea typeface="Calibri" panose="020F0502020204030204" pitchFamily="34" charset="0"/>
                <a:cs typeface="Times New Roman" panose="02020603050405020304" pitchFamily="18" charset="0"/>
              </a:rPr>
              <a:t> veranderen omdat de opdrachtgever zich heeft bedacht, kan er gemakkelijk gekeken worde op welke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integrity</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rules</a:t>
            </a:r>
            <a:r>
              <a:rPr lang="nl-NL" sz="1800" dirty="0">
                <a:effectLst/>
                <a:latin typeface="Calibri" panose="020F0502020204030204" pitchFamily="34" charset="0"/>
                <a:ea typeface="Calibri" panose="020F0502020204030204" pitchFamily="34" charset="0"/>
                <a:cs typeface="Times New Roman" panose="02020603050405020304" pitchFamily="18" charset="0"/>
              </a:rPr>
              <a:t> de verandering effect heeft. </a:t>
            </a:r>
          </a:p>
          <a:p>
            <a:pPr>
              <a:lnSpc>
                <a:spcPct val="107000"/>
              </a:lnSpc>
              <a:spcBef>
                <a:spcPts val="200"/>
              </a:spcBef>
            </a:pPr>
            <a:r>
              <a:rPr lang="nl-NL" sz="1800" b="1" i="1" dirty="0">
                <a:solidFill>
                  <a:srgbClr val="374C80"/>
                </a:solidFill>
                <a:effectLst/>
                <a:latin typeface="Bookman Old Style" panose="02050604050505020204" pitchFamily="18" charset="0"/>
                <a:ea typeface="Times New Roman" panose="02020603050405020304" pitchFamily="18" charset="0"/>
                <a:cs typeface="Times New Roman" panose="02020603050405020304" pitchFamily="18" charset="0"/>
              </a:rPr>
              <a:t>Wat betekende mijn bijdrage voor het product?</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Door alle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integrity</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rules</a:t>
            </a:r>
            <a:r>
              <a:rPr lang="nl-NL" sz="1800" dirty="0">
                <a:effectLst/>
                <a:latin typeface="Calibri" panose="020F0502020204030204" pitchFamily="34" charset="0"/>
                <a:ea typeface="Calibri" panose="020F0502020204030204" pitchFamily="34" charset="0"/>
                <a:cs typeface="Times New Roman" panose="02020603050405020304" pitchFamily="18" charset="0"/>
              </a:rPr>
              <a:t> samen met een groepslid te noteren in het technisch ontwerp stond alles dat geïmplementeerd moest worden al op een rijtje. Er hoefde niet meer uitgezocht te worden wat er allemaal gedaan moest worden, wat voor een snelle start zorgde. </a:t>
            </a:r>
          </a:p>
          <a:p>
            <a:pPr>
              <a:lnSpc>
                <a:spcPct val="107000"/>
              </a:lnSpc>
              <a:spcBef>
                <a:spcPts val="200"/>
              </a:spcBef>
            </a:pPr>
            <a:r>
              <a:rPr lang="nl-NL" sz="1800" b="1" i="1" dirty="0">
                <a:solidFill>
                  <a:srgbClr val="374C80"/>
                </a:solidFill>
                <a:effectLst/>
                <a:latin typeface="Bookman Old Style" panose="02050604050505020204" pitchFamily="18" charset="0"/>
                <a:ea typeface="Times New Roman" panose="02020603050405020304" pitchFamily="18" charset="0"/>
                <a:cs typeface="Times New Roman" panose="02020603050405020304" pitchFamily="18" charset="0"/>
              </a:rPr>
              <a:t>Wat waren mijn inzichten?</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We hadden eerder moeten beginnen met het opstellen en herleiden van de verschillende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integrity</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rules</a:t>
            </a:r>
            <a:r>
              <a:rPr lang="nl-NL" sz="1800" dirty="0">
                <a:effectLst/>
                <a:latin typeface="Calibri" panose="020F0502020204030204" pitchFamily="34" charset="0"/>
                <a:ea typeface="Calibri" panose="020F0502020204030204" pitchFamily="34" charset="0"/>
                <a:cs typeface="Times New Roman" panose="02020603050405020304" pitchFamily="18" charset="0"/>
              </a:rPr>
              <a:t>. In de loop van de constructiefase blijkt dat er nog veel over het hoofd gezien zijn. </a:t>
            </a:r>
          </a:p>
          <a:p>
            <a:r>
              <a:rPr lang="nl-NL" sz="1800" dirty="0">
                <a:effectLst/>
                <a:latin typeface="Calibri" panose="020F0502020204030204" pitchFamily="34" charset="0"/>
                <a:ea typeface="Calibri" panose="020F0502020204030204" pitchFamily="34" charset="0"/>
                <a:cs typeface="Times New Roman" panose="02020603050405020304" pitchFamily="18" charset="0"/>
              </a:rPr>
              <a:t>Ook had er getest moeten worden hoe bepaalde scenario’s opgelost moesten worden. Bij veel relatietypen waar beide entiteittypen verplicht zijn dachten we dat een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foreign</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key</a:t>
            </a:r>
            <a:r>
              <a:rPr lang="nl-NL" sz="1800" dirty="0">
                <a:effectLst/>
                <a:latin typeface="Calibri" panose="020F0502020204030204" pitchFamily="34" charset="0"/>
                <a:ea typeface="Calibri" panose="020F0502020204030204" pitchFamily="34" charset="0"/>
                <a:cs typeface="Times New Roman" panose="02020603050405020304" pitchFamily="18" charset="0"/>
              </a:rPr>
              <a:t> de ene kant op en een trigger de andere kant op zou werken. Na wat testen blijkt echter dat het dan onmogelijk is om überhaupt gegevens toe te voegen.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endParaRPr lang="nl-NL" dirty="0"/>
          </a:p>
        </p:txBody>
      </p:sp>
      <p:sp>
        <p:nvSpPr>
          <p:cNvPr id="3" name="Titel 2">
            <a:extLst>
              <a:ext uri="{FF2B5EF4-FFF2-40B4-BE49-F238E27FC236}">
                <a16:creationId xmlns:a16="http://schemas.microsoft.com/office/drawing/2014/main" id="{E9549EB8-2817-C00A-DBF6-CA0C500761B9}"/>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C77D2D8F-77FE-F03D-C32E-84FDBF8A04C6}"/>
              </a:ext>
            </a:extLst>
          </p:cNvPr>
          <p:cNvSpPr>
            <a:spLocks noGrp="1"/>
          </p:cNvSpPr>
          <p:nvPr>
            <p:ph type="sldNum" sz="quarter" idx="11"/>
          </p:nvPr>
        </p:nvSpPr>
        <p:spPr/>
        <p:txBody>
          <a:bodyPr/>
          <a:lstStyle/>
          <a:p>
            <a:fld id="{0D687F6D-ADF0-1C41-93CB-D99BA5E06410}" type="slidenum">
              <a:rPr lang="nl-NL" smtClean="0"/>
              <a:pPr/>
              <a:t>50</a:t>
            </a:fld>
            <a:endParaRPr lang="nl-NL" dirty="0"/>
          </a:p>
        </p:txBody>
      </p:sp>
    </p:spTree>
    <p:extLst>
      <p:ext uri="{BB962C8B-B14F-4D97-AF65-F5344CB8AC3E}">
        <p14:creationId xmlns:p14="http://schemas.microsoft.com/office/powerpoint/2010/main" val="3597725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77626D4-002B-CE32-B067-3407B08C7BBE}"/>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FF802929-C94E-BDDF-0AE4-05E9813A70AF}"/>
              </a:ext>
            </a:extLst>
          </p:cNvPr>
          <p:cNvSpPr>
            <a:spLocks noGrp="1"/>
          </p:cNvSpPr>
          <p:nvPr>
            <p:ph type="title"/>
          </p:nvPr>
        </p:nvSpPr>
        <p:spPr/>
        <p:txBody>
          <a:bodyPr/>
          <a:lstStyle/>
          <a:p>
            <a:r>
              <a:rPr lang="nl-NL" dirty="0"/>
              <a:t>Voorbeeld TT verslag die bijna die G had ;-)</a:t>
            </a:r>
          </a:p>
        </p:txBody>
      </p:sp>
      <p:sp>
        <p:nvSpPr>
          <p:cNvPr id="4" name="Tijdelijke aanduiding voor dianummer 3">
            <a:extLst>
              <a:ext uri="{FF2B5EF4-FFF2-40B4-BE49-F238E27FC236}">
                <a16:creationId xmlns:a16="http://schemas.microsoft.com/office/drawing/2014/main" id="{FEB9146A-FF6E-98F6-C687-D19ED74D6712}"/>
              </a:ext>
            </a:extLst>
          </p:cNvPr>
          <p:cNvSpPr>
            <a:spLocks noGrp="1"/>
          </p:cNvSpPr>
          <p:nvPr>
            <p:ph type="sldNum" sz="quarter" idx="11"/>
          </p:nvPr>
        </p:nvSpPr>
        <p:spPr/>
        <p:txBody>
          <a:bodyPr/>
          <a:lstStyle/>
          <a:p>
            <a:fld id="{0D687F6D-ADF0-1C41-93CB-D99BA5E06410}" type="slidenum">
              <a:rPr lang="nl-NL" smtClean="0"/>
              <a:pPr/>
              <a:t>51</a:t>
            </a:fld>
            <a:endParaRPr lang="nl-NL" dirty="0"/>
          </a:p>
        </p:txBody>
      </p:sp>
      <p:graphicFrame>
        <p:nvGraphicFramePr>
          <p:cNvPr id="5" name="Tabel 4">
            <a:extLst>
              <a:ext uri="{FF2B5EF4-FFF2-40B4-BE49-F238E27FC236}">
                <a16:creationId xmlns:a16="http://schemas.microsoft.com/office/drawing/2014/main" id="{C6EF9683-E81C-EED8-72F7-6A5CDC1967C9}"/>
              </a:ext>
            </a:extLst>
          </p:cNvPr>
          <p:cNvGraphicFramePr>
            <a:graphicFrameLocks noGrp="1"/>
          </p:cNvGraphicFramePr>
          <p:nvPr>
            <p:extLst>
              <p:ext uri="{D42A27DB-BD31-4B8C-83A1-F6EECF244321}">
                <p14:modId xmlns:p14="http://schemas.microsoft.com/office/powerpoint/2010/main" val="1145756045"/>
              </p:ext>
            </p:extLst>
          </p:nvPr>
        </p:nvGraphicFramePr>
        <p:xfrm>
          <a:off x="628650" y="1925638"/>
          <a:ext cx="7886700" cy="4259262"/>
        </p:xfrm>
        <a:graphic>
          <a:graphicData uri="http://schemas.openxmlformats.org/drawingml/2006/table">
            <a:tbl>
              <a:tblPr/>
              <a:tblGrid>
                <a:gridCol w="1368788">
                  <a:extLst>
                    <a:ext uri="{9D8B030D-6E8A-4147-A177-3AD203B41FA5}">
                      <a16:colId xmlns:a16="http://schemas.microsoft.com/office/drawing/2014/main" val="752389200"/>
                    </a:ext>
                  </a:extLst>
                </a:gridCol>
                <a:gridCol w="6517912">
                  <a:extLst>
                    <a:ext uri="{9D8B030D-6E8A-4147-A177-3AD203B41FA5}">
                      <a16:colId xmlns:a16="http://schemas.microsoft.com/office/drawing/2014/main" val="776737407"/>
                    </a:ext>
                  </a:extLst>
                </a:gridCol>
              </a:tblGrid>
              <a:tr h="1170283">
                <a:tc>
                  <a:txBody>
                    <a:bodyPr/>
                    <a:lstStyle/>
                    <a:p>
                      <a:pPr algn="l" fontAlgn="t"/>
                      <a:r>
                        <a:rPr lang="nl-NL" sz="1400">
                          <a:effectLst/>
                        </a:rPr>
                        <a:t>Situatie</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400">
                          <a:effectLst/>
                        </a:rPr>
                        <a:t>Voor de simulatie was het de bedoeling dat we een representatief model van de werkelijkheid hadden. Op dat moment hadden we al een model van de arm en een model van het onderstel.</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076422822"/>
                  </a:ext>
                </a:extLst>
              </a:tr>
              <a:tr h="1669224">
                <a:tc>
                  <a:txBody>
                    <a:bodyPr/>
                    <a:lstStyle/>
                    <a:p>
                      <a:pPr algn="l" fontAlgn="t"/>
                      <a:r>
                        <a:rPr lang="nl-NL" sz="1400">
                          <a:effectLst/>
                        </a:rPr>
                        <a:t>Taak</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400">
                          <a:effectLst/>
                        </a:rPr>
                        <a:t>We hadden dus de aparte modellen, maar uiteindelijk moesten ze samengevoegd worden. Het probleem hierbij was dat de arm in een formaat genaamd URDF Xacro bestond en het onderstel in SDF.  Omdat we dit op verschillende manieren konden onderzoeken, heb ik dit niet alleen gedaan, maar samen met </a:t>
                      </a:r>
                      <a:r>
                        <a:rPr lang="nl-NL" sz="1400">
                          <a:solidFill>
                            <a:srgbClr val="42526E"/>
                          </a:solidFill>
                          <a:effectLst/>
                          <a:hlinkClick r:id="rId2"/>
                        </a:rPr>
                        <a:t>Lars van Duijnhoven</a:t>
                      </a:r>
                      <a:r>
                        <a:rPr lang="nl-NL" sz="1400">
                          <a:effectLst/>
                        </a:rPr>
                        <a:t>.</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557206469"/>
                  </a:ext>
                </a:extLst>
              </a:tr>
              <a:tr h="1419755">
                <a:tc>
                  <a:txBody>
                    <a:bodyPr/>
                    <a:lstStyle/>
                    <a:p>
                      <a:pPr algn="l" fontAlgn="t"/>
                      <a:r>
                        <a:rPr lang="nl-NL" sz="1400">
                          <a:effectLst/>
                        </a:rPr>
                        <a:t>Aanpak</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400" dirty="0">
                          <a:effectLst/>
                        </a:rPr>
                        <a:t>Onze aanpak was om alle opties die we hadden op te schrijven, samen met de voordelen en nadelen. Vervolgens hebben we per optie gekeken wat werkte. Doordat we eerst de voordelen en nadelen hadden opgeschreven, wisten we welke optie we als eerste wilden testen.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422397739"/>
                  </a:ext>
                </a:extLst>
              </a:tr>
            </a:tbl>
          </a:graphicData>
        </a:graphic>
      </p:graphicFrame>
    </p:spTree>
    <p:extLst>
      <p:ext uri="{BB962C8B-B14F-4D97-AF65-F5344CB8AC3E}">
        <p14:creationId xmlns:p14="http://schemas.microsoft.com/office/powerpoint/2010/main" val="1632848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AF45DC4-793A-5B5F-FDB3-ED3609B0F470}"/>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975CC002-2DC9-E3DD-1173-177030794F7E}"/>
              </a:ext>
            </a:extLst>
          </p:cNvPr>
          <p:cNvSpPr>
            <a:spLocks noGrp="1"/>
          </p:cNvSpPr>
          <p:nvPr>
            <p:ph type="title"/>
          </p:nvPr>
        </p:nvSpPr>
        <p:spPr/>
        <p:txBody>
          <a:bodyPr/>
          <a:lstStyle/>
          <a:p>
            <a:endParaRPr lang="nl-NL" dirty="0"/>
          </a:p>
        </p:txBody>
      </p:sp>
      <p:sp>
        <p:nvSpPr>
          <p:cNvPr id="4" name="Tijdelijke aanduiding voor dianummer 3">
            <a:extLst>
              <a:ext uri="{FF2B5EF4-FFF2-40B4-BE49-F238E27FC236}">
                <a16:creationId xmlns:a16="http://schemas.microsoft.com/office/drawing/2014/main" id="{937F8E2D-BF35-64DB-67E7-11CABE18AAC7}"/>
              </a:ext>
            </a:extLst>
          </p:cNvPr>
          <p:cNvSpPr>
            <a:spLocks noGrp="1"/>
          </p:cNvSpPr>
          <p:nvPr>
            <p:ph type="sldNum" sz="quarter" idx="11"/>
          </p:nvPr>
        </p:nvSpPr>
        <p:spPr/>
        <p:txBody>
          <a:bodyPr/>
          <a:lstStyle/>
          <a:p>
            <a:fld id="{0D687F6D-ADF0-1C41-93CB-D99BA5E06410}" type="slidenum">
              <a:rPr lang="nl-NL" smtClean="0"/>
              <a:pPr/>
              <a:t>52</a:t>
            </a:fld>
            <a:endParaRPr lang="nl-NL" dirty="0"/>
          </a:p>
        </p:txBody>
      </p:sp>
      <p:graphicFrame>
        <p:nvGraphicFramePr>
          <p:cNvPr id="5" name="Tabel 4">
            <a:extLst>
              <a:ext uri="{FF2B5EF4-FFF2-40B4-BE49-F238E27FC236}">
                <a16:creationId xmlns:a16="http://schemas.microsoft.com/office/drawing/2014/main" id="{0AA5B38A-122E-F8C5-BD03-EC609F960B4E}"/>
              </a:ext>
            </a:extLst>
          </p:cNvPr>
          <p:cNvGraphicFramePr>
            <a:graphicFrameLocks noGrp="1"/>
          </p:cNvGraphicFramePr>
          <p:nvPr>
            <p:extLst>
              <p:ext uri="{D42A27DB-BD31-4B8C-83A1-F6EECF244321}">
                <p14:modId xmlns:p14="http://schemas.microsoft.com/office/powerpoint/2010/main" val="323146022"/>
              </p:ext>
            </p:extLst>
          </p:nvPr>
        </p:nvGraphicFramePr>
        <p:xfrm>
          <a:off x="628650" y="1828800"/>
          <a:ext cx="7886700" cy="5996629"/>
        </p:xfrm>
        <a:graphic>
          <a:graphicData uri="http://schemas.openxmlformats.org/drawingml/2006/table">
            <a:tbl>
              <a:tblPr/>
              <a:tblGrid>
                <a:gridCol w="511528">
                  <a:extLst>
                    <a:ext uri="{9D8B030D-6E8A-4147-A177-3AD203B41FA5}">
                      <a16:colId xmlns:a16="http://schemas.microsoft.com/office/drawing/2014/main" val="3605606569"/>
                    </a:ext>
                  </a:extLst>
                </a:gridCol>
                <a:gridCol w="7375172">
                  <a:extLst>
                    <a:ext uri="{9D8B030D-6E8A-4147-A177-3AD203B41FA5}">
                      <a16:colId xmlns:a16="http://schemas.microsoft.com/office/drawing/2014/main" val="1718100713"/>
                    </a:ext>
                  </a:extLst>
                </a:gridCol>
              </a:tblGrid>
              <a:tr h="5996629">
                <a:tc>
                  <a:txBody>
                    <a:bodyPr/>
                    <a:lstStyle/>
                    <a:p>
                      <a:pPr algn="l" fontAlgn="t"/>
                      <a:r>
                        <a:rPr lang="nl-NL" sz="1100">
                          <a:effectLst/>
                        </a:rPr>
                        <a:t>Resultaat</a:t>
                      </a:r>
                    </a:p>
                  </a:txBody>
                  <a:tcPr marL="39790" marR="39790" marT="27853" marB="27853">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dirty="0">
                          <a:effectLst/>
                        </a:rPr>
                        <a:t>Ik heb </a:t>
                      </a:r>
                      <a:r>
                        <a:rPr lang="nl-NL" sz="1100" dirty="0">
                          <a:solidFill>
                            <a:srgbClr val="0052CC"/>
                          </a:solidFill>
                          <a:effectLst/>
                          <a:hlinkClick r:id="rId2"/>
                        </a:rPr>
                        <a:t>hier </a:t>
                      </a:r>
                      <a:r>
                        <a:rPr lang="nl-NL" sz="1100" dirty="0">
                          <a:effectLst/>
                        </a:rPr>
                        <a:t>twee opties beschreven (1 bestand gebruiken en 1 </a:t>
                      </a:r>
                      <a:r>
                        <a:rPr lang="nl-NL" sz="1100" dirty="0" err="1">
                          <a:effectLst/>
                        </a:rPr>
                        <a:t>world</a:t>
                      </a:r>
                      <a:r>
                        <a:rPr lang="nl-NL" sz="1100" dirty="0">
                          <a:effectLst/>
                        </a:rPr>
                        <a:t> file, en dan samenvoegen) en de voordelen en nadelen ervan opgeschreven. Lars werkte de optie uit om niet via een </a:t>
                      </a:r>
                      <a:r>
                        <a:rPr lang="nl-NL" sz="1100" dirty="0" err="1">
                          <a:effectLst/>
                        </a:rPr>
                        <a:t>world</a:t>
                      </a:r>
                      <a:r>
                        <a:rPr lang="nl-NL" sz="1100" dirty="0">
                          <a:effectLst/>
                        </a:rPr>
                        <a:t> file, maar via een aparte </a:t>
                      </a:r>
                      <a:r>
                        <a:rPr lang="nl-NL" sz="1100" dirty="0" err="1">
                          <a:effectLst/>
                        </a:rPr>
                        <a:t>sdf</a:t>
                      </a:r>
                      <a:r>
                        <a:rPr lang="nl-NL" sz="1100" dirty="0">
                          <a:effectLst/>
                        </a:rPr>
                        <a:t> file te kijken of we ze konden samenvoegen. Wat ik in de opties beschreef begon ik eerst met optie 2 (de arm en het onderstel apart houden en vanuit de </a:t>
                      </a:r>
                      <a:r>
                        <a:rPr lang="nl-NL" sz="1100" dirty="0" err="1">
                          <a:effectLst/>
                        </a:rPr>
                        <a:t>world</a:t>
                      </a:r>
                      <a:r>
                        <a:rPr lang="nl-NL" sz="1100" dirty="0">
                          <a:effectLst/>
                        </a:rPr>
                        <a:t> file op elkaar laden), omdat de eerste optie te veel nadelen had.</a:t>
                      </a:r>
                    </a:p>
                    <a:p>
                      <a:pPr algn="l" fontAlgn="t">
                        <a:spcBef>
                          <a:spcPts val="750"/>
                        </a:spcBef>
                      </a:pPr>
                      <a:r>
                        <a:rPr lang="nl-NL" sz="1100" dirty="0">
                          <a:effectLst/>
                        </a:rPr>
                        <a:t>Het resultaat hiervan was dat het niet mogelijk bleek wat ik </a:t>
                      </a:r>
                      <a:r>
                        <a:rPr lang="nl-NL" sz="1100" dirty="0">
                          <a:solidFill>
                            <a:srgbClr val="0052CC"/>
                          </a:solidFill>
                          <a:effectLst/>
                          <a:hlinkClick r:id="rId3"/>
                        </a:rPr>
                        <a:t>hier</a:t>
                      </a:r>
                      <a:r>
                        <a:rPr lang="nl-NL" sz="1100" dirty="0">
                          <a:effectLst/>
                        </a:rPr>
                        <a:t> heb beschreven. Uiteindelijk heb ik optie 1 uitgewerkt wat je </a:t>
                      </a:r>
                      <a:r>
                        <a:rPr lang="nl-NL" sz="1100" dirty="0">
                          <a:solidFill>
                            <a:srgbClr val="0052CC"/>
                          </a:solidFill>
                          <a:effectLst/>
                          <a:hlinkClick r:id="rId4"/>
                        </a:rPr>
                        <a:t>hier</a:t>
                      </a:r>
                      <a:r>
                        <a:rPr lang="nl-NL" sz="1100" dirty="0">
                          <a:effectLst/>
                        </a:rPr>
                        <a:t> kan zien aangezien mijn optie niet werkte en die van Lars ook niet. Dit bracht uiteindelijk wat problemen zoals dat het onderstel niet meer goed werd ingeladen in </a:t>
                      </a:r>
                      <a:r>
                        <a:rPr lang="nl-NL" sz="1100" dirty="0" err="1">
                          <a:effectLst/>
                        </a:rPr>
                        <a:t>RViz</a:t>
                      </a:r>
                      <a:r>
                        <a:rPr lang="nl-NL" sz="1100" dirty="0">
                          <a:effectLst/>
                        </a:rPr>
                        <a:t> en dat de robot door het onderstel heen ging tijdens het bewegen. Dit heb ik </a:t>
                      </a:r>
                      <a:r>
                        <a:rPr lang="nl-NL" sz="1100" dirty="0">
                          <a:solidFill>
                            <a:srgbClr val="0052CC"/>
                          </a:solidFill>
                          <a:effectLst/>
                          <a:hlinkClick r:id="rId5"/>
                        </a:rPr>
                        <a:t>hier</a:t>
                      </a:r>
                      <a:r>
                        <a:rPr lang="nl-NL" sz="1100" dirty="0">
                          <a:effectLst/>
                        </a:rPr>
                        <a:t> kunnen oplossen. Het is dus gelukt om via het arm bestand het onderstel in te laden en een joint toe te voegen.</a:t>
                      </a:r>
                    </a:p>
                    <a:p>
                      <a:pPr algn="l" fontAlgn="t">
                        <a:spcBef>
                          <a:spcPts val="750"/>
                        </a:spcBef>
                      </a:pPr>
                      <a:r>
                        <a:rPr lang="nl-NL" sz="1100" dirty="0">
                          <a:effectLst/>
                        </a:rPr>
                        <a:t>Wat ik problematisch vond was dat we nu direct in het bestand van de arm wijzigingen aanbrachten om het onderstel toe te voegen. Tijdens het uitwerken van de opties heb ik meer kennis opgedaan over </a:t>
                      </a:r>
                      <a:r>
                        <a:rPr lang="nl-NL" sz="1100" dirty="0" err="1">
                          <a:effectLst/>
                        </a:rPr>
                        <a:t>Xacro</a:t>
                      </a:r>
                      <a:r>
                        <a:rPr lang="nl-NL" sz="1100" dirty="0">
                          <a:effectLst/>
                        </a:rPr>
                        <a:t> en een nieuwe optie bedacht: via een algemeen </a:t>
                      </a:r>
                      <a:r>
                        <a:rPr lang="nl-NL" sz="1100" dirty="0" err="1">
                          <a:effectLst/>
                        </a:rPr>
                        <a:t>Xacro</a:t>
                      </a:r>
                      <a:r>
                        <a:rPr lang="nl-NL" sz="1100" dirty="0">
                          <a:effectLst/>
                        </a:rPr>
                        <a:t>-bestand de robot opbouwen. Zo zouden we een bestand hebben dat je inlaadt en waarmee je de robot naar wens kunt configureren. Wil je alleen een arm, een arm met onderstel, of zelfs een arm met camera? Dit zou je allemaal kunnen instellen in dat ene bestand in plaats van dat je specifiek naar de arm-file gaat om dat aan te passen.</a:t>
                      </a:r>
                    </a:p>
                    <a:p>
                      <a:pPr algn="l" fontAlgn="t">
                        <a:spcBef>
                          <a:spcPts val="750"/>
                        </a:spcBef>
                      </a:pPr>
                      <a:r>
                        <a:rPr lang="nl-NL" sz="1100" dirty="0">
                          <a:effectLst/>
                        </a:rPr>
                        <a:t>Met deze aanpak wordt het ook makkelijker om een ander model toe te voegen, zoals een sensor. Je hoeft dan niet in andere modellen te duiken, en ze blijven modulair, wat betekent dat ze herbruikbaar zijn zonder specifiek alleen voor ons model geschikt te zijn. Dit heb ik </a:t>
                      </a:r>
                      <a:r>
                        <a:rPr lang="nl-NL" sz="1100" dirty="0">
                          <a:solidFill>
                            <a:srgbClr val="0052CC"/>
                          </a:solidFill>
                          <a:effectLst/>
                          <a:hlinkClick r:id="rId6"/>
                        </a:rPr>
                        <a:t>hier</a:t>
                      </a:r>
                      <a:r>
                        <a:rPr lang="nl-NL" sz="1100" dirty="0">
                          <a:effectLst/>
                        </a:rPr>
                        <a:t> uitgewerkt, waar ik uitleg hoe </a:t>
                      </a:r>
                      <a:r>
                        <a:rPr lang="nl-NL" sz="1100" dirty="0" err="1">
                          <a:effectLst/>
                        </a:rPr>
                        <a:t>Xacro</a:t>
                      </a:r>
                      <a:r>
                        <a:rPr lang="nl-NL" sz="1100" dirty="0">
                          <a:effectLst/>
                        </a:rPr>
                        <a:t> werkt en hoe je het kunt instellen.</a:t>
                      </a:r>
                    </a:p>
                    <a:p>
                      <a:pPr algn="l" fontAlgn="t">
                        <a:spcBef>
                          <a:spcPts val="750"/>
                        </a:spcBef>
                      </a:pPr>
                      <a:r>
                        <a:rPr lang="nl-NL" sz="1100" dirty="0">
                          <a:effectLst/>
                        </a:rPr>
                        <a:t>Het laatste probleem was dat we het onderstel niet meer konden bewegen. Het probleem was dat de </a:t>
                      </a:r>
                      <a:r>
                        <a:rPr lang="nl-NL" sz="1100" dirty="0" err="1">
                          <a:effectLst/>
                        </a:rPr>
                        <a:t>plugin</a:t>
                      </a:r>
                      <a:r>
                        <a:rPr lang="nl-NL" sz="1100" dirty="0">
                          <a:effectLst/>
                        </a:rPr>
                        <a:t> voor het onderstel verantwoordelijk was voor het bewegen. Hier zijn we bijna drie dagen mee bezig geweest. Uiteindelijk heb ik de keuze gemaakt om een werkend onderstel van internet te gebruiken (wat we nu gemakkelijk konden vervangen, aangezien ik het via </a:t>
                      </a:r>
                      <a:r>
                        <a:rPr lang="nl-NL" sz="1100" dirty="0" err="1">
                          <a:effectLst/>
                        </a:rPr>
                        <a:t>Xacro</a:t>
                      </a:r>
                      <a:r>
                        <a:rPr lang="nl-NL" sz="1100" dirty="0">
                          <a:effectLst/>
                        </a:rPr>
                        <a:t> modulair had gemaakt).</a:t>
                      </a:r>
                    </a:p>
                    <a:p>
                      <a:pPr algn="l" fontAlgn="t">
                        <a:spcBef>
                          <a:spcPts val="750"/>
                        </a:spcBef>
                      </a:pPr>
                      <a:r>
                        <a:rPr lang="nl-NL" sz="1100" dirty="0">
                          <a:effectLst/>
                        </a:rPr>
                        <a:t>Uiteindelijk had ik een onderstel gevonden dat werkte, maar het zag er natuurlijk niet uit als een tankonderstel. Dit was geen concern aangezien we de looks altijd kunnen aanpassen in de configuratie. Het enige probleem was dat het onderstel nu wel in </a:t>
                      </a:r>
                      <a:r>
                        <a:rPr lang="nl-NL" sz="1100" dirty="0" err="1">
                          <a:effectLst/>
                        </a:rPr>
                        <a:t>Gazebo</a:t>
                      </a:r>
                      <a:r>
                        <a:rPr lang="nl-NL" sz="1100" dirty="0">
                          <a:effectLst/>
                        </a:rPr>
                        <a:t> bewoog, maar niet in </a:t>
                      </a:r>
                      <a:r>
                        <a:rPr lang="nl-NL" sz="1100" dirty="0" err="1">
                          <a:effectLst/>
                        </a:rPr>
                        <a:t>RViz</a:t>
                      </a:r>
                      <a:r>
                        <a:rPr lang="nl-NL" sz="1100" dirty="0">
                          <a:effectLst/>
                        </a:rPr>
                        <a:t>. Uiteindelijk moest ik iets anders doen, waardoor ik niet meer bezig was met deze taak. Lars ging hiermee verder, maar hij kwam er niet uit. Op het einde van de dag heb ik er nog naar gekeken. Wat ik deed was onderzoeken hoe de </a:t>
                      </a:r>
                      <a:r>
                        <a:rPr lang="nl-NL" sz="1100" dirty="0" err="1">
                          <a:effectLst/>
                        </a:rPr>
                        <a:t>plugin</a:t>
                      </a:r>
                      <a:r>
                        <a:rPr lang="nl-NL" sz="1100" dirty="0">
                          <a:effectLst/>
                        </a:rPr>
                        <a:t> op internet was ingesteld en dit </a:t>
                      </a:r>
                      <a:r>
                        <a:rPr lang="nl-NL" sz="1100" dirty="0">
                          <a:solidFill>
                            <a:srgbClr val="0052CC"/>
                          </a:solidFill>
                          <a:effectLst/>
                          <a:hlinkClick r:id="rId7"/>
                        </a:rPr>
                        <a:t>toepassen </a:t>
                      </a:r>
                      <a:r>
                        <a:rPr lang="nl-NL" sz="1100" dirty="0">
                          <a:effectLst/>
                        </a:rPr>
                        <a:t>op onze </a:t>
                      </a:r>
                      <a:r>
                        <a:rPr lang="nl-NL" sz="1100" dirty="0" err="1">
                          <a:effectLst/>
                        </a:rPr>
                        <a:t>plugin</a:t>
                      </a:r>
                      <a:r>
                        <a:rPr lang="nl-NL" sz="1100" dirty="0">
                          <a:effectLst/>
                        </a:rPr>
                        <a:t> waardoor het eindelijk werkte. Ik heb dit </a:t>
                      </a:r>
                      <a:r>
                        <a:rPr lang="nl-NL" sz="1100" dirty="0">
                          <a:solidFill>
                            <a:srgbClr val="0052CC"/>
                          </a:solidFill>
                          <a:effectLst/>
                          <a:hlinkClick r:id="rId8"/>
                        </a:rPr>
                        <a:t>hier</a:t>
                      </a:r>
                      <a:r>
                        <a:rPr lang="nl-NL" sz="1100" dirty="0">
                          <a:effectLst/>
                        </a:rPr>
                        <a:t> gedocumenteerd</a:t>
                      </a:r>
                    </a:p>
                  </a:txBody>
                  <a:tcPr marL="39790" marR="39790" marT="27853" marB="27853">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850419171"/>
                  </a:ext>
                </a:extLst>
              </a:tr>
            </a:tbl>
          </a:graphicData>
        </a:graphic>
      </p:graphicFrame>
    </p:spTree>
    <p:extLst>
      <p:ext uri="{BB962C8B-B14F-4D97-AF65-F5344CB8AC3E}">
        <p14:creationId xmlns:p14="http://schemas.microsoft.com/office/powerpoint/2010/main" val="3183014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2EFA2444-F3A5-C2FD-1BEB-98B604754B04}"/>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9BB5A466-72D2-03CD-5508-651DB5295483}"/>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35DCF8F9-E85A-159E-6F40-89D82DA666FA}"/>
              </a:ext>
            </a:extLst>
          </p:cNvPr>
          <p:cNvSpPr>
            <a:spLocks noGrp="1"/>
          </p:cNvSpPr>
          <p:nvPr>
            <p:ph type="sldNum" sz="quarter" idx="11"/>
          </p:nvPr>
        </p:nvSpPr>
        <p:spPr/>
        <p:txBody>
          <a:bodyPr/>
          <a:lstStyle/>
          <a:p>
            <a:fld id="{0D687F6D-ADF0-1C41-93CB-D99BA5E06410}" type="slidenum">
              <a:rPr lang="nl-NL" smtClean="0"/>
              <a:pPr/>
              <a:t>53</a:t>
            </a:fld>
            <a:endParaRPr lang="nl-NL" dirty="0"/>
          </a:p>
        </p:txBody>
      </p:sp>
      <p:graphicFrame>
        <p:nvGraphicFramePr>
          <p:cNvPr id="5" name="Tabel 4">
            <a:extLst>
              <a:ext uri="{FF2B5EF4-FFF2-40B4-BE49-F238E27FC236}">
                <a16:creationId xmlns:a16="http://schemas.microsoft.com/office/drawing/2014/main" id="{929F5C45-57AE-87A3-BD37-5E66209E677D}"/>
              </a:ext>
            </a:extLst>
          </p:cNvPr>
          <p:cNvGraphicFramePr>
            <a:graphicFrameLocks noGrp="1"/>
          </p:cNvGraphicFramePr>
          <p:nvPr>
            <p:extLst>
              <p:ext uri="{D42A27DB-BD31-4B8C-83A1-F6EECF244321}">
                <p14:modId xmlns:p14="http://schemas.microsoft.com/office/powerpoint/2010/main" val="3764105718"/>
              </p:ext>
            </p:extLst>
          </p:nvPr>
        </p:nvGraphicFramePr>
        <p:xfrm>
          <a:off x="628650" y="1568366"/>
          <a:ext cx="8007350" cy="4799287"/>
        </p:xfrm>
        <a:graphic>
          <a:graphicData uri="http://schemas.openxmlformats.org/drawingml/2006/table">
            <a:tbl>
              <a:tblPr/>
              <a:tblGrid>
                <a:gridCol w="624417">
                  <a:extLst>
                    <a:ext uri="{9D8B030D-6E8A-4147-A177-3AD203B41FA5}">
                      <a16:colId xmlns:a16="http://schemas.microsoft.com/office/drawing/2014/main" val="2873303443"/>
                    </a:ext>
                  </a:extLst>
                </a:gridCol>
                <a:gridCol w="7382933">
                  <a:extLst>
                    <a:ext uri="{9D8B030D-6E8A-4147-A177-3AD203B41FA5}">
                      <a16:colId xmlns:a16="http://schemas.microsoft.com/office/drawing/2014/main" val="608301807"/>
                    </a:ext>
                  </a:extLst>
                </a:gridCol>
              </a:tblGrid>
              <a:tr h="3006058">
                <a:tc>
                  <a:txBody>
                    <a:bodyPr/>
                    <a:lstStyle/>
                    <a:p>
                      <a:pPr algn="l" fontAlgn="t"/>
                      <a:r>
                        <a:rPr lang="nl-NL" sz="1100">
                          <a:effectLst/>
                        </a:rPr>
                        <a:t>Reflectie</a:t>
                      </a:r>
                    </a:p>
                  </a:txBody>
                  <a:tcPr marL="43264" marR="43264" marT="30284" marB="3028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dirty="0">
                          <a:effectLst/>
                        </a:rPr>
                        <a:t>Er zijn een aantal dingen die goed gingen en dingen die ik beter had kunnen doen.</a:t>
                      </a:r>
                    </a:p>
                    <a:p>
                      <a:pPr algn="l" fontAlgn="t">
                        <a:spcBef>
                          <a:spcPts val="750"/>
                        </a:spcBef>
                      </a:pPr>
                      <a:r>
                        <a:rPr lang="nl-NL" sz="1100" b="1" dirty="0">
                          <a:effectLst/>
                        </a:rPr>
                        <a:t>Wat goed ging:</a:t>
                      </a:r>
                      <a:endParaRPr lang="nl-NL" sz="1100" dirty="0">
                        <a:effectLst/>
                      </a:endParaRPr>
                    </a:p>
                    <a:p>
                      <a:pPr algn="l" fontAlgn="t">
                        <a:spcBef>
                          <a:spcPts val="750"/>
                        </a:spcBef>
                      </a:pPr>
                      <a:r>
                        <a:rPr lang="nl-NL" sz="1100" dirty="0">
                          <a:effectLst/>
                        </a:rPr>
                        <a:t>Eerst de mogelijkheden onderzoeken en de voor- en nadelen daarvan analyseren.</a:t>
                      </a:r>
                    </a:p>
                    <a:p>
                      <a:pPr algn="l" fontAlgn="t">
                        <a:spcBef>
                          <a:spcPts val="750"/>
                        </a:spcBef>
                      </a:pPr>
                      <a:r>
                        <a:rPr lang="nl-NL" sz="1100" dirty="0">
                          <a:effectLst/>
                        </a:rPr>
                        <a:t>Het samenwerken ging goed. We hadden een duidelijk plan door opties te maken en die uit te werken.</a:t>
                      </a:r>
                    </a:p>
                    <a:p>
                      <a:pPr algn="l" fontAlgn="t">
                        <a:spcBef>
                          <a:spcPts val="750"/>
                        </a:spcBef>
                      </a:pPr>
                      <a:r>
                        <a:rPr lang="nl-NL" sz="1100" dirty="0">
                          <a:effectLst/>
                        </a:rPr>
                        <a:t>Tijdens het uitwerken van de opties heb ik nieuwe inzichten opgedaan, waardoor ik een oplossing heb kunnen vinden die modulair is, wat ons product beter maakt.</a:t>
                      </a:r>
                    </a:p>
                    <a:p>
                      <a:pPr algn="l" fontAlgn="t">
                        <a:spcBef>
                          <a:spcPts val="750"/>
                        </a:spcBef>
                      </a:pPr>
                      <a:r>
                        <a:rPr lang="nl-NL" sz="1100" b="1" dirty="0">
                          <a:effectLst/>
                        </a:rPr>
                        <a:t>Wat beter had gekund:</a:t>
                      </a:r>
                      <a:endParaRPr lang="nl-NL" sz="1100" dirty="0">
                        <a:effectLst/>
                      </a:endParaRPr>
                    </a:p>
                    <a:p>
                      <a:pPr algn="l" fontAlgn="t">
                        <a:spcBef>
                          <a:spcPts val="750"/>
                        </a:spcBef>
                      </a:pPr>
                      <a:r>
                        <a:rPr lang="nl-NL" sz="1100" dirty="0">
                          <a:effectLst/>
                        </a:rPr>
                        <a:t>De eerste optie die ik probeerde en die niet werkte had ik kunnen voorkomen door eerst te kijken hoe de arm werd ingeladen. Zo had ik niet onnodig de optie getest om het met een </a:t>
                      </a:r>
                      <a:r>
                        <a:rPr lang="nl-NL" sz="1100" dirty="0" err="1">
                          <a:effectLst/>
                        </a:rPr>
                        <a:t>world</a:t>
                      </a:r>
                      <a:r>
                        <a:rPr lang="nl-NL" sz="1100" dirty="0">
                          <a:effectLst/>
                        </a:rPr>
                        <a:t> file te doen omdat ik dan had gezien dat dit sowieso niet mogelijk was. Hier zat ik dus ongeveer 3 uur mee om een </a:t>
                      </a:r>
                      <a:r>
                        <a:rPr lang="nl-NL" sz="1100" dirty="0" err="1">
                          <a:effectLst/>
                        </a:rPr>
                        <a:t>world</a:t>
                      </a:r>
                      <a:r>
                        <a:rPr lang="nl-NL" sz="1100" dirty="0">
                          <a:effectLst/>
                        </a:rPr>
                        <a:t> file te maken, waardoor ik achter kwam dat het toch niet werkte.</a:t>
                      </a:r>
                    </a:p>
                    <a:p>
                      <a:pPr algn="l" fontAlgn="t">
                        <a:spcBef>
                          <a:spcPts val="750"/>
                        </a:spcBef>
                      </a:pPr>
                      <a:r>
                        <a:rPr lang="nl-NL" sz="1100" dirty="0">
                          <a:effectLst/>
                        </a:rPr>
                        <a:t>Nadat het onderstel niet bewoog en ik online een voorbeeld van een werkend onderstel had gevonden had ik Lars de taak gegeven om verder te gaan. Hij was hier de hele dag mee bezig geweest. Ik had hem online verteld wat mijn inzichten waren, zoals dat het </a:t>
                      </a:r>
                      <a:r>
                        <a:rPr lang="nl-NL" sz="1100" dirty="0" err="1">
                          <a:effectLst/>
                        </a:rPr>
                        <a:t>odom</a:t>
                      </a:r>
                      <a:r>
                        <a:rPr lang="nl-NL" sz="1100" dirty="0">
                          <a:effectLst/>
                        </a:rPr>
                        <a:t> </a:t>
                      </a:r>
                      <a:r>
                        <a:rPr lang="nl-NL" sz="1100" dirty="0" err="1">
                          <a:effectLst/>
                        </a:rPr>
                        <a:t>fixed</a:t>
                      </a:r>
                      <a:r>
                        <a:rPr lang="nl-NL" sz="1100" dirty="0">
                          <a:effectLst/>
                        </a:rPr>
                        <a:t> frame in </a:t>
                      </a:r>
                      <a:r>
                        <a:rPr lang="nl-NL" sz="1100" dirty="0" err="1">
                          <a:effectLst/>
                        </a:rPr>
                        <a:t>RViz</a:t>
                      </a:r>
                      <a:r>
                        <a:rPr lang="nl-NL" sz="1100" dirty="0">
                          <a:effectLst/>
                        </a:rPr>
                        <a:t> niet bestond. Wat ik niet had gedaan was hem mijn volgende stappen uitleggen. Mijn plan was: "Kijk online naar iemand die onze </a:t>
                      </a:r>
                      <a:r>
                        <a:rPr lang="nl-NL" sz="1100" dirty="0" err="1">
                          <a:effectLst/>
                        </a:rPr>
                        <a:t>Gazebo</a:t>
                      </a:r>
                      <a:r>
                        <a:rPr lang="nl-NL" sz="1100" dirty="0">
                          <a:effectLst/>
                        </a:rPr>
                        <a:t>-versie gebruikt en de </a:t>
                      </a:r>
                      <a:r>
                        <a:rPr lang="nl-NL" sz="1100" dirty="0" err="1">
                          <a:effectLst/>
                        </a:rPr>
                        <a:t>plugin</a:t>
                      </a:r>
                      <a:r>
                        <a:rPr lang="nl-NL" sz="1100" dirty="0">
                          <a:effectLst/>
                        </a:rPr>
                        <a:t> heeft ingesteld en controleer welke </a:t>
                      </a:r>
                      <a:r>
                        <a:rPr lang="nl-NL" sz="1100" dirty="0" err="1">
                          <a:effectLst/>
                        </a:rPr>
                        <a:t>settings</a:t>
                      </a:r>
                      <a:r>
                        <a:rPr lang="nl-NL" sz="1100" dirty="0">
                          <a:effectLst/>
                        </a:rPr>
                        <a:t> hij heeft gebruikt." Dit was uiteindelijk de oplossing, maar ik had dit niet aan hem verteld omdat ik dacht dat hij ook deze richting ging zoeken.</a:t>
                      </a:r>
                    </a:p>
                  </a:txBody>
                  <a:tcPr marL="43264" marR="43264" marT="30284" marB="3028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249677562"/>
                  </a:ext>
                </a:extLst>
              </a:tr>
              <a:tr h="1345279">
                <a:tc>
                  <a:txBody>
                    <a:bodyPr/>
                    <a:lstStyle/>
                    <a:p>
                      <a:pPr algn="l" fontAlgn="t"/>
                      <a:r>
                        <a:rPr lang="nl-NL" sz="1100">
                          <a:effectLst/>
                        </a:rPr>
                        <a:t>Transfer</a:t>
                      </a:r>
                    </a:p>
                  </a:txBody>
                  <a:tcPr marL="43264" marR="43264" marT="30284" marB="3028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dirty="0">
                          <a:effectLst/>
                        </a:rPr>
                        <a:t>Wat ik de volgende keer beter kan doen tijdens het onderzoeken is kijken of de opties al snel kunnen worden afgevangen door eerst een soort "vooronderzoek" te doen. Ik heb wel naar de opties gekeken, maar niet bijvoorbeeld hoe het huidige onderstel wordt ingeladen en hoe de huidige arm wordt ingeladen. Zo had ik de opties iets concreter kunnen maken en gerichter kunnen onderzoeken. Bijvoorbeeld: "Is het mogelijk om de arm via een </a:t>
                      </a:r>
                      <a:r>
                        <a:rPr lang="nl-NL" sz="1100" dirty="0" err="1">
                          <a:effectLst/>
                        </a:rPr>
                        <a:t>world</a:t>
                      </a:r>
                      <a:r>
                        <a:rPr lang="nl-NL" sz="1100" dirty="0">
                          <a:effectLst/>
                        </a:rPr>
                        <a:t> file te </a:t>
                      </a:r>
                      <a:r>
                        <a:rPr lang="nl-NL" sz="1100" dirty="0" err="1">
                          <a:effectLst/>
                        </a:rPr>
                        <a:t>spawnen</a:t>
                      </a:r>
                      <a:r>
                        <a:rPr lang="nl-NL" sz="1100" dirty="0">
                          <a:effectLst/>
                        </a:rPr>
                        <a:t> in plaats van via de </a:t>
                      </a:r>
                      <a:r>
                        <a:rPr lang="nl-NL" sz="1100" dirty="0" err="1">
                          <a:effectLst/>
                        </a:rPr>
                        <a:t>launch</a:t>
                      </a:r>
                      <a:r>
                        <a:rPr lang="nl-NL" sz="1100" dirty="0">
                          <a:effectLst/>
                        </a:rPr>
                        <a:t> file?"</a:t>
                      </a:r>
                    </a:p>
                    <a:p>
                      <a:pPr algn="l" fontAlgn="t">
                        <a:spcBef>
                          <a:spcPts val="750"/>
                        </a:spcBef>
                      </a:pPr>
                      <a:r>
                        <a:rPr lang="nl-NL" sz="1100" dirty="0">
                          <a:effectLst/>
                        </a:rPr>
                        <a:t>Ten tweede, als iemand mijn werk overneemt moet ik niet alleen mijn inzichten delen, maar ook uitleggen hoe ik denk dat het opgelost kan worden. Zo vergroot ik de kans dat de persoon die het overneemt sneller tot een oplossing komt aangezien ik er al dan een tijdje mee bezig ben geweest.</a:t>
                      </a:r>
                    </a:p>
                  </a:txBody>
                  <a:tcPr marL="43264" marR="43264" marT="30284" marB="3028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209481211"/>
                  </a:ext>
                </a:extLst>
              </a:tr>
            </a:tbl>
          </a:graphicData>
        </a:graphic>
      </p:graphicFrame>
    </p:spTree>
    <p:extLst>
      <p:ext uri="{BB962C8B-B14F-4D97-AF65-F5344CB8AC3E}">
        <p14:creationId xmlns:p14="http://schemas.microsoft.com/office/powerpoint/2010/main" val="6491240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8FA474B-AF40-15BC-65F6-393742B7E7A6}"/>
              </a:ext>
            </a:extLst>
          </p:cNvPr>
          <p:cNvSpPr>
            <a:spLocks noGrp="1"/>
          </p:cNvSpPr>
          <p:nvPr>
            <p:ph type="body" sz="quarter" idx="10"/>
          </p:nvPr>
        </p:nvSpPr>
        <p:spPr/>
        <p:txBody>
          <a:bodyPr/>
          <a:lstStyle/>
          <a:p>
            <a:r>
              <a:rPr lang="nl-NL" b="0" i="0" dirty="0">
                <a:solidFill>
                  <a:srgbClr val="172B4D"/>
                </a:solidFill>
                <a:effectLst/>
                <a:latin typeface="-apple-system"/>
              </a:rPr>
              <a:t>Tijdens het ontwikkelen van het eindproduct heb ik bijgedragen aan het ontwikkelen van de code. Zo is er bijvoorbeeld gewerkt aan het Netty Prototype en het integreren hiervan door middel van zowel zelf te programmeren als het gebruik maken van duo/</a:t>
            </a:r>
            <a:r>
              <a:rPr lang="nl-NL" b="0" i="0" dirty="0" err="1">
                <a:solidFill>
                  <a:srgbClr val="172B4D"/>
                </a:solidFill>
                <a:effectLst/>
                <a:latin typeface="-apple-system"/>
              </a:rPr>
              <a:t>swarm</a:t>
            </a:r>
            <a:r>
              <a:rPr lang="nl-NL" b="0" i="0" dirty="0">
                <a:solidFill>
                  <a:srgbClr val="172B4D"/>
                </a:solidFill>
                <a:effectLst/>
                <a:latin typeface="-apple-system"/>
              </a:rPr>
              <a:t> </a:t>
            </a:r>
            <a:r>
              <a:rPr lang="nl-NL" b="0" i="0" dirty="0" err="1">
                <a:solidFill>
                  <a:srgbClr val="172B4D"/>
                </a:solidFill>
                <a:effectLst/>
                <a:latin typeface="-apple-system"/>
              </a:rPr>
              <a:t>programming</a:t>
            </a:r>
            <a:r>
              <a:rPr lang="nl-NL" b="0" i="0" dirty="0">
                <a:solidFill>
                  <a:srgbClr val="172B4D"/>
                </a:solidFill>
                <a:effectLst/>
                <a:latin typeface="-apple-system"/>
              </a:rPr>
              <a:t>. Bewijs met links: </a:t>
            </a:r>
            <a:br>
              <a:rPr lang="nl-NL" dirty="0"/>
            </a:br>
            <a:r>
              <a:rPr lang="nl-NL" dirty="0" err="1">
                <a:solidFill>
                  <a:srgbClr val="0052CC"/>
                </a:solidFill>
                <a:latin typeface="-apple-system"/>
              </a:rPr>
              <a:t>m</a:t>
            </a:r>
            <a:r>
              <a:rPr lang="nl-NL" b="0" i="0" dirty="0" err="1">
                <a:solidFill>
                  <a:srgbClr val="0052CC"/>
                </a:solidFill>
                <a:effectLst/>
                <a:latin typeface="-apple-system"/>
                <a:hlinkClick r:id="rId2"/>
              </a:rPr>
              <a:t>rge_re</a:t>
            </a:r>
            <a:r>
              <a:rPr lang="nl-NL" b="0" i="0" dirty="0">
                <a:solidFill>
                  <a:srgbClr val="0052CC"/>
                </a:solidFill>
                <a:effectLst/>
                <a:latin typeface="-apple-system"/>
                <a:hlinkClick r:id="rId2"/>
              </a:rPr>
              <a:t>/6</a:t>
            </a:r>
            <a:endParaRPr lang="nl-NL" b="0" i="0" dirty="0">
              <a:solidFill>
                <a:srgbClr val="0052CC"/>
              </a:solidFill>
              <a:effectLst/>
              <a:latin typeface="-apple-system"/>
            </a:endParaRPr>
          </a:p>
          <a:p>
            <a:br>
              <a:rPr lang="nl-NL" dirty="0"/>
            </a:br>
            <a:r>
              <a:rPr lang="nl-NL" b="0" i="0" dirty="0">
                <a:solidFill>
                  <a:srgbClr val="0052CC"/>
                </a:solidFill>
                <a:effectLst/>
                <a:latin typeface="-apple-system"/>
                <a:hlinkClick r:id="rId3"/>
              </a:rPr>
              <a:t>https://gitlab.merge_</a:t>
            </a:r>
            <a:endParaRPr lang="nl-NL" b="0" i="0" dirty="0">
              <a:solidFill>
                <a:srgbClr val="0052CC"/>
              </a:solidFill>
              <a:effectLst/>
              <a:latin typeface="-apple-system"/>
            </a:endParaRPr>
          </a:p>
          <a:p>
            <a:br>
              <a:rPr lang="nl-NL" dirty="0"/>
            </a:br>
            <a:r>
              <a:rPr lang="nl-NL" b="0" i="0" dirty="0" err="1">
                <a:solidFill>
                  <a:srgbClr val="0052CC"/>
                </a:solidFill>
                <a:effectLst/>
                <a:latin typeface="-apple-system"/>
                <a:hlinkClick r:id="rId4"/>
              </a:rPr>
              <a:t>efId</a:t>
            </a:r>
            <a:r>
              <a:rPr lang="nl-NL" b="0" i="0" dirty="0">
                <a:solidFill>
                  <a:srgbClr val="0052CC"/>
                </a:solidFill>
                <a:effectLst/>
                <a:latin typeface="-apple-system"/>
                <a:hlinkClick r:id="rId4"/>
              </a:rPr>
              <a:t>=all-branches&amp;</a:t>
            </a:r>
            <a:endParaRPr lang="nl-NL" dirty="0"/>
          </a:p>
        </p:txBody>
      </p:sp>
      <p:sp>
        <p:nvSpPr>
          <p:cNvPr id="3" name="Titel 2">
            <a:extLst>
              <a:ext uri="{FF2B5EF4-FFF2-40B4-BE49-F238E27FC236}">
                <a16:creationId xmlns:a16="http://schemas.microsoft.com/office/drawing/2014/main" id="{E429AE3F-6640-3A5C-01D1-EFF6259BE6A8}"/>
              </a:ext>
            </a:extLst>
          </p:cNvPr>
          <p:cNvSpPr>
            <a:spLocks noGrp="1"/>
          </p:cNvSpPr>
          <p:nvPr>
            <p:ph type="title"/>
          </p:nvPr>
        </p:nvSpPr>
        <p:spPr/>
        <p:txBody>
          <a:bodyPr/>
          <a:lstStyle/>
          <a:p>
            <a:r>
              <a:rPr lang="nl-NL" dirty="0"/>
              <a:t>En weer 1 voorbeeld om niet te volgen….</a:t>
            </a:r>
          </a:p>
        </p:txBody>
      </p:sp>
      <p:sp>
        <p:nvSpPr>
          <p:cNvPr id="4" name="Tijdelijke aanduiding voor dianummer 3">
            <a:extLst>
              <a:ext uri="{FF2B5EF4-FFF2-40B4-BE49-F238E27FC236}">
                <a16:creationId xmlns:a16="http://schemas.microsoft.com/office/drawing/2014/main" id="{669A45D3-5A99-EFCE-FAC5-E956C26C77B7}"/>
              </a:ext>
            </a:extLst>
          </p:cNvPr>
          <p:cNvSpPr>
            <a:spLocks noGrp="1"/>
          </p:cNvSpPr>
          <p:nvPr>
            <p:ph type="sldNum" sz="quarter" idx="11"/>
          </p:nvPr>
        </p:nvSpPr>
        <p:spPr/>
        <p:txBody>
          <a:bodyPr/>
          <a:lstStyle/>
          <a:p>
            <a:fld id="{0D687F6D-ADF0-1C41-93CB-D99BA5E06410}" type="slidenum">
              <a:rPr lang="nl-NL" smtClean="0"/>
              <a:pPr/>
              <a:t>54</a:t>
            </a:fld>
            <a:endParaRPr lang="nl-NL" dirty="0"/>
          </a:p>
        </p:txBody>
      </p:sp>
    </p:spTree>
    <p:extLst>
      <p:ext uri="{BB962C8B-B14F-4D97-AF65-F5344CB8AC3E}">
        <p14:creationId xmlns:p14="http://schemas.microsoft.com/office/powerpoint/2010/main" val="28036218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0AB6B56D-C0D4-45F3-85C4-701EA1F11FBF}"/>
              </a:ext>
            </a:extLst>
          </p:cNvPr>
          <p:cNvSpPr>
            <a:spLocks noGrp="1"/>
          </p:cNvSpPr>
          <p:nvPr>
            <p:ph type="body" sz="quarter" idx="10"/>
          </p:nvPr>
        </p:nvSpPr>
        <p:spPr/>
        <p:txBody>
          <a:bodyPr/>
          <a:lstStyle/>
          <a:p>
            <a:r>
              <a:rPr lang="nl-NL" dirty="0"/>
              <a:t>Voor je persoonlijke en technische leerdoel neem je voor ieder 1 nieuwe situatiebeschrijving op</a:t>
            </a:r>
          </a:p>
          <a:p>
            <a:pPr marL="342900" indent="-342900">
              <a:buFont typeface="Arial" panose="020B0604020202020204" pitchFamily="34" charset="0"/>
              <a:buChar char="•"/>
            </a:pPr>
            <a:r>
              <a:rPr lang="nl-NL" dirty="0"/>
              <a:t>Is het gelukt om aan je leerdoel te werken? Ook dit kan door omstandigheden minder goed of zelfs niet gelukt zijn, onderbouw dan waarom niet</a:t>
            </a:r>
          </a:p>
          <a:p>
            <a:pPr marL="342900" indent="-342900">
              <a:buFont typeface="Arial" panose="020B0604020202020204" pitchFamily="34" charset="0"/>
              <a:buChar char="•"/>
            </a:pPr>
            <a:r>
              <a:rPr lang="nl-NL" dirty="0"/>
              <a:t>Voeg bewijslast toe, dat kan uit een retro, retro komen,  uit werken aan een product, een enquête onder je team, een logboek, planning, ect..</a:t>
            </a:r>
          </a:p>
          <a:p>
            <a:pPr marL="342900" indent="-342900">
              <a:buFont typeface="Arial" panose="020B0604020202020204" pitchFamily="34" charset="0"/>
              <a:buChar char="•"/>
            </a:pPr>
            <a:endParaRPr lang="nl-NL" dirty="0"/>
          </a:p>
          <a:p>
            <a:r>
              <a:rPr lang="nl-NL" dirty="0"/>
              <a:t>Er staan in je eindverslag in totaal:</a:t>
            </a:r>
          </a:p>
          <a:p>
            <a:pPr marL="342900" indent="-342900">
              <a:buFont typeface="Arial" panose="020B0604020202020204" pitchFamily="34" charset="0"/>
              <a:buChar char="•"/>
            </a:pPr>
            <a:r>
              <a:rPr lang="nl-NL" dirty="0"/>
              <a:t>TT een goede nulmeting ( dit is dan TT met een V beoordeeld) en nu een situatiebeschrijving voor de technische leerdoelen</a:t>
            </a:r>
          </a:p>
          <a:p>
            <a:pPr marL="342900" indent="-342900">
              <a:buFont typeface="Arial" panose="020B0604020202020204" pitchFamily="34" charset="0"/>
              <a:buChar char="•"/>
            </a:pPr>
            <a:r>
              <a:rPr lang="nl-NL" dirty="0"/>
              <a:t>twee situatiebeschrijvingen voor je persoonlijke leerdoel</a:t>
            </a:r>
          </a:p>
          <a:p>
            <a:pPr marL="342900" indent="-342900">
              <a:buFont typeface="Arial" panose="020B0604020202020204" pitchFamily="34" charset="0"/>
              <a:buChar char="•"/>
            </a:pPr>
            <a:endParaRPr lang="nl-NL" dirty="0"/>
          </a:p>
        </p:txBody>
      </p:sp>
      <p:sp>
        <p:nvSpPr>
          <p:cNvPr id="3" name="Titel 2">
            <a:extLst>
              <a:ext uri="{FF2B5EF4-FFF2-40B4-BE49-F238E27FC236}">
                <a16:creationId xmlns:a16="http://schemas.microsoft.com/office/drawing/2014/main" id="{AD169C22-D9A4-418E-BEA6-8BDF65268BB0}"/>
              </a:ext>
            </a:extLst>
          </p:cNvPr>
          <p:cNvSpPr>
            <a:spLocks noGrp="1"/>
          </p:cNvSpPr>
          <p:nvPr>
            <p:ph type="title"/>
          </p:nvPr>
        </p:nvSpPr>
        <p:spPr/>
        <p:txBody>
          <a:bodyPr/>
          <a:lstStyle/>
          <a:p>
            <a:r>
              <a:rPr lang="nl-NL" dirty="0"/>
              <a:t>Persoonlijk en technisch leerdoel</a:t>
            </a:r>
          </a:p>
        </p:txBody>
      </p:sp>
      <p:sp>
        <p:nvSpPr>
          <p:cNvPr id="4" name="Tijdelijke aanduiding voor dianummer 3">
            <a:extLst>
              <a:ext uri="{FF2B5EF4-FFF2-40B4-BE49-F238E27FC236}">
                <a16:creationId xmlns:a16="http://schemas.microsoft.com/office/drawing/2014/main" id="{69FCDAAC-FF61-4931-BD5A-FFE2EC4E3908}"/>
              </a:ext>
            </a:extLst>
          </p:cNvPr>
          <p:cNvSpPr>
            <a:spLocks noGrp="1"/>
          </p:cNvSpPr>
          <p:nvPr>
            <p:ph type="sldNum" sz="quarter" idx="11"/>
          </p:nvPr>
        </p:nvSpPr>
        <p:spPr/>
        <p:txBody>
          <a:bodyPr/>
          <a:lstStyle/>
          <a:p>
            <a:fld id="{0D687F6D-ADF0-1C41-93CB-D99BA5E06410}" type="slidenum">
              <a:rPr lang="nl-NL" smtClean="0"/>
              <a:pPr/>
              <a:t>55</a:t>
            </a:fld>
            <a:endParaRPr lang="nl-NL" dirty="0"/>
          </a:p>
        </p:txBody>
      </p:sp>
    </p:spTree>
    <p:extLst>
      <p:ext uri="{BB962C8B-B14F-4D97-AF65-F5344CB8AC3E}">
        <p14:creationId xmlns:p14="http://schemas.microsoft.com/office/powerpoint/2010/main" val="3758610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9A3A844-C2C3-488D-9987-E11EBC9505AB}"/>
              </a:ext>
            </a:extLst>
          </p:cNvPr>
          <p:cNvSpPr>
            <a:spLocks noGrp="1"/>
          </p:cNvSpPr>
          <p:nvPr>
            <p:ph type="body" sz="quarter" idx="10"/>
          </p:nvPr>
        </p:nvSpPr>
        <p:spPr/>
        <p:txBody>
          <a:bodyPr>
            <a:normAutofit lnSpcReduction="10000"/>
          </a:bodyPr>
          <a:lstStyle/>
          <a:p>
            <a:pPr algn="l"/>
            <a:r>
              <a:rPr lang="nl-NL" b="0" i="0" dirty="0">
                <a:solidFill>
                  <a:srgbClr val="172B4D"/>
                </a:solidFill>
                <a:effectLst/>
                <a:latin typeface="-apple-system"/>
              </a:rPr>
              <a:t>7.1. Prettig leiding geven zonder alle taken op me te nemen</a:t>
            </a:r>
          </a:p>
          <a:p>
            <a:pPr algn="l"/>
            <a:r>
              <a:rPr lang="nl-NL" b="0" i="0" dirty="0">
                <a:solidFill>
                  <a:srgbClr val="172B4D"/>
                </a:solidFill>
                <a:effectLst/>
                <a:latin typeface="-apple-system"/>
              </a:rPr>
              <a:t>Wanneer ik terugkijk op mijn inzichten van mijn leerdoelen voor de eerste helft van het project (zie </a:t>
            </a:r>
            <a:r>
              <a:rPr lang="nl-NL" b="0" i="0" dirty="0">
                <a:solidFill>
                  <a:srgbClr val="0052CC"/>
                </a:solidFill>
                <a:effectLst/>
                <a:latin typeface="-apple-system"/>
                <a:hlinkClick r:id="rId2"/>
              </a:rPr>
              <a:t>Bijlage O</a:t>
            </a:r>
            <a:r>
              <a:rPr lang="nl-NL" b="0" i="0" dirty="0">
                <a:solidFill>
                  <a:srgbClr val="172B4D"/>
                </a:solidFill>
                <a:effectLst/>
                <a:latin typeface="-apple-system"/>
              </a:rPr>
              <a:t>), vind ik dat ik een goede start gemaakt had in het prettig leiding geven maar vond ik het nog moeilijk om mensen kritisch aan te spreken op hun gedrag en om taken en verantwoordelijkheden te delegeren. Hier heb ik de tweede helft van het project aan proberen te werken, dit is vooral voor het kritisch aanspreken goed gelukt. Het delegeren van taken en verantwoordelijkheden is echter minder goed gelukt.</a:t>
            </a:r>
          </a:p>
          <a:p>
            <a:pPr algn="l"/>
            <a:r>
              <a:rPr lang="nl-NL" b="0" i="0" dirty="0">
                <a:solidFill>
                  <a:srgbClr val="172B4D"/>
                </a:solidFill>
                <a:effectLst/>
                <a:latin typeface="-apple-system"/>
              </a:rPr>
              <a:t>De acties die ik heb genomen om iemand aan te spreken op zijn gedrag zijn dat ik een gesprek met hem heb ingepland om over zijn gedrag te praten. Hoe ik dit gesprek heb aangepakt is als situatiebeschrijving te vinden in </a:t>
            </a:r>
            <a:r>
              <a:rPr lang="nl-NL" b="0" i="0" dirty="0">
                <a:solidFill>
                  <a:srgbClr val="0052CC"/>
                </a:solidFill>
                <a:effectLst/>
                <a:latin typeface="-apple-system"/>
                <a:hlinkClick r:id="rId3"/>
              </a:rPr>
              <a:t>Bijlage K</a:t>
            </a:r>
            <a:r>
              <a:rPr lang="nl-NL" b="0" i="0" dirty="0">
                <a:solidFill>
                  <a:srgbClr val="172B4D"/>
                </a:solidFill>
                <a:effectLst/>
                <a:latin typeface="-apple-system"/>
              </a:rPr>
              <a:t>. Verder heb ik hiervoor niet meer gewacht op de IPV ronde maar dit gesprek direct ingepland om zo snel mogelijk actie te kunnen ondernemen. Het resultaat van dit gesprek was dat de aanwezigheid en activiteit daarna omhoog schoot en dat het geen last meer was voor het team maar juist een toevoeging.</a:t>
            </a:r>
          </a:p>
          <a:p>
            <a:endParaRPr lang="nl-NL" dirty="0"/>
          </a:p>
        </p:txBody>
      </p:sp>
      <p:sp>
        <p:nvSpPr>
          <p:cNvPr id="3" name="Titel 2">
            <a:extLst>
              <a:ext uri="{FF2B5EF4-FFF2-40B4-BE49-F238E27FC236}">
                <a16:creationId xmlns:a16="http://schemas.microsoft.com/office/drawing/2014/main" id="{4A424713-1AB7-43B9-9616-41D287D1457F}"/>
              </a:ext>
            </a:extLst>
          </p:cNvPr>
          <p:cNvSpPr>
            <a:spLocks noGrp="1"/>
          </p:cNvSpPr>
          <p:nvPr>
            <p:ph type="title"/>
          </p:nvPr>
        </p:nvSpPr>
        <p:spPr/>
        <p:txBody>
          <a:bodyPr/>
          <a:lstStyle/>
          <a:p>
            <a:r>
              <a:rPr lang="nl-NL" dirty="0"/>
              <a:t>Voorbeeld 1 </a:t>
            </a:r>
          </a:p>
        </p:txBody>
      </p:sp>
      <p:sp>
        <p:nvSpPr>
          <p:cNvPr id="4" name="Tijdelijke aanduiding voor dianummer 3">
            <a:extLst>
              <a:ext uri="{FF2B5EF4-FFF2-40B4-BE49-F238E27FC236}">
                <a16:creationId xmlns:a16="http://schemas.microsoft.com/office/drawing/2014/main" id="{5762B573-CB61-485A-A267-DE7EDD43D0A8}"/>
              </a:ext>
            </a:extLst>
          </p:cNvPr>
          <p:cNvSpPr>
            <a:spLocks noGrp="1"/>
          </p:cNvSpPr>
          <p:nvPr>
            <p:ph type="sldNum" sz="quarter" idx="11"/>
          </p:nvPr>
        </p:nvSpPr>
        <p:spPr/>
        <p:txBody>
          <a:bodyPr/>
          <a:lstStyle/>
          <a:p>
            <a:fld id="{0D687F6D-ADF0-1C41-93CB-D99BA5E06410}" type="slidenum">
              <a:rPr lang="nl-NL" smtClean="0"/>
              <a:pPr/>
              <a:t>56</a:t>
            </a:fld>
            <a:endParaRPr lang="nl-NL" dirty="0"/>
          </a:p>
        </p:txBody>
      </p:sp>
    </p:spTree>
    <p:extLst>
      <p:ext uri="{BB962C8B-B14F-4D97-AF65-F5344CB8AC3E}">
        <p14:creationId xmlns:p14="http://schemas.microsoft.com/office/powerpoint/2010/main" val="29728739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8BB4987-CD30-4C99-A838-24495C080753}"/>
              </a:ext>
            </a:extLst>
          </p:cNvPr>
          <p:cNvSpPr>
            <a:spLocks noGrp="1"/>
          </p:cNvSpPr>
          <p:nvPr>
            <p:ph type="body" sz="quarter" idx="10"/>
          </p:nvPr>
        </p:nvSpPr>
        <p:spPr/>
        <p:txBody>
          <a:bodyPr>
            <a:normAutofit fontScale="85000" lnSpcReduction="20000"/>
          </a:bodyPr>
          <a:lstStyle/>
          <a:p>
            <a:pPr algn="l"/>
            <a:r>
              <a:rPr lang="nl-NL" b="0" i="0" dirty="0">
                <a:solidFill>
                  <a:srgbClr val="172B4D"/>
                </a:solidFill>
                <a:effectLst/>
                <a:latin typeface="-apple-system"/>
              </a:rPr>
              <a:t>Naast de moeite om iemand aan te spreken op zijn of haar gedrag had ik in het eerste deel van het project ook moeite met het delegeren van taken en verantwoordelijkheden. Dit is in het tweede deel van het project echter niet altijd even goed gelukt. Zo heb ik wel meer vragen kunnen delegeren naar personen die aan die onderwerpen gewerkt hadden of de rol hadden waar de vraag bij paste. Echter heb ik het een stuk moeilijker gehad met het delegeren van taken en verantwoordelijkheden. Dit heeft er voor gezorgd dat ik veel meer taken op mij genomen heb dan ik aankon in de 36 uur die daarvoor beschikbaar waren (40 uur - 4 uur persoonlijke ontwikkeling). Hierdoor heb ik een aantal keer in de avond doorgewerkt. Een voorbeeld hiervan is het integreren van de beweegacties van een speler in de wereld (situatie beschreven bij hoofdstuk rollen (</a:t>
            </a:r>
            <a:r>
              <a:rPr lang="nl-NL" b="0" i="0" dirty="0">
                <a:solidFill>
                  <a:srgbClr val="0052CC"/>
                </a:solidFill>
                <a:effectLst/>
                <a:latin typeface="-apple-system"/>
                <a:hlinkClick r:id="rId2"/>
              </a:rPr>
              <a:t>Bijlage H</a:t>
            </a:r>
            <a:r>
              <a:rPr lang="nl-NL" b="0" i="0" dirty="0">
                <a:solidFill>
                  <a:srgbClr val="172B4D"/>
                </a:solidFill>
                <a:effectLst/>
                <a:latin typeface="-apple-system"/>
              </a:rPr>
              <a:t>)). Ook heb ik geen enkele keer mijn persoonlijke ontwikkel uren goed kunnen gebruiken. Dit heeft er voor gezorgd dat ik daar ook in de avond en in het weekend nog aan moest werken. </a:t>
            </a:r>
          </a:p>
          <a:p>
            <a:pPr algn="l"/>
            <a:r>
              <a:rPr lang="nl-NL" b="0" i="0" dirty="0">
                <a:solidFill>
                  <a:srgbClr val="172B4D"/>
                </a:solidFill>
                <a:effectLst/>
                <a:latin typeface="-apple-system"/>
              </a:rPr>
              <a:t>Wanneer ik terugkijk op mijn leerdoel vind ik dat ik hem niet gehaald heb. Ik denk dat ik wel een stuk betere leider ben geworden en dat ik op een prettige manier leiding kan geven aan een team, dit hoor ik ook terug tijdens de verschillende </a:t>
            </a:r>
            <a:r>
              <a:rPr lang="nl-NL" b="0" i="0" dirty="0" err="1">
                <a:solidFill>
                  <a:srgbClr val="172B4D"/>
                </a:solidFill>
                <a:effectLst/>
                <a:latin typeface="-apple-system"/>
              </a:rPr>
              <a:t>IPVs</a:t>
            </a:r>
            <a:r>
              <a:rPr lang="nl-NL" b="0" i="0" dirty="0">
                <a:solidFill>
                  <a:srgbClr val="172B4D"/>
                </a:solidFill>
                <a:effectLst/>
                <a:latin typeface="-apple-system"/>
              </a:rPr>
              <a:t>. Echter moet ik me nog veel verbeteren in het delegeren van taken en verantwoordelijkheden. Ook moet ik leren dat niet alles mijn verantwoording is en dat ik dus niet te veel voor de groep moet doen en ook aan mezelf moet denken. Ik moet stoppen mezelf op te offeren voor het groepsresultaat. Dit is belangrijk omdat ik vooral tegen het einde van het project heb gemerkt hoe zwaar ik het dit project heb gehad door al deze extra taken en minder vrij tijd. Ik ben me er nu extra van bewust dat dit ten koste kan gaan van mijn gezondheid en moet hier dan ook aan werken. Voor een volgend project zou ik dan ook een leerdoel formuleren waarbij ik meer aan mezelf moet denken en meer taken en verantwoordelijkheden moet afstaan.</a:t>
            </a:r>
          </a:p>
          <a:p>
            <a:endParaRPr lang="nl-NL" dirty="0"/>
          </a:p>
        </p:txBody>
      </p:sp>
      <p:sp>
        <p:nvSpPr>
          <p:cNvPr id="3" name="Titel 2">
            <a:extLst>
              <a:ext uri="{FF2B5EF4-FFF2-40B4-BE49-F238E27FC236}">
                <a16:creationId xmlns:a16="http://schemas.microsoft.com/office/drawing/2014/main" id="{C1697E7F-01C4-469F-8EF2-D30862268F35}"/>
              </a:ext>
            </a:extLst>
          </p:cNvPr>
          <p:cNvSpPr>
            <a:spLocks noGrp="1"/>
          </p:cNvSpPr>
          <p:nvPr>
            <p:ph type="title"/>
          </p:nvPr>
        </p:nvSpPr>
        <p:spPr/>
        <p:txBody>
          <a:bodyPr/>
          <a:lstStyle/>
          <a:p>
            <a:r>
              <a:rPr lang="nl-NL" dirty="0"/>
              <a:t>Voorbeeld 2</a:t>
            </a:r>
          </a:p>
        </p:txBody>
      </p:sp>
      <p:sp>
        <p:nvSpPr>
          <p:cNvPr id="4" name="Tijdelijke aanduiding voor dianummer 3">
            <a:extLst>
              <a:ext uri="{FF2B5EF4-FFF2-40B4-BE49-F238E27FC236}">
                <a16:creationId xmlns:a16="http://schemas.microsoft.com/office/drawing/2014/main" id="{62251104-1879-4391-B176-BBB2D1123C07}"/>
              </a:ext>
            </a:extLst>
          </p:cNvPr>
          <p:cNvSpPr>
            <a:spLocks noGrp="1"/>
          </p:cNvSpPr>
          <p:nvPr>
            <p:ph type="sldNum" sz="quarter" idx="11"/>
          </p:nvPr>
        </p:nvSpPr>
        <p:spPr/>
        <p:txBody>
          <a:bodyPr/>
          <a:lstStyle/>
          <a:p>
            <a:fld id="{0D687F6D-ADF0-1C41-93CB-D99BA5E06410}" type="slidenum">
              <a:rPr lang="nl-NL" smtClean="0"/>
              <a:pPr/>
              <a:t>57</a:t>
            </a:fld>
            <a:endParaRPr lang="nl-NL" dirty="0"/>
          </a:p>
        </p:txBody>
      </p:sp>
    </p:spTree>
    <p:extLst>
      <p:ext uri="{BB962C8B-B14F-4D97-AF65-F5344CB8AC3E}">
        <p14:creationId xmlns:p14="http://schemas.microsoft.com/office/powerpoint/2010/main" val="2301885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E8F3093-0CEA-C73A-F029-FB7A2FF56440}"/>
              </a:ext>
            </a:extLst>
          </p:cNvPr>
          <p:cNvSpPr>
            <a:spLocks noGrp="1"/>
          </p:cNvSpPr>
          <p:nvPr>
            <p:ph type="body" sz="quarter" idx="10"/>
          </p:nvPr>
        </p:nvSpPr>
        <p:spPr/>
        <p:txBody>
          <a:bodyPr/>
          <a:lstStyle/>
          <a:p>
            <a:r>
              <a:rPr lang="nl-NL" sz="1800" dirty="0">
                <a:effectLst/>
                <a:latin typeface="Times New Roman" panose="02020603050405020304" pitchFamily="18" charset="0"/>
                <a:ea typeface="Times New Roman" panose="02020603050405020304" pitchFamily="18" charset="0"/>
              </a:rPr>
              <a:t>De hoofdvraag van mijn inhoudelijke leerdoel luidt als volgt: "Biedt </a:t>
            </a:r>
            <a:r>
              <a:rPr lang="nl-NL" sz="1800" dirty="0" err="1">
                <a:effectLst/>
                <a:latin typeface="Times New Roman" panose="02020603050405020304" pitchFamily="18" charset="0"/>
                <a:ea typeface="Times New Roman" panose="02020603050405020304" pitchFamily="18" charset="0"/>
              </a:rPr>
              <a:t>microPython</a:t>
            </a:r>
            <a:r>
              <a:rPr lang="nl-NL" sz="1800" dirty="0">
                <a:effectLst/>
                <a:latin typeface="Times New Roman" panose="02020603050405020304" pitchFamily="18" charset="0"/>
                <a:ea typeface="Times New Roman" panose="02020603050405020304" pitchFamily="18" charset="0"/>
              </a:rPr>
              <a:t> op de Pico een betere performance dan Python op de Model 4B, en zo ja, wat zijn de verschillen?". Zie voor de motivatie van deze hoofdvraag en volledige uitwerking van </a:t>
            </a:r>
            <a:r>
              <a:rPr lang="nl-NL" sz="1800" u="sng" dirty="0">
                <a:solidFill>
                  <a:srgbClr val="0000FF"/>
                </a:solidFill>
                <a:effectLst/>
                <a:latin typeface="Times New Roman" panose="02020603050405020304" pitchFamily="18" charset="0"/>
                <a:ea typeface="Times New Roman" panose="02020603050405020304" pitchFamily="18" charset="0"/>
                <a:hlinkClick r:id="rId2"/>
              </a:rPr>
              <a:t>deze pagina</a:t>
            </a:r>
            <a:r>
              <a:rPr lang="nl-NL" sz="1800" dirty="0">
                <a:effectLst/>
                <a:latin typeface="Times New Roman" panose="02020603050405020304" pitchFamily="18" charset="0"/>
                <a:ea typeface="Times New Roman" panose="02020603050405020304" pitchFamily="18" charset="0"/>
              </a:rPr>
              <a:t>.</a:t>
            </a:r>
          </a:p>
          <a:p>
            <a:r>
              <a:rPr lang="nl-NL" sz="1800" dirty="0">
                <a:effectLst/>
                <a:latin typeface="Times New Roman" panose="02020603050405020304" pitchFamily="18" charset="0"/>
                <a:ea typeface="Times New Roman" panose="02020603050405020304" pitchFamily="18" charset="0"/>
              </a:rPr>
              <a:t>Dankzij dit onderzoek kan ik in de toekomst zeer eenvoudig met </a:t>
            </a:r>
            <a:r>
              <a:rPr lang="nl-NL" sz="1800" dirty="0" err="1">
                <a:effectLst/>
                <a:latin typeface="Times New Roman" panose="02020603050405020304" pitchFamily="18" charset="0"/>
                <a:ea typeface="Times New Roman" panose="02020603050405020304" pitchFamily="18" charset="0"/>
              </a:rPr>
              <a:t>Pico's</a:t>
            </a:r>
            <a:r>
              <a:rPr lang="nl-NL" sz="1800" dirty="0">
                <a:effectLst/>
                <a:latin typeface="Times New Roman" panose="02020603050405020304" pitchFamily="18" charset="0"/>
                <a:ea typeface="Times New Roman" panose="02020603050405020304" pitchFamily="18" charset="0"/>
              </a:rPr>
              <a:t> aan de slag gaan. Met name de REPL-mogelijkheid lijkt mij zeer handig voor kleine </a:t>
            </a:r>
            <a:r>
              <a:rPr lang="nl-NL" sz="1800" dirty="0" err="1">
                <a:effectLst/>
                <a:latin typeface="Times New Roman" panose="02020603050405020304" pitchFamily="18" charset="0"/>
                <a:ea typeface="Times New Roman" panose="02020603050405020304" pitchFamily="18" charset="0"/>
              </a:rPr>
              <a:t>proof</a:t>
            </a:r>
            <a:r>
              <a:rPr lang="nl-NL" sz="1800" dirty="0">
                <a:effectLst/>
                <a:latin typeface="Times New Roman" panose="02020603050405020304" pitchFamily="18" charset="0"/>
                <a:ea typeface="Times New Roman" panose="02020603050405020304" pitchFamily="18" charset="0"/>
              </a:rPr>
              <a:t>-of-</a:t>
            </a:r>
            <a:r>
              <a:rPr lang="nl-NL" sz="1800" dirty="0" err="1">
                <a:effectLst/>
                <a:latin typeface="Times New Roman" panose="02020603050405020304" pitchFamily="18" charset="0"/>
                <a:ea typeface="Times New Roman" panose="02020603050405020304" pitchFamily="18" charset="0"/>
              </a:rPr>
              <a:t>concepts</a:t>
            </a:r>
            <a:r>
              <a:rPr lang="nl-NL" sz="1800" dirty="0">
                <a:effectLst/>
                <a:latin typeface="Times New Roman" panose="02020603050405020304" pitchFamily="18" charset="0"/>
                <a:ea typeface="Times New Roman" panose="02020603050405020304" pitchFamily="18" charset="0"/>
              </a:rPr>
              <a:t>, maar ook het feit dat het over een filesysteem beschikt is een groot voordeel. Daarom zal ik de </a:t>
            </a:r>
            <a:r>
              <a:rPr lang="nl-NL" sz="1800" dirty="0" err="1">
                <a:effectLst/>
                <a:latin typeface="Times New Roman" panose="02020603050405020304" pitchFamily="18" charset="0"/>
                <a:ea typeface="Times New Roman" panose="02020603050405020304" pitchFamily="18" charset="0"/>
              </a:rPr>
              <a:t>Pico's</a:t>
            </a:r>
            <a:r>
              <a:rPr lang="nl-NL" sz="1800" dirty="0">
                <a:effectLst/>
                <a:latin typeface="Times New Roman" panose="02020603050405020304" pitchFamily="18" charset="0"/>
                <a:ea typeface="Times New Roman" panose="02020603050405020304" pitchFamily="18" charset="0"/>
              </a:rPr>
              <a:t> in toekomstige projecten ook serieus gaan overwegen als alternatief voor een </a:t>
            </a:r>
            <a:r>
              <a:rPr lang="nl-NL" sz="1800" dirty="0" err="1">
                <a:effectLst/>
                <a:latin typeface="Times New Roman" panose="02020603050405020304" pitchFamily="18" charset="0"/>
                <a:ea typeface="Times New Roman" panose="02020603050405020304" pitchFamily="18" charset="0"/>
              </a:rPr>
              <a:t>Arduino</a:t>
            </a:r>
            <a:r>
              <a:rPr lang="nl-NL" sz="1800" dirty="0">
                <a:effectLst/>
                <a:latin typeface="Times New Roman" panose="02020603050405020304" pitchFamily="18" charset="0"/>
                <a:ea typeface="Times New Roman" panose="02020603050405020304" pitchFamily="18" charset="0"/>
              </a:rPr>
              <a:t>. Door het verdiepen in de verschillen in syntax en interpretatie heb ik ook meer kennis opgedaan over </a:t>
            </a:r>
            <a:r>
              <a:rPr lang="nl-NL" sz="1800" dirty="0" err="1">
                <a:effectLst/>
                <a:latin typeface="Times New Roman" panose="02020603050405020304" pitchFamily="18" charset="0"/>
                <a:ea typeface="Times New Roman" panose="02020603050405020304" pitchFamily="18" charset="0"/>
              </a:rPr>
              <a:t>interpreters</a:t>
            </a:r>
            <a:r>
              <a:rPr lang="nl-NL" sz="1800" dirty="0">
                <a:effectLst/>
                <a:latin typeface="Times New Roman" panose="02020603050405020304" pitchFamily="18" charset="0"/>
                <a:ea typeface="Times New Roman" panose="02020603050405020304" pitchFamily="18" charset="0"/>
              </a:rPr>
              <a:t> in het algemeen en die van Python zelf. Voorheen had ik namelijk eigenlijk geen flauw benul van hoe dat onder de motorkap werkt. Ik denk dat dit onderzoek mij een betere ESD-er heeft gemaakt, omdat ik nu mijn kennis over programmeertalen en microcontrollers heb verbreed. </a:t>
            </a:r>
          </a:p>
          <a:p>
            <a:endParaRPr lang="nl-NL" dirty="0"/>
          </a:p>
        </p:txBody>
      </p:sp>
      <p:sp>
        <p:nvSpPr>
          <p:cNvPr id="3" name="Titel 2">
            <a:extLst>
              <a:ext uri="{FF2B5EF4-FFF2-40B4-BE49-F238E27FC236}">
                <a16:creationId xmlns:a16="http://schemas.microsoft.com/office/drawing/2014/main" id="{BE37D42B-9DE9-9FD7-6AD5-AA1F3502BA77}"/>
              </a:ext>
            </a:extLst>
          </p:cNvPr>
          <p:cNvSpPr>
            <a:spLocks noGrp="1"/>
          </p:cNvSpPr>
          <p:nvPr>
            <p:ph type="title"/>
          </p:nvPr>
        </p:nvSpPr>
        <p:spPr/>
        <p:txBody>
          <a:bodyPr/>
          <a:lstStyle/>
          <a:p>
            <a:r>
              <a:rPr lang="nl-NL" dirty="0"/>
              <a:t>Voorbeeld 3</a:t>
            </a:r>
          </a:p>
        </p:txBody>
      </p:sp>
      <p:sp>
        <p:nvSpPr>
          <p:cNvPr id="4" name="Tijdelijke aanduiding voor dianummer 3">
            <a:extLst>
              <a:ext uri="{FF2B5EF4-FFF2-40B4-BE49-F238E27FC236}">
                <a16:creationId xmlns:a16="http://schemas.microsoft.com/office/drawing/2014/main" id="{3B595A95-6733-D322-5D0C-DA0F873E66AD}"/>
              </a:ext>
            </a:extLst>
          </p:cNvPr>
          <p:cNvSpPr>
            <a:spLocks noGrp="1"/>
          </p:cNvSpPr>
          <p:nvPr>
            <p:ph type="sldNum" sz="quarter" idx="11"/>
          </p:nvPr>
        </p:nvSpPr>
        <p:spPr/>
        <p:txBody>
          <a:bodyPr/>
          <a:lstStyle/>
          <a:p>
            <a:fld id="{0D687F6D-ADF0-1C41-93CB-D99BA5E06410}" type="slidenum">
              <a:rPr lang="nl-NL" smtClean="0"/>
              <a:pPr/>
              <a:t>58</a:t>
            </a:fld>
            <a:endParaRPr lang="nl-NL" dirty="0"/>
          </a:p>
        </p:txBody>
      </p:sp>
    </p:spTree>
    <p:extLst>
      <p:ext uri="{BB962C8B-B14F-4D97-AF65-F5344CB8AC3E}">
        <p14:creationId xmlns:p14="http://schemas.microsoft.com/office/powerpoint/2010/main" val="15190926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B57644E-4534-F1C7-0781-7A41C39874C7}"/>
              </a:ext>
            </a:extLst>
          </p:cNvPr>
          <p:cNvSpPr>
            <a:spLocks noGrp="1"/>
          </p:cNvSpPr>
          <p:nvPr>
            <p:ph type="body" sz="quarter" idx="10"/>
          </p:nvPr>
        </p:nvSpPr>
        <p:spPr/>
        <p:txBody>
          <a:bodyPr>
            <a:normAutofit fontScale="85000" lnSpcReduction="10000"/>
          </a:bodyPr>
          <a:lstStyle/>
          <a:p>
            <a:r>
              <a:rPr lang="nl-NL" b="1" dirty="0">
                <a:solidFill>
                  <a:srgbClr val="172B4D"/>
                </a:solidFill>
                <a:effectLst/>
              </a:rPr>
              <a:t>6.3.1. Motivatie</a:t>
            </a:r>
          </a:p>
          <a:p>
            <a:r>
              <a:rPr lang="nl-NL" dirty="0">
                <a:effectLst/>
              </a:rPr>
              <a:t>Aangezien ik zelf weinig ervaring heb de </a:t>
            </a:r>
            <a:r>
              <a:rPr lang="nl-NL" dirty="0">
                <a:solidFill>
                  <a:srgbClr val="172B4D"/>
                </a:solidFill>
                <a:effectLst/>
              </a:rPr>
              <a:t> </a:t>
            </a:r>
            <a:r>
              <a:rPr lang="nl-NL" u="none" strike="noStrike" dirty="0">
                <a:solidFill>
                  <a:srgbClr val="0052CC"/>
                </a:solidFill>
                <a:effectLst/>
                <a:hlinkClick r:id="rId2"/>
              </a:rPr>
              <a:t>Boost Unittest</a:t>
            </a:r>
            <a:r>
              <a:rPr lang="nl-NL" dirty="0">
                <a:effectLst/>
              </a:rPr>
              <a:t>. Lijkt het mij verstandig en ook van groot belang om beter te leren testen van code aan de hand van unittests.  Door de inzet van unittests kan er vroegtijdig gecontroleerd worden bij veranderingen in code dat de gewenste functionaliteit hetzelfde blijft. Bij een goede code afdekking worden fouten vrijwel meteen herkent.</a:t>
            </a:r>
          </a:p>
          <a:p>
            <a:r>
              <a:rPr lang="nl-NL" b="1" dirty="0">
                <a:solidFill>
                  <a:srgbClr val="172B4D"/>
                </a:solidFill>
                <a:effectLst/>
              </a:rPr>
              <a:t>6.3.2. Aanpak</a:t>
            </a:r>
          </a:p>
          <a:p>
            <a:r>
              <a:rPr lang="nl-NL" dirty="0">
                <a:effectLst/>
              </a:rPr>
              <a:t>Als start ben ik begonnen met de guides te bestuderen van </a:t>
            </a:r>
            <a:r>
              <a:rPr lang="nl-NL" dirty="0" err="1">
                <a:effectLst/>
              </a:rPr>
              <a:t>Gtest</a:t>
            </a:r>
            <a:r>
              <a:rPr lang="nl-NL" dirty="0">
                <a:effectLst/>
              </a:rPr>
              <a:t>. D</a:t>
            </a:r>
            <a:r>
              <a:rPr lang="nl-NL" dirty="0">
                <a:solidFill>
                  <a:srgbClr val="172B4D"/>
                </a:solidFill>
                <a:effectLst/>
              </a:rPr>
              <a:t>it betreft 3 verschillende guides </a:t>
            </a:r>
            <a:r>
              <a:rPr lang="nl-NL" u="none" strike="noStrike" dirty="0" err="1">
                <a:solidFill>
                  <a:srgbClr val="0052CC"/>
                </a:solidFill>
                <a:effectLst/>
                <a:hlinkClick r:id="rId3"/>
              </a:rPr>
              <a:t>GoogleTest</a:t>
            </a:r>
            <a:r>
              <a:rPr lang="nl-NL" u="none" strike="noStrike" dirty="0">
                <a:solidFill>
                  <a:srgbClr val="0052CC"/>
                </a:solidFill>
                <a:effectLst/>
                <a:hlinkClick r:id="rId3"/>
              </a:rPr>
              <a:t> Primer</a:t>
            </a:r>
            <a:r>
              <a:rPr lang="nl-NL" dirty="0">
                <a:solidFill>
                  <a:srgbClr val="172B4D"/>
                </a:solidFill>
                <a:effectLst/>
              </a:rPr>
              <a:t>, </a:t>
            </a:r>
            <a:r>
              <a:rPr lang="nl-NL" u="none" strike="noStrike" dirty="0" err="1">
                <a:solidFill>
                  <a:srgbClr val="0052CC"/>
                </a:solidFill>
                <a:effectLst/>
                <a:hlinkClick r:id="rId4"/>
              </a:rPr>
              <a:t>GoogleTest</a:t>
            </a:r>
            <a:r>
              <a:rPr lang="nl-NL" u="none" strike="noStrike" dirty="0">
                <a:solidFill>
                  <a:srgbClr val="0052CC"/>
                </a:solidFill>
                <a:effectLst/>
                <a:hlinkClick r:id="rId4"/>
              </a:rPr>
              <a:t> </a:t>
            </a:r>
            <a:r>
              <a:rPr lang="nl-NL" u="none" strike="noStrike" dirty="0" err="1">
                <a:solidFill>
                  <a:srgbClr val="0052CC"/>
                </a:solidFill>
                <a:effectLst/>
                <a:hlinkClick r:id="rId4"/>
              </a:rPr>
              <a:t>advanced</a:t>
            </a:r>
            <a:r>
              <a:rPr lang="nl-NL" dirty="0">
                <a:solidFill>
                  <a:srgbClr val="172B4D"/>
                </a:solidFill>
                <a:effectLst/>
              </a:rPr>
              <a:t> en</a:t>
            </a:r>
            <a:r>
              <a:rPr lang="nl-NL" u="none" strike="noStrike" dirty="0">
                <a:solidFill>
                  <a:srgbClr val="0052CC"/>
                </a:solidFill>
                <a:effectLst/>
                <a:hlinkClick r:id="rId5"/>
              </a:rPr>
              <a:t> </a:t>
            </a:r>
            <a:r>
              <a:rPr lang="nl-NL" u="none" strike="noStrike" dirty="0" err="1">
                <a:solidFill>
                  <a:srgbClr val="0052CC"/>
                </a:solidFill>
                <a:effectLst/>
                <a:hlinkClick r:id="rId5"/>
              </a:rPr>
              <a:t>Mocking</a:t>
            </a:r>
            <a:r>
              <a:rPr lang="nl-NL" u="none" strike="noStrike" dirty="0">
                <a:solidFill>
                  <a:srgbClr val="0052CC"/>
                </a:solidFill>
                <a:effectLst/>
                <a:hlinkClick r:id="rId5"/>
              </a:rPr>
              <a:t> </a:t>
            </a:r>
            <a:r>
              <a:rPr lang="nl-NL" u="none" strike="noStrike" dirty="0" err="1">
                <a:solidFill>
                  <a:srgbClr val="0052CC"/>
                </a:solidFill>
                <a:effectLst/>
                <a:hlinkClick r:id="rId5"/>
              </a:rPr>
              <a:t>for</a:t>
            </a:r>
            <a:r>
              <a:rPr lang="nl-NL" u="none" strike="noStrike" dirty="0">
                <a:solidFill>
                  <a:srgbClr val="0052CC"/>
                </a:solidFill>
                <a:effectLst/>
                <a:hlinkClick r:id="rId5"/>
              </a:rPr>
              <a:t> </a:t>
            </a:r>
            <a:r>
              <a:rPr lang="nl-NL" u="none" strike="noStrike" dirty="0" err="1">
                <a:solidFill>
                  <a:srgbClr val="0052CC"/>
                </a:solidFill>
                <a:effectLst/>
                <a:hlinkClick r:id="rId5"/>
              </a:rPr>
              <a:t>dummies</a:t>
            </a:r>
            <a:r>
              <a:rPr lang="nl-NL" dirty="0">
                <a:effectLst/>
              </a:rPr>
              <a:t>. Tijdens deze guides heb ik de code die ik wil testen bekeken en daarop verschillende test geschreven. De geschreven testen zijn </a:t>
            </a:r>
            <a:r>
              <a:rPr lang="nl-NL" dirty="0">
                <a:solidFill>
                  <a:srgbClr val="0052CC"/>
                </a:solidFill>
                <a:effectLst/>
                <a:hlinkClick r:id="rId6"/>
              </a:rPr>
              <a:t>hier </a:t>
            </a:r>
            <a:r>
              <a:rPr lang="nl-NL" dirty="0">
                <a:effectLst/>
              </a:rPr>
              <a:t>terug te vinden. Door deze testen te maken heb ik geleerd hoe ik gebruik kan maken van </a:t>
            </a:r>
            <a:r>
              <a:rPr lang="nl-NL" dirty="0" err="1">
                <a:effectLst/>
              </a:rPr>
              <a:t>fixture</a:t>
            </a:r>
            <a:r>
              <a:rPr lang="nl-NL" dirty="0">
                <a:effectLst/>
              </a:rPr>
              <a:t>. Een </a:t>
            </a:r>
            <a:r>
              <a:rPr lang="nl-NL" dirty="0" err="1">
                <a:effectLst/>
              </a:rPr>
              <a:t>fixture</a:t>
            </a:r>
            <a:r>
              <a:rPr lang="nl-NL" dirty="0">
                <a:effectLst/>
              </a:rPr>
              <a:t> zorgt ervoor dat je maar 1 keer een instantie hoeft aan te maken van de klasse die je wil testen. Voor het testen van private functies kan er gebruik worden gemaakt van FRIEND_TEST. Dit zorgt ervoor dat de private functies toegankelijk worden voor de </a:t>
            </a:r>
            <a:r>
              <a:rPr lang="nl-NL" dirty="0" err="1">
                <a:effectLst/>
              </a:rPr>
              <a:t>Gtest</a:t>
            </a:r>
            <a:r>
              <a:rPr lang="nl-NL" dirty="0">
                <a:effectLst/>
              </a:rPr>
              <a:t> omgeving. De functie </a:t>
            </a:r>
            <a:r>
              <a:rPr lang="nl-NL" dirty="0" err="1">
                <a:effectLst/>
              </a:rPr>
              <a:t>brake</a:t>
            </a:r>
            <a:r>
              <a:rPr lang="nl-NL" dirty="0">
                <a:effectLst/>
              </a:rPr>
              <a:t>() uit de </a:t>
            </a:r>
            <a:r>
              <a:rPr lang="nl-NL" dirty="0" err="1">
                <a:solidFill>
                  <a:srgbClr val="0052CC"/>
                </a:solidFill>
                <a:effectLst/>
                <a:hlinkClick r:id="rId7"/>
              </a:rPr>
              <a:t>repository</a:t>
            </a:r>
            <a:r>
              <a:rPr lang="nl-NL" dirty="0">
                <a:effectLst/>
              </a:rPr>
              <a:t> maakt gebruik van een interface om het commando naar de low level driver te communiceren. Hier wou </a:t>
            </a:r>
            <a:r>
              <a:rPr lang="nl-NL" dirty="0" err="1">
                <a:effectLst/>
              </a:rPr>
              <a:t>Gmock</a:t>
            </a:r>
            <a:r>
              <a:rPr lang="nl-NL" dirty="0">
                <a:effectLst/>
              </a:rPr>
              <a:t> voor inzetten om de interface te </a:t>
            </a:r>
            <a:r>
              <a:rPr lang="nl-NL" dirty="0" err="1">
                <a:effectLst/>
              </a:rPr>
              <a:t>mocken</a:t>
            </a:r>
            <a:r>
              <a:rPr lang="nl-NL" dirty="0">
                <a:effectLst/>
              </a:rPr>
              <a:t> en de low level driver. Echter liep ik hier tegen het probleem aan dat ik </a:t>
            </a:r>
            <a:r>
              <a:rPr lang="nl-NL" dirty="0" err="1">
                <a:effectLst/>
              </a:rPr>
              <a:t>Gmock</a:t>
            </a:r>
            <a:r>
              <a:rPr lang="nl-NL" dirty="0">
                <a:effectLst/>
              </a:rPr>
              <a:t> niet op de correcte wijzen kon includeren met </a:t>
            </a:r>
            <a:r>
              <a:rPr lang="nl-NL" dirty="0" err="1">
                <a:effectLst/>
              </a:rPr>
              <a:t>Cmake</a:t>
            </a:r>
            <a:r>
              <a:rPr lang="nl-NL" dirty="0">
                <a:effectLst/>
              </a:rPr>
              <a:t>. </a:t>
            </a:r>
          </a:p>
          <a:p>
            <a:endParaRPr lang="nl-NL" dirty="0"/>
          </a:p>
        </p:txBody>
      </p:sp>
      <p:sp>
        <p:nvSpPr>
          <p:cNvPr id="3" name="Titel 2">
            <a:extLst>
              <a:ext uri="{FF2B5EF4-FFF2-40B4-BE49-F238E27FC236}">
                <a16:creationId xmlns:a16="http://schemas.microsoft.com/office/drawing/2014/main" id="{C843ED86-5018-2FE4-D255-FFD341DE7D41}"/>
              </a:ext>
            </a:extLst>
          </p:cNvPr>
          <p:cNvSpPr>
            <a:spLocks noGrp="1"/>
          </p:cNvSpPr>
          <p:nvPr>
            <p:ph type="title"/>
          </p:nvPr>
        </p:nvSpPr>
        <p:spPr/>
        <p:txBody>
          <a:bodyPr/>
          <a:lstStyle/>
          <a:p>
            <a:r>
              <a:rPr lang="nl-NL" dirty="0"/>
              <a:t>Voorbeeld 4</a:t>
            </a:r>
          </a:p>
        </p:txBody>
      </p:sp>
      <p:sp>
        <p:nvSpPr>
          <p:cNvPr id="4" name="Tijdelijke aanduiding voor dianummer 3">
            <a:extLst>
              <a:ext uri="{FF2B5EF4-FFF2-40B4-BE49-F238E27FC236}">
                <a16:creationId xmlns:a16="http://schemas.microsoft.com/office/drawing/2014/main" id="{3167364E-5A11-D1D3-77F1-F79696A3907E}"/>
              </a:ext>
            </a:extLst>
          </p:cNvPr>
          <p:cNvSpPr>
            <a:spLocks noGrp="1"/>
          </p:cNvSpPr>
          <p:nvPr>
            <p:ph type="sldNum" sz="quarter" idx="11"/>
          </p:nvPr>
        </p:nvSpPr>
        <p:spPr/>
        <p:txBody>
          <a:bodyPr/>
          <a:lstStyle/>
          <a:p>
            <a:fld id="{0D687F6D-ADF0-1C41-93CB-D99BA5E06410}" type="slidenum">
              <a:rPr lang="nl-NL" smtClean="0"/>
              <a:pPr/>
              <a:t>59</a:t>
            </a:fld>
            <a:endParaRPr lang="nl-NL" dirty="0"/>
          </a:p>
        </p:txBody>
      </p:sp>
    </p:spTree>
    <p:extLst>
      <p:ext uri="{BB962C8B-B14F-4D97-AF65-F5344CB8AC3E}">
        <p14:creationId xmlns:p14="http://schemas.microsoft.com/office/powerpoint/2010/main" val="132424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15E3401-4CDC-575C-1927-6D490A0F0C3E}"/>
              </a:ext>
            </a:extLst>
          </p:cNvPr>
          <p:cNvSpPr>
            <a:spLocks noGrp="1"/>
          </p:cNvSpPr>
          <p:nvPr>
            <p:ph type="body" sz="quarter" idx="10"/>
          </p:nvPr>
        </p:nvSpPr>
        <p:spPr/>
        <p:txBody>
          <a:bodyPr/>
          <a:lstStyle/>
          <a:p>
            <a:r>
              <a:rPr lang="nl-NL" dirty="0"/>
              <a:t>Er zitten een paar voorbeelden van voorgangers bij, maar ook een paar uit ASD verslagen ( het verdiepend semester binnen SD)</a:t>
            </a:r>
          </a:p>
          <a:p>
            <a:endParaRPr lang="nl-NL" dirty="0"/>
          </a:p>
          <a:p>
            <a:r>
              <a:rPr lang="nl-NL" dirty="0"/>
              <a:t>De voorbeelden zijn copy, paste,  dus inclusief spelfouten ;-)</a:t>
            </a:r>
          </a:p>
        </p:txBody>
      </p:sp>
      <p:sp>
        <p:nvSpPr>
          <p:cNvPr id="3" name="Titel 2">
            <a:extLst>
              <a:ext uri="{FF2B5EF4-FFF2-40B4-BE49-F238E27FC236}">
                <a16:creationId xmlns:a16="http://schemas.microsoft.com/office/drawing/2014/main" id="{749B191E-8B0D-B51E-9A89-81EC153EA0BF}"/>
              </a:ext>
            </a:extLst>
          </p:cNvPr>
          <p:cNvSpPr>
            <a:spLocks noGrp="1"/>
          </p:cNvSpPr>
          <p:nvPr>
            <p:ph type="title"/>
          </p:nvPr>
        </p:nvSpPr>
        <p:spPr/>
        <p:txBody>
          <a:bodyPr/>
          <a:lstStyle/>
          <a:p>
            <a:r>
              <a:rPr lang="nl-NL" dirty="0"/>
              <a:t>Noot vooraf bij de voorbeelden</a:t>
            </a:r>
          </a:p>
        </p:txBody>
      </p:sp>
      <p:sp>
        <p:nvSpPr>
          <p:cNvPr id="4" name="Tijdelijke aanduiding voor dianummer 3">
            <a:extLst>
              <a:ext uri="{FF2B5EF4-FFF2-40B4-BE49-F238E27FC236}">
                <a16:creationId xmlns:a16="http://schemas.microsoft.com/office/drawing/2014/main" id="{F3789D2D-4243-98BE-6F96-C4957F8B0931}"/>
              </a:ext>
            </a:extLst>
          </p:cNvPr>
          <p:cNvSpPr>
            <a:spLocks noGrp="1"/>
          </p:cNvSpPr>
          <p:nvPr>
            <p:ph type="sldNum" sz="quarter" idx="11"/>
          </p:nvPr>
        </p:nvSpPr>
        <p:spPr/>
        <p:txBody>
          <a:bodyPr/>
          <a:lstStyle/>
          <a:p>
            <a:fld id="{0D687F6D-ADF0-1C41-93CB-D99BA5E06410}" type="slidenum">
              <a:rPr lang="nl-NL" smtClean="0"/>
              <a:pPr/>
              <a:t>6</a:t>
            </a:fld>
            <a:endParaRPr lang="nl-NL" dirty="0"/>
          </a:p>
        </p:txBody>
      </p:sp>
    </p:spTree>
    <p:extLst>
      <p:ext uri="{BB962C8B-B14F-4D97-AF65-F5344CB8AC3E}">
        <p14:creationId xmlns:p14="http://schemas.microsoft.com/office/powerpoint/2010/main" val="6806196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25BA902D-6016-13DF-E78E-252DB34BA120}"/>
              </a:ext>
            </a:extLst>
          </p:cNvPr>
          <p:cNvSpPr>
            <a:spLocks noGrp="1"/>
          </p:cNvSpPr>
          <p:nvPr>
            <p:ph type="body" sz="quarter" idx="10"/>
          </p:nvPr>
        </p:nvSpPr>
        <p:spPr/>
        <p:txBody>
          <a:bodyPr>
            <a:normAutofit fontScale="77500" lnSpcReduction="20000"/>
          </a:bodyPr>
          <a:lstStyle/>
          <a:p>
            <a:r>
              <a:rPr lang="nl-NL" dirty="0">
                <a:effectLst/>
              </a:rPr>
              <a:t>Na een aantal verschillende pogingen om dit werkend te krijgen heb ik besloten dit op te geven. Vervolgens ben ik meer gaan verdiepen in </a:t>
            </a:r>
            <a:r>
              <a:rPr lang="nl-NL" dirty="0" err="1">
                <a:effectLst/>
              </a:rPr>
              <a:t>Gmock</a:t>
            </a:r>
            <a:r>
              <a:rPr lang="nl-NL" dirty="0">
                <a:effectLst/>
              </a:rPr>
              <a:t> wat de toepasmogelijkheden hiervan zijn. </a:t>
            </a:r>
            <a:r>
              <a:rPr lang="nl-NL" dirty="0" err="1">
                <a:effectLst/>
              </a:rPr>
              <a:t>Gmock</a:t>
            </a:r>
            <a:r>
              <a:rPr lang="nl-NL" dirty="0">
                <a:effectLst/>
              </a:rPr>
              <a:t> raad aan om </a:t>
            </a:r>
            <a:r>
              <a:rPr lang="nl-NL" dirty="0" err="1">
                <a:effectLst/>
              </a:rPr>
              <a:t>mocking</a:t>
            </a:r>
            <a:r>
              <a:rPr lang="nl-NL" dirty="0">
                <a:effectLst/>
              </a:rPr>
              <a:t> toe te passen wanneer het te testen component afhankelijk is van een ander component of het ander component ook de gewenste functionaliteit uitvoert. Hiermee zou je als voorbeeld de component kunnen </a:t>
            </a:r>
            <a:r>
              <a:rPr lang="nl-NL" dirty="0" err="1">
                <a:effectLst/>
              </a:rPr>
              <a:t>mocken</a:t>
            </a:r>
            <a:r>
              <a:rPr lang="nl-NL" dirty="0">
                <a:effectLst/>
              </a:rPr>
              <a:t> om te testen of de functie in de component waar het te testen component van afhankelijk is, ook daadwerkelijk wordt aangeroepen op het gewenste moment. Het kan ook ingezet worden wanneer een component afhankelijk is van een netwerk dat door omstandigheden niet altijd beschikbaar is. Ook kan het worden ingezet bij wanneer een onderliggend component een afhankelijkheid heeft met een dure resource. Denk hierbij aan een database hierdoor hoeven er niet steeds query's op een database te worden uitgevoerd. </a:t>
            </a:r>
          </a:p>
          <a:p>
            <a:r>
              <a:rPr lang="nl-NL" b="1" dirty="0">
                <a:solidFill>
                  <a:srgbClr val="172B4D"/>
                </a:solidFill>
                <a:effectLst/>
              </a:rPr>
              <a:t>6.3.3. Conclusie</a:t>
            </a:r>
          </a:p>
          <a:p>
            <a:r>
              <a:rPr lang="nl-NL" dirty="0">
                <a:effectLst/>
              </a:rPr>
              <a:t>Door deze guides te bestuderen heb ik succesvol unittest kunnen schrijven voor het project. Mijn gemaakte testen zijn ook succesvol door de </a:t>
            </a:r>
            <a:r>
              <a:rPr lang="nl-NL" dirty="0">
                <a:solidFill>
                  <a:srgbClr val="0052CC"/>
                </a:solidFill>
                <a:effectLst/>
                <a:hlinkClick r:id="rId2"/>
              </a:rPr>
              <a:t>pull </a:t>
            </a:r>
            <a:r>
              <a:rPr lang="nl-NL" dirty="0" err="1">
                <a:solidFill>
                  <a:srgbClr val="0052CC"/>
                </a:solidFill>
                <a:effectLst/>
                <a:hlinkClick r:id="rId2"/>
              </a:rPr>
              <a:t>request</a:t>
            </a:r>
            <a:r>
              <a:rPr lang="nl-NL" dirty="0">
                <a:effectLst/>
              </a:rPr>
              <a:t> gekomen met weinig feedback. Ondanks dat ik </a:t>
            </a:r>
            <a:r>
              <a:rPr lang="nl-NL" dirty="0" err="1">
                <a:effectLst/>
              </a:rPr>
              <a:t>Gmock</a:t>
            </a:r>
            <a:r>
              <a:rPr lang="nl-NL" dirty="0">
                <a:effectLst/>
              </a:rPr>
              <a:t> niet daadwerkelijk heb kunnen toepassen ben ik wel van mening dat ik er veel heb mogen leren van deze verdieping. Ik heb goed in kaart kunnen brengen wat de toepasmogelijkheden zijn van </a:t>
            </a:r>
            <a:r>
              <a:rPr lang="nl-NL" dirty="0" err="1">
                <a:effectLst/>
              </a:rPr>
              <a:t>Gmock</a:t>
            </a:r>
            <a:r>
              <a:rPr lang="nl-NL" dirty="0">
                <a:effectLst/>
              </a:rPr>
              <a:t>. Naar mijn mening had dit ook kunnen worden toegepast in ons project. Bijvoorbeeld door de simulatie te </a:t>
            </a:r>
            <a:r>
              <a:rPr lang="nl-NL" dirty="0" err="1">
                <a:effectLst/>
              </a:rPr>
              <a:t>mocken</a:t>
            </a:r>
            <a:r>
              <a:rPr lang="nl-NL" dirty="0">
                <a:effectLst/>
              </a:rPr>
              <a:t> om resources te besparen. Ondanks de mogelijkheden van </a:t>
            </a:r>
            <a:r>
              <a:rPr lang="nl-NL" dirty="0" err="1">
                <a:effectLst/>
              </a:rPr>
              <a:t>Gmock</a:t>
            </a:r>
            <a:r>
              <a:rPr lang="nl-NL" dirty="0">
                <a:effectLst/>
              </a:rPr>
              <a:t> beschrijft Google wel dat het vaak vermeden wordt omdat het werk erg foutgevoelig is en vervelend uit te voeren is. </a:t>
            </a:r>
          </a:p>
          <a:p>
            <a:br>
              <a:rPr lang="nl-NL" dirty="0">
                <a:effectLst/>
              </a:rPr>
            </a:br>
            <a:endParaRPr lang="nl-NL" dirty="0"/>
          </a:p>
        </p:txBody>
      </p:sp>
      <p:sp>
        <p:nvSpPr>
          <p:cNvPr id="3" name="Titel 2">
            <a:extLst>
              <a:ext uri="{FF2B5EF4-FFF2-40B4-BE49-F238E27FC236}">
                <a16:creationId xmlns:a16="http://schemas.microsoft.com/office/drawing/2014/main" id="{60A7E2F0-6B3D-2B33-B20F-69FEBF5E5B91}"/>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F0A3947F-76EA-6CCC-5955-49B8A8BEA3EB}"/>
              </a:ext>
            </a:extLst>
          </p:cNvPr>
          <p:cNvSpPr>
            <a:spLocks noGrp="1"/>
          </p:cNvSpPr>
          <p:nvPr>
            <p:ph type="sldNum" sz="quarter" idx="11"/>
          </p:nvPr>
        </p:nvSpPr>
        <p:spPr/>
        <p:txBody>
          <a:bodyPr/>
          <a:lstStyle/>
          <a:p>
            <a:fld id="{0D687F6D-ADF0-1C41-93CB-D99BA5E06410}" type="slidenum">
              <a:rPr lang="nl-NL" smtClean="0"/>
              <a:pPr/>
              <a:t>60</a:t>
            </a:fld>
            <a:endParaRPr lang="nl-NL" dirty="0"/>
          </a:p>
        </p:txBody>
      </p:sp>
    </p:spTree>
    <p:extLst>
      <p:ext uri="{BB962C8B-B14F-4D97-AF65-F5344CB8AC3E}">
        <p14:creationId xmlns:p14="http://schemas.microsoft.com/office/powerpoint/2010/main" val="37776342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A43DA60-1152-EB7A-3506-B9BACAFE5857}"/>
              </a:ext>
            </a:extLst>
          </p:cNvPr>
          <p:cNvSpPr>
            <a:spLocks noGrp="1"/>
          </p:cNvSpPr>
          <p:nvPr>
            <p:ph type="body" sz="quarter" idx="10"/>
          </p:nvPr>
        </p:nvSpPr>
        <p:spPr/>
        <p:txBody>
          <a:bodyPr/>
          <a:lstStyle/>
          <a:p>
            <a:r>
              <a:rPr lang="nl-NL" b="0" i="0" dirty="0">
                <a:solidFill>
                  <a:srgbClr val="172B4D"/>
                </a:solidFill>
                <a:effectLst/>
                <a:latin typeface="-apple-system"/>
              </a:rPr>
              <a:t>Voor mijn tweede leerdoel had ik halverwege het project nog steeds niet duidelijk wat ik wilde doen. Toen vroeg ik aan mijn teamgenoten of zij iets wisten waar ik aan kon werken en toen had A het over op tijd beginnen aan mijn taken. Hij vertelde dat ik wel wat eerder op tijd kon komen zodat het hele team ook om 9:00 de DSU kan starten. Dit leek mij wel een goed idee en toen besloot ik dit als leerdoel te nemen.</a:t>
            </a:r>
            <a:br>
              <a:rPr lang="nl-NL" dirty="0"/>
            </a:br>
            <a:r>
              <a:rPr lang="nl-NL" b="0" i="0" dirty="0">
                <a:solidFill>
                  <a:srgbClr val="172B4D"/>
                </a:solidFill>
                <a:effectLst/>
                <a:latin typeface="-apple-system"/>
              </a:rPr>
              <a:t>Ik heb aan dit leerdoel gewerkt door allereerst minder afgeleid te raken tijdens het opstaan thuis en op tijd vertrekken. Ik vind dat dit gelukt is omdat ik de tweede helft van het project nooit te laat ben gekomen en ook altijd wel 5 minuten eerder aankwam.</a:t>
            </a:r>
            <a:endParaRPr lang="nl-NL" dirty="0"/>
          </a:p>
        </p:txBody>
      </p:sp>
      <p:sp>
        <p:nvSpPr>
          <p:cNvPr id="3" name="Titel 2">
            <a:extLst>
              <a:ext uri="{FF2B5EF4-FFF2-40B4-BE49-F238E27FC236}">
                <a16:creationId xmlns:a16="http://schemas.microsoft.com/office/drawing/2014/main" id="{C7235731-C6CE-DD2D-15FD-26E865837C89}"/>
              </a:ext>
            </a:extLst>
          </p:cNvPr>
          <p:cNvSpPr>
            <a:spLocks noGrp="1"/>
          </p:cNvSpPr>
          <p:nvPr>
            <p:ph type="title"/>
          </p:nvPr>
        </p:nvSpPr>
        <p:spPr/>
        <p:txBody>
          <a:bodyPr/>
          <a:lstStyle/>
          <a:p>
            <a:r>
              <a:rPr lang="nl-NL" dirty="0"/>
              <a:t>En dit zeker niet…..</a:t>
            </a:r>
          </a:p>
        </p:txBody>
      </p:sp>
      <p:sp>
        <p:nvSpPr>
          <p:cNvPr id="4" name="Tijdelijke aanduiding voor dianummer 3">
            <a:extLst>
              <a:ext uri="{FF2B5EF4-FFF2-40B4-BE49-F238E27FC236}">
                <a16:creationId xmlns:a16="http://schemas.microsoft.com/office/drawing/2014/main" id="{6650567E-8B45-89CF-4184-4CDC76C47FD6}"/>
              </a:ext>
            </a:extLst>
          </p:cNvPr>
          <p:cNvSpPr>
            <a:spLocks noGrp="1"/>
          </p:cNvSpPr>
          <p:nvPr>
            <p:ph type="sldNum" sz="quarter" idx="11"/>
          </p:nvPr>
        </p:nvSpPr>
        <p:spPr/>
        <p:txBody>
          <a:bodyPr/>
          <a:lstStyle/>
          <a:p>
            <a:fld id="{0D687F6D-ADF0-1C41-93CB-D99BA5E06410}" type="slidenum">
              <a:rPr lang="nl-NL" smtClean="0"/>
              <a:pPr/>
              <a:t>61</a:t>
            </a:fld>
            <a:endParaRPr lang="nl-NL" dirty="0"/>
          </a:p>
        </p:txBody>
      </p:sp>
    </p:spTree>
    <p:extLst>
      <p:ext uri="{BB962C8B-B14F-4D97-AF65-F5344CB8AC3E}">
        <p14:creationId xmlns:p14="http://schemas.microsoft.com/office/powerpoint/2010/main" val="32061314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2B08200-7983-4527-91F4-F60EE60307AB}"/>
              </a:ext>
            </a:extLst>
          </p:cNvPr>
          <p:cNvSpPr>
            <a:spLocks noGrp="1"/>
          </p:cNvSpPr>
          <p:nvPr>
            <p:ph type="body" sz="quarter" idx="10"/>
          </p:nvPr>
        </p:nvSpPr>
        <p:spPr/>
        <p:txBody>
          <a:bodyPr/>
          <a:lstStyle/>
          <a:p>
            <a:r>
              <a:rPr lang="nl-NL" dirty="0"/>
              <a:t>• Conclusie waarin je laat zien waar je nu staat in je ontwikkeling t.o.v. de </a:t>
            </a:r>
            <a:r>
              <a:rPr lang="nl-NL" dirty="0" err="1"/>
              <a:t>PEKs</a:t>
            </a:r>
            <a:r>
              <a:rPr lang="nl-NL" dirty="0"/>
              <a:t> , oftewel de eindkwalificaties voor ESD.</a:t>
            </a:r>
            <a:br>
              <a:rPr lang="nl-NL" dirty="0"/>
            </a:br>
            <a:endParaRPr lang="nl-NL" dirty="0"/>
          </a:p>
          <a:p>
            <a:r>
              <a:rPr lang="nl-NL" dirty="0"/>
              <a:t>Let er op niet alle punten uitvoerig te gaan beschrijven, maar geef aan waarvan jij vindt dat je goed scoort en wat nog beter kan en als het goed is, volgt dit oordeel logisch uit je verslag. </a:t>
            </a:r>
          </a:p>
          <a:p>
            <a:endParaRPr lang="nl-NL" dirty="0"/>
          </a:p>
        </p:txBody>
      </p:sp>
      <p:sp>
        <p:nvSpPr>
          <p:cNvPr id="3" name="Titel 2">
            <a:extLst>
              <a:ext uri="{FF2B5EF4-FFF2-40B4-BE49-F238E27FC236}">
                <a16:creationId xmlns:a16="http://schemas.microsoft.com/office/drawing/2014/main" id="{2E6D7F0C-E50F-4276-9CA5-44AEB737A4B0}"/>
              </a:ext>
            </a:extLst>
          </p:cNvPr>
          <p:cNvSpPr>
            <a:spLocks noGrp="1"/>
          </p:cNvSpPr>
          <p:nvPr>
            <p:ph type="title"/>
          </p:nvPr>
        </p:nvSpPr>
        <p:spPr/>
        <p:txBody>
          <a:bodyPr/>
          <a:lstStyle/>
          <a:p>
            <a:r>
              <a:rPr lang="nl-NL" dirty="0"/>
              <a:t>Conclusie</a:t>
            </a:r>
          </a:p>
        </p:txBody>
      </p:sp>
      <p:sp>
        <p:nvSpPr>
          <p:cNvPr id="4" name="Tijdelijke aanduiding voor dianummer 3">
            <a:extLst>
              <a:ext uri="{FF2B5EF4-FFF2-40B4-BE49-F238E27FC236}">
                <a16:creationId xmlns:a16="http://schemas.microsoft.com/office/drawing/2014/main" id="{79E4BD32-D712-4BD5-89FD-511DD279D0E0}"/>
              </a:ext>
            </a:extLst>
          </p:cNvPr>
          <p:cNvSpPr>
            <a:spLocks noGrp="1"/>
          </p:cNvSpPr>
          <p:nvPr>
            <p:ph type="sldNum" sz="quarter" idx="11"/>
          </p:nvPr>
        </p:nvSpPr>
        <p:spPr/>
        <p:txBody>
          <a:bodyPr/>
          <a:lstStyle/>
          <a:p>
            <a:fld id="{0D687F6D-ADF0-1C41-93CB-D99BA5E06410}" type="slidenum">
              <a:rPr lang="nl-NL" smtClean="0"/>
              <a:pPr/>
              <a:t>62</a:t>
            </a:fld>
            <a:endParaRPr lang="nl-NL" dirty="0"/>
          </a:p>
        </p:txBody>
      </p:sp>
    </p:spTree>
    <p:extLst>
      <p:ext uri="{BB962C8B-B14F-4D97-AF65-F5344CB8AC3E}">
        <p14:creationId xmlns:p14="http://schemas.microsoft.com/office/powerpoint/2010/main" val="37264155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B292E2F-FF05-4B82-A961-E9E4C64C11CF}"/>
              </a:ext>
            </a:extLst>
          </p:cNvPr>
          <p:cNvSpPr>
            <a:spLocks noGrp="1"/>
          </p:cNvSpPr>
          <p:nvPr>
            <p:ph type="body" sz="quarter" idx="10"/>
          </p:nvPr>
        </p:nvSpPr>
        <p:spPr/>
        <p:txBody>
          <a:bodyPr>
            <a:normAutofit fontScale="62500" lnSpcReduction="20000"/>
          </a:bodyPr>
          <a:lstStyle/>
          <a:p>
            <a:pPr algn="l"/>
            <a:r>
              <a:rPr lang="nl-NL" b="0" i="0" dirty="0">
                <a:solidFill>
                  <a:srgbClr val="172B4D"/>
                </a:solidFill>
                <a:effectLst/>
                <a:latin typeface="-apple-system"/>
              </a:rPr>
              <a:t>In het </a:t>
            </a:r>
            <a:r>
              <a:rPr lang="nl-NL" b="0" i="0" dirty="0">
                <a:solidFill>
                  <a:srgbClr val="0052CC"/>
                </a:solidFill>
                <a:effectLst/>
                <a:latin typeface="-apple-system"/>
                <a:hlinkClick r:id="rId2"/>
              </a:rPr>
              <a:t>eindkwalificatie</a:t>
            </a:r>
            <a:r>
              <a:rPr lang="nl-NL" b="0" i="0" dirty="0">
                <a:solidFill>
                  <a:srgbClr val="172B4D"/>
                </a:solidFill>
                <a:effectLst/>
                <a:latin typeface="-apple-system"/>
              </a:rPr>
              <a:t> oordeel van het </a:t>
            </a:r>
            <a:r>
              <a:rPr lang="nl-NL" b="0" i="0" dirty="0" err="1">
                <a:solidFill>
                  <a:srgbClr val="172B4D"/>
                </a:solidFill>
                <a:effectLst/>
                <a:latin typeface="-apple-system"/>
              </a:rPr>
              <a:t>embedded</a:t>
            </a:r>
            <a:r>
              <a:rPr lang="nl-NL" b="0" i="0" dirty="0">
                <a:solidFill>
                  <a:srgbClr val="172B4D"/>
                </a:solidFill>
                <a:effectLst/>
                <a:latin typeface="-apple-system"/>
              </a:rPr>
              <a:t> software profiel. Is na voren gekomen dat ik beter gebruik moet maken van de ontwikkeltools. Me gebruik van </a:t>
            </a:r>
            <a:r>
              <a:rPr lang="nl-NL" b="0" i="0" dirty="0" err="1">
                <a:solidFill>
                  <a:srgbClr val="172B4D"/>
                </a:solidFill>
                <a:effectLst/>
                <a:latin typeface="-apple-system"/>
              </a:rPr>
              <a:t>Jira</a:t>
            </a:r>
            <a:r>
              <a:rPr lang="nl-NL" b="0" i="0" dirty="0">
                <a:solidFill>
                  <a:srgbClr val="172B4D"/>
                </a:solidFill>
                <a:effectLst/>
                <a:latin typeface="-apple-system"/>
              </a:rPr>
              <a:t> is dan ook niet voldoende. Wanneer ik ergens op vastloop in het project en hier door extra tijd nodig heb voor de desbetreffende taak vergeet ik vaak te loggen. Dit komt omdat ik meestal pas me uren log wanneer ik een taak heb afgerond. Tijdens het project heb ik wel een verbetering gezien door regelmatiger me uren te loggen bijvoorbeeld in de pauze.  Echter betrap ik me </a:t>
            </a:r>
            <a:r>
              <a:rPr lang="nl-NL" b="0" i="0" dirty="0" err="1">
                <a:solidFill>
                  <a:srgbClr val="172B4D"/>
                </a:solidFill>
                <a:effectLst/>
                <a:latin typeface="-apple-system"/>
              </a:rPr>
              <a:t>nogsteeds</a:t>
            </a:r>
            <a:r>
              <a:rPr lang="nl-NL" b="0" i="0" dirty="0">
                <a:solidFill>
                  <a:srgbClr val="172B4D"/>
                </a:solidFill>
                <a:effectLst/>
                <a:latin typeface="-apple-system"/>
              </a:rPr>
              <a:t> op het vergeten van de te uren loggen. Dit is dan ook echt een verbeterpunt voor het volgend project.</a:t>
            </a:r>
          </a:p>
          <a:p>
            <a:pPr algn="l"/>
            <a:r>
              <a:rPr lang="nl-NL" b="0" i="0" dirty="0">
                <a:solidFill>
                  <a:srgbClr val="172B4D"/>
                </a:solidFill>
                <a:effectLst/>
                <a:latin typeface="-apple-system"/>
              </a:rPr>
              <a:t>Tijdens het project ben ik veel tijd verloren aan de component de radar. Hier liep ik tegen de volgende problemen aan. Er was weinig tot geen documentatie beschikbaar van de vorige projectgroep. Hierdoor ben ik op internet gaan zoeken voor meer informatie over de radar. Echter was er weinig informatie vrijgegeven op het internet. Echter had ik hier eerder contact moeten opnemen met de fabrikant van de radar aangezien hun heel </a:t>
            </a:r>
            <a:r>
              <a:rPr lang="nl-NL" b="0" i="0" dirty="0" err="1">
                <a:solidFill>
                  <a:srgbClr val="172B4D"/>
                </a:solidFill>
                <a:effectLst/>
                <a:latin typeface="-apple-system"/>
              </a:rPr>
              <a:t>toeganglijk</a:t>
            </a:r>
            <a:r>
              <a:rPr lang="nl-NL" b="0" i="0" dirty="0">
                <a:solidFill>
                  <a:srgbClr val="172B4D"/>
                </a:solidFill>
                <a:effectLst/>
                <a:latin typeface="-apple-system"/>
              </a:rPr>
              <a:t> waren om extra hulp </a:t>
            </a:r>
            <a:r>
              <a:rPr lang="nl-NL" b="0" i="0" dirty="0" err="1">
                <a:solidFill>
                  <a:srgbClr val="172B4D"/>
                </a:solidFill>
                <a:effectLst/>
                <a:latin typeface="-apple-system"/>
              </a:rPr>
              <a:t>televeren</a:t>
            </a:r>
            <a:r>
              <a:rPr lang="nl-NL" b="0" i="0" dirty="0">
                <a:solidFill>
                  <a:srgbClr val="172B4D"/>
                </a:solidFill>
                <a:effectLst/>
                <a:latin typeface="-apple-system"/>
              </a:rPr>
              <a:t> buiten de documenten om. Hier heb ik een grote inschattingsfout gemaakt. Ik verwachte namelijk dat dit door mailcontact lang zou gaan duren en me niet verstandig leek om daadwerkelijk contact te gaan zoeken. Vervolgens ben ik tegen nog een probleem aangelopen, namelijk een </a:t>
            </a:r>
            <a:r>
              <a:rPr lang="nl-NL" b="0" i="0" dirty="0" err="1">
                <a:solidFill>
                  <a:srgbClr val="172B4D"/>
                </a:solidFill>
                <a:effectLst/>
                <a:latin typeface="-apple-system"/>
              </a:rPr>
              <a:t>Quality</a:t>
            </a:r>
            <a:r>
              <a:rPr lang="nl-NL" b="0" i="0" dirty="0">
                <a:solidFill>
                  <a:srgbClr val="172B4D"/>
                </a:solidFill>
                <a:effectLst/>
                <a:latin typeface="-apple-system"/>
              </a:rPr>
              <a:t> of Service van RoS2. Voor het verzenden van berichten naar Rviz2 wordt er gebruik gemaakt van verschillende </a:t>
            </a:r>
            <a:r>
              <a:rPr lang="nl-NL" b="0" i="0" dirty="0" err="1">
                <a:solidFill>
                  <a:srgbClr val="172B4D"/>
                </a:solidFill>
                <a:effectLst/>
                <a:latin typeface="-apple-system"/>
              </a:rPr>
              <a:t>policies</a:t>
            </a:r>
            <a:r>
              <a:rPr lang="nl-NL" b="0" i="0" dirty="0">
                <a:solidFill>
                  <a:srgbClr val="172B4D"/>
                </a:solidFill>
                <a:effectLst/>
                <a:latin typeface="-apple-system"/>
              </a:rPr>
              <a:t>. In Rviz2 werd de data die ik verstuurde naar Rviz2 niet zichtbaar dit had blijkbaar te maken met een </a:t>
            </a:r>
            <a:r>
              <a:rPr lang="nl-NL" b="0" i="0" dirty="0" err="1">
                <a:solidFill>
                  <a:srgbClr val="172B4D"/>
                </a:solidFill>
                <a:effectLst/>
                <a:latin typeface="-apple-system"/>
              </a:rPr>
              <a:t>policie</a:t>
            </a:r>
            <a:r>
              <a:rPr lang="nl-NL" b="0" i="0" dirty="0">
                <a:solidFill>
                  <a:srgbClr val="172B4D"/>
                </a:solidFill>
                <a:effectLst/>
                <a:latin typeface="-apple-system"/>
              </a:rPr>
              <a:t> van RoS2. Mijn systeemklok liep niet synchroon aan de klok die RoS2 gebruikt. Hierdoor kwamen mijn berichten als het waren te laat binnen en werden ze genegeerd. Tijdens deze problemen heb ik verschillende keren om hulp gevraagd maar niemand kon me echt ondersteunen met de problemen die ondervond. Ik ben van mening dat ik deze taak eigenlijk had moeten laten vallen in de hoop dat de problemen sneller </a:t>
            </a:r>
            <a:r>
              <a:rPr lang="nl-NL" b="0" i="0" dirty="0" err="1">
                <a:solidFill>
                  <a:srgbClr val="172B4D"/>
                </a:solidFill>
                <a:effectLst/>
                <a:latin typeface="-apple-system"/>
              </a:rPr>
              <a:t>geindentificeert</a:t>
            </a:r>
            <a:r>
              <a:rPr lang="nl-NL" b="0" i="0" dirty="0">
                <a:solidFill>
                  <a:srgbClr val="172B4D"/>
                </a:solidFill>
                <a:effectLst/>
                <a:latin typeface="-apple-system"/>
              </a:rPr>
              <a:t> zouden worden zodra iemand anders de desbetreffende taak oppakt.</a:t>
            </a:r>
          </a:p>
          <a:p>
            <a:pPr algn="l"/>
            <a:r>
              <a:rPr lang="nl-NL" b="0" i="0" dirty="0">
                <a:solidFill>
                  <a:srgbClr val="172B4D"/>
                </a:solidFill>
                <a:effectLst/>
                <a:latin typeface="-apple-system"/>
              </a:rPr>
              <a:t>Een hoogtepunt uit het project vind ik persoonlijk het leren </a:t>
            </a:r>
            <a:r>
              <a:rPr lang="nl-NL" b="0" i="0" dirty="0" err="1">
                <a:solidFill>
                  <a:srgbClr val="172B4D"/>
                </a:solidFill>
                <a:effectLst/>
                <a:latin typeface="-apple-system"/>
              </a:rPr>
              <a:t>realtime</a:t>
            </a:r>
            <a:r>
              <a:rPr lang="nl-NL" b="0" i="0" dirty="0">
                <a:solidFill>
                  <a:srgbClr val="172B4D"/>
                </a:solidFill>
                <a:effectLst/>
                <a:latin typeface="-apple-system"/>
              </a:rPr>
              <a:t> inladen van shared </a:t>
            </a:r>
            <a:r>
              <a:rPr lang="nl-NL" b="0" i="0" dirty="0" err="1">
                <a:solidFill>
                  <a:srgbClr val="172B4D"/>
                </a:solidFill>
                <a:effectLst/>
                <a:latin typeface="-apple-system"/>
              </a:rPr>
              <a:t>library's</a:t>
            </a:r>
            <a:r>
              <a:rPr lang="nl-NL" b="0" i="0" dirty="0">
                <a:solidFill>
                  <a:srgbClr val="172B4D"/>
                </a:solidFill>
                <a:effectLst/>
                <a:latin typeface="-apple-system"/>
              </a:rPr>
              <a:t> zie </a:t>
            </a:r>
            <a:r>
              <a:rPr lang="nl-NL" b="0" i="0" dirty="0" err="1">
                <a:solidFill>
                  <a:srgbClr val="172B4D"/>
                </a:solidFill>
                <a:effectLst/>
                <a:latin typeface="-apple-system"/>
              </a:rPr>
              <a:t>WoR</a:t>
            </a:r>
            <a:r>
              <a:rPr lang="nl-NL" b="0" i="0" dirty="0">
                <a:solidFill>
                  <a:srgbClr val="172B4D"/>
                </a:solidFill>
                <a:effectLst/>
                <a:latin typeface="-apple-system"/>
              </a:rPr>
              <a:t> P-10. Ik hoor regelmatig dat mensen vastlopen door </a:t>
            </a:r>
            <a:r>
              <a:rPr lang="nl-NL" b="0" i="0" dirty="0" err="1">
                <a:solidFill>
                  <a:srgbClr val="172B4D"/>
                </a:solidFill>
                <a:effectLst/>
                <a:latin typeface="-apple-system"/>
              </a:rPr>
              <a:t>Cmake</a:t>
            </a:r>
            <a:r>
              <a:rPr lang="nl-NL" b="0" i="0" dirty="0">
                <a:solidFill>
                  <a:srgbClr val="172B4D"/>
                </a:solidFill>
                <a:effectLst/>
                <a:latin typeface="-apple-system"/>
              </a:rPr>
              <a:t> en ik vind het prettig dat ik meer inzicht heb verkregen hoe </a:t>
            </a:r>
            <a:r>
              <a:rPr lang="nl-NL" b="0" i="0" dirty="0" err="1">
                <a:solidFill>
                  <a:srgbClr val="172B4D"/>
                </a:solidFill>
                <a:effectLst/>
                <a:latin typeface="-apple-system"/>
              </a:rPr>
              <a:t>Cmake</a:t>
            </a:r>
            <a:r>
              <a:rPr lang="nl-NL" b="0" i="0" dirty="0">
                <a:solidFill>
                  <a:srgbClr val="172B4D"/>
                </a:solidFill>
                <a:effectLst/>
                <a:latin typeface="-apple-system"/>
              </a:rPr>
              <a:t> werkt.</a:t>
            </a:r>
          </a:p>
          <a:p>
            <a:pPr algn="l"/>
            <a:r>
              <a:rPr lang="nl-NL" b="0" i="0" dirty="0">
                <a:solidFill>
                  <a:srgbClr val="172B4D"/>
                </a:solidFill>
                <a:effectLst/>
                <a:latin typeface="-apple-system"/>
              </a:rPr>
              <a:t>Voor de volgende projectgroep wil ik aanraden geen gebruik meer te maken van sub modules. Dit heeft tot onnodig tijd verlies gezorgd. Zie hoofdstuk 3: Gehanteerde projectmethode in het onderdeel Constructie fase voor de reden waarom ik dit aanraad. Ook raad ik aan om meer te focussen op vroegtijdige integratie van de verschillende prototypes aan het geheel. De reden waarom ik dit aanraad is terug te vinden in  hoofdstuk 3: Gehanteerde projectmethode in het onderdeel Constructie fase.</a:t>
            </a:r>
          </a:p>
          <a:p>
            <a:pPr algn="l"/>
            <a:r>
              <a:rPr lang="nl-NL" b="0" i="0" dirty="0">
                <a:solidFill>
                  <a:srgbClr val="172B4D"/>
                </a:solidFill>
                <a:effectLst/>
                <a:latin typeface="-apple-system"/>
              </a:rPr>
              <a:t>Het vooropgestelde doel van het project hebben we niet behaald. Onze scope van dit project is dan ook tijdig in overleg bijgewerkt.</a:t>
            </a:r>
          </a:p>
          <a:p>
            <a:endParaRPr lang="nl-NL" dirty="0"/>
          </a:p>
        </p:txBody>
      </p:sp>
      <p:sp>
        <p:nvSpPr>
          <p:cNvPr id="3" name="Titel 2">
            <a:extLst>
              <a:ext uri="{FF2B5EF4-FFF2-40B4-BE49-F238E27FC236}">
                <a16:creationId xmlns:a16="http://schemas.microsoft.com/office/drawing/2014/main" id="{A707DAC6-5C8D-45D8-BD7D-7443DB6BBB8C}"/>
              </a:ext>
            </a:extLst>
          </p:cNvPr>
          <p:cNvSpPr>
            <a:spLocks noGrp="1"/>
          </p:cNvSpPr>
          <p:nvPr>
            <p:ph type="title"/>
          </p:nvPr>
        </p:nvSpPr>
        <p:spPr/>
        <p:txBody>
          <a:bodyPr/>
          <a:lstStyle/>
          <a:p>
            <a:r>
              <a:rPr lang="nl-NL" dirty="0"/>
              <a:t>Voorbeeld	</a:t>
            </a:r>
          </a:p>
        </p:txBody>
      </p:sp>
      <p:sp>
        <p:nvSpPr>
          <p:cNvPr id="4" name="Tijdelijke aanduiding voor dianummer 3">
            <a:extLst>
              <a:ext uri="{FF2B5EF4-FFF2-40B4-BE49-F238E27FC236}">
                <a16:creationId xmlns:a16="http://schemas.microsoft.com/office/drawing/2014/main" id="{94C6E52D-7C1D-4209-A330-BDC87F05E12C}"/>
              </a:ext>
            </a:extLst>
          </p:cNvPr>
          <p:cNvSpPr>
            <a:spLocks noGrp="1"/>
          </p:cNvSpPr>
          <p:nvPr>
            <p:ph type="sldNum" sz="quarter" idx="11"/>
          </p:nvPr>
        </p:nvSpPr>
        <p:spPr/>
        <p:txBody>
          <a:bodyPr/>
          <a:lstStyle/>
          <a:p>
            <a:fld id="{0D687F6D-ADF0-1C41-93CB-D99BA5E06410}" type="slidenum">
              <a:rPr lang="nl-NL" smtClean="0"/>
              <a:pPr/>
              <a:t>63</a:t>
            </a:fld>
            <a:endParaRPr lang="nl-NL" dirty="0"/>
          </a:p>
        </p:txBody>
      </p:sp>
    </p:spTree>
    <p:extLst>
      <p:ext uri="{BB962C8B-B14F-4D97-AF65-F5344CB8AC3E}">
        <p14:creationId xmlns:p14="http://schemas.microsoft.com/office/powerpoint/2010/main" val="38512565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896AEA8-2B44-BFEF-A376-390E776F5FDC}"/>
              </a:ext>
            </a:extLst>
          </p:cNvPr>
          <p:cNvSpPr>
            <a:spLocks noGrp="1"/>
          </p:cNvSpPr>
          <p:nvPr>
            <p:ph type="body" sz="quarter" idx="10"/>
          </p:nvPr>
        </p:nvSpPr>
        <p:spPr>
          <a:xfrm>
            <a:off x="628650" y="1925638"/>
            <a:ext cx="7886700" cy="4259262"/>
          </a:xfrm>
        </p:spPr>
        <p:txBody>
          <a:bodyPr>
            <a:normAutofit fontScale="77500" lnSpcReduction="20000"/>
          </a:bodyPr>
          <a:lstStyle/>
          <a:p>
            <a:pPr algn="l">
              <a:spcBef>
                <a:spcPts val="750"/>
              </a:spcBef>
            </a:pPr>
            <a:r>
              <a:rPr lang="nl-NL" sz="2200" b="0" i="0" dirty="0">
                <a:solidFill>
                  <a:srgbClr val="172B4D"/>
                </a:solidFill>
                <a:effectLst/>
                <a:latin typeface="-apple-system"/>
              </a:rPr>
              <a:t>Ik vind dat ik op dit moment een deel van de eindkwalificaties bevat voor het ESD profiel, maar nog lang niet alles volledig.</a:t>
            </a:r>
          </a:p>
          <a:p>
            <a:pPr algn="l">
              <a:spcBef>
                <a:spcPts val="750"/>
              </a:spcBef>
              <a:buFont typeface="+mj-lt"/>
              <a:buAutoNum type="arabicPeriod"/>
            </a:pPr>
            <a:r>
              <a:rPr lang="nl-NL" sz="2200" b="0" i="0" dirty="0">
                <a:solidFill>
                  <a:srgbClr val="172B4D"/>
                </a:solidFill>
                <a:effectLst/>
                <a:latin typeface="-apple-system"/>
              </a:rPr>
              <a:t>De ontwikkelmethodiek voor Scrum en Prototyping kan ik wel, ik heb OSM en </a:t>
            </a:r>
            <a:r>
              <a:rPr lang="nl-NL" sz="2200" b="0" i="0" dirty="0" err="1">
                <a:solidFill>
                  <a:srgbClr val="172B4D"/>
                </a:solidFill>
                <a:effectLst/>
                <a:latin typeface="-apple-system"/>
              </a:rPr>
              <a:t>IoT</a:t>
            </a:r>
            <a:r>
              <a:rPr lang="nl-NL" sz="2200" b="0" i="0" dirty="0">
                <a:solidFill>
                  <a:srgbClr val="172B4D"/>
                </a:solidFill>
                <a:effectLst/>
                <a:latin typeface="-apple-system"/>
              </a:rPr>
              <a:t> projecten met succes afgerond en veel geleerd en gebruik gemaakt van de projectmethoden. Voor RUP denk ik nog niet dat ik dit zou kunnen, deze projectmethode hebben we nogal achterwege gelaten en rommelig uitgevoerd tijdens dit project, en ik heb er te weinig over geleerd. Ook zou ik het makkelijker hebben gevonden, als er meer ruimte was geweest om je tijdens de verschillende fases de projectmethode te verbeteren.</a:t>
            </a:r>
          </a:p>
          <a:p>
            <a:pPr algn="l">
              <a:spcBef>
                <a:spcPts val="750"/>
              </a:spcBef>
              <a:buFont typeface="+mj-lt"/>
              <a:buAutoNum type="arabicPeriod"/>
            </a:pPr>
            <a:endParaRPr lang="nl-NL" sz="2200" b="0" i="0" dirty="0">
              <a:solidFill>
                <a:srgbClr val="172B4D"/>
              </a:solidFill>
              <a:effectLst/>
              <a:latin typeface="-apple-system"/>
            </a:endParaRPr>
          </a:p>
          <a:p>
            <a:pPr algn="l">
              <a:spcBef>
                <a:spcPts val="750"/>
              </a:spcBef>
              <a:buFont typeface="+mj-lt"/>
              <a:buAutoNum type="arabicPeriod"/>
            </a:pPr>
            <a:r>
              <a:rPr lang="nl-NL" sz="2200" b="0" i="0" dirty="0">
                <a:solidFill>
                  <a:srgbClr val="172B4D"/>
                </a:solidFill>
                <a:effectLst/>
                <a:latin typeface="-apple-system"/>
              </a:rPr>
              <a:t>Het analyseren van </a:t>
            </a:r>
            <a:r>
              <a:rPr lang="nl-NL" sz="2200" b="0" i="0" dirty="0" err="1">
                <a:solidFill>
                  <a:srgbClr val="172B4D"/>
                </a:solidFill>
                <a:effectLst/>
                <a:latin typeface="-apple-system"/>
              </a:rPr>
              <a:t>requirements</a:t>
            </a:r>
            <a:r>
              <a:rPr lang="nl-NL" sz="2200" b="0" i="0" dirty="0">
                <a:solidFill>
                  <a:srgbClr val="172B4D"/>
                </a:solidFill>
                <a:effectLst/>
                <a:latin typeface="-apple-system"/>
              </a:rPr>
              <a:t> door gesprekken met belanghebbend zou ik kunnen. Ik vraag me snel iets af als ik iets niet snap, en weet goed tot de kern te komen. Ik zal niet snel dingen aannemen en eerder navragen. Ik vind het nog wel lastig om deze </a:t>
            </a:r>
            <a:r>
              <a:rPr lang="nl-NL" sz="2200" b="0" i="0" dirty="0" err="1">
                <a:solidFill>
                  <a:srgbClr val="172B4D"/>
                </a:solidFill>
                <a:effectLst/>
                <a:latin typeface="-apple-system"/>
              </a:rPr>
              <a:t>requirements</a:t>
            </a:r>
            <a:r>
              <a:rPr lang="nl-NL" sz="2200" b="0" i="0" dirty="0">
                <a:solidFill>
                  <a:srgbClr val="172B4D"/>
                </a:solidFill>
                <a:effectLst/>
                <a:latin typeface="-apple-system"/>
              </a:rPr>
              <a:t> dan te relateren en te onderverdelen aan FURPS of de </a:t>
            </a:r>
            <a:r>
              <a:rPr lang="nl-NL" sz="2200" b="0" i="0" dirty="0" err="1">
                <a:solidFill>
                  <a:srgbClr val="172B4D"/>
                </a:solidFill>
                <a:effectLst/>
                <a:latin typeface="-apple-system"/>
              </a:rPr>
              <a:t>Quality</a:t>
            </a:r>
            <a:r>
              <a:rPr lang="nl-NL" sz="2200" b="0" i="0" dirty="0">
                <a:solidFill>
                  <a:srgbClr val="172B4D"/>
                </a:solidFill>
                <a:effectLst/>
                <a:latin typeface="-apple-system"/>
              </a:rPr>
              <a:t> of Service.</a:t>
            </a:r>
          </a:p>
          <a:p>
            <a:pPr algn="l">
              <a:spcBef>
                <a:spcPts val="750"/>
              </a:spcBef>
              <a:buFont typeface="+mj-lt"/>
              <a:buAutoNum type="arabicPeriod"/>
            </a:pPr>
            <a:endParaRPr lang="nl-NL" sz="2200" b="0" i="0" dirty="0">
              <a:solidFill>
                <a:srgbClr val="172B4D"/>
              </a:solidFill>
              <a:effectLst/>
              <a:latin typeface="-apple-system"/>
            </a:endParaRPr>
          </a:p>
          <a:p>
            <a:pPr algn="l">
              <a:spcBef>
                <a:spcPts val="750"/>
              </a:spcBef>
              <a:buFont typeface="+mj-lt"/>
              <a:buAutoNum type="arabicPeriod"/>
            </a:pPr>
            <a:r>
              <a:rPr lang="nl-NL" sz="2200" b="0" i="0" dirty="0">
                <a:solidFill>
                  <a:srgbClr val="172B4D"/>
                </a:solidFill>
                <a:effectLst/>
                <a:latin typeface="-apple-system"/>
              </a:rPr>
              <a:t>Ik heb dit project geleerd over het doel van onderzoek doen. Daarnaast ben ik goed in het gedetailleerd en reproduceerbaar onderzoek schrijven. Hierbij moet ik uitkijken dat ik me niet verlies in de details en te weinig gefocust ben op de vordering van het onderzoek.</a:t>
            </a:r>
          </a:p>
          <a:p>
            <a:pPr algn="l">
              <a:spcBef>
                <a:spcPts val="750"/>
              </a:spcBef>
              <a:buFont typeface="+mj-lt"/>
              <a:buAutoNum type="arabicPeriod"/>
            </a:pPr>
            <a:r>
              <a:rPr lang="nl-NL" sz="2200" b="0" i="0" dirty="0">
                <a:solidFill>
                  <a:srgbClr val="172B4D"/>
                </a:solidFill>
                <a:effectLst/>
                <a:latin typeface="-apple-system"/>
              </a:rPr>
              <a:t>Ik heb een goed idee over welke diagrammen wanneer van toepassing zijn, en kan dit goed gebruiken om de discussie aan te gaan over ontwerpkeuzes. Daarnaast vind ik het nog lastig om dit te relateren aan de </a:t>
            </a:r>
            <a:r>
              <a:rPr lang="nl-NL" sz="2200" b="0" i="0" dirty="0" err="1">
                <a:solidFill>
                  <a:srgbClr val="172B4D"/>
                </a:solidFill>
                <a:effectLst/>
                <a:latin typeface="-apple-system"/>
              </a:rPr>
              <a:t>Quality</a:t>
            </a:r>
            <a:r>
              <a:rPr lang="nl-NL" sz="2200" b="0" i="0" dirty="0">
                <a:solidFill>
                  <a:srgbClr val="172B4D"/>
                </a:solidFill>
                <a:effectLst/>
                <a:latin typeface="-apple-system"/>
              </a:rPr>
              <a:t> of Service.</a:t>
            </a:r>
          </a:p>
          <a:p>
            <a:endParaRPr lang="nl-NL" dirty="0"/>
          </a:p>
        </p:txBody>
      </p:sp>
      <p:sp>
        <p:nvSpPr>
          <p:cNvPr id="3" name="Titel 2">
            <a:extLst>
              <a:ext uri="{FF2B5EF4-FFF2-40B4-BE49-F238E27FC236}">
                <a16:creationId xmlns:a16="http://schemas.microsoft.com/office/drawing/2014/main" id="{A6970D86-9BD6-41E5-B00E-E661EDE1B58A}"/>
              </a:ext>
            </a:extLst>
          </p:cNvPr>
          <p:cNvSpPr>
            <a:spLocks noGrp="1"/>
          </p:cNvSpPr>
          <p:nvPr>
            <p:ph type="title"/>
          </p:nvPr>
        </p:nvSpPr>
        <p:spPr/>
        <p:txBody>
          <a:bodyPr/>
          <a:lstStyle/>
          <a:p>
            <a:r>
              <a:rPr lang="nl-NL" dirty="0"/>
              <a:t>Voorbeeld 2</a:t>
            </a:r>
          </a:p>
        </p:txBody>
      </p:sp>
      <p:sp>
        <p:nvSpPr>
          <p:cNvPr id="4" name="Tijdelijke aanduiding voor dianummer 3">
            <a:extLst>
              <a:ext uri="{FF2B5EF4-FFF2-40B4-BE49-F238E27FC236}">
                <a16:creationId xmlns:a16="http://schemas.microsoft.com/office/drawing/2014/main" id="{A514B861-D504-1BB2-F0CF-E74E54AA7618}"/>
              </a:ext>
            </a:extLst>
          </p:cNvPr>
          <p:cNvSpPr>
            <a:spLocks noGrp="1"/>
          </p:cNvSpPr>
          <p:nvPr>
            <p:ph type="sldNum" sz="quarter" idx="11"/>
          </p:nvPr>
        </p:nvSpPr>
        <p:spPr/>
        <p:txBody>
          <a:bodyPr/>
          <a:lstStyle/>
          <a:p>
            <a:fld id="{0D687F6D-ADF0-1C41-93CB-D99BA5E06410}" type="slidenum">
              <a:rPr lang="nl-NL" smtClean="0"/>
              <a:pPr/>
              <a:t>64</a:t>
            </a:fld>
            <a:endParaRPr lang="nl-NL" dirty="0"/>
          </a:p>
        </p:txBody>
      </p:sp>
    </p:spTree>
    <p:extLst>
      <p:ext uri="{BB962C8B-B14F-4D97-AF65-F5344CB8AC3E}">
        <p14:creationId xmlns:p14="http://schemas.microsoft.com/office/powerpoint/2010/main" val="3469976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0116103-2FE6-943E-45E0-0E96A6F8E71F}"/>
              </a:ext>
            </a:extLst>
          </p:cNvPr>
          <p:cNvSpPr>
            <a:spLocks noGrp="1"/>
          </p:cNvSpPr>
          <p:nvPr>
            <p:ph type="body" sz="quarter" idx="10"/>
          </p:nvPr>
        </p:nvSpPr>
        <p:spPr/>
        <p:txBody>
          <a:bodyPr>
            <a:normAutofit fontScale="92500" lnSpcReduction="10000"/>
          </a:bodyPr>
          <a:lstStyle/>
          <a:p>
            <a:pPr algn="l">
              <a:spcBef>
                <a:spcPts val="750"/>
              </a:spcBef>
            </a:pPr>
            <a:r>
              <a:rPr lang="nl-NL" sz="2000" b="0" i="0" dirty="0">
                <a:solidFill>
                  <a:srgbClr val="172B4D"/>
                </a:solidFill>
                <a:effectLst/>
                <a:latin typeface="-apple-system"/>
              </a:rPr>
              <a:t>5 Ik maak goed gebruik van de ontwikkeltools, en heb goede kennis van Git.</a:t>
            </a:r>
          </a:p>
          <a:p>
            <a:pPr algn="l">
              <a:spcBef>
                <a:spcPts val="750"/>
              </a:spcBef>
            </a:pPr>
            <a:r>
              <a:rPr lang="nl-NL" sz="2000" b="0" i="0" dirty="0">
                <a:solidFill>
                  <a:srgbClr val="172B4D"/>
                </a:solidFill>
                <a:effectLst/>
                <a:latin typeface="-apple-system"/>
              </a:rPr>
              <a:t>6 Ik kan goed programmeren met het oog op het Object </a:t>
            </a:r>
            <a:r>
              <a:rPr lang="nl-NL" sz="2000" b="0" i="0" dirty="0" err="1">
                <a:solidFill>
                  <a:srgbClr val="172B4D"/>
                </a:solidFill>
                <a:effectLst/>
                <a:latin typeface="-apple-system"/>
              </a:rPr>
              <a:t>Oriented</a:t>
            </a:r>
            <a:r>
              <a:rPr lang="nl-NL" sz="2000" b="0" i="0" dirty="0">
                <a:solidFill>
                  <a:srgbClr val="172B4D"/>
                </a:solidFill>
                <a:effectLst/>
                <a:latin typeface="-apple-system"/>
              </a:rPr>
              <a:t> gedeelte. Ik vind het nog heel lastig om de ontwerpprincipes te realiseren, waarvan vooral de Single </a:t>
            </a:r>
            <a:r>
              <a:rPr lang="nl-NL" sz="2000" b="0" i="0" dirty="0" err="1">
                <a:solidFill>
                  <a:srgbClr val="172B4D"/>
                </a:solidFill>
                <a:effectLst/>
                <a:latin typeface="-apple-system"/>
              </a:rPr>
              <a:t>Responsibility</a:t>
            </a:r>
            <a:r>
              <a:rPr lang="nl-NL" sz="2000" b="0" i="0" dirty="0">
                <a:solidFill>
                  <a:srgbClr val="172B4D"/>
                </a:solidFill>
                <a:effectLst/>
                <a:latin typeface="-apple-system"/>
              </a:rPr>
              <a:t>. Ik heb snel de neiging om god-</a:t>
            </a:r>
            <a:r>
              <a:rPr lang="nl-NL" sz="2000" b="0" i="0" dirty="0" err="1">
                <a:solidFill>
                  <a:srgbClr val="172B4D"/>
                </a:solidFill>
                <a:effectLst/>
                <a:latin typeface="-apple-system"/>
              </a:rPr>
              <a:t>klasses</a:t>
            </a:r>
            <a:r>
              <a:rPr lang="nl-NL" sz="2000" b="0" i="0" dirty="0">
                <a:solidFill>
                  <a:srgbClr val="172B4D"/>
                </a:solidFill>
                <a:effectLst/>
                <a:latin typeface="-apple-system"/>
              </a:rPr>
              <a:t> te maken die alles regelen.</a:t>
            </a:r>
          </a:p>
          <a:p>
            <a:pPr algn="l">
              <a:spcBef>
                <a:spcPts val="750"/>
              </a:spcBef>
            </a:pPr>
            <a:r>
              <a:rPr lang="nl-NL" sz="2000" b="0" i="0" dirty="0">
                <a:solidFill>
                  <a:srgbClr val="172B4D"/>
                </a:solidFill>
                <a:effectLst/>
                <a:latin typeface="-apple-system"/>
              </a:rPr>
              <a:t>7 Ik weet hoe ik </a:t>
            </a:r>
            <a:r>
              <a:rPr lang="nl-NL" sz="2000" b="0" i="0" dirty="0" err="1">
                <a:solidFill>
                  <a:srgbClr val="172B4D"/>
                </a:solidFill>
                <a:effectLst/>
                <a:latin typeface="-apple-system"/>
              </a:rPr>
              <a:t>edge</a:t>
            </a:r>
            <a:r>
              <a:rPr lang="nl-NL" sz="2000" b="0" i="0" dirty="0">
                <a:solidFill>
                  <a:srgbClr val="172B4D"/>
                </a:solidFill>
                <a:effectLst/>
                <a:latin typeface="-apple-system"/>
              </a:rPr>
              <a:t>-cases kan unittesten, en zo afvang om alles te testen. Ik vind het hier lastig om dit te documenteren en opnieuw, te relateren aan de </a:t>
            </a:r>
            <a:r>
              <a:rPr lang="nl-NL" sz="2000" b="0" i="0" dirty="0" err="1">
                <a:solidFill>
                  <a:srgbClr val="172B4D"/>
                </a:solidFill>
                <a:effectLst/>
                <a:latin typeface="-apple-system"/>
              </a:rPr>
              <a:t>Quality</a:t>
            </a:r>
            <a:r>
              <a:rPr lang="nl-NL" sz="2000" b="0" i="0" dirty="0">
                <a:solidFill>
                  <a:srgbClr val="172B4D"/>
                </a:solidFill>
                <a:effectLst/>
                <a:latin typeface="-apple-system"/>
              </a:rPr>
              <a:t> of Service.</a:t>
            </a:r>
          </a:p>
          <a:p>
            <a:pPr algn="l">
              <a:spcBef>
                <a:spcPts val="750"/>
              </a:spcBef>
            </a:pPr>
            <a:r>
              <a:rPr lang="nl-NL" sz="2000" b="0" i="0" dirty="0">
                <a:solidFill>
                  <a:srgbClr val="172B4D"/>
                </a:solidFill>
                <a:effectLst/>
                <a:latin typeface="-apple-system"/>
              </a:rPr>
              <a:t>8 Ik weet niet of ik het zou kunnen om zelfstandig een beroepsopdracht te voltooien die leidt tot beroepsproducten. Ik heb dit tot nu toe vooral in een groep gedaan. Bij stage komend semester is dit meer van toepassing.</a:t>
            </a:r>
          </a:p>
          <a:p>
            <a:pPr algn="l">
              <a:spcBef>
                <a:spcPts val="750"/>
              </a:spcBef>
            </a:pPr>
            <a:endParaRPr lang="nl-NL" sz="2000" b="0" i="0" dirty="0">
              <a:solidFill>
                <a:srgbClr val="172B4D"/>
              </a:solidFill>
              <a:effectLst/>
              <a:latin typeface="-apple-system"/>
            </a:endParaRPr>
          </a:p>
          <a:p>
            <a:pPr algn="l">
              <a:spcBef>
                <a:spcPts val="750"/>
              </a:spcBef>
            </a:pPr>
            <a:r>
              <a:rPr lang="nl-NL" sz="2000" b="0" i="0" dirty="0">
                <a:solidFill>
                  <a:srgbClr val="172B4D"/>
                </a:solidFill>
                <a:effectLst/>
                <a:latin typeface="-apple-system"/>
              </a:rPr>
              <a:t>Ik vind het belangrijk dat ik focus op de onderdelen die ik nog mis van het bovenstaande,. Ik merk ook dat ik niet veel heb geleerd dit project op het gebied van analyse en ontwerp, omdat dit vooral een taak was voor de informatieanalisten en softwarearchitecten. Ik hoop ook dat ik daar in een volgend project of bij mijn stage over kan leren.</a:t>
            </a:r>
          </a:p>
          <a:p>
            <a:endParaRPr lang="nl-NL" dirty="0"/>
          </a:p>
        </p:txBody>
      </p:sp>
      <p:sp>
        <p:nvSpPr>
          <p:cNvPr id="3" name="Titel 2">
            <a:extLst>
              <a:ext uri="{FF2B5EF4-FFF2-40B4-BE49-F238E27FC236}">
                <a16:creationId xmlns:a16="http://schemas.microsoft.com/office/drawing/2014/main" id="{CE5F9F29-43C5-3E2A-0944-5BE3316FC769}"/>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5C6B556D-3886-24A8-AEEB-8DB99342EFD8}"/>
              </a:ext>
            </a:extLst>
          </p:cNvPr>
          <p:cNvSpPr>
            <a:spLocks noGrp="1"/>
          </p:cNvSpPr>
          <p:nvPr>
            <p:ph type="sldNum" sz="quarter" idx="11"/>
          </p:nvPr>
        </p:nvSpPr>
        <p:spPr/>
        <p:txBody>
          <a:bodyPr/>
          <a:lstStyle/>
          <a:p>
            <a:fld id="{0D687F6D-ADF0-1C41-93CB-D99BA5E06410}" type="slidenum">
              <a:rPr lang="nl-NL" smtClean="0"/>
              <a:pPr/>
              <a:t>65</a:t>
            </a:fld>
            <a:endParaRPr lang="nl-NL" dirty="0"/>
          </a:p>
        </p:txBody>
      </p:sp>
    </p:spTree>
    <p:extLst>
      <p:ext uri="{BB962C8B-B14F-4D97-AF65-F5344CB8AC3E}">
        <p14:creationId xmlns:p14="http://schemas.microsoft.com/office/powerpoint/2010/main" val="40214838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90147C0-99DF-47D1-8DC4-C705866BEF4A}"/>
              </a:ext>
            </a:extLst>
          </p:cNvPr>
          <p:cNvSpPr>
            <a:spLocks noGrp="1"/>
          </p:cNvSpPr>
          <p:nvPr>
            <p:ph type="body" sz="quarter" idx="10"/>
          </p:nvPr>
        </p:nvSpPr>
        <p:spPr/>
        <p:txBody>
          <a:bodyPr/>
          <a:lstStyle/>
          <a:p>
            <a:r>
              <a:rPr lang="nl-NL" dirty="0"/>
              <a:t>De PEKS kun je hier vinden:</a:t>
            </a:r>
          </a:p>
          <a:p>
            <a:endParaRPr lang="nl-NL" dirty="0"/>
          </a:p>
          <a:p>
            <a:r>
              <a:rPr lang="nl-NL" dirty="0">
                <a:hlinkClick r:id="rId2"/>
              </a:rPr>
              <a:t>OS OER HBO ICT voltijd 2024-2025</a:t>
            </a:r>
            <a:endParaRPr lang="nl-NL" dirty="0"/>
          </a:p>
          <a:p>
            <a:endParaRPr lang="nl-NL" dirty="0"/>
          </a:p>
          <a:p>
            <a:r>
              <a:rPr lang="nl-NL" dirty="0"/>
              <a:t>Vanaf pagina 308</a:t>
            </a:r>
          </a:p>
        </p:txBody>
      </p:sp>
      <p:sp>
        <p:nvSpPr>
          <p:cNvPr id="3" name="Titel 2">
            <a:extLst>
              <a:ext uri="{FF2B5EF4-FFF2-40B4-BE49-F238E27FC236}">
                <a16:creationId xmlns:a16="http://schemas.microsoft.com/office/drawing/2014/main" id="{EBF89C6E-25E4-4BF1-A5A2-52DCB4D8C287}"/>
              </a:ext>
            </a:extLst>
          </p:cNvPr>
          <p:cNvSpPr>
            <a:spLocks noGrp="1"/>
          </p:cNvSpPr>
          <p:nvPr>
            <p:ph type="title"/>
          </p:nvPr>
        </p:nvSpPr>
        <p:spPr/>
        <p:txBody>
          <a:bodyPr/>
          <a:lstStyle/>
          <a:p>
            <a:r>
              <a:rPr lang="nl-NL" dirty="0"/>
              <a:t>PEKS		</a:t>
            </a:r>
          </a:p>
        </p:txBody>
      </p:sp>
      <p:sp>
        <p:nvSpPr>
          <p:cNvPr id="4" name="Tijdelijke aanduiding voor dianummer 3">
            <a:extLst>
              <a:ext uri="{FF2B5EF4-FFF2-40B4-BE49-F238E27FC236}">
                <a16:creationId xmlns:a16="http://schemas.microsoft.com/office/drawing/2014/main" id="{A17D6549-58D2-4D15-BD2E-4D2074A93086}"/>
              </a:ext>
            </a:extLst>
          </p:cNvPr>
          <p:cNvSpPr>
            <a:spLocks noGrp="1"/>
          </p:cNvSpPr>
          <p:nvPr>
            <p:ph type="sldNum" sz="quarter" idx="11"/>
          </p:nvPr>
        </p:nvSpPr>
        <p:spPr/>
        <p:txBody>
          <a:bodyPr/>
          <a:lstStyle/>
          <a:p>
            <a:fld id="{0D687F6D-ADF0-1C41-93CB-D99BA5E06410}" type="slidenum">
              <a:rPr lang="nl-NL" smtClean="0"/>
              <a:pPr/>
              <a:t>66</a:t>
            </a:fld>
            <a:endParaRPr lang="nl-NL" dirty="0"/>
          </a:p>
        </p:txBody>
      </p:sp>
    </p:spTree>
    <p:extLst>
      <p:ext uri="{BB962C8B-B14F-4D97-AF65-F5344CB8AC3E}">
        <p14:creationId xmlns:p14="http://schemas.microsoft.com/office/powerpoint/2010/main" val="41389355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type="body" sz="quarter" idx="10"/>
          </p:nvPr>
        </p:nvSpPr>
        <p:spPr/>
        <p:txBody>
          <a:bodyPr/>
          <a:lstStyle/>
          <a:p>
            <a:r>
              <a:rPr lang="en-US" dirty="0"/>
              <a:t>ALLEMAAL</a:t>
            </a:r>
          </a:p>
          <a:p>
            <a:endParaRPr lang="en-US" dirty="0"/>
          </a:p>
          <a:p>
            <a:r>
              <a:rPr lang="en-US" dirty="0" err="1"/>
              <a:t>Voor</a:t>
            </a:r>
            <a:r>
              <a:rPr lang="en-US" dirty="0"/>
              <a:t> </a:t>
            </a:r>
            <a:r>
              <a:rPr lang="en-US" dirty="0" err="1"/>
              <a:t>alle</a:t>
            </a:r>
            <a:r>
              <a:rPr lang="en-US" dirty="0"/>
              <a:t> </a:t>
            </a:r>
            <a:r>
              <a:rPr lang="en-US" dirty="0" err="1"/>
              <a:t>competenties</a:t>
            </a:r>
            <a:r>
              <a:rPr lang="en-US" dirty="0"/>
              <a:t> 3 tot 5 links </a:t>
            </a:r>
            <a:r>
              <a:rPr lang="en-US" dirty="0" err="1"/>
              <a:t>naar</a:t>
            </a:r>
            <a:r>
              <a:rPr lang="en-US" dirty="0"/>
              <a:t> </a:t>
            </a:r>
            <a:r>
              <a:rPr lang="en-US" dirty="0" err="1"/>
              <a:t>documentatie</a:t>
            </a:r>
            <a:r>
              <a:rPr lang="en-US" dirty="0"/>
              <a:t>, commits, pull requests etc. + </a:t>
            </a:r>
            <a:r>
              <a:rPr lang="en-US" i="1" dirty="0" err="1"/>
              <a:t>korte</a:t>
            </a:r>
            <a:r>
              <a:rPr lang="en-US" i="1" dirty="0"/>
              <a:t> </a:t>
            </a:r>
            <a:r>
              <a:rPr lang="en-US" dirty="0" err="1"/>
              <a:t>toelichting</a:t>
            </a:r>
            <a:r>
              <a:rPr lang="en-US" dirty="0"/>
              <a:t> op </a:t>
            </a:r>
            <a:r>
              <a:rPr lang="en-US" dirty="0" err="1"/>
              <a:t>jouw</a:t>
            </a:r>
            <a:r>
              <a:rPr lang="en-US" dirty="0"/>
              <a:t> </a:t>
            </a:r>
            <a:r>
              <a:rPr lang="en-US" dirty="0" err="1"/>
              <a:t>bijdrage</a:t>
            </a:r>
            <a:endParaRPr lang="en-US" dirty="0"/>
          </a:p>
          <a:p>
            <a:endParaRPr lang="en-US" dirty="0"/>
          </a:p>
          <a:p>
            <a:r>
              <a:rPr lang="en-US" dirty="0" err="1"/>
              <a:t>Kies</a:t>
            </a:r>
            <a:r>
              <a:rPr lang="en-US" dirty="0"/>
              <a:t> </a:t>
            </a:r>
            <a:r>
              <a:rPr lang="en-US" i="1" dirty="0"/>
              <a:t>die </a:t>
            </a:r>
            <a:r>
              <a:rPr lang="en-US" dirty="0"/>
              <a:t>links </a:t>
            </a:r>
            <a:r>
              <a:rPr lang="en-US" dirty="0" err="1"/>
              <a:t>waarvan</a:t>
            </a:r>
            <a:r>
              <a:rPr lang="en-US" dirty="0"/>
              <a:t> je </a:t>
            </a:r>
            <a:r>
              <a:rPr lang="en-US" dirty="0" err="1"/>
              <a:t>denkt</a:t>
            </a:r>
            <a:r>
              <a:rPr lang="en-US" dirty="0"/>
              <a:t> </a:t>
            </a:r>
            <a:r>
              <a:rPr lang="en-US" dirty="0" err="1"/>
              <a:t>dat</a:t>
            </a:r>
            <a:r>
              <a:rPr lang="en-US" dirty="0"/>
              <a:t> die je </a:t>
            </a:r>
            <a:r>
              <a:rPr lang="en-US" dirty="0" err="1"/>
              <a:t>bijdragen</a:t>
            </a:r>
            <a:r>
              <a:rPr lang="en-US" dirty="0"/>
              <a:t> het </a:t>
            </a:r>
            <a:r>
              <a:rPr lang="en-US" dirty="0" err="1"/>
              <a:t>beste</a:t>
            </a:r>
            <a:r>
              <a:rPr lang="en-US" dirty="0"/>
              <a:t> </a:t>
            </a:r>
            <a:r>
              <a:rPr lang="en-US" dirty="0" err="1"/>
              <a:t>helder</a:t>
            </a:r>
            <a:r>
              <a:rPr lang="en-US" dirty="0"/>
              <a:t> </a:t>
            </a:r>
            <a:r>
              <a:rPr lang="en-US" dirty="0" err="1"/>
              <a:t>maken</a:t>
            </a:r>
            <a:endParaRPr lang="en-US" dirty="0"/>
          </a:p>
        </p:txBody>
      </p:sp>
      <p:sp>
        <p:nvSpPr>
          <p:cNvPr id="2" name="Titel 1"/>
          <p:cNvSpPr>
            <a:spLocks noGrp="1"/>
          </p:cNvSpPr>
          <p:nvPr>
            <p:ph type="title"/>
          </p:nvPr>
        </p:nvSpPr>
        <p:spPr/>
        <p:txBody>
          <a:bodyPr/>
          <a:lstStyle/>
          <a:p>
            <a:r>
              <a:rPr lang="en-US" dirty="0" err="1"/>
              <a:t>Competenties</a:t>
            </a:r>
            <a:r>
              <a:rPr lang="en-US" dirty="0"/>
              <a:t> in </a:t>
            </a:r>
            <a:r>
              <a:rPr lang="en-US" dirty="0" err="1"/>
              <a:t>factheet</a:t>
            </a:r>
            <a:endParaRPr lang="en-US" dirty="0"/>
          </a:p>
        </p:txBody>
      </p:sp>
    </p:spTree>
    <p:extLst>
      <p:ext uri="{BB962C8B-B14F-4D97-AF65-F5344CB8AC3E}">
        <p14:creationId xmlns:p14="http://schemas.microsoft.com/office/powerpoint/2010/main" val="2061611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type="body" sz="quarter" idx="10"/>
          </p:nvPr>
        </p:nvSpPr>
        <p:spPr/>
        <p:txBody>
          <a:bodyPr/>
          <a:lstStyle/>
          <a:p>
            <a:r>
              <a:rPr lang="nl-NL" dirty="0"/>
              <a:t>Aan de hand van het </a:t>
            </a:r>
            <a:r>
              <a:rPr lang="nl-NL" b="1" dirty="0"/>
              <a:t>nakijkmodel </a:t>
            </a:r>
          </a:p>
          <a:p>
            <a:endParaRPr lang="nl-NL" dirty="0"/>
          </a:p>
          <a:p>
            <a:r>
              <a:rPr lang="nl-NL" dirty="0"/>
              <a:t>Het gaat om de samenhang van:</a:t>
            </a:r>
          </a:p>
          <a:p>
            <a:pPr marL="342900" indent="-342900">
              <a:buFont typeface="Arial" panose="020B0604020202020204" pitchFamily="34" charset="0"/>
              <a:buChar char="•"/>
            </a:pPr>
            <a:r>
              <a:rPr lang="nl-NL" dirty="0"/>
              <a:t>je projectbijdrage</a:t>
            </a:r>
          </a:p>
          <a:p>
            <a:pPr marL="342900" indent="-342900">
              <a:buFont typeface="Arial" panose="020B0604020202020204" pitchFamily="34" charset="0"/>
              <a:buChar char="•"/>
            </a:pPr>
            <a:r>
              <a:rPr lang="nl-NL" dirty="0"/>
              <a:t>je verantwoording in het projectverslag</a:t>
            </a:r>
          </a:p>
          <a:p>
            <a:endParaRPr lang="nl-NL" dirty="0"/>
          </a:p>
          <a:p>
            <a:endParaRPr lang="nl-NL" dirty="0"/>
          </a:p>
          <a:p>
            <a:endParaRPr lang="nl-NL" dirty="0"/>
          </a:p>
        </p:txBody>
      </p:sp>
      <p:sp>
        <p:nvSpPr>
          <p:cNvPr id="2" name="Titel 1"/>
          <p:cNvSpPr>
            <a:spLocks noGrp="1"/>
          </p:cNvSpPr>
          <p:nvPr>
            <p:ph type="title"/>
          </p:nvPr>
        </p:nvSpPr>
        <p:spPr/>
        <p:txBody>
          <a:bodyPr/>
          <a:lstStyle/>
          <a:p>
            <a:r>
              <a:rPr lang="nl-NL" dirty="0"/>
              <a:t>Beoordeling</a:t>
            </a:r>
          </a:p>
        </p:txBody>
      </p:sp>
    </p:spTree>
    <p:extLst>
      <p:ext uri="{BB962C8B-B14F-4D97-AF65-F5344CB8AC3E}">
        <p14:creationId xmlns:p14="http://schemas.microsoft.com/office/powerpoint/2010/main" val="2148245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AF4EDA3-AC1E-4E9F-BB5E-B567A30A00C0}"/>
              </a:ext>
            </a:extLst>
          </p:cNvPr>
          <p:cNvSpPr>
            <a:spLocks noGrp="1"/>
          </p:cNvSpPr>
          <p:nvPr>
            <p:ph type="body" sz="quarter" idx="10"/>
          </p:nvPr>
        </p:nvSpPr>
        <p:spPr/>
        <p:txBody>
          <a:bodyPr/>
          <a:lstStyle/>
          <a:p>
            <a:endParaRPr lang="nl-NL"/>
          </a:p>
        </p:txBody>
      </p:sp>
      <p:pic>
        <p:nvPicPr>
          <p:cNvPr id="1026" name="Picture 2" descr="http://seanheritage.com/wp-content/uploads/2014/01/questi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818577">
            <a:off x="3080040" y="2439040"/>
            <a:ext cx="2983920" cy="1979919"/>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CA8B6050-2931-4BE9-972C-E7646E60C6EB}"/>
              </a:ext>
            </a:extLst>
          </p:cNvPr>
          <p:cNvSpPr>
            <a:spLocks noGrp="1"/>
          </p:cNvSpPr>
          <p:nvPr>
            <p:ph type="title"/>
          </p:nvPr>
        </p:nvSpPr>
        <p:spPr/>
        <p:txBody>
          <a:bodyPr/>
          <a:lstStyle/>
          <a:p>
            <a:r>
              <a:rPr lang="en-US" dirty="0"/>
              <a:t>SUCCES!</a:t>
            </a:r>
            <a:endParaRPr lang="nl-NL" dirty="0"/>
          </a:p>
        </p:txBody>
      </p:sp>
    </p:spTree>
    <p:extLst>
      <p:ext uri="{BB962C8B-B14F-4D97-AF65-F5344CB8AC3E}">
        <p14:creationId xmlns:p14="http://schemas.microsoft.com/office/powerpoint/2010/main" val="3352983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02B7067-934D-45E0-8039-0A047DE39BBD}"/>
              </a:ext>
            </a:extLst>
          </p:cNvPr>
          <p:cNvSpPr>
            <a:spLocks noGrp="1"/>
          </p:cNvSpPr>
          <p:nvPr>
            <p:ph type="body" sz="quarter" idx="10"/>
          </p:nvPr>
        </p:nvSpPr>
        <p:spPr/>
        <p:txBody>
          <a:bodyPr/>
          <a:lstStyle/>
          <a:p>
            <a:pPr marL="342900" indent="-342900">
              <a:buFont typeface="Arial" panose="020B0604020202020204" pitchFamily="34" charset="0"/>
              <a:buChar char="•"/>
            </a:pPr>
            <a:r>
              <a:rPr lang="nl-NL" dirty="0"/>
              <a:t>Geef een eindoordeel of RUP op maat paste bij jullie opdracht, dat kan dus ook een nee zijn</a:t>
            </a:r>
          </a:p>
          <a:p>
            <a:pPr marL="342900" indent="-342900">
              <a:buFont typeface="Arial" panose="020B0604020202020204" pitchFamily="34" charset="0"/>
              <a:buChar char="•"/>
            </a:pPr>
            <a:r>
              <a:rPr lang="nl-NL" dirty="0"/>
              <a:t>Geef een eindoordeel of de toegepaste artefacten een meerwaarde hadden.</a:t>
            </a:r>
          </a:p>
          <a:p>
            <a:pPr marL="342900" indent="-342900">
              <a:buFont typeface="Arial" panose="020B0604020202020204" pitchFamily="34" charset="0"/>
              <a:buChar char="•"/>
            </a:pPr>
            <a:r>
              <a:rPr lang="nl-NL" dirty="0"/>
              <a:t>En hoe jullie RUP en de artefacten hebben toegepast- is het beoogde proces zoals opgesteld in het </a:t>
            </a:r>
            <a:r>
              <a:rPr lang="nl-NL" dirty="0" err="1"/>
              <a:t>PvA</a:t>
            </a:r>
            <a:r>
              <a:rPr lang="nl-NL" dirty="0"/>
              <a:t> gevolgd, waar kon het beter, en welk effect heeft dat gehad op het proces?</a:t>
            </a:r>
          </a:p>
          <a:p>
            <a:endParaRPr lang="nl-NL" dirty="0"/>
          </a:p>
          <a:p>
            <a:endParaRPr lang="nl-NL" dirty="0"/>
          </a:p>
        </p:txBody>
      </p:sp>
      <p:sp>
        <p:nvSpPr>
          <p:cNvPr id="3" name="Titel 2">
            <a:extLst>
              <a:ext uri="{FF2B5EF4-FFF2-40B4-BE49-F238E27FC236}">
                <a16:creationId xmlns:a16="http://schemas.microsoft.com/office/drawing/2014/main" id="{A44FC116-A8E9-42A4-B90E-DC351F03041A}"/>
              </a:ext>
            </a:extLst>
          </p:cNvPr>
          <p:cNvSpPr>
            <a:spLocks noGrp="1"/>
          </p:cNvSpPr>
          <p:nvPr>
            <p:ph type="title"/>
          </p:nvPr>
        </p:nvSpPr>
        <p:spPr/>
        <p:txBody>
          <a:bodyPr/>
          <a:lstStyle/>
          <a:p>
            <a:r>
              <a:rPr lang="nl-NL" dirty="0"/>
              <a:t>Projectmethodiek</a:t>
            </a:r>
          </a:p>
        </p:txBody>
      </p:sp>
      <p:sp>
        <p:nvSpPr>
          <p:cNvPr id="4" name="Tijdelijke aanduiding voor dianummer 3">
            <a:extLst>
              <a:ext uri="{FF2B5EF4-FFF2-40B4-BE49-F238E27FC236}">
                <a16:creationId xmlns:a16="http://schemas.microsoft.com/office/drawing/2014/main" id="{3699F665-F971-4A40-A534-4480B2F3ABCB}"/>
              </a:ext>
            </a:extLst>
          </p:cNvPr>
          <p:cNvSpPr>
            <a:spLocks noGrp="1"/>
          </p:cNvSpPr>
          <p:nvPr>
            <p:ph type="sldNum" sz="quarter" idx="11"/>
          </p:nvPr>
        </p:nvSpPr>
        <p:spPr/>
        <p:txBody>
          <a:bodyPr/>
          <a:lstStyle/>
          <a:p>
            <a:fld id="{0D687F6D-ADF0-1C41-93CB-D99BA5E06410}" type="slidenum">
              <a:rPr lang="nl-NL" smtClean="0"/>
              <a:pPr/>
              <a:t>7</a:t>
            </a:fld>
            <a:endParaRPr lang="nl-NL" dirty="0"/>
          </a:p>
        </p:txBody>
      </p:sp>
    </p:spTree>
    <p:extLst>
      <p:ext uri="{BB962C8B-B14F-4D97-AF65-F5344CB8AC3E}">
        <p14:creationId xmlns:p14="http://schemas.microsoft.com/office/powerpoint/2010/main" val="344102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0BAA6A2-5FA7-9CEC-2ED1-D40B1D68E609}"/>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003755A1-C052-8F2D-86E8-20FFF00E8D65}"/>
              </a:ext>
            </a:extLst>
          </p:cNvPr>
          <p:cNvSpPr>
            <a:spLocks noGrp="1"/>
          </p:cNvSpPr>
          <p:nvPr>
            <p:ph type="title"/>
          </p:nvPr>
        </p:nvSpPr>
        <p:spPr/>
        <p:txBody>
          <a:bodyPr/>
          <a:lstStyle/>
          <a:p>
            <a:r>
              <a:rPr lang="nl-NL" dirty="0"/>
              <a:t>Voorbeeld 1 ( oordeel V/G) dit is een gedeelte van zijn onderbouwing</a:t>
            </a:r>
          </a:p>
        </p:txBody>
      </p:sp>
      <p:sp>
        <p:nvSpPr>
          <p:cNvPr id="4" name="Tijdelijke aanduiding voor dianummer 3">
            <a:extLst>
              <a:ext uri="{FF2B5EF4-FFF2-40B4-BE49-F238E27FC236}">
                <a16:creationId xmlns:a16="http://schemas.microsoft.com/office/drawing/2014/main" id="{A4F8B943-5F03-C53F-1FD2-94B3C84D6A67}"/>
              </a:ext>
            </a:extLst>
          </p:cNvPr>
          <p:cNvSpPr>
            <a:spLocks noGrp="1"/>
          </p:cNvSpPr>
          <p:nvPr>
            <p:ph type="sldNum" sz="quarter" idx="11"/>
          </p:nvPr>
        </p:nvSpPr>
        <p:spPr/>
        <p:txBody>
          <a:bodyPr/>
          <a:lstStyle/>
          <a:p>
            <a:fld id="{0D687F6D-ADF0-1C41-93CB-D99BA5E06410}" type="slidenum">
              <a:rPr lang="nl-NL" smtClean="0"/>
              <a:pPr/>
              <a:t>8</a:t>
            </a:fld>
            <a:endParaRPr lang="nl-NL" dirty="0"/>
          </a:p>
        </p:txBody>
      </p:sp>
      <p:graphicFrame>
        <p:nvGraphicFramePr>
          <p:cNvPr id="5" name="Tabel 4">
            <a:extLst>
              <a:ext uri="{FF2B5EF4-FFF2-40B4-BE49-F238E27FC236}">
                <a16:creationId xmlns:a16="http://schemas.microsoft.com/office/drawing/2014/main" id="{EB860E00-8A68-EBB0-E087-CE49D31F2C1F}"/>
              </a:ext>
            </a:extLst>
          </p:cNvPr>
          <p:cNvGraphicFramePr>
            <a:graphicFrameLocks noGrp="1"/>
          </p:cNvGraphicFramePr>
          <p:nvPr>
            <p:extLst>
              <p:ext uri="{D42A27DB-BD31-4B8C-83A1-F6EECF244321}">
                <p14:modId xmlns:p14="http://schemas.microsoft.com/office/powerpoint/2010/main" val="1722519806"/>
              </p:ext>
            </p:extLst>
          </p:nvPr>
        </p:nvGraphicFramePr>
        <p:xfrm>
          <a:off x="628650" y="1686806"/>
          <a:ext cx="7886700" cy="4537536"/>
        </p:xfrm>
        <a:graphic>
          <a:graphicData uri="http://schemas.openxmlformats.org/drawingml/2006/table">
            <a:tbl>
              <a:tblPr/>
              <a:tblGrid>
                <a:gridCol w="680861">
                  <a:extLst>
                    <a:ext uri="{9D8B030D-6E8A-4147-A177-3AD203B41FA5}">
                      <a16:colId xmlns:a16="http://schemas.microsoft.com/office/drawing/2014/main" val="22948590"/>
                    </a:ext>
                  </a:extLst>
                </a:gridCol>
                <a:gridCol w="7205839">
                  <a:extLst>
                    <a:ext uri="{9D8B030D-6E8A-4147-A177-3AD203B41FA5}">
                      <a16:colId xmlns:a16="http://schemas.microsoft.com/office/drawing/2014/main" val="2753291445"/>
                    </a:ext>
                  </a:extLst>
                </a:gridCol>
              </a:tblGrid>
              <a:tr h="4498094">
                <a:tc>
                  <a:txBody>
                    <a:bodyPr/>
                    <a:lstStyle/>
                    <a:p>
                      <a:pPr algn="l" fontAlgn="t"/>
                      <a:r>
                        <a:rPr lang="nl-NL" sz="1100">
                          <a:effectLst/>
                        </a:rPr>
                        <a:t>Sprintplanning</a:t>
                      </a:r>
                    </a:p>
                  </a:txBody>
                  <a:tcPr marL="51583" marR="51583" marT="36108" marB="3610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100" dirty="0">
                          <a:effectLst/>
                        </a:rPr>
                        <a:t>In het </a:t>
                      </a:r>
                      <a:r>
                        <a:rPr lang="nl-NL" sz="1100" dirty="0" err="1">
                          <a:effectLst/>
                        </a:rPr>
                        <a:t>PvA</a:t>
                      </a:r>
                      <a:r>
                        <a:rPr lang="nl-NL" sz="1100" dirty="0">
                          <a:effectLst/>
                        </a:rPr>
                        <a:t> staan de volgende redenen gegeven voor het houden van deze ceremonie:</a:t>
                      </a:r>
                    </a:p>
                    <a:p>
                      <a:pPr algn="l" fontAlgn="t">
                        <a:spcBef>
                          <a:spcPts val="750"/>
                        </a:spcBef>
                        <a:buFont typeface="Arial" panose="020B0604020202020204" pitchFamily="34" charset="0"/>
                        <a:buChar char="•"/>
                      </a:pPr>
                      <a:r>
                        <a:rPr lang="nl-NL" sz="1100" dirty="0">
                          <a:effectLst/>
                        </a:rPr>
                        <a:t>Opstellen van een sprint doel.</a:t>
                      </a:r>
                    </a:p>
                    <a:p>
                      <a:pPr algn="l" fontAlgn="t">
                        <a:spcBef>
                          <a:spcPts val="750"/>
                        </a:spcBef>
                        <a:buFont typeface="Arial" panose="020B0604020202020204" pitchFamily="34" charset="0"/>
                        <a:buChar char="•"/>
                      </a:pPr>
                      <a:r>
                        <a:rPr lang="nl-NL" sz="1100" dirty="0">
                          <a:effectLst/>
                        </a:rPr>
                        <a:t>Opstellen van een planningsgraaf.</a:t>
                      </a:r>
                    </a:p>
                    <a:p>
                      <a:pPr algn="l" fontAlgn="t">
                        <a:spcBef>
                          <a:spcPts val="750"/>
                        </a:spcBef>
                      </a:pPr>
                      <a:r>
                        <a:rPr lang="nl-NL" sz="1100" dirty="0">
                          <a:effectLst/>
                        </a:rPr>
                        <a:t>Het opstellen van een sprintdoel is de laatste sprint niet gebeurt. Het was voor onze groep van de positioning-server wel duidelijk dat dit component af moest zijn aan het einde van de sprint, maar verder in detail ging het sprintdoel niet. Hierdoor hebben wij het ook niet goed kunnen afbakenen hoe goed de component zou moeten werken. Hierdoor bleven wij eigenlijk iets te lang bezig met het verbeteren van de positioning-server terwijl het eigenlijk al wel klaar was. Hierdoor vin ik zelf dat wij niet een helder sprintdoel hebben kunnen opstellen.</a:t>
                      </a:r>
                    </a:p>
                    <a:p>
                      <a:pPr algn="l" fontAlgn="t">
                        <a:spcBef>
                          <a:spcPts val="750"/>
                        </a:spcBef>
                      </a:pPr>
                      <a:r>
                        <a:rPr lang="nl-NL" sz="1100" dirty="0">
                          <a:effectLst/>
                        </a:rPr>
                        <a:t>Het opstellen van de planningsgraaf ging ook niet goed. We hadden een paar cruciale taken opgesteld, waarbij we later bedachten dat de taken veel te groot waren. Hierdoor hebben wij taken aangemaakt in de sprint waarbij we flink over de ingeschatte 4 uur heen gingen. Zelf vind ik het ook heel lastig om de benodigde tijd van een taak in te schatten. De ene dag ben ik namelijk zeer productief, en de andere dag wat minder. Daarnaast hadden we ook heel veel taken over het hoofd gezien. Dit kwam omdat we nog te weinig informatie hadden over de component. We wisten nog niet waar we aan begonnen, en hebben alsnog een planningsgraaf proberen te maken. Nu ik hier op terugkijk, zal ik de volgende keer eerst wat uitzoekwerk doen naar het sprintdoel, en daarna pas de planningsgraaf proberen te maken. Als gevolg van een slechte planningsgraaf, hebben wij ook meerdere nieuwe taken toe moeten voegen aan de sprint. Hierdoor is de </a:t>
                      </a:r>
                      <a:r>
                        <a:rPr lang="nl-NL" sz="1100" dirty="0" err="1">
                          <a:effectLst/>
                        </a:rPr>
                        <a:t>burndown-chart</a:t>
                      </a:r>
                      <a:r>
                        <a:rPr lang="nl-NL" sz="1100" dirty="0">
                          <a:effectLst/>
                        </a:rPr>
                        <a:t> weer naar boven gegaan, en werd het voor de groep ook weer minder helder waar we stonden in het project.</a:t>
                      </a:r>
                    </a:p>
                    <a:p>
                      <a:pPr algn="l" fontAlgn="t">
                        <a:spcBef>
                          <a:spcPts val="750"/>
                        </a:spcBef>
                      </a:pPr>
                      <a:br>
                        <a:rPr lang="nl-NL" sz="1100" dirty="0">
                          <a:effectLst/>
                        </a:rPr>
                      </a:br>
                      <a:endParaRPr lang="nl-NL" sz="1100" dirty="0">
                        <a:effectLst/>
                      </a:endParaRPr>
                    </a:p>
                    <a:p>
                      <a:pPr algn="l" fontAlgn="t">
                        <a:spcBef>
                          <a:spcPts val="750"/>
                        </a:spcBef>
                      </a:pPr>
                      <a:r>
                        <a:rPr lang="nl-NL" sz="1100" dirty="0">
                          <a:effectLst/>
                        </a:rPr>
                        <a:t>Zelf denk ik dat de sprintplanning een zeer nuttige ceremonie is. Wij hebben de ceremonie alleen zeer slecht uitgevoerd. Hierdoor was er bijna geen overzicht van onze sprint. De volgende keer zal ik eerst een volledig en helder sprintdoel opstellen. Daarna zal ik uitzoekwerk gaan doen naar het sprintdoel, en hier een uitgebreide planningsgraaf gaan maken. De taken in deze planningsgraaf zal ik zo klein mogelijk proberen op te stellen.</a:t>
                      </a:r>
                    </a:p>
                  </a:txBody>
                  <a:tcPr marL="51583" marR="51583" marT="36108" marB="3610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4116763033"/>
                  </a:ext>
                </a:extLst>
              </a:tr>
            </a:tbl>
          </a:graphicData>
        </a:graphic>
      </p:graphicFrame>
    </p:spTree>
    <p:extLst>
      <p:ext uri="{BB962C8B-B14F-4D97-AF65-F5344CB8AC3E}">
        <p14:creationId xmlns:p14="http://schemas.microsoft.com/office/powerpoint/2010/main" val="387046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925D998-7FBA-F45A-32D2-A543484F0609}"/>
              </a:ext>
            </a:extLst>
          </p:cNvPr>
          <p:cNvSpPr>
            <a:spLocks noGrp="1"/>
          </p:cNvSpPr>
          <p:nvPr>
            <p:ph type="body" sz="quarter" idx="10"/>
          </p:nvPr>
        </p:nvSpPr>
        <p:spPr/>
        <p:txBody>
          <a:bodyPr/>
          <a:lstStyle/>
          <a:p>
            <a:r>
              <a:rPr lang="nl-NL" dirty="0"/>
              <a:t>De terugblik op de DSU:</a:t>
            </a:r>
          </a:p>
          <a:p>
            <a:endParaRPr lang="nl-NL" dirty="0"/>
          </a:p>
          <a:p>
            <a:endParaRPr lang="nl-NL" dirty="0"/>
          </a:p>
          <a:p>
            <a:r>
              <a:rPr lang="nl-NL" b="0" i="0" dirty="0">
                <a:solidFill>
                  <a:srgbClr val="172B4D"/>
                </a:solidFill>
                <a:effectLst/>
                <a:latin typeface="-apple-system"/>
              </a:rPr>
              <a:t>Zelf zou ik voor een volgend project een format maken hoe de vragen die in de DSU gesteld worden beantwoord moeten worden. Ik vind namelijk zelf dat er nu nog steeds te veel randzaken besproken worden tijdens de DSU. Bijvoorbeeld groepsleden die op de vraag "Wat heb je gisteren gedaan?" antwoorden met: "Ik heb groepslid 1 geholpen, en taken van groepslid 2 </a:t>
            </a:r>
            <a:r>
              <a:rPr lang="nl-NL" b="0" i="0" dirty="0" err="1">
                <a:solidFill>
                  <a:srgbClr val="172B4D"/>
                </a:solidFill>
                <a:effectLst/>
                <a:latin typeface="-apple-system"/>
              </a:rPr>
              <a:t>gereviewd</a:t>
            </a:r>
            <a:r>
              <a:rPr lang="nl-NL" b="0" i="0" dirty="0">
                <a:solidFill>
                  <a:srgbClr val="172B4D"/>
                </a:solidFill>
                <a:effectLst/>
                <a:latin typeface="-apple-system"/>
              </a:rPr>
              <a:t>, deze staan nu op </a:t>
            </a:r>
            <a:r>
              <a:rPr lang="nl-NL" b="0" i="0" dirty="0" err="1">
                <a:solidFill>
                  <a:srgbClr val="172B4D"/>
                </a:solidFill>
                <a:effectLst/>
                <a:latin typeface="-apple-system"/>
              </a:rPr>
              <a:t>rejected</a:t>
            </a:r>
            <a:r>
              <a:rPr lang="nl-NL" b="0" i="0" dirty="0">
                <a:solidFill>
                  <a:srgbClr val="172B4D"/>
                </a:solidFill>
                <a:effectLst/>
                <a:latin typeface="-apple-system"/>
              </a:rPr>
              <a:t>. Daarnaast nog ...." Met deze informatie kan ik niks. Er was een poging gedaan om iemand verantwoordelijk te stellen om een format hiervoor te maken, maar helaas had dit niet genoeg prioriteit op andere zaken dat gebeurt moest worden.</a:t>
            </a:r>
            <a:endParaRPr lang="nl-NL" dirty="0"/>
          </a:p>
        </p:txBody>
      </p:sp>
      <p:sp>
        <p:nvSpPr>
          <p:cNvPr id="3" name="Titel 2">
            <a:extLst>
              <a:ext uri="{FF2B5EF4-FFF2-40B4-BE49-F238E27FC236}">
                <a16:creationId xmlns:a16="http://schemas.microsoft.com/office/drawing/2014/main" id="{6C17CB70-8EE8-5760-33C2-E5E61325052B}"/>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427C6921-7755-8D8A-A69E-D75B737FB14C}"/>
              </a:ext>
            </a:extLst>
          </p:cNvPr>
          <p:cNvSpPr>
            <a:spLocks noGrp="1"/>
          </p:cNvSpPr>
          <p:nvPr>
            <p:ph type="sldNum" sz="quarter" idx="11"/>
          </p:nvPr>
        </p:nvSpPr>
        <p:spPr/>
        <p:txBody>
          <a:bodyPr/>
          <a:lstStyle/>
          <a:p>
            <a:fld id="{0D687F6D-ADF0-1C41-93CB-D99BA5E06410}" type="slidenum">
              <a:rPr lang="nl-NL" smtClean="0"/>
              <a:pPr/>
              <a:t>9</a:t>
            </a:fld>
            <a:endParaRPr lang="nl-NL" dirty="0"/>
          </a:p>
        </p:txBody>
      </p:sp>
    </p:spTree>
    <p:extLst>
      <p:ext uri="{BB962C8B-B14F-4D97-AF65-F5344CB8AC3E}">
        <p14:creationId xmlns:p14="http://schemas.microsoft.com/office/powerpoint/2010/main" val="170543870"/>
      </p:ext>
    </p:extLst>
  </p:cSld>
  <p:clrMapOvr>
    <a:masterClrMapping/>
  </p:clrMapOvr>
</p:sld>
</file>

<file path=ppt/theme/theme1.xml><?xml version="1.0" encoding="utf-8"?>
<a:theme xmlns:a="http://schemas.openxmlformats.org/drawingml/2006/main" name="Presentatie_Sm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al_wit_v4_dianummering" id="{0C784DB0-E43D-5C42-9861-34ECE49535EA}" vid="{5602E206-87FC-1141-ABFC-2492A1667C8B}"/>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E21A8C218745A4CB1951571369713C3" ma:contentTypeVersion="12" ma:contentTypeDescription="Een nieuw document maken." ma:contentTypeScope="" ma:versionID="5690579e14c9808c18fe9245ac617a4b">
  <xsd:schema xmlns:xsd="http://www.w3.org/2001/XMLSchema" xmlns:xs="http://www.w3.org/2001/XMLSchema" xmlns:p="http://schemas.microsoft.com/office/2006/metadata/properties" xmlns:ns3="acc84996-6fef-4fe6-9a34-0e7e060abb38" xmlns:ns4="af9c4c8b-dba3-4400-be87-27e9b0227737" targetNamespace="http://schemas.microsoft.com/office/2006/metadata/properties" ma:root="true" ma:fieldsID="b986e0ee7e3877cd0367b5b98dc1c882" ns3:_="" ns4:_="">
    <xsd:import namespace="acc84996-6fef-4fe6-9a34-0e7e060abb38"/>
    <xsd:import namespace="af9c4c8b-dba3-4400-be87-27e9b022773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c84996-6fef-4fe6-9a34-0e7e060abb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9c4c8b-dba3-4400-be87-27e9b0227737"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SharingHintHash" ma:index="19"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F78954-F881-4DDE-9635-92E28F44EA4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975BCC4-8139-477A-9FAD-59AD6EE0B2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c84996-6fef-4fe6-9a34-0e7e060abb38"/>
    <ds:schemaRef ds:uri="af9c4c8b-dba3-4400-be87-27e9b02277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463EFE-4F72-4FFC-AB3D-C13A9C05CA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smal_wit_met_dianummering</Template>
  <TotalTime>0</TotalTime>
  <Words>14490</Words>
  <Application>Microsoft Office PowerPoint</Application>
  <PresentationFormat>Diavoorstelling (4:3)</PresentationFormat>
  <Paragraphs>652</Paragraphs>
  <Slides>69</Slides>
  <Notes>6</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69</vt:i4>
      </vt:variant>
    </vt:vector>
  </HeadingPairs>
  <TitlesOfParts>
    <vt:vector size="78" baseType="lpstr">
      <vt:lpstr>-apple-system</vt:lpstr>
      <vt:lpstr>Arial</vt:lpstr>
      <vt:lpstr>Avenir Next Condensed</vt:lpstr>
      <vt:lpstr>Bookman Old Style</vt:lpstr>
      <vt:lpstr>Calibri</vt:lpstr>
      <vt:lpstr>Helvetica Neue</vt:lpstr>
      <vt:lpstr>Times New Roman</vt:lpstr>
      <vt:lpstr>Wingdings</vt:lpstr>
      <vt:lpstr>Presentatie_Smal</vt:lpstr>
      <vt:lpstr>PowerPoint-presentatie</vt:lpstr>
      <vt:lpstr>Onderwerpen</vt:lpstr>
      <vt:lpstr>Projectverslag</vt:lpstr>
      <vt:lpstr>Vrij uit de studiehandleiding (pag. 14)</vt:lpstr>
      <vt:lpstr>PowerPoint-presentatie</vt:lpstr>
      <vt:lpstr>Noot vooraf bij de voorbeelden</vt:lpstr>
      <vt:lpstr>Projectmethodiek</vt:lpstr>
      <vt:lpstr>Voorbeeld 1 ( oordeel V/G) dit is een gedeelte van zijn onderbouwing</vt:lpstr>
      <vt:lpstr>PowerPoint-presentatie</vt:lpstr>
      <vt:lpstr>Voorbeeld 2</vt:lpstr>
      <vt:lpstr>PowerPoint-presentatie</vt:lpstr>
      <vt:lpstr>Voorbeeld 3</vt:lpstr>
      <vt:lpstr>PowerPoint-presentatie</vt:lpstr>
      <vt:lpstr>Zo liever niet….</vt:lpstr>
      <vt:lpstr>Je Rol</vt:lpstr>
      <vt:lpstr>Voorbeeld 1 ( compact is het niet  )</vt:lpstr>
      <vt:lpstr>PowerPoint-presentatie</vt:lpstr>
      <vt:lpstr>PowerPoint-presentatie</vt:lpstr>
      <vt:lpstr>PowerPoint-presentatie</vt:lpstr>
      <vt:lpstr>Voorbeeld 2 ( deze komt uit een ASD-verslag)</vt:lpstr>
      <vt:lpstr>Zo niet….</vt:lpstr>
      <vt:lpstr>Oordeel productkwaliteit - DEELproducten </vt:lpstr>
      <vt:lpstr>PowerPoint-presentatie</vt:lpstr>
      <vt:lpstr>VOORBEELD  SAD</vt:lpstr>
      <vt:lpstr>PowerPoint-presentatie</vt:lpstr>
      <vt:lpstr>Voorbeeld SDD</vt:lpstr>
      <vt:lpstr>PowerPoint-presentatie</vt:lpstr>
      <vt:lpstr>PowerPoint-presentatie</vt:lpstr>
      <vt:lpstr>PowerPoint-presentatie</vt:lpstr>
      <vt:lpstr>Voorbeeld van een score V</vt:lpstr>
      <vt:lpstr>PowerPoint-presentatie</vt:lpstr>
      <vt:lpstr>Voorbeeld SRS</vt:lpstr>
      <vt:lpstr>Voorbeeld onderzoeken</vt:lpstr>
      <vt:lpstr>PowerPoint-presentatie</vt:lpstr>
      <vt:lpstr>Voorbeeld testplan en rapport</vt:lpstr>
      <vt:lpstr>PowerPoint-presentatie</vt:lpstr>
      <vt:lpstr>PowerPoint-presentatie</vt:lpstr>
      <vt:lpstr>PowerPoint-presentatie</vt:lpstr>
      <vt:lpstr>Voorbeeld 1 CODE</vt:lpstr>
      <vt:lpstr>VOORBEELD  2 CODE</vt:lpstr>
      <vt:lpstr>En 1 waar we niet blij van worden</vt:lpstr>
      <vt:lpstr>Eindproduct</vt:lpstr>
      <vt:lpstr>VOORBEELD EINDPRODUCT</vt:lpstr>
      <vt:lpstr>PowerPoint-presentatie</vt:lpstr>
      <vt:lpstr>Voorbeeld 2</vt:lpstr>
      <vt:lpstr>Vraag jezelf ook af?</vt:lpstr>
      <vt:lpstr>Zo dus niet…..</vt:lpstr>
      <vt:lpstr>Competenties in het eindverslag</vt:lpstr>
      <vt:lpstr>Voorbeeld 1</vt:lpstr>
      <vt:lpstr>PowerPoint-presentatie</vt:lpstr>
      <vt:lpstr>Voorbeeld TT verslag die bijna die G had ;-)</vt:lpstr>
      <vt:lpstr>PowerPoint-presentatie</vt:lpstr>
      <vt:lpstr>PowerPoint-presentatie</vt:lpstr>
      <vt:lpstr>En weer 1 voorbeeld om niet te volgen….</vt:lpstr>
      <vt:lpstr>Persoonlijk en technisch leerdoel</vt:lpstr>
      <vt:lpstr>Voorbeeld 1 </vt:lpstr>
      <vt:lpstr>Voorbeeld 2</vt:lpstr>
      <vt:lpstr>Voorbeeld 3</vt:lpstr>
      <vt:lpstr>Voorbeeld 4</vt:lpstr>
      <vt:lpstr>PowerPoint-presentatie</vt:lpstr>
      <vt:lpstr>En dit zeker niet…..</vt:lpstr>
      <vt:lpstr>Conclusie</vt:lpstr>
      <vt:lpstr>Voorbeeld </vt:lpstr>
      <vt:lpstr>Voorbeeld 2</vt:lpstr>
      <vt:lpstr>PowerPoint-presentatie</vt:lpstr>
      <vt:lpstr>PEKS  </vt:lpstr>
      <vt:lpstr>Competenties in factheet</vt:lpstr>
      <vt:lpstr>Beoordeling</vt:lpstr>
      <vt:lpstr>SUCCES!</vt:lpstr>
    </vt:vector>
  </TitlesOfParts>
  <Company>Hogeschool van Arnhem en Nijmegen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Visser Helen</dc:creator>
  <cp:lastModifiedBy>Eveline Bouwman</cp:lastModifiedBy>
  <cp:revision>144</cp:revision>
  <cp:lastPrinted>2019-09-03T14:15:07Z</cp:lastPrinted>
  <dcterms:created xsi:type="dcterms:W3CDTF">2019-09-03T08:38:34Z</dcterms:created>
  <dcterms:modified xsi:type="dcterms:W3CDTF">2024-12-19T14:52:39Z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0x0101003E21A8C218745A4CB1951571369713C3</vt:lpwstr>
  </property>
</Properties>
</file>