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2"/>
  </p:notesMasterIdLst>
  <p:sldIdLst>
    <p:sldId id="256" r:id="rId5"/>
    <p:sldId id="257" r:id="rId6"/>
    <p:sldId id="281" r:id="rId7"/>
    <p:sldId id="300" r:id="rId8"/>
    <p:sldId id="294" r:id="rId9"/>
    <p:sldId id="258" r:id="rId10"/>
    <p:sldId id="278" r:id="rId11"/>
    <p:sldId id="295" r:id="rId12"/>
    <p:sldId id="279" r:id="rId13"/>
    <p:sldId id="282" r:id="rId14"/>
    <p:sldId id="283" r:id="rId15"/>
    <p:sldId id="284" r:id="rId16"/>
    <p:sldId id="291" r:id="rId17"/>
    <p:sldId id="285" r:id="rId18"/>
    <p:sldId id="286" r:id="rId19"/>
    <p:sldId id="280" r:id="rId20"/>
    <p:sldId id="302" r:id="rId21"/>
    <p:sldId id="296" r:id="rId22"/>
    <p:sldId id="287" r:id="rId23"/>
    <p:sldId id="297" r:id="rId24"/>
    <p:sldId id="293" r:id="rId25"/>
    <p:sldId id="298" r:id="rId26"/>
    <p:sldId id="299" r:id="rId27"/>
    <p:sldId id="290" r:id="rId28"/>
    <p:sldId id="292" r:id="rId29"/>
    <p:sldId id="301" r:id="rId30"/>
    <p:sldId id="289" r:id="rId31"/>
  </p:sldIdLst>
  <p:sldSz cx="9144000" cy="6858000" type="screen4x3"/>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2C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59F06C-95AE-2C1F-CA11-5F2D1275790C}" v="14" dt="2023-05-17T11:11:49.4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18" autoAdjust="0"/>
    <p:restoredTop sz="94660"/>
  </p:normalViewPr>
  <p:slideViewPr>
    <p:cSldViewPr snapToGrid="0">
      <p:cViewPr varScale="1">
        <p:scale>
          <a:sx n="81" d="100"/>
          <a:sy n="81" d="100"/>
        </p:scale>
        <p:origin x="1493" y="4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el de Heer" userId="S::karel.deheer@han.nl::11922a06-16f1-4893-8630-4ab031ed8f1c" providerId="AD" clId="Web-{2259F06C-95AE-2C1F-CA11-5F2D1275790C}"/>
    <pc:docChg chg="modSld">
      <pc:chgData name="Karel de Heer" userId="S::karel.deheer@han.nl::11922a06-16f1-4893-8630-4ab031ed8f1c" providerId="AD" clId="Web-{2259F06C-95AE-2C1F-CA11-5F2D1275790C}" dt="2023-05-17T11:11:48.447" v="5" actId="20577"/>
      <pc:docMkLst>
        <pc:docMk/>
      </pc:docMkLst>
      <pc:sldChg chg="modSp">
        <pc:chgData name="Karel de Heer" userId="S::karel.deheer@han.nl::11922a06-16f1-4893-8630-4ab031ed8f1c" providerId="AD" clId="Web-{2259F06C-95AE-2C1F-CA11-5F2D1275790C}" dt="2023-05-17T11:11:48.447" v="5" actId="20577"/>
        <pc:sldMkLst>
          <pc:docMk/>
          <pc:sldMk cId="2433680187" sldId="280"/>
        </pc:sldMkLst>
        <pc:spChg chg="mod">
          <ac:chgData name="Karel de Heer" userId="S::karel.deheer@han.nl::11922a06-16f1-4893-8630-4ab031ed8f1c" providerId="AD" clId="Web-{2259F06C-95AE-2C1F-CA11-5F2D1275790C}" dt="2023-05-17T11:11:48.447" v="5" actId="20577"/>
          <ac:spMkLst>
            <pc:docMk/>
            <pc:sldMk cId="2433680187" sldId="280"/>
            <ac:spMk id="89" creationId="{00000000-0000-0000-0000-000000000000}"/>
          </ac:spMkLst>
        </pc:spChg>
      </pc:sldChg>
      <pc:sldChg chg="modSp">
        <pc:chgData name="Karel de Heer" userId="S::karel.deheer@han.nl::11922a06-16f1-4893-8630-4ab031ed8f1c" providerId="AD" clId="Web-{2259F06C-95AE-2C1F-CA11-5F2D1275790C}" dt="2023-05-17T11:11:30.446" v="4" actId="20577"/>
        <pc:sldMkLst>
          <pc:docMk/>
          <pc:sldMk cId="349252441" sldId="286"/>
        </pc:sldMkLst>
        <pc:spChg chg="mod">
          <ac:chgData name="Karel de Heer" userId="S::karel.deheer@han.nl::11922a06-16f1-4893-8630-4ab031ed8f1c" providerId="AD" clId="Web-{2259F06C-95AE-2C1F-CA11-5F2D1275790C}" dt="2023-05-17T11:11:30.446" v="4" actId="20577"/>
          <ac:spMkLst>
            <pc:docMk/>
            <pc:sldMk cId="349252441" sldId="286"/>
            <ac:spMk id="9" creationId="{C8DBDDEA-AAE0-46BC-B93C-E75FCC41434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66AD36-4B75-4548-95C9-52CF7F67DB38}" type="datetimeFigureOut">
              <a:rPr lang="nl-NL" smtClean="0"/>
              <a:t>17-5-2023</a:t>
            </a:fld>
            <a:endParaRPr lang="nl-NL"/>
          </a:p>
        </p:txBody>
      </p:sp>
      <p:sp>
        <p:nvSpPr>
          <p:cNvPr id="4" name="Tijdelijke aanduiding voor dia-afbeelding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F7FAB1-1384-4DEB-9B8D-4921F77A9E5D}" type="slidenum">
              <a:rPr lang="nl-NL" smtClean="0"/>
              <a:t>‹#›</a:t>
            </a:fld>
            <a:endParaRPr lang="nl-NL"/>
          </a:p>
        </p:txBody>
      </p:sp>
    </p:spTree>
    <p:extLst>
      <p:ext uri="{BB962C8B-B14F-4D97-AF65-F5344CB8AC3E}">
        <p14:creationId xmlns:p14="http://schemas.microsoft.com/office/powerpoint/2010/main" val="1742053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nl-NL"/>
              <a:t>Klik om de stijl te bewerken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en-US" dirty="0"/>
          </a:p>
        </p:txBody>
      </p:sp>
      <p:sp>
        <p:nvSpPr>
          <p:cNvPr id="4" name="Date Placeholder 3"/>
          <p:cNvSpPr>
            <a:spLocks noGrp="1"/>
          </p:cNvSpPr>
          <p:nvPr>
            <p:ph type="dt" sz="half" idx="10"/>
          </p:nvPr>
        </p:nvSpPr>
        <p:spPr/>
        <p:txBody>
          <a:bodyPr/>
          <a:lstStyle/>
          <a:p>
            <a:fld id="{3B39DA91-FF89-4257-96A3-1B4C4FC9FE74}" type="datetimeFigureOut">
              <a:rPr lang="nl-NL" smtClean="0"/>
              <a:t>17-5-2023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7F9089FE-ED65-46B2-96C3-83E39EBE694A}" type="slidenum">
              <a:rPr lang="nl-NL" smtClean="0"/>
              <a:t>‹#›</a:t>
            </a:fld>
            <a:endParaRPr lang="nl-NL"/>
          </a:p>
        </p:txBody>
      </p:sp>
    </p:spTree>
    <p:extLst>
      <p:ext uri="{BB962C8B-B14F-4D97-AF65-F5344CB8AC3E}">
        <p14:creationId xmlns:p14="http://schemas.microsoft.com/office/powerpoint/2010/main" val="2335586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3B39DA91-FF89-4257-96A3-1B4C4FC9FE74}" type="datetimeFigureOut">
              <a:rPr lang="nl-NL" smtClean="0"/>
              <a:t>17-5-2023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7F9089FE-ED65-46B2-96C3-83E39EBE694A}" type="slidenum">
              <a:rPr lang="nl-NL" smtClean="0"/>
              <a:t>‹#›</a:t>
            </a:fld>
            <a:endParaRPr lang="nl-NL"/>
          </a:p>
        </p:txBody>
      </p:sp>
    </p:spTree>
    <p:extLst>
      <p:ext uri="{BB962C8B-B14F-4D97-AF65-F5344CB8AC3E}">
        <p14:creationId xmlns:p14="http://schemas.microsoft.com/office/powerpoint/2010/main" val="2155189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nl-NL"/>
              <a:t>Klik om de stijl te bewerken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3B39DA91-FF89-4257-96A3-1B4C4FC9FE74}" type="datetimeFigureOut">
              <a:rPr lang="nl-NL" smtClean="0"/>
              <a:t>17-5-2023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7F9089FE-ED65-46B2-96C3-83E39EBE694A}" type="slidenum">
              <a:rPr lang="nl-NL" smtClean="0"/>
              <a:t>‹#›</a:t>
            </a:fld>
            <a:endParaRPr lang="nl-NL"/>
          </a:p>
        </p:txBody>
      </p:sp>
    </p:spTree>
    <p:extLst>
      <p:ext uri="{BB962C8B-B14F-4D97-AF65-F5344CB8AC3E}">
        <p14:creationId xmlns:p14="http://schemas.microsoft.com/office/powerpoint/2010/main" val="2507244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Content Placeholder 2"/>
          <p:cNvSpPr>
            <a:spLocks noGrp="1"/>
          </p:cNvSpPr>
          <p:nvPr>
            <p:ph idx="1"/>
          </p:nvPr>
        </p:nvSpPr>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3B39DA91-FF89-4257-96A3-1B4C4FC9FE74}" type="datetimeFigureOut">
              <a:rPr lang="nl-NL" smtClean="0"/>
              <a:t>17-5-2023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7F9089FE-ED65-46B2-96C3-83E39EBE694A}" type="slidenum">
              <a:rPr lang="nl-NL" smtClean="0"/>
              <a:t>‹#›</a:t>
            </a:fld>
            <a:endParaRPr lang="nl-NL"/>
          </a:p>
        </p:txBody>
      </p:sp>
    </p:spTree>
    <p:extLst>
      <p:ext uri="{BB962C8B-B14F-4D97-AF65-F5344CB8AC3E}">
        <p14:creationId xmlns:p14="http://schemas.microsoft.com/office/powerpoint/2010/main" val="3467800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nl-NL"/>
              <a:t>Klik om de stijl te bewerken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 om de modelstijlen te bewerken</a:t>
            </a:r>
          </a:p>
        </p:txBody>
      </p:sp>
      <p:sp>
        <p:nvSpPr>
          <p:cNvPr id="4" name="Date Placeholder 3"/>
          <p:cNvSpPr>
            <a:spLocks noGrp="1"/>
          </p:cNvSpPr>
          <p:nvPr>
            <p:ph type="dt" sz="half" idx="10"/>
          </p:nvPr>
        </p:nvSpPr>
        <p:spPr/>
        <p:txBody>
          <a:bodyPr/>
          <a:lstStyle/>
          <a:p>
            <a:fld id="{3B39DA91-FF89-4257-96A3-1B4C4FC9FE74}" type="datetimeFigureOut">
              <a:rPr lang="nl-NL" smtClean="0"/>
              <a:t>17-5-2023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7F9089FE-ED65-46B2-96C3-83E39EBE694A}" type="slidenum">
              <a:rPr lang="nl-NL" smtClean="0"/>
              <a:t>‹#›</a:t>
            </a:fld>
            <a:endParaRPr lang="nl-NL"/>
          </a:p>
        </p:txBody>
      </p:sp>
    </p:spTree>
    <p:extLst>
      <p:ext uri="{BB962C8B-B14F-4D97-AF65-F5344CB8AC3E}">
        <p14:creationId xmlns:p14="http://schemas.microsoft.com/office/powerpoint/2010/main" val="3118845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3B39DA91-FF89-4257-96A3-1B4C4FC9FE74}" type="datetimeFigureOut">
              <a:rPr lang="nl-NL" smtClean="0"/>
              <a:t>17-5-2023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7F9089FE-ED65-46B2-96C3-83E39EBE694A}" type="slidenum">
              <a:rPr lang="nl-NL" smtClean="0"/>
              <a:t>‹#›</a:t>
            </a:fld>
            <a:endParaRPr lang="nl-NL"/>
          </a:p>
        </p:txBody>
      </p:sp>
    </p:spTree>
    <p:extLst>
      <p:ext uri="{BB962C8B-B14F-4D97-AF65-F5344CB8AC3E}">
        <p14:creationId xmlns:p14="http://schemas.microsoft.com/office/powerpoint/2010/main" val="1897518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nl-NL"/>
              <a:t>Klik om de stijl te bewerken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4" name="Content Placeholder 3"/>
          <p:cNvSpPr>
            <a:spLocks noGrp="1"/>
          </p:cNvSpPr>
          <p:nvPr>
            <p:ph sz="half" idx="2"/>
          </p:nvPr>
        </p:nvSpPr>
        <p:spPr>
          <a:xfrm>
            <a:off x="629842" y="2505075"/>
            <a:ext cx="3868340" cy="3684588"/>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6" name="Content Placeholder 5"/>
          <p:cNvSpPr>
            <a:spLocks noGrp="1"/>
          </p:cNvSpPr>
          <p:nvPr>
            <p:ph sz="quarter" idx="4"/>
          </p:nvPr>
        </p:nvSpPr>
        <p:spPr>
          <a:xfrm>
            <a:off x="4629150" y="2505075"/>
            <a:ext cx="3887391" cy="3684588"/>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3B39DA91-FF89-4257-96A3-1B4C4FC9FE74}" type="datetimeFigureOut">
              <a:rPr lang="nl-NL" smtClean="0"/>
              <a:t>17-5-2023</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7F9089FE-ED65-46B2-96C3-83E39EBE694A}" type="slidenum">
              <a:rPr lang="nl-NL" smtClean="0"/>
              <a:t>‹#›</a:t>
            </a:fld>
            <a:endParaRPr lang="nl-NL"/>
          </a:p>
        </p:txBody>
      </p:sp>
    </p:spTree>
    <p:extLst>
      <p:ext uri="{BB962C8B-B14F-4D97-AF65-F5344CB8AC3E}">
        <p14:creationId xmlns:p14="http://schemas.microsoft.com/office/powerpoint/2010/main" val="4199897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dirty="0"/>
          </a:p>
        </p:txBody>
      </p:sp>
      <p:sp>
        <p:nvSpPr>
          <p:cNvPr id="3" name="Date Placeholder 2"/>
          <p:cNvSpPr>
            <a:spLocks noGrp="1"/>
          </p:cNvSpPr>
          <p:nvPr>
            <p:ph type="dt" sz="half" idx="10"/>
          </p:nvPr>
        </p:nvSpPr>
        <p:spPr/>
        <p:txBody>
          <a:bodyPr/>
          <a:lstStyle/>
          <a:p>
            <a:fld id="{3B39DA91-FF89-4257-96A3-1B4C4FC9FE74}" type="datetimeFigureOut">
              <a:rPr lang="nl-NL" smtClean="0"/>
              <a:t>17-5-2023</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7F9089FE-ED65-46B2-96C3-83E39EBE694A}" type="slidenum">
              <a:rPr lang="nl-NL" smtClean="0"/>
              <a:t>‹#›</a:t>
            </a:fld>
            <a:endParaRPr lang="nl-NL"/>
          </a:p>
        </p:txBody>
      </p:sp>
    </p:spTree>
    <p:extLst>
      <p:ext uri="{BB962C8B-B14F-4D97-AF65-F5344CB8AC3E}">
        <p14:creationId xmlns:p14="http://schemas.microsoft.com/office/powerpoint/2010/main" val="1597059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39DA91-FF89-4257-96A3-1B4C4FC9FE74}" type="datetimeFigureOut">
              <a:rPr lang="nl-NL" smtClean="0"/>
              <a:t>17-5-2023</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7F9089FE-ED65-46B2-96C3-83E39EBE694A}" type="slidenum">
              <a:rPr lang="nl-NL" smtClean="0"/>
              <a:t>‹#›</a:t>
            </a:fld>
            <a:endParaRPr lang="nl-NL"/>
          </a:p>
        </p:txBody>
      </p:sp>
    </p:spTree>
    <p:extLst>
      <p:ext uri="{BB962C8B-B14F-4D97-AF65-F5344CB8AC3E}">
        <p14:creationId xmlns:p14="http://schemas.microsoft.com/office/powerpoint/2010/main" val="3073932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nl-NL"/>
              <a:t>Klik om de stijl te bewerken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 om de modelstijlen te bewerken</a:t>
            </a:r>
          </a:p>
        </p:txBody>
      </p:sp>
      <p:sp>
        <p:nvSpPr>
          <p:cNvPr id="5" name="Date Placeholder 4"/>
          <p:cNvSpPr>
            <a:spLocks noGrp="1"/>
          </p:cNvSpPr>
          <p:nvPr>
            <p:ph type="dt" sz="half" idx="10"/>
          </p:nvPr>
        </p:nvSpPr>
        <p:spPr/>
        <p:txBody>
          <a:bodyPr/>
          <a:lstStyle/>
          <a:p>
            <a:fld id="{3B39DA91-FF89-4257-96A3-1B4C4FC9FE74}" type="datetimeFigureOut">
              <a:rPr lang="nl-NL" smtClean="0"/>
              <a:t>17-5-2023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7F9089FE-ED65-46B2-96C3-83E39EBE694A}" type="slidenum">
              <a:rPr lang="nl-NL" smtClean="0"/>
              <a:t>‹#›</a:t>
            </a:fld>
            <a:endParaRPr lang="nl-NL"/>
          </a:p>
        </p:txBody>
      </p:sp>
    </p:spTree>
    <p:extLst>
      <p:ext uri="{BB962C8B-B14F-4D97-AF65-F5344CB8AC3E}">
        <p14:creationId xmlns:p14="http://schemas.microsoft.com/office/powerpoint/2010/main" val="4083251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nl-NL"/>
              <a:t>Klik om de stijl te bewerken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 om de modelstijlen te bewerken</a:t>
            </a:r>
          </a:p>
        </p:txBody>
      </p:sp>
      <p:sp>
        <p:nvSpPr>
          <p:cNvPr id="5" name="Date Placeholder 4"/>
          <p:cNvSpPr>
            <a:spLocks noGrp="1"/>
          </p:cNvSpPr>
          <p:nvPr>
            <p:ph type="dt" sz="half" idx="10"/>
          </p:nvPr>
        </p:nvSpPr>
        <p:spPr/>
        <p:txBody>
          <a:bodyPr/>
          <a:lstStyle/>
          <a:p>
            <a:fld id="{3B39DA91-FF89-4257-96A3-1B4C4FC9FE74}" type="datetimeFigureOut">
              <a:rPr lang="nl-NL" smtClean="0"/>
              <a:t>17-5-2023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7F9089FE-ED65-46B2-96C3-83E39EBE694A}" type="slidenum">
              <a:rPr lang="nl-NL" smtClean="0"/>
              <a:t>‹#›</a:t>
            </a:fld>
            <a:endParaRPr lang="nl-NL"/>
          </a:p>
        </p:txBody>
      </p:sp>
    </p:spTree>
    <p:extLst>
      <p:ext uri="{BB962C8B-B14F-4D97-AF65-F5344CB8AC3E}">
        <p14:creationId xmlns:p14="http://schemas.microsoft.com/office/powerpoint/2010/main" val="1214504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nl-NL"/>
              <a:t>Klik om de stijl te bewerken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39DA91-FF89-4257-96A3-1B4C4FC9FE74}" type="datetimeFigureOut">
              <a:rPr lang="nl-NL" smtClean="0"/>
              <a:t>17-5-2023</a:t>
            </a:fld>
            <a:endParaRPr lang="nl-NL"/>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9089FE-ED65-46B2-96C3-83E39EBE694A}" type="slidenum">
              <a:rPr lang="nl-NL" smtClean="0"/>
              <a:t>‹#›</a:t>
            </a:fld>
            <a:endParaRPr lang="nl-NL"/>
          </a:p>
        </p:txBody>
      </p:sp>
    </p:spTree>
    <p:extLst>
      <p:ext uri="{BB962C8B-B14F-4D97-AF65-F5344CB8AC3E}">
        <p14:creationId xmlns:p14="http://schemas.microsoft.com/office/powerpoint/2010/main" val="36452378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han.moveon4.de/publisher/5/eng" TargetMode="External"/><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hyperlink" Target="https://han.moveon4.de/publisher/5/eng"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hyperlink" Target="http://specials.han.nl/sites/studyabroad-engineering"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1.han.nl/insite/studenten/naar-het-buitenland/studeren-in-het-buitenland/procedure-en-registratie/procedure-domein-techniek/" TargetMode="External"/><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3" Type="http://schemas.openxmlformats.org/officeDocument/2006/relationships/image" Target="../media/image2.png"/><Relationship Id="rId7" Type="http://schemas.openxmlformats.org/officeDocument/2006/relationships/image" Target="../media/image24.png"/><Relationship Id="rId12" Type="http://schemas.openxmlformats.org/officeDocument/2006/relationships/image" Target="../media/image29.jpe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jpe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 Id="rId1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hyperlink" Target="erasmusbeurs.nl"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www.studiebeurs-buitenland.nl/"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jpe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1.han.nl/insite/studenten/naar-het-buitenland/han-projecten/project-theewaterskloof/"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jpe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www1.han.nl/insite/en/students/going-abroad/international-office/index.xml" TargetMode="External"/><Relationship Id="rId7" Type="http://schemas.openxmlformats.org/officeDocument/2006/relationships/hyperlink" Target="https://www1.han.nl/insite/en/students/going-abroad/scholarships/what-is-a-scholarship-grant/" TargetMode="External"/><Relationship Id="rId2" Type="http://schemas.openxmlformats.org/officeDocument/2006/relationships/hyperlink" Target="https://onderwijsonline.han.nl/elearning/content/YyRK96Dl" TargetMode="External"/><Relationship Id="rId1" Type="http://schemas.openxmlformats.org/officeDocument/2006/relationships/slideLayout" Target="../slideLayouts/slideLayout2.xml"/><Relationship Id="rId6" Type="http://schemas.openxmlformats.org/officeDocument/2006/relationships/hyperlink" Target="mailto:examencommissie.ICA@han.nl" TargetMode="External"/><Relationship Id="rId5" Type="http://schemas.openxmlformats.org/officeDocument/2006/relationships/hyperlink" Target="https://specials.han.nl/sites/studyabroad-engineering/" TargetMode="External"/><Relationship Id="rId4" Type="http://schemas.openxmlformats.org/officeDocument/2006/relationships/hyperlink" Target="https://han.moveon4.de/publisher/5/eng"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a:bodyPr>
          <a:lstStyle/>
          <a:p>
            <a:r>
              <a:rPr lang="nl-NL" sz="5400" b="1" dirty="0">
                <a:solidFill>
                  <a:schemeClr val="bg1"/>
                </a:solidFill>
              </a:rPr>
              <a:t>International Office</a:t>
            </a:r>
            <a:br>
              <a:rPr lang="nl-NL" sz="5400" b="1" dirty="0">
                <a:solidFill>
                  <a:schemeClr val="bg1"/>
                </a:solidFill>
              </a:rPr>
            </a:br>
            <a:r>
              <a:rPr lang="nl-NL" sz="5400" b="1" dirty="0">
                <a:solidFill>
                  <a:schemeClr val="bg1"/>
                </a:solidFill>
              </a:rPr>
              <a:t>(</a:t>
            </a:r>
            <a:r>
              <a:rPr lang="nl-NL" sz="5400" b="1" dirty="0" err="1">
                <a:solidFill>
                  <a:schemeClr val="bg1"/>
                </a:solidFill>
              </a:rPr>
              <a:t>aka</a:t>
            </a:r>
            <a:r>
              <a:rPr lang="nl-NL" sz="5400" b="1" dirty="0">
                <a:solidFill>
                  <a:schemeClr val="bg1"/>
                </a:solidFill>
              </a:rPr>
              <a:t>: </a:t>
            </a:r>
            <a:r>
              <a:rPr lang="nl-NL" sz="5400" b="1" u="sng" dirty="0" err="1">
                <a:solidFill>
                  <a:schemeClr val="bg1"/>
                </a:solidFill>
              </a:rPr>
              <a:t>B</a:t>
            </a:r>
            <a:r>
              <a:rPr lang="nl-NL" sz="2400" b="1" dirty="0" err="1">
                <a:solidFill>
                  <a:schemeClr val="bg1"/>
                </a:solidFill>
              </a:rPr>
              <a:t>ureau</a:t>
            </a:r>
            <a:r>
              <a:rPr lang="nl-NL" sz="5400" b="1" u="sng" dirty="0" err="1">
                <a:solidFill>
                  <a:schemeClr val="bg1"/>
                </a:solidFill>
              </a:rPr>
              <a:t>B</a:t>
            </a:r>
            <a:r>
              <a:rPr lang="nl-NL" sz="2400" b="1" dirty="0" err="1">
                <a:solidFill>
                  <a:schemeClr val="bg1"/>
                </a:solidFill>
              </a:rPr>
              <a:t>uitenland</a:t>
            </a:r>
            <a:r>
              <a:rPr lang="nl-NL" sz="5400" b="1" dirty="0">
                <a:solidFill>
                  <a:schemeClr val="bg1"/>
                </a:solidFill>
              </a:rPr>
              <a:t>)</a:t>
            </a:r>
            <a:br>
              <a:rPr lang="nl-NL" b="1" dirty="0">
                <a:solidFill>
                  <a:schemeClr val="bg1"/>
                </a:solidFill>
              </a:rPr>
            </a:br>
            <a:r>
              <a:rPr lang="nl-NL" sz="3200" b="1" dirty="0">
                <a:solidFill>
                  <a:srgbClr val="FFFF00"/>
                </a:solidFill>
              </a:rPr>
              <a:t>Minoren, Stages, Afstuderen in het buitenland</a:t>
            </a:r>
          </a:p>
        </p:txBody>
      </p:sp>
      <p:pic>
        <p:nvPicPr>
          <p:cNvPr id="4" name="Picture 4" descr="Afbeeldingsresultaat voor world map icon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57842" y="3711992"/>
            <a:ext cx="4116942" cy="2015567"/>
          </a:xfrm>
          <a:prstGeom prst="rect">
            <a:avLst/>
          </a:prstGeom>
          <a:noFill/>
          <a:extLst>
            <a:ext uri="{909E8E84-426E-40DD-AFC4-6F175D3DCCD1}">
              <a14:hiddenFill xmlns:a14="http://schemas.microsoft.com/office/drawing/2010/main">
                <a:solidFill>
                  <a:srgbClr val="FFFFFF"/>
                </a:solidFill>
              </a14:hiddenFill>
            </a:ext>
          </a:extLst>
        </p:spPr>
      </p:pic>
      <p:sp>
        <p:nvSpPr>
          <p:cNvPr id="3" name="Tekstvak 2">
            <a:extLst>
              <a:ext uri="{FF2B5EF4-FFF2-40B4-BE49-F238E27FC236}">
                <a16:creationId xmlns:a16="http://schemas.microsoft.com/office/drawing/2014/main" id="{133BFBE7-6D94-455E-BDB2-3C2951134F03}"/>
              </a:ext>
            </a:extLst>
          </p:cNvPr>
          <p:cNvSpPr txBox="1"/>
          <p:nvPr/>
        </p:nvSpPr>
        <p:spPr>
          <a:xfrm>
            <a:off x="2102177" y="5986021"/>
            <a:ext cx="4703976" cy="369332"/>
          </a:xfrm>
          <a:prstGeom prst="rect">
            <a:avLst/>
          </a:prstGeom>
          <a:noFill/>
        </p:spPr>
        <p:txBody>
          <a:bodyPr wrap="square" rtlCol="0">
            <a:spAutoFit/>
          </a:bodyPr>
          <a:lstStyle/>
          <a:p>
            <a:pPr algn="ctr"/>
            <a:r>
              <a:rPr lang="nl-NL" dirty="0">
                <a:solidFill>
                  <a:srgbClr val="FFFF00"/>
                </a:solidFill>
              </a:rPr>
              <a:t>Door </a:t>
            </a:r>
            <a:r>
              <a:rPr lang="nl-NL" b="1" dirty="0">
                <a:solidFill>
                  <a:srgbClr val="FFFF00"/>
                </a:solidFill>
              </a:rPr>
              <a:t>Karel de Heer</a:t>
            </a:r>
          </a:p>
        </p:txBody>
      </p:sp>
    </p:spTree>
    <p:extLst>
      <p:ext uri="{BB962C8B-B14F-4D97-AF65-F5344CB8AC3E}">
        <p14:creationId xmlns:p14="http://schemas.microsoft.com/office/powerpoint/2010/main" val="3484244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Afbeeldingsresultaat voor wereldkaart&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612" y="1555556"/>
            <a:ext cx="8800113" cy="4364856"/>
          </a:xfrm>
          <a:prstGeom prst="rect">
            <a:avLst/>
          </a:prstGeom>
          <a:noFill/>
          <a:extLst>
            <a:ext uri="{909E8E84-426E-40DD-AFC4-6F175D3DCCD1}">
              <a14:hiddenFill xmlns:a14="http://schemas.microsoft.com/office/drawing/2010/main">
                <a:solidFill>
                  <a:srgbClr val="FFFFFF"/>
                </a:solidFill>
              </a14:hiddenFill>
            </a:ext>
          </a:extLst>
        </p:spPr>
      </p:pic>
      <p:sp>
        <p:nvSpPr>
          <p:cNvPr id="7" name="Tekstvak 6"/>
          <p:cNvSpPr txBox="1"/>
          <p:nvPr/>
        </p:nvSpPr>
        <p:spPr>
          <a:xfrm>
            <a:off x="138612" y="881336"/>
            <a:ext cx="8712968" cy="584775"/>
          </a:xfrm>
          <a:prstGeom prst="rect">
            <a:avLst/>
          </a:prstGeom>
          <a:noFill/>
        </p:spPr>
        <p:txBody>
          <a:bodyPr wrap="square" rtlCol="0">
            <a:spAutoFit/>
          </a:bodyPr>
          <a:lstStyle/>
          <a:p>
            <a:r>
              <a:rPr lang="nl-NL" sz="3200" b="1" dirty="0"/>
              <a:t>Waar kun je een minor volgen.</a:t>
            </a:r>
          </a:p>
        </p:txBody>
      </p:sp>
      <p:sp>
        <p:nvSpPr>
          <p:cNvPr id="45" name="Rechthoek 44"/>
          <p:cNvSpPr/>
          <p:nvPr/>
        </p:nvSpPr>
        <p:spPr>
          <a:xfrm>
            <a:off x="0" y="0"/>
            <a:ext cx="9144000" cy="7647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kstvak 45"/>
          <p:cNvSpPr txBox="1"/>
          <p:nvPr/>
        </p:nvSpPr>
        <p:spPr>
          <a:xfrm>
            <a:off x="0" y="116632"/>
            <a:ext cx="6876256" cy="523220"/>
          </a:xfrm>
          <a:prstGeom prst="rect">
            <a:avLst/>
          </a:prstGeom>
          <a:noFill/>
        </p:spPr>
        <p:txBody>
          <a:bodyPr wrap="square" rtlCol="0">
            <a:spAutoFit/>
          </a:bodyPr>
          <a:lstStyle/>
          <a:p>
            <a:r>
              <a:rPr lang="en-US" sz="2800" dirty="0" err="1">
                <a:solidFill>
                  <a:srgbClr val="FFFF00"/>
                </a:solidFill>
              </a:rPr>
              <a:t>Mogelijkheden</a:t>
            </a:r>
            <a:r>
              <a:rPr lang="en-US" sz="2800" dirty="0">
                <a:solidFill>
                  <a:srgbClr val="FFFF00"/>
                </a:solidFill>
              </a:rPr>
              <a:t>: Minor</a:t>
            </a:r>
          </a:p>
        </p:txBody>
      </p:sp>
      <p:pic>
        <p:nvPicPr>
          <p:cNvPr id="11" name="Picture 4" descr="Afbeeldingsresultaat voor world map icon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82018" y="64442"/>
            <a:ext cx="1430336" cy="700262"/>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Afbeeldingsresultaat voor university icon png&qu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81187" y="2357447"/>
            <a:ext cx="309649" cy="309649"/>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12" descr="Afbeeldingsresultaat voor university icon png&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85769" y="2929142"/>
            <a:ext cx="327253" cy="327253"/>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12" descr="Afbeeldingsresultaat voor university icon png&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86632" y="3868598"/>
            <a:ext cx="327253" cy="327253"/>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12" descr="Afbeeldingsresultaat voor university icon png&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42145" y="4221066"/>
            <a:ext cx="327253" cy="327253"/>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12" descr="Afbeeldingsresultaat voor university icon png&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14892" y="4732572"/>
            <a:ext cx="327253" cy="327253"/>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12" descr="Afbeeldingsresultaat voor university icon png&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5699" y="2503469"/>
            <a:ext cx="327253" cy="327253"/>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12" descr="Afbeeldingsresultaat voor university icon png&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54765" y="4771915"/>
            <a:ext cx="327253" cy="327253"/>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12" descr="Afbeeldingsresultaat voor university icon png&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45678" y="4006855"/>
            <a:ext cx="327253" cy="327253"/>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12" descr="Afbeeldingsresultaat voor university icon png&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67843" y="4655118"/>
            <a:ext cx="327253" cy="327253"/>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6" descr="Afbeeldingsresultaat voor university icon png&qu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60193" y="2553157"/>
            <a:ext cx="309649" cy="309649"/>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6" descr="Afbeeldingsresultaat voor university icon png&qu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75616" y="2380756"/>
            <a:ext cx="309649" cy="309649"/>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6" descr="Afbeeldingsresultaat voor university icon png&qu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86961" y="2174866"/>
            <a:ext cx="309649" cy="309649"/>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6" descr="Afbeeldingsresultaat voor university icon png&qu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13018" y="1861728"/>
            <a:ext cx="309649" cy="309649"/>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descr="Afbeeldingsresultaat voor university icon png&quo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85432" y="2591453"/>
            <a:ext cx="355003" cy="355003"/>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14" descr="Afbeeldingsresultaat voor university icon png&quo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94498" y="2100993"/>
            <a:ext cx="355003" cy="355003"/>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14" descr="Afbeeldingsresultaat voor university icon png&quo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60639" y="2554819"/>
            <a:ext cx="355003" cy="355003"/>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14" descr="Afbeeldingsresultaat voor university icon png&quo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14539" y="3013964"/>
            <a:ext cx="355003" cy="355003"/>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14" descr="Afbeeldingsresultaat voor university icon png&quo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25450" y="2007195"/>
            <a:ext cx="355003" cy="355003"/>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14" descr="Afbeeldingsresultaat voor university icon png&quo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90836" y="3840848"/>
            <a:ext cx="355003" cy="355003"/>
          </a:xfrm>
          <a:prstGeom prst="rect">
            <a:avLst/>
          </a:prstGeom>
          <a:noFill/>
          <a:extLst>
            <a:ext uri="{909E8E84-426E-40DD-AFC4-6F175D3DCCD1}">
              <a14:hiddenFill xmlns:a14="http://schemas.microsoft.com/office/drawing/2010/main">
                <a:solidFill>
                  <a:srgbClr val="FFFFFF"/>
                </a:solidFill>
              </a14:hiddenFill>
            </a:ext>
          </a:extLst>
        </p:spPr>
      </p:pic>
      <p:sp>
        <p:nvSpPr>
          <p:cNvPr id="57" name="Tekstvak 56"/>
          <p:cNvSpPr txBox="1"/>
          <p:nvPr/>
        </p:nvSpPr>
        <p:spPr>
          <a:xfrm>
            <a:off x="330298" y="1746607"/>
            <a:ext cx="4910649" cy="3416320"/>
          </a:xfrm>
          <a:prstGeom prst="rect">
            <a:avLst/>
          </a:prstGeom>
          <a:solidFill>
            <a:srgbClr val="FFC000"/>
          </a:solidFill>
          <a:ln>
            <a:solidFill>
              <a:schemeClr val="tx1"/>
            </a:solidFill>
          </a:ln>
        </p:spPr>
        <p:txBody>
          <a:bodyPr wrap="square" rtlCol="0">
            <a:spAutoFit/>
          </a:bodyPr>
          <a:lstStyle/>
          <a:p>
            <a:r>
              <a:rPr lang="nl-NL" b="1" dirty="0"/>
              <a:t>Om een minor elders te kunnen volgen moet je</a:t>
            </a:r>
            <a:r>
              <a:rPr lang="nl-NL" dirty="0"/>
              <a:t>:</a:t>
            </a:r>
          </a:p>
          <a:p>
            <a:pPr marL="342900" indent="-342900">
              <a:buFont typeface="+mj-lt"/>
              <a:buAutoNum type="arabicPeriod"/>
            </a:pPr>
            <a:r>
              <a:rPr lang="nl-NL" dirty="0"/>
              <a:t>Een instituut naar keuze zoeken.</a:t>
            </a:r>
          </a:p>
          <a:p>
            <a:pPr marL="342900" indent="-342900">
              <a:buFont typeface="+mj-lt"/>
              <a:buAutoNum type="arabicPeriod"/>
            </a:pPr>
            <a:r>
              <a:rPr lang="nl-NL" dirty="0"/>
              <a:t>Een vakkenpakket samenstellen</a:t>
            </a:r>
          </a:p>
          <a:p>
            <a:pPr marL="342900" indent="-342900">
              <a:buFont typeface="+mj-lt"/>
              <a:buAutoNum type="arabicPeriod"/>
            </a:pPr>
            <a:r>
              <a:rPr lang="nl-NL" dirty="0"/>
              <a:t>Laten goedkeuren</a:t>
            </a:r>
          </a:p>
          <a:p>
            <a:pPr marL="342900" indent="-342900">
              <a:buFont typeface="+mj-lt"/>
              <a:buAutoNum type="arabicPeriod"/>
            </a:pPr>
            <a:r>
              <a:rPr lang="nl-NL" dirty="0"/>
              <a:t>Course-fee betalen</a:t>
            </a:r>
          </a:p>
          <a:p>
            <a:pPr marL="342900" indent="-342900">
              <a:buFont typeface="+mj-lt"/>
              <a:buAutoNum type="arabicPeriod"/>
            </a:pPr>
            <a:r>
              <a:rPr lang="nl-NL" dirty="0"/>
              <a:t>Huisvesting regelen</a:t>
            </a:r>
          </a:p>
          <a:p>
            <a:pPr marL="342900" indent="-342900">
              <a:buFont typeface="+mj-lt"/>
              <a:buAutoNum type="arabicPeriod"/>
            </a:pPr>
            <a:r>
              <a:rPr lang="nl-NL" dirty="0"/>
              <a:t>Ticket kopen---&gt;er heen gaan</a:t>
            </a:r>
          </a:p>
          <a:p>
            <a:pPr marL="342900" indent="-342900">
              <a:buFont typeface="+mj-lt"/>
              <a:buAutoNum type="arabicPeriod"/>
            </a:pPr>
            <a:r>
              <a:rPr lang="nl-NL" dirty="0"/>
              <a:t>Courses volgen (en halen)</a:t>
            </a:r>
          </a:p>
          <a:p>
            <a:pPr marL="342900" indent="-342900">
              <a:buFont typeface="+mj-lt"/>
              <a:buAutoNum type="arabicPeriod"/>
            </a:pPr>
            <a:r>
              <a:rPr lang="nl-NL" dirty="0"/>
              <a:t>Terug </a:t>
            </a:r>
          </a:p>
          <a:p>
            <a:pPr marL="342900" indent="-342900">
              <a:buFont typeface="+mj-lt"/>
              <a:buAutoNum type="arabicPeriod"/>
            </a:pPr>
            <a:r>
              <a:rPr lang="nl-NL" dirty="0"/>
              <a:t>Bewijs van ECTS tonen</a:t>
            </a:r>
          </a:p>
          <a:p>
            <a:pPr marL="342900" indent="-342900">
              <a:buFont typeface="+mj-lt"/>
              <a:buAutoNum type="arabicPeriod"/>
            </a:pPr>
            <a:r>
              <a:rPr lang="nl-NL" dirty="0"/>
              <a:t>klaar</a:t>
            </a:r>
          </a:p>
          <a:p>
            <a:endParaRPr lang="nl-NL" dirty="0"/>
          </a:p>
        </p:txBody>
      </p:sp>
      <p:sp>
        <p:nvSpPr>
          <p:cNvPr id="85" name="Tekstvak 84"/>
          <p:cNvSpPr txBox="1"/>
          <p:nvPr/>
        </p:nvSpPr>
        <p:spPr>
          <a:xfrm>
            <a:off x="1447392" y="5552116"/>
            <a:ext cx="5302003" cy="830997"/>
          </a:xfrm>
          <a:prstGeom prst="rect">
            <a:avLst/>
          </a:prstGeom>
          <a:solidFill>
            <a:srgbClr val="FFC000"/>
          </a:solidFill>
          <a:ln>
            <a:solidFill>
              <a:schemeClr val="tx1"/>
            </a:solidFill>
          </a:ln>
        </p:spPr>
        <p:txBody>
          <a:bodyPr wrap="square" rtlCol="0">
            <a:spAutoFit/>
          </a:bodyPr>
          <a:lstStyle/>
          <a:p>
            <a:r>
              <a:rPr lang="nl-NL" sz="2400" dirty="0"/>
              <a:t>In feite heb je geen hulp nodig van BB.</a:t>
            </a:r>
          </a:p>
          <a:p>
            <a:r>
              <a:rPr lang="nl-NL" sz="2400" dirty="0"/>
              <a:t>Je bent dan een </a:t>
            </a:r>
            <a:r>
              <a:rPr lang="nl-NL" sz="2400" dirty="0" err="1"/>
              <a:t>zgn</a:t>
            </a:r>
            <a:r>
              <a:rPr lang="nl-NL" sz="2400" dirty="0"/>
              <a:t> </a:t>
            </a:r>
            <a:r>
              <a:rPr lang="nl-NL" sz="2400" b="1" dirty="0">
                <a:solidFill>
                  <a:srgbClr val="C00000"/>
                </a:solidFill>
              </a:rPr>
              <a:t>FREEMOVER</a:t>
            </a:r>
          </a:p>
        </p:txBody>
      </p:sp>
      <p:cxnSp>
        <p:nvCxnSpPr>
          <p:cNvPr id="4" name="Rechte verbindingslijn met pijl 3"/>
          <p:cNvCxnSpPr/>
          <p:nvPr/>
        </p:nvCxnSpPr>
        <p:spPr>
          <a:xfrm flipH="1">
            <a:off x="3795478" y="2240316"/>
            <a:ext cx="1064011"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Rechte verbindingslijn met pijl 31"/>
          <p:cNvCxnSpPr/>
          <p:nvPr/>
        </p:nvCxnSpPr>
        <p:spPr>
          <a:xfrm flipH="1">
            <a:off x="3795478" y="2492540"/>
            <a:ext cx="1064011"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Rechte verbindingslijn met pijl 32"/>
          <p:cNvCxnSpPr/>
          <p:nvPr/>
        </p:nvCxnSpPr>
        <p:spPr>
          <a:xfrm flipH="1">
            <a:off x="2553966" y="3067835"/>
            <a:ext cx="1064011"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Rechte verbindingslijn met pijl 33"/>
          <p:cNvCxnSpPr/>
          <p:nvPr/>
        </p:nvCxnSpPr>
        <p:spPr>
          <a:xfrm flipH="1">
            <a:off x="2602904" y="3327765"/>
            <a:ext cx="1064011"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Rechte verbindingslijn met pijl 34"/>
          <p:cNvCxnSpPr/>
          <p:nvPr/>
        </p:nvCxnSpPr>
        <p:spPr>
          <a:xfrm flipH="1">
            <a:off x="3497623" y="3605507"/>
            <a:ext cx="1064011" cy="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Rechte verbindingslijn met pijl 37">
            <a:extLst>
              <a:ext uri="{FF2B5EF4-FFF2-40B4-BE49-F238E27FC236}">
                <a16:creationId xmlns:a16="http://schemas.microsoft.com/office/drawing/2014/main" id="{FBA71679-6727-4049-9211-A6FACFDFA0DC}"/>
              </a:ext>
            </a:extLst>
          </p:cNvPr>
          <p:cNvCxnSpPr/>
          <p:nvPr/>
        </p:nvCxnSpPr>
        <p:spPr>
          <a:xfrm flipH="1">
            <a:off x="2543285" y="2805195"/>
            <a:ext cx="1064011"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Rechte verbindingslijn met pijl 38">
            <a:extLst>
              <a:ext uri="{FF2B5EF4-FFF2-40B4-BE49-F238E27FC236}">
                <a16:creationId xmlns:a16="http://schemas.microsoft.com/office/drawing/2014/main" id="{CC46E7F7-F104-4263-862A-D5A4204DBCB0}"/>
              </a:ext>
            </a:extLst>
          </p:cNvPr>
          <p:cNvCxnSpPr/>
          <p:nvPr/>
        </p:nvCxnSpPr>
        <p:spPr>
          <a:xfrm flipH="1">
            <a:off x="3199030" y="3888376"/>
            <a:ext cx="1064011" cy="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Rechte verbindingslijn met pijl 39">
            <a:extLst>
              <a:ext uri="{FF2B5EF4-FFF2-40B4-BE49-F238E27FC236}">
                <a16:creationId xmlns:a16="http://schemas.microsoft.com/office/drawing/2014/main" id="{55FEC834-3E27-4B10-8D1E-206B1F134B35}"/>
              </a:ext>
            </a:extLst>
          </p:cNvPr>
          <p:cNvCxnSpPr/>
          <p:nvPr/>
        </p:nvCxnSpPr>
        <p:spPr>
          <a:xfrm flipH="1">
            <a:off x="1382886" y="4154756"/>
            <a:ext cx="1064011" cy="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Rechte verbindingslijn met pijl 40">
            <a:extLst>
              <a:ext uri="{FF2B5EF4-FFF2-40B4-BE49-F238E27FC236}">
                <a16:creationId xmlns:a16="http://schemas.microsoft.com/office/drawing/2014/main" id="{5C134C9E-C8D7-44B7-9777-6CC054DE29A9}"/>
              </a:ext>
            </a:extLst>
          </p:cNvPr>
          <p:cNvCxnSpPr/>
          <p:nvPr/>
        </p:nvCxnSpPr>
        <p:spPr>
          <a:xfrm flipH="1">
            <a:off x="2854955" y="4427211"/>
            <a:ext cx="1064011" cy="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Rechte verbindingslijn met pijl 41">
            <a:extLst>
              <a:ext uri="{FF2B5EF4-FFF2-40B4-BE49-F238E27FC236}">
                <a16:creationId xmlns:a16="http://schemas.microsoft.com/office/drawing/2014/main" id="{32195003-C4BB-4CFA-BD85-3C54A595EC00}"/>
              </a:ext>
            </a:extLst>
          </p:cNvPr>
          <p:cNvCxnSpPr/>
          <p:nvPr/>
        </p:nvCxnSpPr>
        <p:spPr>
          <a:xfrm flipH="1">
            <a:off x="1279906" y="4734457"/>
            <a:ext cx="1064011" cy="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3926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Afbeeldingsresultaat voor wereldkaart&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612" y="1555556"/>
            <a:ext cx="8800113" cy="4364856"/>
          </a:xfrm>
          <a:prstGeom prst="rect">
            <a:avLst/>
          </a:prstGeom>
          <a:noFill/>
          <a:extLst>
            <a:ext uri="{909E8E84-426E-40DD-AFC4-6F175D3DCCD1}">
              <a14:hiddenFill xmlns:a14="http://schemas.microsoft.com/office/drawing/2010/main">
                <a:solidFill>
                  <a:srgbClr val="FFFFFF"/>
                </a:solidFill>
              </a14:hiddenFill>
            </a:ext>
          </a:extLst>
        </p:spPr>
      </p:pic>
      <p:sp>
        <p:nvSpPr>
          <p:cNvPr id="7" name="Tekstvak 6"/>
          <p:cNvSpPr txBox="1"/>
          <p:nvPr/>
        </p:nvSpPr>
        <p:spPr>
          <a:xfrm>
            <a:off x="138612" y="881336"/>
            <a:ext cx="8712968" cy="584775"/>
          </a:xfrm>
          <a:prstGeom prst="rect">
            <a:avLst/>
          </a:prstGeom>
          <a:noFill/>
        </p:spPr>
        <p:txBody>
          <a:bodyPr wrap="square" rtlCol="0">
            <a:spAutoFit/>
          </a:bodyPr>
          <a:lstStyle/>
          <a:p>
            <a:r>
              <a:rPr lang="nl-NL" sz="3200" b="1" dirty="0"/>
              <a:t>Waar kan BB je mee helpen.</a:t>
            </a:r>
          </a:p>
        </p:txBody>
      </p:sp>
      <p:sp>
        <p:nvSpPr>
          <p:cNvPr id="45" name="Rechthoek 44"/>
          <p:cNvSpPr/>
          <p:nvPr/>
        </p:nvSpPr>
        <p:spPr>
          <a:xfrm>
            <a:off x="0" y="0"/>
            <a:ext cx="9144000" cy="7647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kstvak 45"/>
          <p:cNvSpPr txBox="1"/>
          <p:nvPr/>
        </p:nvSpPr>
        <p:spPr>
          <a:xfrm>
            <a:off x="0" y="116632"/>
            <a:ext cx="6876256" cy="523220"/>
          </a:xfrm>
          <a:prstGeom prst="rect">
            <a:avLst/>
          </a:prstGeom>
          <a:noFill/>
        </p:spPr>
        <p:txBody>
          <a:bodyPr wrap="square" rtlCol="0">
            <a:spAutoFit/>
          </a:bodyPr>
          <a:lstStyle/>
          <a:p>
            <a:r>
              <a:rPr lang="en-US" sz="2800" dirty="0" err="1">
                <a:solidFill>
                  <a:srgbClr val="FFFF00"/>
                </a:solidFill>
              </a:rPr>
              <a:t>Mogelijkheden</a:t>
            </a:r>
            <a:r>
              <a:rPr lang="en-US" sz="2800" dirty="0">
                <a:solidFill>
                  <a:srgbClr val="FFFF00"/>
                </a:solidFill>
              </a:rPr>
              <a:t>: Minor</a:t>
            </a:r>
          </a:p>
        </p:txBody>
      </p:sp>
      <p:pic>
        <p:nvPicPr>
          <p:cNvPr id="11" name="Picture 4" descr="Afbeeldingsresultaat voor world map icon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82018" y="64442"/>
            <a:ext cx="1430336" cy="700262"/>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Afbeeldingsresultaat voor university icon png&qu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81187" y="2357447"/>
            <a:ext cx="309649" cy="309649"/>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12" descr="Afbeeldingsresultaat voor university icon png&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85769" y="2929142"/>
            <a:ext cx="327253" cy="327253"/>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12" descr="Afbeeldingsresultaat voor university icon png&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86632" y="3868598"/>
            <a:ext cx="327253" cy="327253"/>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12" descr="Afbeeldingsresultaat voor university icon png&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42145" y="4221066"/>
            <a:ext cx="327253" cy="327253"/>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12" descr="Afbeeldingsresultaat voor university icon png&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14892" y="4732572"/>
            <a:ext cx="327253" cy="327253"/>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12" descr="Afbeeldingsresultaat voor university icon png&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5699" y="2503469"/>
            <a:ext cx="327253" cy="327253"/>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12" descr="Afbeeldingsresultaat voor university icon png&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54765" y="4771915"/>
            <a:ext cx="327253" cy="327253"/>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12" descr="Afbeeldingsresultaat voor university icon png&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45678" y="4006855"/>
            <a:ext cx="327253" cy="327253"/>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12" descr="Afbeeldingsresultaat voor university icon png&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67843" y="4655118"/>
            <a:ext cx="327253" cy="327253"/>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6" descr="Afbeeldingsresultaat voor university icon png&qu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60193" y="2553157"/>
            <a:ext cx="309649" cy="309649"/>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6" descr="Afbeeldingsresultaat voor university icon png&qu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75616" y="2380756"/>
            <a:ext cx="309649" cy="309649"/>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6" descr="Afbeeldingsresultaat voor university icon png&qu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86961" y="2174866"/>
            <a:ext cx="309649" cy="309649"/>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6" descr="Afbeeldingsresultaat voor university icon png&qu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13018" y="1861728"/>
            <a:ext cx="309649" cy="309649"/>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descr="Afbeeldingsresultaat voor university icon png&quo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85432" y="2591453"/>
            <a:ext cx="355003" cy="355003"/>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14" descr="Afbeeldingsresultaat voor university icon png&quo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94498" y="2100993"/>
            <a:ext cx="355003" cy="355003"/>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14" descr="Afbeeldingsresultaat voor university icon png&quo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60639" y="2554819"/>
            <a:ext cx="355003" cy="355003"/>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14" descr="Afbeeldingsresultaat voor university icon png&quo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14539" y="3013964"/>
            <a:ext cx="355003" cy="355003"/>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14" descr="Afbeeldingsresultaat voor university icon png&quo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25450" y="2007195"/>
            <a:ext cx="355003" cy="355003"/>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14" descr="Afbeeldingsresultaat voor university icon png&quo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90836" y="3840848"/>
            <a:ext cx="355003" cy="355003"/>
          </a:xfrm>
          <a:prstGeom prst="rect">
            <a:avLst/>
          </a:prstGeom>
          <a:noFill/>
          <a:extLst>
            <a:ext uri="{909E8E84-426E-40DD-AFC4-6F175D3DCCD1}">
              <a14:hiddenFill xmlns:a14="http://schemas.microsoft.com/office/drawing/2010/main">
                <a:solidFill>
                  <a:srgbClr val="FFFFFF"/>
                </a:solidFill>
              </a14:hiddenFill>
            </a:ext>
          </a:extLst>
        </p:spPr>
      </p:pic>
      <p:sp>
        <p:nvSpPr>
          <p:cNvPr id="57" name="Tekstvak 56"/>
          <p:cNvSpPr txBox="1"/>
          <p:nvPr/>
        </p:nvSpPr>
        <p:spPr>
          <a:xfrm>
            <a:off x="2634547" y="5357311"/>
            <a:ext cx="4725919" cy="1015663"/>
          </a:xfrm>
          <a:prstGeom prst="rect">
            <a:avLst/>
          </a:prstGeom>
          <a:solidFill>
            <a:srgbClr val="FFC000"/>
          </a:solidFill>
          <a:ln>
            <a:solidFill>
              <a:schemeClr val="tx1"/>
            </a:solidFill>
          </a:ln>
        </p:spPr>
        <p:txBody>
          <a:bodyPr wrap="square" rtlCol="0">
            <a:spAutoFit/>
          </a:bodyPr>
          <a:lstStyle/>
          <a:p>
            <a:r>
              <a:rPr lang="nl-NL" dirty="0"/>
              <a:t>Sommige van die instituten zijn </a:t>
            </a:r>
            <a:r>
              <a:rPr lang="nl-NL" dirty="0" err="1"/>
              <a:t>zgn</a:t>
            </a:r>
            <a:r>
              <a:rPr lang="nl-NL" dirty="0"/>
              <a:t> </a:t>
            </a:r>
            <a:r>
              <a:rPr lang="nl-NL" sz="2400" b="1" dirty="0">
                <a:solidFill>
                  <a:srgbClr val="C00000"/>
                </a:solidFill>
              </a:rPr>
              <a:t>partners</a:t>
            </a:r>
            <a:r>
              <a:rPr lang="nl-NL" dirty="0"/>
              <a:t>. Deze kun je vinden op:</a:t>
            </a:r>
          </a:p>
          <a:p>
            <a:r>
              <a:rPr lang="nl-NL" dirty="0">
                <a:hlinkClick r:id="rId7"/>
              </a:rPr>
              <a:t>https://han.moveon4.de/publisher/5/eng#</a:t>
            </a:r>
            <a:endParaRPr lang="nl-NL" dirty="0"/>
          </a:p>
        </p:txBody>
      </p:sp>
      <p:sp>
        <p:nvSpPr>
          <p:cNvPr id="28" name="Ovaal 27"/>
          <p:cNvSpPr/>
          <p:nvPr/>
        </p:nvSpPr>
        <p:spPr>
          <a:xfrm>
            <a:off x="6427273" y="2256963"/>
            <a:ext cx="448983" cy="573759"/>
          </a:xfrm>
          <a:prstGeom prst="ellipse">
            <a:avLst/>
          </a:prstGeom>
          <a:noFill/>
          <a:ln w="38100">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9" name="Ovaal 28"/>
          <p:cNvSpPr/>
          <p:nvPr/>
        </p:nvSpPr>
        <p:spPr>
          <a:xfrm>
            <a:off x="6749395" y="3745344"/>
            <a:ext cx="448983" cy="573759"/>
          </a:xfrm>
          <a:prstGeom prst="ellipse">
            <a:avLst/>
          </a:prstGeom>
          <a:noFill/>
          <a:ln w="38100">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0" name="Ovaal 29"/>
          <p:cNvSpPr/>
          <p:nvPr/>
        </p:nvSpPr>
        <p:spPr>
          <a:xfrm>
            <a:off x="3931372" y="1719747"/>
            <a:ext cx="448983" cy="573759"/>
          </a:xfrm>
          <a:prstGeom prst="ellipse">
            <a:avLst/>
          </a:prstGeom>
          <a:noFill/>
          <a:ln w="38100">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1" name="Ovaal 30"/>
          <p:cNvSpPr/>
          <p:nvPr/>
        </p:nvSpPr>
        <p:spPr>
          <a:xfrm>
            <a:off x="875509" y="1910756"/>
            <a:ext cx="448983" cy="573759"/>
          </a:xfrm>
          <a:prstGeom prst="ellipse">
            <a:avLst/>
          </a:prstGeom>
          <a:noFill/>
          <a:ln w="38100">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2" name="Ovaal 31"/>
          <p:cNvSpPr/>
          <p:nvPr/>
        </p:nvSpPr>
        <p:spPr>
          <a:xfrm>
            <a:off x="1590625" y="3773261"/>
            <a:ext cx="448983" cy="573759"/>
          </a:xfrm>
          <a:prstGeom prst="ellipse">
            <a:avLst/>
          </a:prstGeom>
          <a:noFill/>
          <a:ln w="38100">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3" name="Ovaal 32"/>
          <p:cNvSpPr/>
          <p:nvPr/>
        </p:nvSpPr>
        <p:spPr>
          <a:xfrm>
            <a:off x="3302179" y="2445440"/>
            <a:ext cx="448983" cy="573759"/>
          </a:xfrm>
          <a:prstGeom prst="ellipse">
            <a:avLst/>
          </a:prstGeom>
          <a:noFill/>
          <a:ln w="38100">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410200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kstvak 6"/>
          <p:cNvSpPr txBox="1"/>
          <p:nvPr/>
        </p:nvSpPr>
        <p:spPr>
          <a:xfrm>
            <a:off x="138612" y="881336"/>
            <a:ext cx="8712968" cy="584775"/>
          </a:xfrm>
          <a:prstGeom prst="rect">
            <a:avLst/>
          </a:prstGeom>
          <a:noFill/>
        </p:spPr>
        <p:txBody>
          <a:bodyPr wrap="square" rtlCol="0">
            <a:spAutoFit/>
          </a:bodyPr>
          <a:lstStyle/>
          <a:p>
            <a:r>
              <a:rPr lang="nl-NL" sz="3200" b="1" dirty="0"/>
              <a:t>Waar kan BB je mee helpen.</a:t>
            </a:r>
          </a:p>
        </p:txBody>
      </p:sp>
      <p:sp>
        <p:nvSpPr>
          <p:cNvPr id="45" name="Rechthoek 44"/>
          <p:cNvSpPr/>
          <p:nvPr/>
        </p:nvSpPr>
        <p:spPr>
          <a:xfrm>
            <a:off x="0" y="0"/>
            <a:ext cx="9144000" cy="7647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kstvak 45"/>
          <p:cNvSpPr txBox="1"/>
          <p:nvPr/>
        </p:nvSpPr>
        <p:spPr>
          <a:xfrm>
            <a:off x="0" y="116632"/>
            <a:ext cx="6876256" cy="523220"/>
          </a:xfrm>
          <a:prstGeom prst="rect">
            <a:avLst/>
          </a:prstGeom>
          <a:noFill/>
        </p:spPr>
        <p:txBody>
          <a:bodyPr wrap="square" rtlCol="0">
            <a:spAutoFit/>
          </a:bodyPr>
          <a:lstStyle/>
          <a:p>
            <a:r>
              <a:rPr lang="en-US" sz="2800" dirty="0" err="1">
                <a:solidFill>
                  <a:srgbClr val="FFFF00"/>
                </a:solidFill>
              </a:rPr>
              <a:t>Mogelijkheden</a:t>
            </a:r>
            <a:r>
              <a:rPr lang="en-US" sz="2800" dirty="0">
                <a:solidFill>
                  <a:srgbClr val="FFFF00"/>
                </a:solidFill>
              </a:rPr>
              <a:t>: Minor</a:t>
            </a:r>
          </a:p>
        </p:txBody>
      </p:sp>
      <p:pic>
        <p:nvPicPr>
          <p:cNvPr id="11" name="Picture 4" descr="Afbeeldingsresultaat voor world map icon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82018" y="64442"/>
            <a:ext cx="1430336" cy="700262"/>
          </a:xfrm>
          <a:prstGeom prst="rect">
            <a:avLst/>
          </a:prstGeom>
          <a:noFill/>
          <a:extLst>
            <a:ext uri="{909E8E84-426E-40DD-AFC4-6F175D3DCCD1}">
              <a14:hiddenFill xmlns:a14="http://schemas.microsoft.com/office/drawing/2010/main">
                <a:solidFill>
                  <a:srgbClr val="FFFFFF"/>
                </a:solidFill>
              </a14:hiddenFill>
            </a:ext>
          </a:extLst>
        </p:spPr>
      </p:pic>
      <p:sp>
        <p:nvSpPr>
          <p:cNvPr id="57" name="Tekstvak 56"/>
          <p:cNvSpPr txBox="1"/>
          <p:nvPr/>
        </p:nvSpPr>
        <p:spPr>
          <a:xfrm>
            <a:off x="5232151" y="1004446"/>
            <a:ext cx="3780203" cy="338554"/>
          </a:xfrm>
          <a:prstGeom prst="rect">
            <a:avLst/>
          </a:prstGeom>
          <a:solidFill>
            <a:srgbClr val="FFC000"/>
          </a:solidFill>
          <a:ln>
            <a:solidFill>
              <a:schemeClr val="tx1"/>
            </a:solidFill>
          </a:ln>
        </p:spPr>
        <p:txBody>
          <a:bodyPr wrap="square" rtlCol="0">
            <a:spAutoFit/>
          </a:bodyPr>
          <a:lstStyle/>
          <a:p>
            <a:r>
              <a:rPr lang="nl-NL" sz="1600" dirty="0">
                <a:hlinkClick r:id="rId3"/>
              </a:rPr>
              <a:t>https://han.moveon4.de/publisher/5/eng#</a:t>
            </a:r>
            <a:endParaRPr lang="nl-NL" sz="1600" dirty="0"/>
          </a:p>
        </p:txBody>
      </p:sp>
      <p:pic>
        <p:nvPicPr>
          <p:cNvPr id="2" name="Afbeelding 1"/>
          <p:cNvPicPr>
            <a:picLocks noChangeAspect="1"/>
          </p:cNvPicPr>
          <p:nvPr/>
        </p:nvPicPr>
        <p:blipFill>
          <a:blip r:embed="rId4"/>
          <a:stretch>
            <a:fillRect/>
          </a:stretch>
        </p:blipFill>
        <p:spPr>
          <a:xfrm>
            <a:off x="353085" y="1582743"/>
            <a:ext cx="7782255" cy="4475848"/>
          </a:xfrm>
          <a:prstGeom prst="rect">
            <a:avLst/>
          </a:prstGeom>
        </p:spPr>
      </p:pic>
      <p:sp>
        <p:nvSpPr>
          <p:cNvPr id="34" name="Tekstvak 33"/>
          <p:cNvSpPr txBox="1"/>
          <p:nvPr/>
        </p:nvSpPr>
        <p:spPr>
          <a:xfrm>
            <a:off x="2045323" y="6240420"/>
            <a:ext cx="5053354" cy="646331"/>
          </a:xfrm>
          <a:prstGeom prst="rect">
            <a:avLst/>
          </a:prstGeom>
          <a:solidFill>
            <a:srgbClr val="FFC000"/>
          </a:solidFill>
          <a:ln>
            <a:solidFill>
              <a:schemeClr val="tx1"/>
            </a:solidFill>
          </a:ln>
        </p:spPr>
        <p:txBody>
          <a:bodyPr wrap="square" rtlCol="0">
            <a:spAutoFit/>
          </a:bodyPr>
          <a:lstStyle/>
          <a:p>
            <a:r>
              <a:rPr lang="nl-NL" dirty="0"/>
              <a:t>Als AIM moet je filteren op </a:t>
            </a:r>
            <a:r>
              <a:rPr lang="nl-NL" b="1" dirty="0"/>
              <a:t>Communication &amp; Multimedia design </a:t>
            </a:r>
            <a:r>
              <a:rPr lang="nl-NL" dirty="0"/>
              <a:t>of</a:t>
            </a:r>
            <a:r>
              <a:rPr lang="nl-NL" b="1" dirty="0"/>
              <a:t> HBO-ICT</a:t>
            </a:r>
          </a:p>
        </p:txBody>
      </p:sp>
    </p:spTree>
    <p:extLst>
      <p:ext uri="{BB962C8B-B14F-4D97-AF65-F5344CB8AC3E}">
        <p14:creationId xmlns:p14="http://schemas.microsoft.com/office/powerpoint/2010/main" val="1202428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kstvak 6"/>
          <p:cNvSpPr txBox="1"/>
          <p:nvPr/>
        </p:nvSpPr>
        <p:spPr>
          <a:xfrm>
            <a:off x="138612" y="881336"/>
            <a:ext cx="8712968" cy="584775"/>
          </a:xfrm>
          <a:prstGeom prst="rect">
            <a:avLst/>
          </a:prstGeom>
          <a:noFill/>
        </p:spPr>
        <p:txBody>
          <a:bodyPr wrap="square" rtlCol="0">
            <a:spAutoFit/>
          </a:bodyPr>
          <a:lstStyle/>
          <a:p>
            <a:r>
              <a:rPr lang="nl-NL" sz="3200" b="1" dirty="0"/>
              <a:t>Directe partners van AIM.</a:t>
            </a:r>
          </a:p>
        </p:txBody>
      </p:sp>
      <p:sp>
        <p:nvSpPr>
          <p:cNvPr id="45" name="Rechthoek 44"/>
          <p:cNvSpPr/>
          <p:nvPr/>
        </p:nvSpPr>
        <p:spPr>
          <a:xfrm>
            <a:off x="0" y="0"/>
            <a:ext cx="9144000" cy="7647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kstvak 45"/>
          <p:cNvSpPr txBox="1"/>
          <p:nvPr/>
        </p:nvSpPr>
        <p:spPr>
          <a:xfrm>
            <a:off x="0" y="116632"/>
            <a:ext cx="6876256" cy="523220"/>
          </a:xfrm>
          <a:prstGeom prst="rect">
            <a:avLst/>
          </a:prstGeom>
          <a:noFill/>
        </p:spPr>
        <p:txBody>
          <a:bodyPr wrap="square" rtlCol="0">
            <a:spAutoFit/>
          </a:bodyPr>
          <a:lstStyle/>
          <a:p>
            <a:r>
              <a:rPr lang="en-US" sz="2800" dirty="0" err="1">
                <a:solidFill>
                  <a:srgbClr val="FFFF00"/>
                </a:solidFill>
              </a:rPr>
              <a:t>Mogelijkheden</a:t>
            </a:r>
            <a:r>
              <a:rPr lang="en-US" sz="2800" dirty="0">
                <a:solidFill>
                  <a:srgbClr val="FFFF00"/>
                </a:solidFill>
              </a:rPr>
              <a:t>: Minor</a:t>
            </a:r>
          </a:p>
        </p:txBody>
      </p:sp>
      <p:pic>
        <p:nvPicPr>
          <p:cNvPr id="11" name="Picture 4" descr="Afbeeldingsresultaat voor world map icon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82018" y="64442"/>
            <a:ext cx="1430336" cy="700262"/>
          </a:xfrm>
          <a:prstGeom prst="rect">
            <a:avLst/>
          </a:prstGeom>
          <a:noFill/>
          <a:extLst>
            <a:ext uri="{909E8E84-426E-40DD-AFC4-6F175D3DCCD1}">
              <a14:hiddenFill xmlns:a14="http://schemas.microsoft.com/office/drawing/2010/main">
                <a:solidFill>
                  <a:srgbClr val="FFFFFF"/>
                </a:solidFill>
              </a14:hiddenFill>
            </a:ext>
          </a:extLst>
        </p:spPr>
      </p:pic>
      <p:sp>
        <p:nvSpPr>
          <p:cNvPr id="85" name="Tekstvak 84"/>
          <p:cNvSpPr txBox="1"/>
          <p:nvPr/>
        </p:nvSpPr>
        <p:spPr>
          <a:xfrm>
            <a:off x="5472859" y="1265974"/>
            <a:ext cx="3539495" cy="1477328"/>
          </a:xfrm>
          <a:prstGeom prst="rect">
            <a:avLst/>
          </a:prstGeom>
          <a:solidFill>
            <a:srgbClr val="FFC000"/>
          </a:solidFill>
          <a:ln>
            <a:solidFill>
              <a:schemeClr val="tx1"/>
            </a:solidFill>
          </a:ln>
        </p:spPr>
        <p:txBody>
          <a:bodyPr wrap="square" rtlCol="0">
            <a:spAutoFit/>
          </a:bodyPr>
          <a:lstStyle/>
          <a:p>
            <a:r>
              <a:rPr lang="nl-NL" dirty="0"/>
              <a:t>Je bent vrij om zelf een keuze te maken waar je heen wilt en of je verdiepend of verbredend de minor wilt invliegen. (</a:t>
            </a:r>
            <a:r>
              <a:rPr lang="nl-NL" b="1" i="1" dirty="0">
                <a:solidFill>
                  <a:srgbClr val="C00000"/>
                </a:solidFill>
              </a:rPr>
              <a:t>wel 30 </a:t>
            </a:r>
            <a:r>
              <a:rPr lang="nl-NL" b="1" i="1" dirty="0" err="1">
                <a:solidFill>
                  <a:srgbClr val="C00000"/>
                </a:solidFill>
              </a:rPr>
              <a:t>ects</a:t>
            </a:r>
            <a:r>
              <a:rPr lang="nl-NL" b="1" i="1" dirty="0">
                <a:solidFill>
                  <a:srgbClr val="C00000"/>
                </a:solidFill>
              </a:rPr>
              <a:t> als uitgangspunt</a:t>
            </a:r>
            <a:r>
              <a:rPr lang="nl-NL" dirty="0"/>
              <a:t>)</a:t>
            </a:r>
          </a:p>
        </p:txBody>
      </p:sp>
      <p:pic>
        <p:nvPicPr>
          <p:cNvPr id="3" name="Picture 2">
            <a:extLst>
              <a:ext uri="{FF2B5EF4-FFF2-40B4-BE49-F238E27FC236}">
                <a16:creationId xmlns:a16="http://schemas.microsoft.com/office/drawing/2014/main" id="{41BA12F3-975C-48E6-AF86-45AA97CA0082}"/>
              </a:ext>
            </a:extLst>
          </p:cNvPr>
          <p:cNvPicPr>
            <a:picLocks noChangeAspect="1"/>
          </p:cNvPicPr>
          <p:nvPr/>
        </p:nvPicPr>
        <p:blipFill>
          <a:blip r:embed="rId3"/>
          <a:stretch>
            <a:fillRect/>
          </a:stretch>
        </p:blipFill>
        <p:spPr>
          <a:xfrm>
            <a:off x="395816" y="1582743"/>
            <a:ext cx="4959850" cy="3244359"/>
          </a:xfrm>
          <a:prstGeom prst="rect">
            <a:avLst/>
          </a:prstGeom>
        </p:spPr>
      </p:pic>
      <p:pic>
        <p:nvPicPr>
          <p:cNvPr id="4" name="Picture 3">
            <a:extLst>
              <a:ext uri="{FF2B5EF4-FFF2-40B4-BE49-F238E27FC236}">
                <a16:creationId xmlns:a16="http://schemas.microsoft.com/office/drawing/2014/main" id="{86DC7D95-8202-4CA6-9562-2F427A36FE97}"/>
              </a:ext>
            </a:extLst>
          </p:cNvPr>
          <p:cNvPicPr>
            <a:picLocks noChangeAspect="1"/>
          </p:cNvPicPr>
          <p:nvPr/>
        </p:nvPicPr>
        <p:blipFill>
          <a:blip r:embed="rId4"/>
          <a:stretch>
            <a:fillRect/>
          </a:stretch>
        </p:blipFill>
        <p:spPr>
          <a:xfrm>
            <a:off x="4142953" y="3942032"/>
            <a:ext cx="4708627" cy="2799336"/>
          </a:xfrm>
          <a:prstGeom prst="rect">
            <a:avLst/>
          </a:prstGeom>
        </p:spPr>
      </p:pic>
      <p:sp>
        <p:nvSpPr>
          <p:cNvPr id="2" name="Rechthoek 1">
            <a:extLst>
              <a:ext uri="{FF2B5EF4-FFF2-40B4-BE49-F238E27FC236}">
                <a16:creationId xmlns:a16="http://schemas.microsoft.com/office/drawing/2014/main" id="{1C154C46-A934-4D8F-AE87-BCF15EA76D04}"/>
              </a:ext>
            </a:extLst>
          </p:cNvPr>
          <p:cNvSpPr/>
          <p:nvPr/>
        </p:nvSpPr>
        <p:spPr>
          <a:xfrm>
            <a:off x="254524" y="2064470"/>
            <a:ext cx="5101142" cy="3016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747135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kstvak 6"/>
          <p:cNvSpPr txBox="1"/>
          <p:nvPr/>
        </p:nvSpPr>
        <p:spPr>
          <a:xfrm>
            <a:off x="138612" y="881336"/>
            <a:ext cx="8873742" cy="584775"/>
          </a:xfrm>
          <a:prstGeom prst="rect">
            <a:avLst/>
          </a:prstGeom>
          <a:noFill/>
        </p:spPr>
        <p:txBody>
          <a:bodyPr wrap="square" rtlCol="0">
            <a:spAutoFit/>
          </a:bodyPr>
          <a:lstStyle/>
          <a:p>
            <a:r>
              <a:rPr lang="nl-NL" sz="3200" b="1" dirty="0"/>
              <a:t>Freemovers                   versus              Partnerkiezers.</a:t>
            </a:r>
          </a:p>
        </p:txBody>
      </p:sp>
      <p:sp>
        <p:nvSpPr>
          <p:cNvPr id="45" name="Rechthoek 44"/>
          <p:cNvSpPr/>
          <p:nvPr/>
        </p:nvSpPr>
        <p:spPr>
          <a:xfrm>
            <a:off x="0" y="0"/>
            <a:ext cx="9144000" cy="7647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kstvak 45"/>
          <p:cNvSpPr txBox="1"/>
          <p:nvPr/>
        </p:nvSpPr>
        <p:spPr>
          <a:xfrm>
            <a:off x="0" y="116632"/>
            <a:ext cx="6876256" cy="523220"/>
          </a:xfrm>
          <a:prstGeom prst="rect">
            <a:avLst/>
          </a:prstGeom>
          <a:noFill/>
        </p:spPr>
        <p:txBody>
          <a:bodyPr wrap="square" rtlCol="0">
            <a:spAutoFit/>
          </a:bodyPr>
          <a:lstStyle/>
          <a:p>
            <a:r>
              <a:rPr lang="en-US" sz="2800" dirty="0" err="1">
                <a:solidFill>
                  <a:srgbClr val="FFFF00"/>
                </a:solidFill>
              </a:rPr>
              <a:t>Mogelijkheden</a:t>
            </a:r>
            <a:r>
              <a:rPr lang="en-US" sz="2800" dirty="0">
                <a:solidFill>
                  <a:srgbClr val="FFFF00"/>
                </a:solidFill>
              </a:rPr>
              <a:t>: Minor</a:t>
            </a:r>
          </a:p>
        </p:txBody>
      </p:sp>
      <p:pic>
        <p:nvPicPr>
          <p:cNvPr id="11" name="Picture 4" descr="Afbeeldingsresultaat voor world map icon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82018" y="64442"/>
            <a:ext cx="1430336" cy="700262"/>
          </a:xfrm>
          <a:prstGeom prst="rect">
            <a:avLst/>
          </a:prstGeom>
          <a:noFill/>
          <a:extLst>
            <a:ext uri="{909E8E84-426E-40DD-AFC4-6F175D3DCCD1}">
              <a14:hiddenFill xmlns:a14="http://schemas.microsoft.com/office/drawing/2010/main">
                <a:solidFill>
                  <a:srgbClr val="FFFFFF"/>
                </a:solidFill>
              </a14:hiddenFill>
            </a:ext>
          </a:extLst>
        </p:spPr>
      </p:pic>
      <p:sp>
        <p:nvSpPr>
          <p:cNvPr id="34" name="Tekstvak 33"/>
          <p:cNvSpPr txBox="1"/>
          <p:nvPr/>
        </p:nvSpPr>
        <p:spPr>
          <a:xfrm>
            <a:off x="357611" y="4722420"/>
            <a:ext cx="4074060" cy="1754326"/>
          </a:xfrm>
          <a:prstGeom prst="rect">
            <a:avLst/>
          </a:prstGeom>
          <a:solidFill>
            <a:srgbClr val="FFC000"/>
          </a:solidFill>
          <a:ln>
            <a:solidFill>
              <a:schemeClr val="tx1"/>
            </a:solidFill>
          </a:ln>
        </p:spPr>
        <p:txBody>
          <a:bodyPr wrap="square" rtlCol="0">
            <a:spAutoFit/>
          </a:bodyPr>
          <a:lstStyle/>
          <a:p>
            <a:r>
              <a:rPr lang="nl-NL" dirty="0"/>
              <a:t>Onderwijs Online Buitenland verschaft de nodige informatie. Omdat ondanks dat, soms zaken niet altijd even duidelijk zijn, helpen de BB-leden met de hobbels.</a:t>
            </a:r>
          </a:p>
          <a:p>
            <a:r>
              <a:rPr lang="nl-NL" b="1" dirty="0">
                <a:solidFill>
                  <a:srgbClr val="FF0000"/>
                </a:solidFill>
              </a:rPr>
              <a:t>NB:</a:t>
            </a:r>
            <a:r>
              <a:rPr lang="nl-NL" b="1" dirty="0"/>
              <a:t> niet alle partners zijn even helder in hun informatie</a:t>
            </a:r>
          </a:p>
        </p:txBody>
      </p:sp>
      <p:sp>
        <p:nvSpPr>
          <p:cNvPr id="3" name="Tekstvak 2"/>
          <p:cNvSpPr txBox="1"/>
          <p:nvPr/>
        </p:nvSpPr>
        <p:spPr>
          <a:xfrm>
            <a:off x="316871" y="1720158"/>
            <a:ext cx="4155541" cy="2862322"/>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nl-NL" dirty="0"/>
              <a:t>Je staat er in principe alleen voor. </a:t>
            </a:r>
            <a:br>
              <a:rPr lang="nl-NL" dirty="0"/>
            </a:br>
            <a:endParaRPr lang="nl-NL" dirty="0"/>
          </a:p>
          <a:p>
            <a:pPr marL="285750" indent="-285750">
              <a:buFont typeface="Arial" panose="020B0604020202020204" pitchFamily="34" charset="0"/>
              <a:buChar char="•"/>
            </a:pPr>
            <a:r>
              <a:rPr lang="nl-NL" dirty="0"/>
              <a:t>Financieel vaak duurder dan een partnerkeuze (</a:t>
            </a:r>
            <a:r>
              <a:rPr lang="nl-NL" b="1" dirty="0">
                <a:solidFill>
                  <a:srgbClr val="C00000"/>
                </a:solidFill>
              </a:rPr>
              <a:t>niet altijd, zie OO</a:t>
            </a:r>
            <a:r>
              <a:rPr lang="nl-NL" dirty="0"/>
              <a:t>)</a:t>
            </a:r>
            <a:br>
              <a:rPr lang="nl-NL" dirty="0"/>
            </a:br>
            <a:endParaRPr lang="nl-NL" dirty="0"/>
          </a:p>
          <a:p>
            <a:pPr marL="285750" indent="-285750">
              <a:buFont typeface="Arial" panose="020B0604020202020204" pitchFamily="34" charset="0"/>
              <a:buChar char="•"/>
            </a:pPr>
            <a:r>
              <a:rPr lang="nl-NL" dirty="0"/>
              <a:t>BB wil uiteraard altijd mee denken en hulp bieden indien mogelijk</a:t>
            </a:r>
          </a:p>
          <a:p>
            <a:endParaRPr lang="nl-NL" dirty="0"/>
          </a:p>
          <a:p>
            <a:endParaRPr lang="nl-NL" dirty="0"/>
          </a:p>
          <a:p>
            <a:endParaRPr lang="nl-NL" dirty="0"/>
          </a:p>
        </p:txBody>
      </p:sp>
      <p:sp>
        <p:nvSpPr>
          <p:cNvPr id="10" name="Tekstvak 9"/>
          <p:cNvSpPr txBox="1"/>
          <p:nvPr/>
        </p:nvSpPr>
        <p:spPr>
          <a:xfrm>
            <a:off x="4572000" y="1720158"/>
            <a:ext cx="4155541" cy="5078313"/>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nl-NL" dirty="0"/>
              <a:t>Er is een overzicht van alle partners</a:t>
            </a:r>
            <a:br>
              <a:rPr lang="nl-NL" dirty="0"/>
            </a:br>
            <a:endParaRPr lang="nl-NL" dirty="0"/>
          </a:p>
          <a:p>
            <a:pPr marL="285750" indent="-285750">
              <a:buFont typeface="Arial" panose="020B0604020202020204" pitchFamily="34" charset="0"/>
              <a:buChar char="•"/>
            </a:pPr>
            <a:r>
              <a:rPr lang="nl-NL" dirty="0"/>
              <a:t>Er zijn </a:t>
            </a:r>
            <a:r>
              <a:rPr lang="nl-NL" dirty="0" err="1"/>
              <a:t>zgn</a:t>
            </a:r>
            <a:r>
              <a:rPr lang="nl-NL" dirty="0"/>
              <a:t> </a:t>
            </a:r>
            <a:r>
              <a:rPr lang="nl-NL" dirty="0" err="1"/>
              <a:t>factsheets</a:t>
            </a:r>
            <a:r>
              <a:rPr lang="nl-NL" dirty="0"/>
              <a:t> met informatie over de partner. (</a:t>
            </a:r>
            <a:r>
              <a:rPr lang="nl-NL" b="1" dirty="0">
                <a:solidFill>
                  <a:srgbClr val="C00000"/>
                </a:solidFill>
              </a:rPr>
              <a:t>soms panklare course-pakketten, huisvestinghulp, instructies, etc..</a:t>
            </a:r>
            <a:r>
              <a:rPr lang="nl-NL" dirty="0"/>
              <a:t>)</a:t>
            </a:r>
            <a:br>
              <a:rPr lang="nl-NL" dirty="0"/>
            </a:br>
            <a:endParaRPr lang="nl-NL" dirty="0"/>
          </a:p>
          <a:p>
            <a:pPr marL="285750" indent="-285750">
              <a:buFont typeface="Arial" panose="020B0604020202020204" pitchFamily="34" charset="0"/>
              <a:buChar char="•"/>
            </a:pPr>
            <a:r>
              <a:rPr lang="nl-NL" dirty="0"/>
              <a:t>Er is een </a:t>
            </a:r>
            <a:r>
              <a:rPr lang="nl-NL" dirty="0" err="1"/>
              <a:t>zgn</a:t>
            </a:r>
            <a:r>
              <a:rPr lang="nl-NL" dirty="0"/>
              <a:t> customer-</a:t>
            </a:r>
            <a:r>
              <a:rPr lang="nl-NL" dirty="0" err="1"/>
              <a:t>journey</a:t>
            </a:r>
            <a:r>
              <a:rPr lang="nl-NL" dirty="0"/>
              <a:t> die je helpt met de papierwinkel (</a:t>
            </a:r>
            <a:r>
              <a:rPr lang="nl-NL" dirty="0">
                <a:hlinkClick r:id="rId3"/>
              </a:rPr>
              <a:t>http://specials.han.nl/sites/studyabroad-engineering</a:t>
            </a:r>
            <a:r>
              <a:rPr lang="nl-NL" dirty="0"/>
              <a:t>)</a:t>
            </a:r>
            <a:br>
              <a:rPr lang="nl-NL" dirty="0"/>
            </a:br>
            <a:endParaRPr lang="nl-NL" dirty="0"/>
          </a:p>
          <a:p>
            <a:pPr marL="285750" indent="-285750">
              <a:buFont typeface="Arial" panose="020B0604020202020204" pitchFamily="34" charset="0"/>
              <a:buChar char="•"/>
            </a:pPr>
            <a:r>
              <a:rPr lang="nl-NL" dirty="0"/>
              <a:t>Financieel voordeel. (</a:t>
            </a:r>
            <a:r>
              <a:rPr lang="nl-NL" b="1" dirty="0">
                <a:solidFill>
                  <a:srgbClr val="C00000"/>
                </a:solidFill>
              </a:rPr>
              <a:t>je betaalt HAN-collegegeld</a:t>
            </a:r>
            <a:r>
              <a:rPr lang="nl-NL" dirty="0"/>
              <a:t>)</a:t>
            </a:r>
          </a:p>
          <a:p>
            <a:pPr marL="285750" indent="-285750">
              <a:buFont typeface="Arial" panose="020B0604020202020204" pitchFamily="34" charset="0"/>
              <a:buChar char="•"/>
            </a:pPr>
            <a:endParaRPr lang="nl-NL" dirty="0"/>
          </a:p>
          <a:p>
            <a:pPr marL="285750" indent="-285750">
              <a:buFont typeface="Arial" panose="020B0604020202020204" pitchFamily="34" charset="0"/>
              <a:buChar char="•"/>
            </a:pPr>
            <a:r>
              <a:rPr lang="nl-NL" dirty="0"/>
              <a:t>Er is een limiet aan plekken</a:t>
            </a:r>
          </a:p>
          <a:p>
            <a:pPr marL="285750" indent="-285750">
              <a:buFont typeface="Arial" panose="020B0604020202020204" pitchFamily="34" charset="0"/>
              <a:buChar char="•"/>
            </a:pPr>
            <a:endParaRPr lang="nl-NL" dirty="0"/>
          </a:p>
          <a:p>
            <a:pPr marL="285750" indent="-285750">
              <a:buFont typeface="Arial" panose="020B0604020202020204" pitchFamily="34" charset="0"/>
              <a:buChar char="•"/>
            </a:pPr>
            <a:r>
              <a:rPr lang="nl-NL" dirty="0"/>
              <a:t>Hulp door BB-leden</a:t>
            </a:r>
          </a:p>
        </p:txBody>
      </p:sp>
    </p:spTree>
    <p:extLst>
      <p:ext uri="{BB962C8B-B14F-4D97-AF65-F5344CB8AC3E}">
        <p14:creationId xmlns:p14="http://schemas.microsoft.com/office/powerpoint/2010/main" val="3424989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kstvak 6"/>
          <p:cNvSpPr txBox="1"/>
          <p:nvPr/>
        </p:nvSpPr>
        <p:spPr>
          <a:xfrm>
            <a:off x="138612" y="881336"/>
            <a:ext cx="8873742" cy="584775"/>
          </a:xfrm>
          <a:prstGeom prst="rect">
            <a:avLst/>
          </a:prstGeom>
          <a:noFill/>
        </p:spPr>
        <p:txBody>
          <a:bodyPr wrap="square" rtlCol="0">
            <a:spAutoFit/>
          </a:bodyPr>
          <a:lstStyle/>
          <a:p>
            <a:r>
              <a:rPr lang="nl-NL" sz="3200" b="1" dirty="0"/>
              <a:t>de Customer </a:t>
            </a:r>
            <a:r>
              <a:rPr lang="nl-NL" sz="3200" b="1" dirty="0" err="1"/>
              <a:t>Journey</a:t>
            </a:r>
            <a:r>
              <a:rPr lang="nl-NL" sz="3200" b="1" dirty="0"/>
              <a:t>.</a:t>
            </a:r>
          </a:p>
        </p:txBody>
      </p:sp>
      <p:sp>
        <p:nvSpPr>
          <p:cNvPr id="45" name="Rechthoek 44"/>
          <p:cNvSpPr/>
          <p:nvPr/>
        </p:nvSpPr>
        <p:spPr>
          <a:xfrm>
            <a:off x="0" y="0"/>
            <a:ext cx="9144000" cy="7647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kstvak 45"/>
          <p:cNvSpPr txBox="1"/>
          <p:nvPr/>
        </p:nvSpPr>
        <p:spPr>
          <a:xfrm>
            <a:off x="0" y="116632"/>
            <a:ext cx="6876256" cy="523220"/>
          </a:xfrm>
          <a:prstGeom prst="rect">
            <a:avLst/>
          </a:prstGeom>
          <a:noFill/>
        </p:spPr>
        <p:txBody>
          <a:bodyPr wrap="square" rtlCol="0">
            <a:spAutoFit/>
          </a:bodyPr>
          <a:lstStyle/>
          <a:p>
            <a:r>
              <a:rPr lang="en-US" sz="2800" dirty="0" err="1">
                <a:solidFill>
                  <a:srgbClr val="FFFF00"/>
                </a:solidFill>
              </a:rPr>
              <a:t>Mogelijkheden</a:t>
            </a:r>
            <a:r>
              <a:rPr lang="en-US" sz="2800" dirty="0">
                <a:solidFill>
                  <a:srgbClr val="FFFF00"/>
                </a:solidFill>
              </a:rPr>
              <a:t>: Minor</a:t>
            </a:r>
          </a:p>
        </p:txBody>
      </p:sp>
      <p:pic>
        <p:nvPicPr>
          <p:cNvPr id="11" name="Picture 4" descr="Afbeeldingsresultaat voor world map icon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82018" y="64442"/>
            <a:ext cx="1430336" cy="700262"/>
          </a:xfrm>
          <a:prstGeom prst="rect">
            <a:avLst/>
          </a:prstGeom>
          <a:noFill/>
          <a:extLst>
            <a:ext uri="{909E8E84-426E-40DD-AFC4-6F175D3DCCD1}">
              <a14:hiddenFill xmlns:a14="http://schemas.microsoft.com/office/drawing/2010/main">
                <a:solidFill>
                  <a:srgbClr val="FFFFFF"/>
                </a:solidFill>
              </a14:hiddenFill>
            </a:ext>
          </a:extLst>
        </p:spPr>
      </p:pic>
      <p:sp>
        <p:nvSpPr>
          <p:cNvPr id="34" name="Tekstvak 33"/>
          <p:cNvSpPr txBox="1"/>
          <p:nvPr/>
        </p:nvSpPr>
        <p:spPr>
          <a:xfrm>
            <a:off x="419909" y="5907452"/>
            <a:ext cx="8304182" cy="923330"/>
          </a:xfrm>
          <a:prstGeom prst="rect">
            <a:avLst/>
          </a:prstGeom>
          <a:solidFill>
            <a:srgbClr val="FFC000"/>
          </a:solidFill>
          <a:ln>
            <a:solidFill>
              <a:schemeClr val="tx1"/>
            </a:solidFill>
          </a:ln>
        </p:spPr>
        <p:txBody>
          <a:bodyPr wrap="square" rtlCol="0">
            <a:spAutoFit/>
          </a:bodyPr>
          <a:lstStyle/>
          <a:p>
            <a:r>
              <a:rPr lang="nl-NL" dirty="0"/>
              <a:t>Iedere stap biedt de nodig informatie voor een uiteindelijke succesvolle inschrijving</a:t>
            </a:r>
          </a:p>
          <a:p>
            <a:r>
              <a:rPr lang="nl-NL" dirty="0">
                <a:hlinkClick r:id="rId3"/>
              </a:rPr>
              <a:t>https://www1.han.nl/insite/studenten/naar-het-buitenland/studeren-in-het-buitenland/procedure-en-registratie/procedure-domein-techniek/</a:t>
            </a:r>
            <a:endParaRPr lang="nl-NL" b="1" dirty="0"/>
          </a:p>
        </p:txBody>
      </p:sp>
      <p:pic>
        <p:nvPicPr>
          <p:cNvPr id="6" name="Afbeelding 5">
            <a:extLst>
              <a:ext uri="{FF2B5EF4-FFF2-40B4-BE49-F238E27FC236}">
                <a16:creationId xmlns:a16="http://schemas.microsoft.com/office/drawing/2014/main" id="{C9F80BB3-0EB8-4E82-9B93-3640DCB084A8}"/>
              </a:ext>
            </a:extLst>
          </p:cNvPr>
          <p:cNvPicPr>
            <a:picLocks noChangeAspect="1"/>
          </p:cNvPicPr>
          <p:nvPr/>
        </p:nvPicPr>
        <p:blipFill>
          <a:blip r:embed="rId4"/>
          <a:stretch>
            <a:fillRect/>
          </a:stretch>
        </p:blipFill>
        <p:spPr>
          <a:xfrm>
            <a:off x="0" y="1812966"/>
            <a:ext cx="9144000" cy="4144915"/>
          </a:xfrm>
          <a:prstGeom prst="rect">
            <a:avLst/>
          </a:prstGeom>
        </p:spPr>
      </p:pic>
      <p:sp>
        <p:nvSpPr>
          <p:cNvPr id="9" name="Tekstvak 8">
            <a:extLst>
              <a:ext uri="{FF2B5EF4-FFF2-40B4-BE49-F238E27FC236}">
                <a16:creationId xmlns:a16="http://schemas.microsoft.com/office/drawing/2014/main" id="{C8DBDDEA-AAE0-46BC-B93C-E75FCC41434D}"/>
              </a:ext>
            </a:extLst>
          </p:cNvPr>
          <p:cNvSpPr txBox="1"/>
          <p:nvPr/>
        </p:nvSpPr>
        <p:spPr>
          <a:xfrm>
            <a:off x="6746907" y="829146"/>
            <a:ext cx="2331270" cy="1477328"/>
          </a:xfrm>
          <a:prstGeom prst="rect">
            <a:avLst/>
          </a:prstGeom>
          <a:solidFill>
            <a:srgbClr val="FF0000"/>
          </a:solidFill>
          <a:ln>
            <a:solidFill>
              <a:schemeClr val="tx1"/>
            </a:solidFill>
          </a:ln>
        </p:spPr>
        <p:txBody>
          <a:bodyPr wrap="square" lIns="91440" tIns="45720" rIns="91440" bIns="45720" rtlCol="0" anchor="t">
            <a:spAutoFit/>
          </a:bodyPr>
          <a:lstStyle/>
          <a:p>
            <a:r>
              <a:rPr lang="nl-NL" dirty="0">
                <a:solidFill>
                  <a:srgbClr val="FFFF00"/>
                </a:solidFill>
              </a:rPr>
              <a:t>NB: eerste deadline voor inschrijving </a:t>
            </a:r>
            <a:r>
              <a:rPr lang="nl-NL" b="1" u="sng" dirty="0">
                <a:solidFill>
                  <a:srgbClr val="FFFF00"/>
                </a:solidFill>
              </a:rPr>
              <a:t>feb-2024</a:t>
            </a:r>
            <a:r>
              <a:rPr lang="nl-NL" dirty="0">
                <a:solidFill>
                  <a:srgbClr val="FFFF00"/>
                </a:solidFill>
              </a:rPr>
              <a:t> is </a:t>
            </a:r>
            <a:r>
              <a:rPr lang="nl-NL" b="1" dirty="0">
                <a:solidFill>
                  <a:srgbClr val="FFFF00"/>
                </a:solidFill>
              </a:rPr>
              <a:t>15-06-2023</a:t>
            </a:r>
            <a:r>
              <a:rPr lang="nl-NL" dirty="0">
                <a:solidFill>
                  <a:srgbClr val="FFFF00"/>
                </a:solidFill>
              </a:rPr>
              <a:t> </a:t>
            </a:r>
          </a:p>
          <a:p>
            <a:r>
              <a:rPr lang="nl-NL" dirty="0">
                <a:solidFill>
                  <a:srgbClr val="FFFF00"/>
                </a:solidFill>
              </a:rPr>
              <a:t>De tweede deadline is </a:t>
            </a:r>
            <a:r>
              <a:rPr lang="nl-NL" b="1" dirty="0">
                <a:solidFill>
                  <a:srgbClr val="FFFF00"/>
                </a:solidFill>
              </a:rPr>
              <a:t>15-09-2023</a:t>
            </a:r>
          </a:p>
        </p:txBody>
      </p:sp>
      <p:pic>
        <p:nvPicPr>
          <p:cNvPr id="10" name="Afbeelding 9">
            <a:extLst>
              <a:ext uri="{FF2B5EF4-FFF2-40B4-BE49-F238E27FC236}">
                <a16:creationId xmlns:a16="http://schemas.microsoft.com/office/drawing/2014/main" id="{29F847D8-22D8-41C9-910C-BC2477BC663B}"/>
              </a:ext>
            </a:extLst>
          </p:cNvPr>
          <p:cNvPicPr>
            <a:picLocks noChangeAspect="1"/>
          </p:cNvPicPr>
          <p:nvPr/>
        </p:nvPicPr>
        <p:blipFill>
          <a:blip r:embed="rId5"/>
          <a:stretch>
            <a:fillRect/>
          </a:stretch>
        </p:blipFill>
        <p:spPr>
          <a:xfrm>
            <a:off x="4260426" y="414573"/>
            <a:ext cx="2133600" cy="1695450"/>
          </a:xfrm>
          <a:prstGeom prst="rect">
            <a:avLst/>
          </a:prstGeom>
        </p:spPr>
      </p:pic>
    </p:spTree>
    <p:extLst>
      <p:ext uri="{BB962C8B-B14F-4D97-AF65-F5344CB8AC3E}">
        <p14:creationId xmlns:p14="http://schemas.microsoft.com/office/powerpoint/2010/main" val="349252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Afbeelding 41">
            <a:extLst>
              <a:ext uri="{FF2B5EF4-FFF2-40B4-BE49-F238E27FC236}">
                <a16:creationId xmlns:a16="http://schemas.microsoft.com/office/drawing/2014/main" id="{9A541EB5-D654-4A1E-B6A1-2CBE7FBE00B6}"/>
              </a:ext>
            </a:extLst>
          </p:cNvPr>
          <p:cNvPicPr>
            <a:picLocks noChangeAspect="1"/>
          </p:cNvPicPr>
          <p:nvPr/>
        </p:nvPicPr>
        <p:blipFill>
          <a:blip r:embed="rId2"/>
          <a:stretch>
            <a:fillRect/>
          </a:stretch>
        </p:blipFill>
        <p:spPr>
          <a:xfrm>
            <a:off x="2291738" y="3592702"/>
            <a:ext cx="2565839" cy="1163078"/>
          </a:xfrm>
          <a:prstGeom prst="rect">
            <a:avLst/>
          </a:prstGeom>
        </p:spPr>
      </p:pic>
      <p:sp>
        <p:nvSpPr>
          <p:cNvPr id="7" name="Tekstvak 6"/>
          <p:cNvSpPr txBox="1"/>
          <p:nvPr/>
        </p:nvSpPr>
        <p:spPr>
          <a:xfrm>
            <a:off x="138612" y="881336"/>
            <a:ext cx="8712968" cy="584775"/>
          </a:xfrm>
          <a:prstGeom prst="rect">
            <a:avLst/>
          </a:prstGeom>
          <a:noFill/>
        </p:spPr>
        <p:txBody>
          <a:bodyPr wrap="square" rtlCol="0">
            <a:spAutoFit/>
          </a:bodyPr>
          <a:lstStyle/>
          <a:p>
            <a:r>
              <a:rPr lang="nl-NL" sz="3200" b="1" dirty="0"/>
              <a:t>BB-AIM staat achter je gedurende het proces</a:t>
            </a:r>
          </a:p>
        </p:txBody>
      </p:sp>
      <p:sp>
        <p:nvSpPr>
          <p:cNvPr id="45" name="Rechthoek 44"/>
          <p:cNvSpPr/>
          <p:nvPr/>
        </p:nvSpPr>
        <p:spPr>
          <a:xfrm>
            <a:off x="0" y="0"/>
            <a:ext cx="9144000" cy="7647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kstvak 45"/>
          <p:cNvSpPr txBox="1"/>
          <p:nvPr/>
        </p:nvSpPr>
        <p:spPr>
          <a:xfrm>
            <a:off x="0" y="116632"/>
            <a:ext cx="6876256" cy="523220"/>
          </a:xfrm>
          <a:prstGeom prst="rect">
            <a:avLst/>
          </a:prstGeom>
          <a:noFill/>
        </p:spPr>
        <p:txBody>
          <a:bodyPr wrap="square" rtlCol="0">
            <a:spAutoFit/>
          </a:bodyPr>
          <a:lstStyle/>
          <a:p>
            <a:r>
              <a:rPr lang="en-US" sz="2800" dirty="0" err="1">
                <a:solidFill>
                  <a:srgbClr val="FFFF00"/>
                </a:solidFill>
              </a:rPr>
              <a:t>Mogelijkheden</a:t>
            </a:r>
            <a:r>
              <a:rPr lang="en-US" sz="2800" dirty="0">
                <a:solidFill>
                  <a:srgbClr val="FFFF00"/>
                </a:solidFill>
              </a:rPr>
              <a:t>: Minor</a:t>
            </a:r>
          </a:p>
        </p:txBody>
      </p:sp>
      <p:pic>
        <p:nvPicPr>
          <p:cNvPr id="11" name="Picture 4" descr="Afbeeldingsresultaat voor world map icon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82018" y="64442"/>
            <a:ext cx="1430336" cy="700262"/>
          </a:xfrm>
          <a:prstGeom prst="rect">
            <a:avLst/>
          </a:prstGeom>
          <a:noFill/>
          <a:extLst>
            <a:ext uri="{909E8E84-426E-40DD-AFC4-6F175D3DCCD1}">
              <a14:hiddenFill xmlns:a14="http://schemas.microsoft.com/office/drawing/2010/main">
                <a:solidFill>
                  <a:srgbClr val="FFFFFF"/>
                </a:solidFill>
              </a14:hiddenFill>
            </a:ext>
          </a:extLst>
        </p:spPr>
      </p:pic>
      <p:pic>
        <p:nvPicPr>
          <p:cNvPr id="5" name="Afbeelding 4"/>
          <p:cNvPicPr>
            <a:picLocks noChangeAspect="1"/>
          </p:cNvPicPr>
          <p:nvPr/>
        </p:nvPicPr>
        <p:blipFill>
          <a:blip r:embed="rId4"/>
          <a:stretch>
            <a:fillRect/>
          </a:stretch>
        </p:blipFill>
        <p:spPr>
          <a:xfrm>
            <a:off x="5871888" y="4618554"/>
            <a:ext cx="2237846" cy="1502489"/>
          </a:xfrm>
          <a:prstGeom prst="rect">
            <a:avLst/>
          </a:prstGeom>
        </p:spPr>
      </p:pic>
      <p:pic>
        <p:nvPicPr>
          <p:cNvPr id="49" name="Picture 10" descr="Gerelateerde afbeeldi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09734" y="2530155"/>
            <a:ext cx="684702" cy="684702"/>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 descr="http://www.clker.com/cliparts/7/d/1/e/13318154281372242463user.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2359347" y="1502732"/>
            <a:ext cx="718397" cy="761020"/>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4" descr="Afbeeldingsresultaat voor building icon 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7777644" y="2836675"/>
            <a:ext cx="709150" cy="756363"/>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8" descr="Afbeeldingsresultaat voor building icon 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22419" y="5718250"/>
            <a:ext cx="889376" cy="889376"/>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8" descr="Afbeeldingsresultaat voor building icon 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710781" y="4963603"/>
            <a:ext cx="1419396" cy="889376"/>
          </a:xfrm>
          <a:prstGeom prst="rect">
            <a:avLst/>
          </a:prstGeom>
          <a:noFill/>
          <a:extLst>
            <a:ext uri="{909E8E84-426E-40DD-AFC4-6F175D3DCCD1}">
              <a14:hiddenFill xmlns:a14="http://schemas.microsoft.com/office/drawing/2010/main">
                <a:solidFill>
                  <a:srgbClr val="FFFFFF"/>
                </a:solidFill>
              </a14:hiddenFill>
            </a:ext>
          </a:extLst>
        </p:spPr>
      </p:pic>
      <p:cxnSp>
        <p:nvCxnSpPr>
          <p:cNvPr id="62" name="Rechte verbindingslijn met pijl 61"/>
          <p:cNvCxnSpPr>
            <a:cxnSpLocks/>
          </p:cNvCxnSpPr>
          <p:nvPr/>
        </p:nvCxnSpPr>
        <p:spPr>
          <a:xfrm flipH="1" flipV="1">
            <a:off x="5005842" y="4777600"/>
            <a:ext cx="973857" cy="420551"/>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4" name="Rechte verbindingslijn met pijl 63"/>
          <p:cNvCxnSpPr/>
          <p:nvPr/>
        </p:nvCxnSpPr>
        <p:spPr>
          <a:xfrm>
            <a:off x="2732733" y="2272625"/>
            <a:ext cx="620622" cy="1079481"/>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pic>
        <p:nvPicPr>
          <p:cNvPr id="3074" name="Picture 2" descr="Afbeeldingsresultaat voor documents icon png&quot;"/>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150637" y="4682134"/>
            <a:ext cx="392653" cy="392653"/>
          </a:xfrm>
          <a:prstGeom prst="rect">
            <a:avLst/>
          </a:prstGeom>
          <a:noFill/>
          <a:extLst>
            <a:ext uri="{909E8E84-426E-40DD-AFC4-6F175D3DCCD1}">
              <a14:hiddenFill xmlns:a14="http://schemas.microsoft.com/office/drawing/2010/main">
                <a:solidFill>
                  <a:srgbClr val="FFFFFF"/>
                </a:solidFill>
              </a14:hiddenFill>
            </a:ext>
          </a:extLst>
        </p:spPr>
      </p:pic>
      <p:cxnSp>
        <p:nvCxnSpPr>
          <p:cNvPr id="65" name="Rechte verbindingslijn met pijl 64"/>
          <p:cNvCxnSpPr/>
          <p:nvPr/>
        </p:nvCxnSpPr>
        <p:spPr>
          <a:xfrm flipH="1">
            <a:off x="2811795" y="5680111"/>
            <a:ext cx="3117686" cy="340443"/>
          </a:xfrm>
          <a:prstGeom prst="straightConnector1">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67" name="Picture 2" descr="Afbeeldingsresultaat voor documents icon png&quot;"/>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667957" y="5693842"/>
            <a:ext cx="392653" cy="392653"/>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 descr="Afbeeldingsresultaat voor documents icon png&quot;"/>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871423" y="5593180"/>
            <a:ext cx="392653" cy="392653"/>
          </a:xfrm>
          <a:prstGeom prst="rect">
            <a:avLst/>
          </a:prstGeom>
          <a:noFill/>
          <a:extLst>
            <a:ext uri="{909E8E84-426E-40DD-AFC4-6F175D3DCCD1}">
              <a14:hiddenFill xmlns:a14="http://schemas.microsoft.com/office/drawing/2010/main">
                <a:solidFill>
                  <a:srgbClr val="FFFFFF"/>
                </a:solidFill>
              </a14:hiddenFill>
            </a:ext>
          </a:extLst>
        </p:spPr>
      </p:pic>
      <p:cxnSp>
        <p:nvCxnSpPr>
          <p:cNvPr id="69" name="Rechte verbindingslijn met pijl 68"/>
          <p:cNvCxnSpPr>
            <a:cxnSpLocks/>
          </p:cNvCxnSpPr>
          <p:nvPr/>
        </p:nvCxnSpPr>
        <p:spPr>
          <a:xfrm flipH="1">
            <a:off x="5006574" y="3507060"/>
            <a:ext cx="2795468" cy="342856"/>
          </a:xfrm>
          <a:prstGeom prst="straightConnector1">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70" name="Picture 2" descr="Afbeeldingsresultaat voor documents icon png&quot;"/>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448512" y="3480954"/>
            <a:ext cx="392653" cy="392653"/>
          </a:xfrm>
          <a:prstGeom prst="rect">
            <a:avLst/>
          </a:prstGeom>
          <a:noFill/>
          <a:extLst>
            <a:ext uri="{909E8E84-426E-40DD-AFC4-6F175D3DCCD1}">
              <a14:hiddenFill xmlns:a14="http://schemas.microsoft.com/office/drawing/2010/main">
                <a:solidFill>
                  <a:srgbClr val="FFFFFF"/>
                </a:solidFill>
              </a14:hiddenFill>
            </a:ext>
          </a:extLst>
        </p:spPr>
      </p:pic>
      <p:cxnSp>
        <p:nvCxnSpPr>
          <p:cNvPr id="71" name="Rechte verbindingslijn met pijl 70"/>
          <p:cNvCxnSpPr/>
          <p:nvPr/>
        </p:nvCxnSpPr>
        <p:spPr>
          <a:xfrm flipH="1" flipV="1">
            <a:off x="3077745" y="2142757"/>
            <a:ext cx="4699899" cy="864285"/>
          </a:xfrm>
          <a:prstGeom prst="straightConnector1">
            <a:avLst/>
          </a:prstGeom>
          <a:ln w="28575">
            <a:solidFill>
              <a:srgbClr val="00206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3" name="Rechte verbindingslijn met pijl 72"/>
          <p:cNvCxnSpPr/>
          <p:nvPr/>
        </p:nvCxnSpPr>
        <p:spPr>
          <a:xfrm flipH="1" flipV="1">
            <a:off x="1877349" y="5318580"/>
            <a:ext cx="3981009" cy="15642"/>
          </a:xfrm>
          <a:prstGeom prst="straightConnector1">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8" name="Rechte verbindingslijn met pijl 77"/>
          <p:cNvCxnSpPr/>
          <p:nvPr/>
        </p:nvCxnSpPr>
        <p:spPr>
          <a:xfrm flipH="1">
            <a:off x="1582682" y="2239607"/>
            <a:ext cx="973857" cy="2733084"/>
          </a:xfrm>
          <a:prstGeom prst="straightConnector1">
            <a:avLst/>
          </a:prstGeom>
          <a:ln w="28575">
            <a:solidFill>
              <a:schemeClr val="accent2">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83" name="Picture 6" descr="Afbeeldingsresultaat voor document icon png&quot;"/>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806546" y="3362381"/>
            <a:ext cx="487535" cy="48753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Afbeeldingsresultaat voor money euro icon png&quot;"/>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917826" y="2089364"/>
            <a:ext cx="393983" cy="393983"/>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Afbeeldingsresultaat voor examencommissie&quot;"/>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300922" y="1557097"/>
            <a:ext cx="1242368" cy="715528"/>
          </a:xfrm>
          <a:prstGeom prst="rect">
            <a:avLst/>
          </a:prstGeom>
          <a:noFill/>
          <a:extLst>
            <a:ext uri="{909E8E84-426E-40DD-AFC4-6F175D3DCCD1}">
              <a14:hiddenFill xmlns:a14="http://schemas.microsoft.com/office/drawing/2010/main">
                <a:solidFill>
                  <a:srgbClr val="FFFFFF"/>
                </a:solidFill>
              </a14:hiddenFill>
            </a:ext>
          </a:extLst>
        </p:spPr>
      </p:pic>
      <p:sp>
        <p:nvSpPr>
          <p:cNvPr id="86" name="Tekstvak 85"/>
          <p:cNvSpPr txBox="1"/>
          <p:nvPr/>
        </p:nvSpPr>
        <p:spPr>
          <a:xfrm>
            <a:off x="5492540" y="1637519"/>
            <a:ext cx="1231481" cy="584775"/>
          </a:xfrm>
          <a:prstGeom prst="rect">
            <a:avLst/>
          </a:prstGeom>
          <a:solidFill>
            <a:srgbClr val="00B0F0"/>
          </a:solidFill>
          <a:ln>
            <a:solidFill>
              <a:schemeClr val="tx1"/>
            </a:solidFill>
          </a:ln>
        </p:spPr>
        <p:txBody>
          <a:bodyPr wrap="square" rtlCol="0">
            <a:spAutoFit/>
          </a:bodyPr>
          <a:lstStyle/>
          <a:p>
            <a:r>
              <a:rPr lang="nl-NL" sz="1600" b="1" dirty="0"/>
              <a:t>Examen commissie</a:t>
            </a:r>
          </a:p>
        </p:txBody>
      </p:sp>
      <p:sp>
        <p:nvSpPr>
          <p:cNvPr id="87" name="Tekstvak 86"/>
          <p:cNvSpPr txBox="1"/>
          <p:nvPr/>
        </p:nvSpPr>
        <p:spPr>
          <a:xfrm>
            <a:off x="8047779" y="3805928"/>
            <a:ext cx="964575" cy="584775"/>
          </a:xfrm>
          <a:prstGeom prst="rect">
            <a:avLst/>
          </a:prstGeom>
          <a:solidFill>
            <a:srgbClr val="00B0F0"/>
          </a:solidFill>
          <a:ln>
            <a:solidFill>
              <a:schemeClr val="tx1"/>
            </a:solidFill>
          </a:ln>
        </p:spPr>
        <p:txBody>
          <a:bodyPr wrap="square" rtlCol="0">
            <a:spAutoFit/>
          </a:bodyPr>
          <a:lstStyle/>
          <a:p>
            <a:r>
              <a:rPr lang="nl-NL" sz="1600" b="1" dirty="0"/>
              <a:t>Beurs instantie</a:t>
            </a:r>
          </a:p>
        </p:txBody>
      </p:sp>
      <p:sp>
        <p:nvSpPr>
          <p:cNvPr id="88" name="Tekstvak 87"/>
          <p:cNvSpPr txBox="1"/>
          <p:nvPr/>
        </p:nvSpPr>
        <p:spPr>
          <a:xfrm>
            <a:off x="631543" y="5979237"/>
            <a:ext cx="1092332" cy="338554"/>
          </a:xfrm>
          <a:prstGeom prst="rect">
            <a:avLst/>
          </a:prstGeom>
          <a:solidFill>
            <a:srgbClr val="00B0F0"/>
          </a:solidFill>
          <a:ln>
            <a:solidFill>
              <a:schemeClr val="tx1"/>
            </a:solidFill>
          </a:ln>
        </p:spPr>
        <p:txBody>
          <a:bodyPr wrap="square" rtlCol="0">
            <a:spAutoFit/>
          </a:bodyPr>
          <a:lstStyle/>
          <a:p>
            <a:r>
              <a:rPr lang="nl-NL" sz="1600" b="1" dirty="0"/>
              <a:t>instituten</a:t>
            </a:r>
          </a:p>
        </p:txBody>
      </p:sp>
      <p:sp>
        <p:nvSpPr>
          <p:cNvPr id="89" name="Tekstvak 88"/>
          <p:cNvSpPr txBox="1"/>
          <p:nvPr/>
        </p:nvSpPr>
        <p:spPr>
          <a:xfrm>
            <a:off x="3412307" y="3154478"/>
            <a:ext cx="1092332" cy="338554"/>
          </a:xfrm>
          <a:prstGeom prst="rect">
            <a:avLst/>
          </a:prstGeom>
          <a:solidFill>
            <a:srgbClr val="00B0F0"/>
          </a:solidFill>
          <a:ln>
            <a:solidFill>
              <a:schemeClr val="tx1"/>
            </a:solidFill>
          </a:ln>
        </p:spPr>
        <p:txBody>
          <a:bodyPr wrap="square" lIns="91440" tIns="45720" rIns="91440" bIns="45720" rtlCol="0" anchor="t">
            <a:spAutoFit/>
          </a:bodyPr>
          <a:lstStyle/>
          <a:p>
            <a:r>
              <a:rPr lang="nl-NL" sz="1600" b="1" dirty="0"/>
              <a:t>C-journey</a:t>
            </a:r>
          </a:p>
        </p:txBody>
      </p:sp>
      <p:cxnSp>
        <p:nvCxnSpPr>
          <p:cNvPr id="93" name="Rechte verbindingslijn met pijl 92"/>
          <p:cNvCxnSpPr>
            <a:stCxn id="3082" idx="1"/>
          </p:cNvCxnSpPr>
          <p:nvPr/>
        </p:nvCxnSpPr>
        <p:spPr>
          <a:xfrm flipH="1">
            <a:off x="2972947" y="1914861"/>
            <a:ext cx="1327975" cy="96665"/>
          </a:xfrm>
          <a:prstGeom prst="straightConnector1">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7" name="Picture 2" descr="Afbeeldingsresultaat voor documents icon png&quot;"/>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853766" y="5122253"/>
            <a:ext cx="392653" cy="392653"/>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 descr="Afbeeldingsresultaat voor documents icon png&quot;"/>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143218" y="5145074"/>
            <a:ext cx="392653" cy="392653"/>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6" descr="Afbeeldingsresultaat voor document icon png&quot;"/>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391823" y="1622164"/>
            <a:ext cx="487535" cy="48753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3B51E2E8-15D2-49D7-96E0-8E435D60EAF2}"/>
              </a:ext>
            </a:extLst>
          </p:cNvPr>
          <p:cNvPicPr>
            <a:picLocks noChangeAspect="1"/>
          </p:cNvPicPr>
          <p:nvPr/>
        </p:nvPicPr>
        <p:blipFill>
          <a:blip r:embed="rId13"/>
          <a:stretch>
            <a:fillRect/>
          </a:stretch>
        </p:blipFill>
        <p:spPr>
          <a:xfrm>
            <a:off x="153103" y="2130299"/>
            <a:ext cx="1567074" cy="1011441"/>
          </a:xfrm>
          <a:prstGeom prst="rect">
            <a:avLst/>
          </a:prstGeom>
          <a:ln>
            <a:solidFill>
              <a:srgbClr val="C00000"/>
            </a:solidFill>
          </a:ln>
        </p:spPr>
      </p:pic>
      <p:sp>
        <p:nvSpPr>
          <p:cNvPr id="38" name="Tekstvak 87">
            <a:extLst>
              <a:ext uri="{FF2B5EF4-FFF2-40B4-BE49-F238E27FC236}">
                <a16:creationId xmlns:a16="http://schemas.microsoft.com/office/drawing/2014/main" id="{6634345C-4207-44B0-ACBF-5965A84766FC}"/>
              </a:ext>
            </a:extLst>
          </p:cNvPr>
          <p:cNvSpPr txBox="1"/>
          <p:nvPr/>
        </p:nvSpPr>
        <p:spPr>
          <a:xfrm>
            <a:off x="353274" y="1728616"/>
            <a:ext cx="1092332" cy="338554"/>
          </a:xfrm>
          <a:prstGeom prst="rect">
            <a:avLst/>
          </a:prstGeom>
          <a:solidFill>
            <a:srgbClr val="00B0F0"/>
          </a:solidFill>
          <a:ln>
            <a:solidFill>
              <a:schemeClr val="tx1"/>
            </a:solidFill>
          </a:ln>
        </p:spPr>
        <p:txBody>
          <a:bodyPr wrap="square" rtlCol="0">
            <a:spAutoFit/>
          </a:bodyPr>
          <a:lstStyle/>
          <a:p>
            <a:r>
              <a:rPr lang="nl-NL" sz="1600" b="1" dirty="0"/>
              <a:t>BI AIM</a:t>
            </a:r>
          </a:p>
        </p:txBody>
      </p:sp>
      <p:sp>
        <p:nvSpPr>
          <p:cNvPr id="6" name="Tekstvak 5">
            <a:extLst>
              <a:ext uri="{FF2B5EF4-FFF2-40B4-BE49-F238E27FC236}">
                <a16:creationId xmlns:a16="http://schemas.microsoft.com/office/drawing/2014/main" id="{8F30CB45-026D-4433-BDD7-37ECFA3A8CEA}"/>
              </a:ext>
            </a:extLst>
          </p:cNvPr>
          <p:cNvSpPr txBox="1"/>
          <p:nvPr/>
        </p:nvSpPr>
        <p:spPr>
          <a:xfrm>
            <a:off x="1704923" y="1483527"/>
            <a:ext cx="973857" cy="369332"/>
          </a:xfrm>
          <a:prstGeom prst="rect">
            <a:avLst/>
          </a:prstGeom>
          <a:noFill/>
        </p:spPr>
        <p:txBody>
          <a:bodyPr wrap="square" rtlCol="0">
            <a:spAutoFit/>
          </a:bodyPr>
          <a:lstStyle/>
          <a:p>
            <a:r>
              <a:rPr lang="nl-NL" b="1" dirty="0"/>
              <a:t>student</a:t>
            </a:r>
          </a:p>
        </p:txBody>
      </p:sp>
      <p:pic>
        <p:nvPicPr>
          <p:cNvPr id="8" name="Afbeelding 7">
            <a:extLst>
              <a:ext uri="{FF2B5EF4-FFF2-40B4-BE49-F238E27FC236}">
                <a16:creationId xmlns:a16="http://schemas.microsoft.com/office/drawing/2014/main" id="{AED1CCF2-42E7-41E3-8CE1-2FA73B335936}"/>
              </a:ext>
            </a:extLst>
          </p:cNvPr>
          <p:cNvPicPr>
            <a:picLocks noChangeAspect="1"/>
          </p:cNvPicPr>
          <p:nvPr/>
        </p:nvPicPr>
        <p:blipFill>
          <a:blip r:embed="rId14"/>
          <a:stretch>
            <a:fillRect/>
          </a:stretch>
        </p:blipFill>
        <p:spPr>
          <a:xfrm>
            <a:off x="6207666" y="5122253"/>
            <a:ext cx="616590" cy="739207"/>
          </a:xfrm>
          <a:prstGeom prst="rect">
            <a:avLst/>
          </a:prstGeom>
        </p:spPr>
      </p:pic>
    </p:spTree>
    <p:extLst>
      <p:ext uri="{BB962C8B-B14F-4D97-AF65-F5344CB8AC3E}">
        <p14:creationId xmlns:p14="http://schemas.microsoft.com/office/powerpoint/2010/main" val="24336801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kstvak 6"/>
          <p:cNvSpPr txBox="1"/>
          <p:nvPr/>
        </p:nvSpPr>
        <p:spPr>
          <a:xfrm>
            <a:off x="138612" y="881336"/>
            <a:ext cx="8873742" cy="584775"/>
          </a:xfrm>
          <a:prstGeom prst="rect">
            <a:avLst/>
          </a:prstGeom>
          <a:noFill/>
        </p:spPr>
        <p:txBody>
          <a:bodyPr wrap="square" rtlCol="0">
            <a:spAutoFit/>
          </a:bodyPr>
          <a:lstStyle/>
          <a:p>
            <a:r>
              <a:rPr lang="nl-NL" sz="3200" b="1" dirty="0"/>
              <a:t>Beurzen</a:t>
            </a:r>
          </a:p>
        </p:txBody>
      </p:sp>
      <p:sp>
        <p:nvSpPr>
          <p:cNvPr id="45" name="Rechthoek 44"/>
          <p:cNvSpPr/>
          <p:nvPr/>
        </p:nvSpPr>
        <p:spPr>
          <a:xfrm>
            <a:off x="0" y="0"/>
            <a:ext cx="9144000" cy="7647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kstvak 45"/>
          <p:cNvSpPr txBox="1"/>
          <p:nvPr/>
        </p:nvSpPr>
        <p:spPr>
          <a:xfrm>
            <a:off x="0" y="116632"/>
            <a:ext cx="6876256" cy="523220"/>
          </a:xfrm>
          <a:prstGeom prst="rect">
            <a:avLst/>
          </a:prstGeom>
          <a:noFill/>
        </p:spPr>
        <p:txBody>
          <a:bodyPr wrap="square" rtlCol="0">
            <a:spAutoFit/>
          </a:bodyPr>
          <a:lstStyle/>
          <a:p>
            <a:r>
              <a:rPr lang="en-US" sz="2800" dirty="0" err="1">
                <a:solidFill>
                  <a:srgbClr val="FFFF00"/>
                </a:solidFill>
              </a:rPr>
              <a:t>Mogelijkheden</a:t>
            </a:r>
            <a:r>
              <a:rPr lang="en-US" sz="2800" dirty="0">
                <a:solidFill>
                  <a:srgbClr val="FFFF00"/>
                </a:solidFill>
              </a:rPr>
              <a:t>: Minor</a:t>
            </a:r>
          </a:p>
        </p:txBody>
      </p:sp>
      <p:pic>
        <p:nvPicPr>
          <p:cNvPr id="11" name="Picture 4" descr="Afbeeldingsresultaat voor world map icon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82018" y="64442"/>
            <a:ext cx="1430336" cy="700262"/>
          </a:xfrm>
          <a:prstGeom prst="rect">
            <a:avLst/>
          </a:prstGeom>
          <a:noFill/>
          <a:extLst>
            <a:ext uri="{909E8E84-426E-40DD-AFC4-6F175D3DCCD1}">
              <a14:hiddenFill xmlns:a14="http://schemas.microsoft.com/office/drawing/2010/main">
                <a:solidFill>
                  <a:srgbClr val="FFFFFF"/>
                </a:solidFill>
              </a14:hiddenFill>
            </a:ext>
          </a:extLst>
        </p:spPr>
      </p:pic>
      <p:sp>
        <p:nvSpPr>
          <p:cNvPr id="3" name="Tekstvak 2"/>
          <p:cNvSpPr txBox="1"/>
          <p:nvPr/>
        </p:nvSpPr>
        <p:spPr>
          <a:xfrm>
            <a:off x="316871" y="1720158"/>
            <a:ext cx="8695483" cy="4524315"/>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nl-NL" b="1" dirty="0"/>
              <a:t>In Europa: </a:t>
            </a:r>
            <a:r>
              <a:rPr lang="nl-NL" dirty="0"/>
              <a:t>Minor, stage en afstuderen</a:t>
            </a:r>
          </a:p>
          <a:p>
            <a:pPr marL="742950" lvl="1" indent="-285750">
              <a:buFont typeface="Arial" panose="020B0604020202020204" pitchFamily="34" charset="0"/>
              <a:buChar char="•"/>
            </a:pPr>
            <a:r>
              <a:rPr lang="nl-NL" dirty="0"/>
              <a:t>Erasmusbeurs (~200/300 per maand (</a:t>
            </a:r>
            <a:r>
              <a:rPr lang="nl-NL" dirty="0">
                <a:hlinkClick r:id="rId3" action="ppaction://hlinkfile"/>
              </a:rPr>
              <a:t>erasmusbeurs.nl</a:t>
            </a:r>
            <a:r>
              <a:rPr lang="nl-NL" dirty="0"/>
              <a:t>) </a:t>
            </a:r>
            <a:br>
              <a:rPr lang="nl-NL" dirty="0"/>
            </a:br>
            <a:r>
              <a:rPr lang="nl-NL" dirty="0"/>
              <a:t>"</a:t>
            </a:r>
            <a:r>
              <a:rPr lang="nl-NL" b="0" i="0" dirty="0">
                <a:solidFill>
                  <a:srgbClr val="0070C0"/>
                </a:solidFill>
                <a:effectLst/>
                <a:latin typeface="arial" panose="020B0604020202020204" pitchFamily="34" charset="0"/>
              </a:rPr>
              <a:t>De </a:t>
            </a:r>
            <a:r>
              <a:rPr lang="nl-NL" b="1" i="0" dirty="0">
                <a:solidFill>
                  <a:srgbClr val="0070C0"/>
                </a:solidFill>
                <a:effectLst/>
                <a:latin typeface="arial" panose="020B0604020202020204" pitchFamily="34" charset="0"/>
              </a:rPr>
              <a:t>Erasmus beurs</a:t>
            </a:r>
            <a:r>
              <a:rPr lang="nl-NL" b="0" i="0" dirty="0">
                <a:solidFill>
                  <a:srgbClr val="0070C0"/>
                </a:solidFill>
                <a:effectLst/>
                <a:latin typeface="arial" panose="020B0604020202020204" pitchFamily="34" charset="0"/>
              </a:rPr>
              <a:t> is in principe bedoeld als tegemoetkoming voor reiskosten en andere kosten die je maakt in het buitenland. Je onderwijs instelling bepaalt uiteindelijk welk bedrag je ontvangt over welke periode. Je ontvangt minimaal drie maanden en maximaal 12 maanden de </a:t>
            </a:r>
            <a:r>
              <a:rPr lang="nl-NL" b="1" i="0" dirty="0">
                <a:solidFill>
                  <a:srgbClr val="0070C0"/>
                </a:solidFill>
                <a:effectLst/>
                <a:latin typeface="arial" panose="020B0604020202020204" pitchFamily="34" charset="0"/>
              </a:rPr>
              <a:t>Erasmusbeurs</a:t>
            </a:r>
            <a:r>
              <a:rPr lang="nl-NL" dirty="0"/>
              <a:t>"</a:t>
            </a:r>
          </a:p>
          <a:p>
            <a:pPr marL="285750" indent="-285750">
              <a:buFont typeface="Arial" panose="020B0604020202020204" pitchFamily="34" charset="0"/>
              <a:buChar char="•"/>
            </a:pPr>
            <a:r>
              <a:rPr lang="nl-NL" b="1" dirty="0"/>
              <a:t>Buiten Europa: </a:t>
            </a:r>
            <a:r>
              <a:rPr lang="nl-NL" dirty="0"/>
              <a:t>Minor, stage en afstuderen</a:t>
            </a:r>
            <a:endParaRPr lang="nl-NL" b="1" dirty="0"/>
          </a:p>
          <a:p>
            <a:pPr marL="742950" lvl="1" indent="-285750">
              <a:buFont typeface="Arial" panose="020B0604020202020204" pitchFamily="34" charset="0"/>
              <a:buChar char="•"/>
            </a:pPr>
            <a:r>
              <a:rPr lang="nl-NL" dirty="0"/>
              <a:t>Hollandbeurs (eenmalig 1250)</a:t>
            </a:r>
            <a:br>
              <a:rPr lang="nl-NL" dirty="0"/>
            </a:br>
            <a:r>
              <a:rPr lang="nl-NL" dirty="0"/>
              <a:t>"</a:t>
            </a:r>
            <a:r>
              <a:rPr lang="nl-NL" b="0" i="0" dirty="0">
                <a:solidFill>
                  <a:srgbClr val="0070C0"/>
                </a:solidFill>
                <a:effectLst/>
                <a:latin typeface="arial" panose="020B0604020202020204" pitchFamily="34" charset="0"/>
              </a:rPr>
              <a:t>Er wordt één generiek beursbedrag gehanteerd, ter hoogte van € 1.250 per beurs. Hierdoor zijn er minimaal 1536 beurzen per jaar beschikbaar. ii. De beurs is geen full </a:t>
            </a:r>
            <a:r>
              <a:rPr lang="nl-NL" b="0" i="0" dirty="0" err="1">
                <a:solidFill>
                  <a:srgbClr val="0070C0"/>
                </a:solidFill>
                <a:effectLst/>
                <a:latin typeface="arial" panose="020B0604020202020204" pitchFamily="34" charset="0"/>
              </a:rPr>
              <a:t>cost</a:t>
            </a:r>
            <a:r>
              <a:rPr lang="nl-NL" b="0" i="0" dirty="0">
                <a:solidFill>
                  <a:srgbClr val="0070C0"/>
                </a:solidFill>
                <a:effectLst/>
                <a:latin typeface="arial" panose="020B0604020202020204" pitchFamily="34" charset="0"/>
              </a:rPr>
              <a:t> </a:t>
            </a:r>
            <a:r>
              <a:rPr lang="nl-NL" b="1" i="0" dirty="0" err="1">
                <a:solidFill>
                  <a:srgbClr val="0070C0"/>
                </a:solidFill>
                <a:effectLst/>
                <a:latin typeface="arial" panose="020B0604020202020204" pitchFamily="34" charset="0"/>
              </a:rPr>
              <a:t>scholarship</a:t>
            </a:r>
            <a:r>
              <a:rPr lang="nl-NL" b="0" i="0" dirty="0">
                <a:solidFill>
                  <a:srgbClr val="0070C0"/>
                </a:solidFill>
                <a:effectLst/>
                <a:latin typeface="arial" panose="020B0604020202020204" pitchFamily="34" charset="0"/>
              </a:rPr>
              <a:t>, maar een tegemoetkoming in de studiekosten</a:t>
            </a:r>
            <a:r>
              <a:rPr lang="nl-NL" dirty="0"/>
              <a:t>"</a:t>
            </a:r>
          </a:p>
          <a:p>
            <a:pPr marL="285750" indent="-285750">
              <a:buFont typeface="Arial" panose="020B0604020202020204" pitchFamily="34" charset="0"/>
              <a:buChar char="•"/>
            </a:pPr>
            <a:r>
              <a:rPr lang="nl-NL" dirty="0"/>
              <a:t>Er zijn meer beurzen te vinden die wat minder bekend zijn---&gt; Google</a:t>
            </a:r>
            <a:br>
              <a:rPr lang="nl-NL" dirty="0"/>
            </a:br>
            <a:r>
              <a:rPr lang="nl-NL" dirty="0"/>
              <a:t>(bv </a:t>
            </a:r>
            <a:r>
              <a:rPr lang="nl-NL" dirty="0">
                <a:hlinkClick r:id="rId4"/>
              </a:rPr>
              <a:t>https://www.studiebeurs-buitenland.nl/</a:t>
            </a:r>
            <a:r>
              <a:rPr lang="nl-NL" dirty="0"/>
              <a:t>)</a:t>
            </a:r>
          </a:p>
          <a:p>
            <a:endParaRPr lang="nl-NL" dirty="0"/>
          </a:p>
        </p:txBody>
      </p:sp>
    </p:spTree>
    <p:extLst>
      <p:ext uri="{BB962C8B-B14F-4D97-AF65-F5344CB8AC3E}">
        <p14:creationId xmlns:p14="http://schemas.microsoft.com/office/powerpoint/2010/main" val="21974197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9E9F7A84-DA5B-4525-B238-6FEC2F8C82FE}"/>
              </a:ext>
            </a:extLst>
          </p:cNvPr>
          <p:cNvSpPr/>
          <p:nvPr/>
        </p:nvSpPr>
        <p:spPr>
          <a:xfrm>
            <a:off x="311085" y="1027522"/>
            <a:ext cx="8502977" cy="557124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5" name="Rechthoek 44"/>
          <p:cNvSpPr/>
          <p:nvPr/>
        </p:nvSpPr>
        <p:spPr>
          <a:xfrm>
            <a:off x="0" y="0"/>
            <a:ext cx="9144000" cy="7647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4" descr="Afbeeldingsresultaat voor world map icon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82018" y="64442"/>
            <a:ext cx="1430336" cy="700262"/>
          </a:xfrm>
          <a:prstGeom prst="rect">
            <a:avLst/>
          </a:prstGeom>
          <a:noFill/>
          <a:extLst>
            <a:ext uri="{909E8E84-426E-40DD-AFC4-6F175D3DCCD1}">
              <a14:hiddenFill xmlns:a14="http://schemas.microsoft.com/office/drawing/2010/main">
                <a:solidFill>
                  <a:srgbClr val="FFFFFF"/>
                </a:solidFill>
              </a14:hiddenFill>
            </a:ext>
          </a:extLst>
        </p:spPr>
      </p:pic>
      <p:sp>
        <p:nvSpPr>
          <p:cNvPr id="2" name="Tekstvak 1">
            <a:extLst>
              <a:ext uri="{FF2B5EF4-FFF2-40B4-BE49-F238E27FC236}">
                <a16:creationId xmlns:a16="http://schemas.microsoft.com/office/drawing/2014/main" id="{95D84EE6-403A-44E5-9609-00433A98382B}"/>
              </a:ext>
            </a:extLst>
          </p:cNvPr>
          <p:cNvSpPr txBox="1"/>
          <p:nvPr/>
        </p:nvSpPr>
        <p:spPr>
          <a:xfrm>
            <a:off x="2026763" y="2017336"/>
            <a:ext cx="4977352" cy="1107996"/>
          </a:xfrm>
          <a:prstGeom prst="rect">
            <a:avLst/>
          </a:prstGeom>
          <a:noFill/>
        </p:spPr>
        <p:txBody>
          <a:bodyPr wrap="square" rtlCol="0">
            <a:spAutoFit/>
          </a:bodyPr>
          <a:lstStyle/>
          <a:p>
            <a:pPr algn="ctr"/>
            <a:r>
              <a:rPr lang="nl-NL" sz="6600" b="1" dirty="0">
                <a:solidFill>
                  <a:schemeClr val="bg2"/>
                </a:solidFill>
              </a:rPr>
              <a:t>STAGE</a:t>
            </a:r>
          </a:p>
        </p:txBody>
      </p:sp>
      <p:sp>
        <p:nvSpPr>
          <p:cNvPr id="6" name="Tekstvak 5">
            <a:extLst>
              <a:ext uri="{FF2B5EF4-FFF2-40B4-BE49-F238E27FC236}">
                <a16:creationId xmlns:a16="http://schemas.microsoft.com/office/drawing/2014/main" id="{98FE3C58-A27A-47D3-8A33-A9CA6A8076A0}"/>
              </a:ext>
            </a:extLst>
          </p:cNvPr>
          <p:cNvSpPr txBox="1"/>
          <p:nvPr/>
        </p:nvSpPr>
        <p:spPr>
          <a:xfrm>
            <a:off x="0" y="116632"/>
            <a:ext cx="6876256" cy="523220"/>
          </a:xfrm>
          <a:prstGeom prst="rect">
            <a:avLst/>
          </a:prstGeom>
          <a:noFill/>
        </p:spPr>
        <p:txBody>
          <a:bodyPr wrap="square" rtlCol="0">
            <a:spAutoFit/>
          </a:bodyPr>
          <a:lstStyle/>
          <a:p>
            <a:r>
              <a:rPr lang="en-US" sz="2800" dirty="0" err="1">
                <a:solidFill>
                  <a:srgbClr val="FFFF00"/>
                </a:solidFill>
              </a:rPr>
              <a:t>Mogelijkheden</a:t>
            </a:r>
            <a:r>
              <a:rPr lang="en-US" sz="2800" dirty="0">
                <a:solidFill>
                  <a:srgbClr val="FFFF00"/>
                </a:solidFill>
              </a:rPr>
              <a:t>: Stage</a:t>
            </a:r>
          </a:p>
        </p:txBody>
      </p:sp>
    </p:spTree>
    <p:extLst>
      <p:ext uri="{BB962C8B-B14F-4D97-AF65-F5344CB8AC3E}">
        <p14:creationId xmlns:p14="http://schemas.microsoft.com/office/powerpoint/2010/main" val="1644723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Afbeeldingsresultaat voor wereldkaart&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612" y="1555556"/>
            <a:ext cx="8800113" cy="4364856"/>
          </a:xfrm>
          <a:prstGeom prst="rect">
            <a:avLst/>
          </a:prstGeom>
          <a:noFill/>
          <a:extLst>
            <a:ext uri="{909E8E84-426E-40DD-AFC4-6F175D3DCCD1}">
              <a14:hiddenFill xmlns:a14="http://schemas.microsoft.com/office/drawing/2010/main">
                <a:solidFill>
                  <a:srgbClr val="FFFFFF"/>
                </a:solidFill>
              </a14:hiddenFill>
            </a:ext>
          </a:extLst>
        </p:spPr>
      </p:pic>
      <p:sp>
        <p:nvSpPr>
          <p:cNvPr id="7" name="Tekstvak 6"/>
          <p:cNvSpPr txBox="1"/>
          <p:nvPr/>
        </p:nvSpPr>
        <p:spPr>
          <a:xfrm>
            <a:off x="138612" y="881336"/>
            <a:ext cx="8712968" cy="584775"/>
          </a:xfrm>
          <a:prstGeom prst="rect">
            <a:avLst/>
          </a:prstGeom>
          <a:noFill/>
        </p:spPr>
        <p:txBody>
          <a:bodyPr wrap="square" rtlCol="0">
            <a:spAutoFit/>
          </a:bodyPr>
          <a:lstStyle/>
          <a:p>
            <a:r>
              <a:rPr lang="nl-NL" sz="3200" b="1" dirty="0"/>
              <a:t>Waar kun je stage lopen.</a:t>
            </a:r>
          </a:p>
        </p:txBody>
      </p:sp>
      <p:sp>
        <p:nvSpPr>
          <p:cNvPr id="45" name="Rechthoek 44"/>
          <p:cNvSpPr/>
          <p:nvPr/>
        </p:nvSpPr>
        <p:spPr>
          <a:xfrm>
            <a:off x="0" y="0"/>
            <a:ext cx="9144000" cy="7647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kstvak 45"/>
          <p:cNvSpPr txBox="1"/>
          <p:nvPr/>
        </p:nvSpPr>
        <p:spPr>
          <a:xfrm>
            <a:off x="0" y="116632"/>
            <a:ext cx="6876256" cy="523220"/>
          </a:xfrm>
          <a:prstGeom prst="rect">
            <a:avLst/>
          </a:prstGeom>
          <a:noFill/>
        </p:spPr>
        <p:txBody>
          <a:bodyPr wrap="square" rtlCol="0">
            <a:spAutoFit/>
          </a:bodyPr>
          <a:lstStyle/>
          <a:p>
            <a:r>
              <a:rPr lang="en-US" sz="2800" dirty="0" err="1">
                <a:solidFill>
                  <a:srgbClr val="FFFF00"/>
                </a:solidFill>
              </a:rPr>
              <a:t>Mogelijkheden</a:t>
            </a:r>
            <a:r>
              <a:rPr lang="en-US" sz="2800" dirty="0">
                <a:solidFill>
                  <a:srgbClr val="FFFF00"/>
                </a:solidFill>
              </a:rPr>
              <a:t>: Stage</a:t>
            </a:r>
          </a:p>
        </p:txBody>
      </p:sp>
      <p:pic>
        <p:nvPicPr>
          <p:cNvPr id="11" name="Picture 4" descr="Afbeeldingsresultaat voor world map icon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82018" y="64442"/>
            <a:ext cx="1430336" cy="700262"/>
          </a:xfrm>
          <a:prstGeom prst="rect">
            <a:avLst/>
          </a:prstGeom>
          <a:noFill/>
          <a:extLst>
            <a:ext uri="{909E8E84-426E-40DD-AFC4-6F175D3DCCD1}">
              <a14:hiddenFill xmlns:a14="http://schemas.microsoft.com/office/drawing/2010/main">
                <a:solidFill>
                  <a:srgbClr val="FFFFFF"/>
                </a:solidFill>
              </a14:hiddenFill>
            </a:ext>
          </a:extLst>
        </p:spPr>
      </p:pic>
      <p:sp>
        <p:nvSpPr>
          <p:cNvPr id="57" name="Tekstvak 56"/>
          <p:cNvSpPr txBox="1"/>
          <p:nvPr/>
        </p:nvSpPr>
        <p:spPr>
          <a:xfrm>
            <a:off x="138612" y="5106360"/>
            <a:ext cx="5173490" cy="1477328"/>
          </a:xfrm>
          <a:prstGeom prst="rect">
            <a:avLst/>
          </a:prstGeom>
          <a:solidFill>
            <a:srgbClr val="FFC000"/>
          </a:solidFill>
          <a:ln>
            <a:solidFill>
              <a:schemeClr val="tx1"/>
            </a:solidFill>
          </a:ln>
        </p:spPr>
        <p:txBody>
          <a:bodyPr wrap="square" rtlCol="0">
            <a:spAutoFit/>
          </a:bodyPr>
          <a:lstStyle/>
          <a:p>
            <a:r>
              <a:rPr lang="nl-NL" dirty="0"/>
              <a:t>Overal zijn bedrijven die </a:t>
            </a:r>
            <a:r>
              <a:rPr lang="nl-NL" dirty="0" err="1"/>
              <a:t>internships</a:t>
            </a:r>
            <a:r>
              <a:rPr lang="nl-NL" dirty="0"/>
              <a:t> aanbieden. </a:t>
            </a:r>
          </a:p>
          <a:p>
            <a:r>
              <a:rPr lang="nl-NL" dirty="0"/>
              <a:t>Je zult zelf op zoek moeten gaan. (</a:t>
            </a:r>
            <a:r>
              <a:rPr lang="nl-NL" b="1" dirty="0">
                <a:solidFill>
                  <a:srgbClr val="C00000"/>
                </a:solidFill>
              </a:rPr>
              <a:t>er zijn ook bedrijven die zich specialiseren in buitenlandstages</a:t>
            </a:r>
            <a:r>
              <a:rPr lang="nl-NL" dirty="0"/>
              <a:t>)</a:t>
            </a:r>
          </a:p>
          <a:p>
            <a:endParaRPr lang="nl-NL" dirty="0"/>
          </a:p>
          <a:p>
            <a:r>
              <a:rPr lang="nl-NL" dirty="0"/>
              <a:t>Regels buitenlandstages zelfde als NL-stages</a:t>
            </a:r>
          </a:p>
        </p:txBody>
      </p:sp>
      <p:sp>
        <p:nvSpPr>
          <p:cNvPr id="85" name="Tekstvak 84"/>
          <p:cNvSpPr txBox="1"/>
          <p:nvPr/>
        </p:nvSpPr>
        <p:spPr>
          <a:xfrm>
            <a:off x="5355666" y="5331078"/>
            <a:ext cx="3539495" cy="1477328"/>
          </a:xfrm>
          <a:prstGeom prst="rect">
            <a:avLst/>
          </a:prstGeom>
          <a:solidFill>
            <a:srgbClr val="FFC000"/>
          </a:solidFill>
          <a:ln>
            <a:solidFill>
              <a:schemeClr val="tx1"/>
            </a:solidFill>
          </a:ln>
        </p:spPr>
        <p:txBody>
          <a:bodyPr wrap="square" rtlCol="0">
            <a:spAutoFit/>
          </a:bodyPr>
          <a:lstStyle/>
          <a:p>
            <a:r>
              <a:rPr lang="nl-NL" dirty="0"/>
              <a:t>BB-AIM is bezig om </a:t>
            </a:r>
            <a:r>
              <a:rPr lang="nl-NL" dirty="0" err="1"/>
              <a:t>pro-actief</a:t>
            </a:r>
            <a:r>
              <a:rPr lang="nl-NL" dirty="0"/>
              <a:t> buitenlandse stages te zoeken. Deze worden aangeboden via de "zuil" bij het kopieerapparaat. (</a:t>
            </a:r>
            <a:r>
              <a:rPr lang="nl-NL" b="1" dirty="0">
                <a:solidFill>
                  <a:srgbClr val="C00000"/>
                </a:solidFill>
              </a:rPr>
              <a:t>in testfase op dit moment</a:t>
            </a:r>
            <a:r>
              <a:rPr lang="nl-NL" dirty="0"/>
              <a:t>)</a:t>
            </a:r>
          </a:p>
        </p:txBody>
      </p:sp>
      <p:pic>
        <p:nvPicPr>
          <p:cNvPr id="11270" name="Picture 6" descr="Afbeeldingsresultaat voor company icon&qu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7651" y="2630300"/>
            <a:ext cx="342680" cy="34268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6" descr="Afbeeldingsresultaat voor company icon&qu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33576" y="2929297"/>
            <a:ext cx="342680" cy="34268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6" descr="Afbeeldingsresultaat voor company icon&qu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97808" y="3397238"/>
            <a:ext cx="342680" cy="34268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6" descr="Afbeeldingsresultaat voor company icon&qu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90436" y="4528571"/>
            <a:ext cx="342680" cy="342680"/>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6" descr="Afbeeldingsresultaat voor company icon&qu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94806" y="3974862"/>
            <a:ext cx="342680" cy="342680"/>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descr="Afbeeldingsresultaat voor company icon&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74216" y="2832255"/>
            <a:ext cx="281450" cy="28145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8" descr="Afbeeldingsresultaat voor company icon&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03896" y="3286485"/>
            <a:ext cx="281450" cy="281450"/>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8" descr="Afbeeldingsresultaat voor company icon&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38818" y="4317542"/>
            <a:ext cx="281450" cy="281450"/>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8" descr="Afbeeldingsresultaat voor company icon&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11050" y="1977701"/>
            <a:ext cx="281450" cy="281450"/>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8" descr="Afbeeldingsresultaat voor company icon&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23466" y="2256963"/>
            <a:ext cx="281450" cy="281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4095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hthoek 44"/>
          <p:cNvSpPr/>
          <p:nvPr/>
        </p:nvSpPr>
        <p:spPr>
          <a:xfrm>
            <a:off x="0" y="0"/>
            <a:ext cx="9144000" cy="7647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kstvak 7"/>
          <p:cNvSpPr txBox="1"/>
          <p:nvPr/>
        </p:nvSpPr>
        <p:spPr>
          <a:xfrm>
            <a:off x="215516" y="1124746"/>
            <a:ext cx="8712968" cy="5016758"/>
          </a:xfrm>
          <a:prstGeom prst="rect">
            <a:avLst/>
          </a:prstGeom>
          <a:noFill/>
        </p:spPr>
        <p:txBody>
          <a:bodyPr wrap="square" rtlCol="0">
            <a:spAutoFit/>
          </a:bodyPr>
          <a:lstStyle/>
          <a:p>
            <a:r>
              <a:rPr lang="nl-NL" sz="3200" b="1" dirty="0"/>
              <a:t>Onderwerpen</a:t>
            </a:r>
          </a:p>
          <a:p>
            <a:pPr marL="457200" indent="-457200">
              <a:buFont typeface="Arial" panose="020B0604020202020204" pitchFamily="34" charset="0"/>
              <a:buChar char="•"/>
            </a:pPr>
            <a:r>
              <a:rPr lang="nl-NL" sz="3200" dirty="0">
                <a:solidFill>
                  <a:srgbClr val="002060"/>
                </a:solidFill>
              </a:rPr>
              <a:t>Wie zijn BB</a:t>
            </a:r>
          </a:p>
          <a:p>
            <a:pPr marL="457200" indent="-457200">
              <a:buFont typeface="Arial" panose="020B0604020202020204" pitchFamily="34" charset="0"/>
              <a:buChar char="•"/>
            </a:pPr>
            <a:r>
              <a:rPr lang="nl-NL" sz="3200" dirty="0">
                <a:solidFill>
                  <a:srgbClr val="002060"/>
                </a:solidFill>
              </a:rPr>
              <a:t>Waarom naar het buitenland?</a:t>
            </a:r>
          </a:p>
          <a:p>
            <a:pPr marL="457200" indent="-457200">
              <a:buFont typeface="Arial" panose="020B0604020202020204" pitchFamily="34" charset="0"/>
              <a:buChar char="•"/>
            </a:pPr>
            <a:r>
              <a:rPr lang="nl-NL" sz="3200" dirty="0">
                <a:solidFill>
                  <a:srgbClr val="002060"/>
                </a:solidFill>
              </a:rPr>
              <a:t>Mogelijkheden</a:t>
            </a:r>
          </a:p>
          <a:p>
            <a:pPr marL="914400" lvl="1" indent="-457200">
              <a:buFont typeface="Courier New" panose="02070309020205020404" pitchFamily="49" charset="0"/>
              <a:buChar char="o"/>
            </a:pPr>
            <a:r>
              <a:rPr lang="nl-NL" sz="3200" dirty="0">
                <a:solidFill>
                  <a:srgbClr val="002060"/>
                </a:solidFill>
              </a:rPr>
              <a:t>Minor</a:t>
            </a:r>
          </a:p>
          <a:p>
            <a:pPr marL="914400" lvl="1" indent="-457200">
              <a:buFont typeface="Courier New" panose="02070309020205020404" pitchFamily="49" charset="0"/>
              <a:buChar char="o"/>
            </a:pPr>
            <a:r>
              <a:rPr lang="nl-NL" sz="3200" dirty="0">
                <a:solidFill>
                  <a:srgbClr val="002060"/>
                </a:solidFill>
              </a:rPr>
              <a:t>Stage</a:t>
            </a:r>
          </a:p>
          <a:p>
            <a:pPr marL="914400" lvl="1" indent="-457200">
              <a:buFont typeface="Courier New" panose="02070309020205020404" pitchFamily="49" charset="0"/>
              <a:buChar char="o"/>
            </a:pPr>
            <a:r>
              <a:rPr lang="nl-NL" sz="3200" dirty="0">
                <a:solidFill>
                  <a:srgbClr val="002060"/>
                </a:solidFill>
              </a:rPr>
              <a:t>Minor/Stage</a:t>
            </a:r>
          </a:p>
          <a:p>
            <a:pPr marL="914400" lvl="1" indent="-457200">
              <a:buFont typeface="Courier New" panose="02070309020205020404" pitchFamily="49" charset="0"/>
              <a:buChar char="o"/>
            </a:pPr>
            <a:r>
              <a:rPr lang="nl-NL" sz="3200" dirty="0">
                <a:solidFill>
                  <a:srgbClr val="002060"/>
                </a:solidFill>
              </a:rPr>
              <a:t>Afstuderen</a:t>
            </a:r>
          </a:p>
          <a:p>
            <a:pPr marL="457200" indent="-457200">
              <a:buFont typeface="Arial" panose="020B0604020202020204" pitchFamily="34" charset="0"/>
              <a:buChar char="•"/>
            </a:pPr>
            <a:r>
              <a:rPr lang="nl-NL" sz="3200" dirty="0">
                <a:solidFill>
                  <a:srgbClr val="002060"/>
                </a:solidFill>
              </a:rPr>
              <a:t>Informatiebronnen buitenland</a:t>
            </a:r>
          </a:p>
          <a:p>
            <a:pPr marL="457200" indent="-457200">
              <a:buFont typeface="Arial" panose="020B0604020202020204" pitchFamily="34" charset="0"/>
              <a:buChar char="•"/>
            </a:pPr>
            <a:r>
              <a:rPr lang="nl-NL" sz="3200" dirty="0">
                <a:solidFill>
                  <a:srgbClr val="002060"/>
                </a:solidFill>
              </a:rPr>
              <a:t>Vragen</a:t>
            </a:r>
          </a:p>
        </p:txBody>
      </p:sp>
      <p:sp>
        <p:nvSpPr>
          <p:cNvPr id="46" name="Tekstvak 45"/>
          <p:cNvSpPr txBox="1"/>
          <p:nvPr/>
        </p:nvSpPr>
        <p:spPr>
          <a:xfrm>
            <a:off x="0" y="116632"/>
            <a:ext cx="6876256" cy="523220"/>
          </a:xfrm>
          <a:prstGeom prst="rect">
            <a:avLst/>
          </a:prstGeom>
          <a:noFill/>
        </p:spPr>
        <p:txBody>
          <a:bodyPr wrap="square" rtlCol="0">
            <a:spAutoFit/>
          </a:bodyPr>
          <a:lstStyle/>
          <a:p>
            <a:r>
              <a:rPr lang="en-US" sz="2800" dirty="0" err="1">
                <a:solidFill>
                  <a:srgbClr val="FFFF00"/>
                </a:solidFill>
              </a:rPr>
              <a:t>Overzicht</a:t>
            </a:r>
            <a:endParaRPr lang="en-US" sz="2800" dirty="0">
              <a:solidFill>
                <a:srgbClr val="FFFF00"/>
              </a:solidFill>
            </a:endParaRPr>
          </a:p>
        </p:txBody>
      </p:sp>
      <p:pic>
        <p:nvPicPr>
          <p:cNvPr id="2052" name="Picture 4" descr="Afbeeldingsresultaat voor world map icon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82018" y="64442"/>
            <a:ext cx="1430336" cy="700262"/>
          </a:xfrm>
          <a:prstGeom prst="rect">
            <a:avLst/>
          </a:prstGeom>
          <a:noFill/>
          <a:extLst>
            <a:ext uri="{909E8E84-426E-40DD-AFC4-6F175D3DCCD1}">
              <a14:hiddenFill xmlns:a14="http://schemas.microsoft.com/office/drawing/2010/main">
                <a:solidFill>
                  <a:srgbClr val="FFFFFF"/>
                </a:solidFill>
              </a14:hiddenFill>
            </a:ext>
          </a:extLst>
        </p:spPr>
      </p:pic>
      <p:sp>
        <p:nvSpPr>
          <p:cNvPr id="6" name="Tekstvak 5"/>
          <p:cNvSpPr txBox="1"/>
          <p:nvPr/>
        </p:nvSpPr>
        <p:spPr>
          <a:xfrm>
            <a:off x="5106508" y="2874576"/>
            <a:ext cx="3539495" cy="923330"/>
          </a:xfrm>
          <a:prstGeom prst="rect">
            <a:avLst/>
          </a:prstGeom>
          <a:solidFill>
            <a:srgbClr val="FFC000"/>
          </a:solidFill>
          <a:ln>
            <a:solidFill>
              <a:schemeClr val="tx1"/>
            </a:solidFill>
          </a:ln>
        </p:spPr>
        <p:txBody>
          <a:bodyPr wrap="square" rtlCol="0">
            <a:spAutoFit/>
          </a:bodyPr>
          <a:lstStyle/>
          <a:p>
            <a:r>
              <a:rPr lang="nl-NL" dirty="0"/>
              <a:t>Presentatie : </a:t>
            </a:r>
            <a:r>
              <a:rPr lang="nl-NL" b="1" dirty="0">
                <a:solidFill>
                  <a:srgbClr val="C00000"/>
                </a:solidFill>
              </a:rPr>
              <a:t>~20/25 min</a:t>
            </a:r>
          </a:p>
          <a:p>
            <a:r>
              <a:rPr lang="nl-NL" dirty="0"/>
              <a:t>                       </a:t>
            </a:r>
            <a:r>
              <a:rPr lang="nl-NL" b="1" dirty="0">
                <a:solidFill>
                  <a:srgbClr val="C00000"/>
                </a:solidFill>
              </a:rPr>
              <a:t>wordt hierna op OO</a:t>
            </a:r>
            <a:br>
              <a:rPr lang="nl-NL" b="1" dirty="0">
                <a:solidFill>
                  <a:srgbClr val="C00000"/>
                </a:solidFill>
              </a:rPr>
            </a:br>
            <a:r>
              <a:rPr lang="nl-NL" b="1" dirty="0">
                <a:solidFill>
                  <a:srgbClr val="C00000"/>
                </a:solidFill>
              </a:rPr>
              <a:t>                       gezet.</a:t>
            </a:r>
          </a:p>
        </p:txBody>
      </p:sp>
    </p:spTree>
    <p:extLst>
      <p:ext uri="{BB962C8B-B14F-4D97-AF65-F5344CB8AC3E}">
        <p14:creationId xmlns:p14="http://schemas.microsoft.com/office/powerpoint/2010/main" val="3297583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9E9F7A84-DA5B-4525-B238-6FEC2F8C82FE}"/>
              </a:ext>
            </a:extLst>
          </p:cNvPr>
          <p:cNvSpPr/>
          <p:nvPr/>
        </p:nvSpPr>
        <p:spPr>
          <a:xfrm>
            <a:off x="311085" y="1027522"/>
            <a:ext cx="8502977" cy="557124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5" name="Rechthoek 44"/>
          <p:cNvSpPr/>
          <p:nvPr/>
        </p:nvSpPr>
        <p:spPr>
          <a:xfrm>
            <a:off x="0" y="0"/>
            <a:ext cx="9144000" cy="7647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4" descr="Afbeeldingsresultaat voor world map icon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82018" y="64442"/>
            <a:ext cx="1430336" cy="700262"/>
          </a:xfrm>
          <a:prstGeom prst="rect">
            <a:avLst/>
          </a:prstGeom>
          <a:noFill/>
          <a:extLst>
            <a:ext uri="{909E8E84-426E-40DD-AFC4-6F175D3DCCD1}">
              <a14:hiddenFill xmlns:a14="http://schemas.microsoft.com/office/drawing/2010/main">
                <a:solidFill>
                  <a:srgbClr val="FFFFFF"/>
                </a:solidFill>
              </a14:hiddenFill>
            </a:ext>
          </a:extLst>
        </p:spPr>
      </p:pic>
      <p:sp>
        <p:nvSpPr>
          <p:cNvPr id="2" name="Tekstvak 1">
            <a:extLst>
              <a:ext uri="{FF2B5EF4-FFF2-40B4-BE49-F238E27FC236}">
                <a16:creationId xmlns:a16="http://schemas.microsoft.com/office/drawing/2014/main" id="{95D84EE6-403A-44E5-9609-00433A98382B}"/>
              </a:ext>
            </a:extLst>
          </p:cNvPr>
          <p:cNvSpPr txBox="1"/>
          <p:nvPr/>
        </p:nvSpPr>
        <p:spPr>
          <a:xfrm>
            <a:off x="1706252" y="2017336"/>
            <a:ext cx="5448692" cy="1107996"/>
          </a:xfrm>
          <a:prstGeom prst="rect">
            <a:avLst/>
          </a:prstGeom>
          <a:noFill/>
        </p:spPr>
        <p:txBody>
          <a:bodyPr wrap="square" rtlCol="0">
            <a:spAutoFit/>
          </a:bodyPr>
          <a:lstStyle/>
          <a:p>
            <a:pPr algn="ctr"/>
            <a:r>
              <a:rPr lang="nl-NL" sz="6600" b="1" dirty="0">
                <a:solidFill>
                  <a:schemeClr val="bg2"/>
                </a:solidFill>
              </a:rPr>
              <a:t>MINOR/STAGE</a:t>
            </a:r>
          </a:p>
        </p:txBody>
      </p:sp>
      <p:sp>
        <p:nvSpPr>
          <p:cNvPr id="6" name="Tekstvak 5">
            <a:extLst>
              <a:ext uri="{FF2B5EF4-FFF2-40B4-BE49-F238E27FC236}">
                <a16:creationId xmlns:a16="http://schemas.microsoft.com/office/drawing/2014/main" id="{B074427B-6D7A-4F87-AC10-D099389721D3}"/>
              </a:ext>
            </a:extLst>
          </p:cNvPr>
          <p:cNvSpPr txBox="1"/>
          <p:nvPr/>
        </p:nvSpPr>
        <p:spPr>
          <a:xfrm>
            <a:off x="0" y="116632"/>
            <a:ext cx="6876256" cy="523220"/>
          </a:xfrm>
          <a:prstGeom prst="rect">
            <a:avLst/>
          </a:prstGeom>
          <a:noFill/>
        </p:spPr>
        <p:txBody>
          <a:bodyPr wrap="square" rtlCol="0">
            <a:spAutoFit/>
          </a:bodyPr>
          <a:lstStyle/>
          <a:p>
            <a:r>
              <a:rPr lang="en-US" sz="2800" dirty="0" err="1">
                <a:solidFill>
                  <a:srgbClr val="FFFF00"/>
                </a:solidFill>
              </a:rPr>
              <a:t>Mogelijkheden</a:t>
            </a:r>
            <a:r>
              <a:rPr lang="en-US" sz="2800" dirty="0">
                <a:solidFill>
                  <a:srgbClr val="FFFF00"/>
                </a:solidFill>
              </a:rPr>
              <a:t>: Minor/Stage</a:t>
            </a:r>
          </a:p>
        </p:txBody>
      </p:sp>
    </p:spTree>
    <p:extLst>
      <p:ext uri="{BB962C8B-B14F-4D97-AF65-F5344CB8AC3E}">
        <p14:creationId xmlns:p14="http://schemas.microsoft.com/office/powerpoint/2010/main" val="1175958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kstvak 6"/>
          <p:cNvSpPr txBox="1"/>
          <p:nvPr/>
        </p:nvSpPr>
        <p:spPr>
          <a:xfrm>
            <a:off x="138612" y="881336"/>
            <a:ext cx="8712968" cy="584775"/>
          </a:xfrm>
          <a:prstGeom prst="rect">
            <a:avLst/>
          </a:prstGeom>
          <a:noFill/>
        </p:spPr>
        <p:txBody>
          <a:bodyPr wrap="square" rtlCol="0">
            <a:spAutoFit/>
          </a:bodyPr>
          <a:lstStyle/>
          <a:p>
            <a:r>
              <a:rPr lang="nl-NL" sz="3200" b="1" dirty="0" err="1"/>
              <a:t>Theewaterskloof</a:t>
            </a:r>
            <a:r>
              <a:rPr lang="nl-NL" sz="3200" b="1" dirty="0"/>
              <a:t>(Zuid-Afrika)</a:t>
            </a:r>
          </a:p>
        </p:txBody>
      </p:sp>
      <p:sp>
        <p:nvSpPr>
          <p:cNvPr id="45" name="Rechthoek 44"/>
          <p:cNvSpPr/>
          <p:nvPr/>
        </p:nvSpPr>
        <p:spPr>
          <a:xfrm>
            <a:off x="0" y="0"/>
            <a:ext cx="9144000" cy="7647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kstvak 45"/>
          <p:cNvSpPr txBox="1"/>
          <p:nvPr/>
        </p:nvSpPr>
        <p:spPr>
          <a:xfrm>
            <a:off x="0" y="116632"/>
            <a:ext cx="7582018" cy="523220"/>
          </a:xfrm>
          <a:prstGeom prst="rect">
            <a:avLst/>
          </a:prstGeom>
          <a:noFill/>
        </p:spPr>
        <p:txBody>
          <a:bodyPr wrap="square" rtlCol="0">
            <a:spAutoFit/>
          </a:bodyPr>
          <a:lstStyle/>
          <a:p>
            <a:r>
              <a:rPr lang="en-US" sz="2800" dirty="0" err="1">
                <a:solidFill>
                  <a:srgbClr val="FFFF00"/>
                </a:solidFill>
              </a:rPr>
              <a:t>Mogelijkheden</a:t>
            </a:r>
            <a:r>
              <a:rPr lang="en-US" sz="2800" dirty="0">
                <a:solidFill>
                  <a:srgbClr val="FFFF00"/>
                </a:solidFill>
              </a:rPr>
              <a:t>: Minor/Stage (</a:t>
            </a:r>
            <a:r>
              <a:rPr lang="en-US" sz="2800" dirty="0" err="1">
                <a:solidFill>
                  <a:srgbClr val="FFFF00"/>
                </a:solidFill>
              </a:rPr>
              <a:t>Speciale</a:t>
            </a:r>
            <a:r>
              <a:rPr lang="en-US" sz="2800" dirty="0">
                <a:solidFill>
                  <a:srgbClr val="FFFF00"/>
                </a:solidFill>
              </a:rPr>
              <a:t> </a:t>
            </a:r>
            <a:r>
              <a:rPr lang="en-US" sz="2800" dirty="0" err="1">
                <a:solidFill>
                  <a:srgbClr val="FFFF00"/>
                </a:solidFill>
              </a:rPr>
              <a:t>Projecten</a:t>
            </a:r>
            <a:r>
              <a:rPr lang="en-US" sz="2800" dirty="0">
                <a:solidFill>
                  <a:srgbClr val="FFFF00"/>
                </a:solidFill>
              </a:rPr>
              <a:t>)</a:t>
            </a:r>
          </a:p>
        </p:txBody>
      </p:sp>
      <p:pic>
        <p:nvPicPr>
          <p:cNvPr id="11" name="Picture 4" descr="Afbeeldingsresultaat voor world map icon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82018" y="64442"/>
            <a:ext cx="1430336" cy="700262"/>
          </a:xfrm>
          <a:prstGeom prst="rect">
            <a:avLst/>
          </a:prstGeom>
          <a:noFill/>
          <a:extLst>
            <a:ext uri="{909E8E84-426E-40DD-AFC4-6F175D3DCCD1}">
              <a14:hiddenFill xmlns:a14="http://schemas.microsoft.com/office/drawing/2010/main">
                <a:solidFill>
                  <a:srgbClr val="FFFFFF"/>
                </a:solidFill>
              </a14:hiddenFill>
            </a:ext>
          </a:extLst>
        </p:spPr>
      </p:pic>
      <p:sp>
        <p:nvSpPr>
          <p:cNvPr id="110" name="Tekstvak 109"/>
          <p:cNvSpPr txBox="1"/>
          <p:nvPr/>
        </p:nvSpPr>
        <p:spPr>
          <a:xfrm>
            <a:off x="1472106" y="6190305"/>
            <a:ext cx="6109912" cy="646331"/>
          </a:xfrm>
          <a:prstGeom prst="rect">
            <a:avLst/>
          </a:prstGeom>
          <a:solidFill>
            <a:srgbClr val="FFC000"/>
          </a:solidFill>
          <a:ln>
            <a:solidFill>
              <a:schemeClr val="tx1"/>
            </a:solidFill>
          </a:ln>
        </p:spPr>
        <p:txBody>
          <a:bodyPr wrap="square" rtlCol="0">
            <a:spAutoFit/>
          </a:bodyPr>
          <a:lstStyle/>
          <a:p>
            <a:r>
              <a:rPr lang="nl-NL" dirty="0">
                <a:hlinkClick r:id="rId3"/>
              </a:rPr>
              <a:t>https://www1.han.nl/insite/studenten/naar-het-buitenland/han-projecten/project-theewaterskloof/</a:t>
            </a:r>
            <a:endParaRPr lang="nl-NL" dirty="0"/>
          </a:p>
        </p:txBody>
      </p:sp>
      <p:pic>
        <p:nvPicPr>
          <p:cNvPr id="4" name="Afbeelding 3">
            <a:extLst>
              <a:ext uri="{FF2B5EF4-FFF2-40B4-BE49-F238E27FC236}">
                <a16:creationId xmlns:a16="http://schemas.microsoft.com/office/drawing/2014/main" id="{A5127136-39A1-4EE8-B1EC-C53A6E329014}"/>
              </a:ext>
            </a:extLst>
          </p:cNvPr>
          <p:cNvPicPr>
            <a:picLocks noChangeAspect="1"/>
          </p:cNvPicPr>
          <p:nvPr/>
        </p:nvPicPr>
        <p:blipFill>
          <a:blip r:embed="rId4"/>
          <a:stretch>
            <a:fillRect/>
          </a:stretch>
        </p:blipFill>
        <p:spPr>
          <a:xfrm>
            <a:off x="1510935" y="1335480"/>
            <a:ext cx="5615729" cy="4808286"/>
          </a:xfrm>
          <a:prstGeom prst="rect">
            <a:avLst/>
          </a:prstGeom>
        </p:spPr>
      </p:pic>
    </p:spTree>
    <p:extLst>
      <p:ext uri="{BB962C8B-B14F-4D97-AF65-F5344CB8AC3E}">
        <p14:creationId xmlns:p14="http://schemas.microsoft.com/office/powerpoint/2010/main" val="21190354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9E9F7A84-DA5B-4525-B238-6FEC2F8C82FE}"/>
              </a:ext>
            </a:extLst>
          </p:cNvPr>
          <p:cNvSpPr/>
          <p:nvPr/>
        </p:nvSpPr>
        <p:spPr>
          <a:xfrm>
            <a:off x="311085" y="1027522"/>
            <a:ext cx="8502977" cy="557124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5" name="Rechthoek 44"/>
          <p:cNvSpPr/>
          <p:nvPr/>
        </p:nvSpPr>
        <p:spPr>
          <a:xfrm>
            <a:off x="0" y="0"/>
            <a:ext cx="9144000" cy="7647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4" descr="Afbeeldingsresultaat voor world map icon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82018" y="64442"/>
            <a:ext cx="1430336" cy="700262"/>
          </a:xfrm>
          <a:prstGeom prst="rect">
            <a:avLst/>
          </a:prstGeom>
          <a:noFill/>
          <a:extLst>
            <a:ext uri="{909E8E84-426E-40DD-AFC4-6F175D3DCCD1}">
              <a14:hiddenFill xmlns:a14="http://schemas.microsoft.com/office/drawing/2010/main">
                <a:solidFill>
                  <a:srgbClr val="FFFFFF"/>
                </a:solidFill>
              </a14:hiddenFill>
            </a:ext>
          </a:extLst>
        </p:spPr>
      </p:pic>
      <p:sp>
        <p:nvSpPr>
          <p:cNvPr id="2" name="Tekstvak 1">
            <a:extLst>
              <a:ext uri="{FF2B5EF4-FFF2-40B4-BE49-F238E27FC236}">
                <a16:creationId xmlns:a16="http://schemas.microsoft.com/office/drawing/2014/main" id="{95D84EE6-403A-44E5-9609-00433A98382B}"/>
              </a:ext>
            </a:extLst>
          </p:cNvPr>
          <p:cNvSpPr txBox="1"/>
          <p:nvPr/>
        </p:nvSpPr>
        <p:spPr>
          <a:xfrm>
            <a:off x="1706252" y="2017336"/>
            <a:ext cx="5448692" cy="1107996"/>
          </a:xfrm>
          <a:prstGeom prst="rect">
            <a:avLst/>
          </a:prstGeom>
          <a:noFill/>
        </p:spPr>
        <p:txBody>
          <a:bodyPr wrap="square" rtlCol="0">
            <a:spAutoFit/>
          </a:bodyPr>
          <a:lstStyle/>
          <a:p>
            <a:pPr algn="ctr"/>
            <a:r>
              <a:rPr lang="nl-NL" sz="6600" b="1" dirty="0">
                <a:solidFill>
                  <a:schemeClr val="bg2"/>
                </a:solidFill>
              </a:rPr>
              <a:t>AFSTUDEREN</a:t>
            </a:r>
          </a:p>
        </p:txBody>
      </p:sp>
      <p:sp>
        <p:nvSpPr>
          <p:cNvPr id="6" name="Tekstvak 5">
            <a:extLst>
              <a:ext uri="{FF2B5EF4-FFF2-40B4-BE49-F238E27FC236}">
                <a16:creationId xmlns:a16="http://schemas.microsoft.com/office/drawing/2014/main" id="{B074427B-6D7A-4F87-AC10-D099389721D3}"/>
              </a:ext>
            </a:extLst>
          </p:cNvPr>
          <p:cNvSpPr txBox="1"/>
          <p:nvPr/>
        </p:nvSpPr>
        <p:spPr>
          <a:xfrm>
            <a:off x="0" y="116632"/>
            <a:ext cx="6876256" cy="523220"/>
          </a:xfrm>
          <a:prstGeom prst="rect">
            <a:avLst/>
          </a:prstGeom>
          <a:noFill/>
        </p:spPr>
        <p:txBody>
          <a:bodyPr wrap="square" rtlCol="0">
            <a:spAutoFit/>
          </a:bodyPr>
          <a:lstStyle/>
          <a:p>
            <a:r>
              <a:rPr lang="en-US" sz="2800" dirty="0" err="1">
                <a:solidFill>
                  <a:srgbClr val="FFFF00"/>
                </a:solidFill>
              </a:rPr>
              <a:t>Mogelijkheden</a:t>
            </a:r>
            <a:r>
              <a:rPr lang="en-US" sz="2800" dirty="0">
                <a:solidFill>
                  <a:srgbClr val="FFFF00"/>
                </a:solidFill>
              </a:rPr>
              <a:t>: </a:t>
            </a:r>
            <a:r>
              <a:rPr lang="en-US" sz="2800" dirty="0" err="1">
                <a:solidFill>
                  <a:srgbClr val="FFFF00"/>
                </a:solidFill>
              </a:rPr>
              <a:t>Afstuderen</a:t>
            </a:r>
            <a:endParaRPr lang="en-US" sz="2800" dirty="0">
              <a:solidFill>
                <a:srgbClr val="FFFF00"/>
              </a:solidFill>
            </a:endParaRPr>
          </a:p>
        </p:txBody>
      </p:sp>
    </p:spTree>
    <p:extLst>
      <p:ext uri="{BB962C8B-B14F-4D97-AF65-F5344CB8AC3E}">
        <p14:creationId xmlns:p14="http://schemas.microsoft.com/office/powerpoint/2010/main" val="9655877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Afbeeldingsresultaat voor wereldkaart&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612" y="1555556"/>
            <a:ext cx="8800113" cy="4364856"/>
          </a:xfrm>
          <a:prstGeom prst="rect">
            <a:avLst/>
          </a:prstGeom>
          <a:noFill/>
          <a:extLst>
            <a:ext uri="{909E8E84-426E-40DD-AFC4-6F175D3DCCD1}">
              <a14:hiddenFill xmlns:a14="http://schemas.microsoft.com/office/drawing/2010/main">
                <a:solidFill>
                  <a:srgbClr val="FFFFFF"/>
                </a:solidFill>
              </a14:hiddenFill>
            </a:ext>
          </a:extLst>
        </p:spPr>
      </p:pic>
      <p:sp>
        <p:nvSpPr>
          <p:cNvPr id="7" name="Tekstvak 6"/>
          <p:cNvSpPr txBox="1"/>
          <p:nvPr/>
        </p:nvSpPr>
        <p:spPr>
          <a:xfrm>
            <a:off x="138612" y="881336"/>
            <a:ext cx="8712968" cy="584775"/>
          </a:xfrm>
          <a:prstGeom prst="rect">
            <a:avLst/>
          </a:prstGeom>
          <a:noFill/>
        </p:spPr>
        <p:txBody>
          <a:bodyPr wrap="square" rtlCol="0">
            <a:spAutoFit/>
          </a:bodyPr>
          <a:lstStyle/>
          <a:p>
            <a:r>
              <a:rPr lang="nl-NL" sz="3200" b="1" dirty="0"/>
              <a:t>Waar kun je afstuderen.</a:t>
            </a:r>
          </a:p>
        </p:txBody>
      </p:sp>
      <p:sp>
        <p:nvSpPr>
          <p:cNvPr id="45" name="Rechthoek 44"/>
          <p:cNvSpPr/>
          <p:nvPr/>
        </p:nvSpPr>
        <p:spPr>
          <a:xfrm>
            <a:off x="0" y="0"/>
            <a:ext cx="9144000" cy="7647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kstvak 45"/>
          <p:cNvSpPr txBox="1"/>
          <p:nvPr/>
        </p:nvSpPr>
        <p:spPr>
          <a:xfrm>
            <a:off x="0" y="116632"/>
            <a:ext cx="6876256" cy="523220"/>
          </a:xfrm>
          <a:prstGeom prst="rect">
            <a:avLst/>
          </a:prstGeom>
          <a:noFill/>
        </p:spPr>
        <p:txBody>
          <a:bodyPr wrap="square" rtlCol="0">
            <a:spAutoFit/>
          </a:bodyPr>
          <a:lstStyle/>
          <a:p>
            <a:r>
              <a:rPr lang="en-US" sz="2800" dirty="0" err="1">
                <a:solidFill>
                  <a:srgbClr val="FFFF00"/>
                </a:solidFill>
              </a:rPr>
              <a:t>Mogelijkheden</a:t>
            </a:r>
            <a:r>
              <a:rPr lang="en-US" sz="2800" dirty="0">
                <a:solidFill>
                  <a:srgbClr val="FFFF00"/>
                </a:solidFill>
              </a:rPr>
              <a:t>: </a:t>
            </a:r>
            <a:r>
              <a:rPr lang="en-US" sz="2800" dirty="0" err="1">
                <a:solidFill>
                  <a:srgbClr val="FFFF00"/>
                </a:solidFill>
              </a:rPr>
              <a:t>Afstuderen</a:t>
            </a:r>
            <a:endParaRPr lang="en-US" sz="2800" dirty="0">
              <a:solidFill>
                <a:srgbClr val="FFFF00"/>
              </a:solidFill>
            </a:endParaRPr>
          </a:p>
        </p:txBody>
      </p:sp>
      <p:pic>
        <p:nvPicPr>
          <p:cNvPr id="11" name="Picture 4" descr="Afbeeldingsresultaat voor world map icon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82018" y="64442"/>
            <a:ext cx="1430336" cy="700262"/>
          </a:xfrm>
          <a:prstGeom prst="rect">
            <a:avLst/>
          </a:prstGeom>
          <a:noFill/>
          <a:extLst>
            <a:ext uri="{909E8E84-426E-40DD-AFC4-6F175D3DCCD1}">
              <a14:hiddenFill xmlns:a14="http://schemas.microsoft.com/office/drawing/2010/main">
                <a:solidFill>
                  <a:srgbClr val="FFFFFF"/>
                </a:solidFill>
              </a14:hiddenFill>
            </a:ext>
          </a:extLst>
        </p:spPr>
      </p:pic>
      <p:sp>
        <p:nvSpPr>
          <p:cNvPr id="57" name="Tekstvak 56"/>
          <p:cNvSpPr txBox="1"/>
          <p:nvPr/>
        </p:nvSpPr>
        <p:spPr>
          <a:xfrm>
            <a:off x="1472808" y="2712744"/>
            <a:ext cx="2887392" cy="646331"/>
          </a:xfrm>
          <a:prstGeom prst="rect">
            <a:avLst/>
          </a:prstGeom>
          <a:solidFill>
            <a:srgbClr val="FFC000"/>
          </a:solidFill>
          <a:ln>
            <a:solidFill>
              <a:schemeClr val="tx1"/>
            </a:solidFill>
          </a:ln>
        </p:spPr>
        <p:txBody>
          <a:bodyPr wrap="square" rtlCol="0">
            <a:spAutoFit/>
          </a:bodyPr>
          <a:lstStyle/>
          <a:p>
            <a:r>
              <a:rPr lang="nl-NL" dirty="0"/>
              <a:t>Afstuderen kent de zelfde uitdagingen als een stage</a:t>
            </a:r>
          </a:p>
        </p:txBody>
      </p:sp>
      <p:pic>
        <p:nvPicPr>
          <p:cNvPr id="11270" name="Picture 6" descr="Afbeeldingsresultaat voor company icon&qu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7651" y="2630300"/>
            <a:ext cx="342680" cy="34268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6" descr="Afbeeldingsresultaat voor company icon&qu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33576" y="2929297"/>
            <a:ext cx="342680" cy="34268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6" descr="Afbeeldingsresultaat voor company icon&qu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38128" y="3498926"/>
            <a:ext cx="342680" cy="34268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6" descr="Afbeeldingsresultaat voor company icon&qu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90436" y="4528571"/>
            <a:ext cx="342680" cy="342680"/>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6" descr="Afbeeldingsresultaat voor company icon&qu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19391" y="3812668"/>
            <a:ext cx="342680" cy="342680"/>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descr="Afbeeldingsresultaat voor company icon&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74216" y="2832255"/>
            <a:ext cx="281450" cy="28145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8" descr="Afbeeldingsresultaat voor company icon&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03896" y="3286485"/>
            <a:ext cx="281450" cy="281450"/>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8" descr="Afbeeldingsresultaat voor company icon&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38818" y="4317542"/>
            <a:ext cx="281450" cy="281450"/>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8" descr="Afbeeldingsresultaat voor company icon&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11050" y="1977701"/>
            <a:ext cx="281450" cy="281450"/>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8" descr="Afbeeldingsresultaat voor company icon&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23466" y="2256963"/>
            <a:ext cx="281450" cy="281450"/>
          </a:xfrm>
          <a:prstGeom prst="rect">
            <a:avLst/>
          </a:prstGeom>
          <a:noFill/>
          <a:extLst>
            <a:ext uri="{909E8E84-426E-40DD-AFC4-6F175D3DCCD1}">
              <a14:hiddenFill xmlns:a14="http://schemas.microsoft.com/office/drawing/2010/main">
                <a:solidFill>
                  <a:srgbClr val="FFFFFF"/>
                </a:solidFill>
              </a14:hiddenFill>
            </a:ext>
          </a:extLst>
        </p:spPr>
      </p:pic>
      <p:sp>
        <p:nvSpPr>
          <p:cNvPr id="19" name="Tekstvak 18">
            <a:extLst>
              <a:ext uri="{FF2B5EF4-FFF2-40B4-BE49-F238E27FC236}">
                <a16:creationId xmlns:a16="http://schemas.microsoft.com/office/drawing/2014/main" id="{3F3A3AD0-079D-4493-8A5D-9A99B98A84F3}"/>
              </a:ext>
            </a:extLst>
          </p:cNvPr>
          <p:cNvSpPr txBox="1"/>
          <p:nvPr/>
        </p:nvSpPr>
        <p:spPr>
          <a:xfrm>
            <a:off x="2748804" y="3518440"/>
            <a:ext cx="2887392" cy="923330"/>
          </a:xfrm>
          <a:prstGeom prst="rect">
            <a:avLst/>
          </a:prstGeom>
          <a:solidFill>
            <a:srgbClr val="FFC000"/>
          </a:solidFill>
          <a:ln>
            <a:solidFill>
              <a:schemeClr val="tx1"/>
            </a:solidFill>
          </a:ln>
        </p:spPr>
        <p:txBody>
          <a:bodyPr wrap="square" rtlCol="0">
            <a:spAutoFit/>
          </a:bodyPr>
          <a:lstStyle/>
          <a:p>
            <a:r>
              <a:rPr lang="nl-NL" dirty="0"/>
              <a:t>SLB-</a:t>
            </a:r>
            <a:r>
              <a:rPr lang="nl-NL" dirty="0" err="1"/>
              <a:t>ers</a:t>
            </a:r>
            <a:r>
              <a:rPr lang="nl-NL" dirty="0"/>
              <a:t> raden het vaak af vanwege een verhoogd risico op complicaties!!!</a:t>
            </a:r>
          </a:p>
        </p:txBody>
      </p:sp>
      <p:sp>
        <p:nvSpPr>
          <p:cNvPr id="20" name="Tekstvak 19">
            <a:extLst>
              <a:ext uri="{FF2B5EF4-FFF2-40B4-BE49-F238E27FC236}">
                <a16:creationId xmlns:a16="http://schemas.microsoft.com/office/drawing/2014/main" id="{7CF8C2BB-541B-4D08-ACE8-59E68EBFF12A}"/>
              </a:ext>
            </a:extLst>
          </p:cNvPr>
          <p:cNvSpPr txBox="1"/>
          <p:nvPr/>
        </p:nvSpPr>
        <p:spPr>
          <a:xfrm>
            <a:off x="4563933" y="4598992"/>
            <a:ext cx="2887392" cy="923330"/>
          </a:xfrm>
          <a:prstGeom prst="rect">
            <a:avLst/>
          </a:prstGeom>
          <a:solidFill>
            <a:srgbClr val="FFC000"/>
          </a:solidFill>
          <a:ln>
            <a:solidFill>
              <a:schemeClr val="tx1"/>
            </a:solidFill>
          </a:ln>
        </p:spPr>
        <p:txBody>
          <a:bodyPr wrap="square" rtlCol="0">
            <a:spAutoFit/>
          </a:bodyPr>
          <a:lstStyle/>
          <a:p>
            <a:r>
              <a:rPr lang="nl-NL" dirty="0"/>
              <a:t>Student moet dit </a:t>
            </a:r>
            <a:r>
              <a:rPr lang="nl-NL" b="1" dirty="0"/>
              <a:t>zeer goed voorbereiden</a:t>
            </a:r>
            <a:r>
              <a:rPr lang="nl-NL" dirty="0"/>
              <a:t>. BB helpt daar bij waar het kan.</a:t>
            </a:r>
          </a:p>
        </p:txBody>
      </p:sp>
    </p:spTree>
    <p:extLst>
      <p:ext uri="{BB962C8B-B14F-4D97-AF65-F5344CB8AC3E}">
        <p14:creationId xmlns:p14="http://schemas.microsoft.com/office/powerpoint/2010/main" val="24259481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kstvak 2"/>
          <p:cNvSpPr txBox="1"/>
          <p:nvPr/>
        </p:nvSpPr>
        <p:spPr>
          <a:xfrm>
            <a:off x="276130" y="1013988"/>
            <a:ext cx="8578159" cy="5632311"/>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nl-NL" dirty="0"/>
              <a:t>Bureau Buitenland algemeen (minor, stage, afstuderen)</a:t>
            </a:r>
            <a:br>
              <a:rPr lang="nl-NL" dirty="0"/>
            </a:br>
            <a:r>
              <a:rPr lang="nl-NL" dirty="0">
                <a:hlinkClick r:id="rId2"/>
              </a:rPr>
              <a:t>https://onderwijsonline.han.nl/elearning/content/YyRK96Dl</a:t>
            </a:r>
            <a:br>
              <a:rPr lang="nl-NL" dirty="0"/>
            </a:br>
            <a:endParaRPr lang="nl-NL" dirty="0"/>
          </a:p>
          <a:p>
            <a:pPr marL="285750" indent="-285750">
              <a:buFont typeface="Arial" panose="020B0604020202020204" pitchFamily="34" charset="0"/>
              <a:buChar char="•"/>
            </a:pPr>
            <a:r>
              <a:rPr lang="nl-NL" dirty="0"/>
              <a:t>Contactpersonen algemeen</a:t>
            </a:r>
            <a:br>
              <a:rPr lang="nl-NL" dirty="0"/>
            </a:br>
            <a:r>
              <a:rPr lang="nl-NL" dirty="0">
                <a:hlinkClick r:id="rId3"/>
              </a:rPr>
              <a:t>https://www1.han.nl/insite/en/students/going-abroad/international-office/index.xml</a:t>
            </a:r>
            <a:br>
              <a:rPr lang="nl-NL" dirty="0"/>
            </a:br>
            <a:endParaRPr lang="nl-NL" dirty="0"/>
          </a:p>
          <a:p>
            <a:pPr marL="285750" indent="-285750">
              <a:buFont typeface="Arial" panose="020B0604020202020204" pitchFamily="34" charset="0"/>
              <a:buChar char="•"/>
            </a:pPr>
            <a:r>
              <a:rPr lang="nl-NL" dirty="0"/>
              <a:t>Partner informatie (zoeken naar een partner)</a:t>
            </a:r>
            <a:br>
              <a:rPr lang="nl-NL" dirty="0"/>
            </a:br>
            <a:r>
              <a:rPr lang="nl-NL" dirty="0">
                <a:hlinkClick r:id="rId4"/>
              </a:rPr>
              <a:t>https://han.moveon4.de/publisher/5/eng#</a:t>
            </a:r>
            <a:br>
              <a:rPr lang="nl-NL" dirty="0"/>
            </a:br>
            <a:endParaRPr lang="nl-NL" dirty="0"/>
          </a:p>
          <a:p>
            <a:pPr marL="285750" indent="-285750">
              <a:buFont typeface="Arial" panose="020B0604020202020204" pitchFamily="34" charset="0"/>
              <a:buChar char="•"/>
            </a:pPr>
            <a:r>
              <a:rPr lang="nl-NL" dirty="0"/>
              <a:t>Customer </a:t>
            </a:r>
            <a:r>
              <a:rPr lang="nl-NL" dirty="0" err="1"/>
              <a:t>Journey</a:t>
            </a:r>
            <a:r>
              <a:rPr lang="nl-NL" dirty="0"/>
              <a:t> voor </a:t>
            </a:r>
            <a:r>
              <a:rPr lang="nl-NL" dirty="0" err="1"/>
              <a:t>minoren</a:t>
            </a:r>
            <a:r>
              <a:rPr lang="nl-NL" dirty="0"/>
              <a:t> bij partners</a:t>
            </a:r>
            <a:br>
              <a:rPr lang="nl-NL" dirty="0"/>
            </a:br>
            <a:r>
              <a:rPr lang="nl-NL" dirty="0">
                <a:hlinkClick r:id="rId5"/>
              </a:rPr>
              <a:t>https://specials.han.nl/sites/studyabroad-engineering/</a:t>
            </a:r>
            <a:endParaRPr lang="nl-NL" dirty="0"/>
          </a:p>
          <a:p>
            <a:pPr marL="285750" indent="-285750">
              <a:buFont typeface="Arial" panose="020B0604020202020204" pitchFamily="34" charset="0"/>
              <a:buChar char="•"/>
            </a:pPr>
            <a:endParaRPr lang="nl-NL" dirty="0"/>
          </a:p>
          <a:p>
            <a:pPr marL="285750" indent="-285750">
              <a:buFont typeface="Arial" panose="020B0604020202020204" pitchFamily="34" charset="0"/>
              <a:buChar char="•"/>
            </a:pPr>
            <a:r>
              <a:rPr lang="nl-NL" dirty="0"/>
              <a:t>Examencommissie contact</a:t>
            </a:r>
            <a:br>
              <a:rPr lang="nl-NL" dirty="0"/>
            </a:br>
            <a:r>
              <a:rPr lang="nl-NL" dirty="0">
                <a:hlinkClick r:id="rId6"/>
              </a:rPr>
              <a:t>examencommissie.aim@han.nl</a:t>
            </a:r>
            <a:endParaRPr lang="nl-NL" dirty="0"/>
          </a:p>
          <a:p>
            <a:pPr marL="285750" indent="-285750">
              <a:buFont typeface="Arial" panose="020B0604020202020204" pitchFamily="34" charset="0"/>
              <a:buChar char="•"/>
            </a:pPr>
            <a:endParaRPr lang="nl-NL" dirty="0"/>
          </a:p>
          <a:p>
            <a:pPr marL="285750" indent="-285750">
              <a:buFont typeface="Arial" panose="020B0604020202020204" pitchFamily="34" charset="0"/>
              <a:buChar char="•"/>
            </a:pPr>
            <a:r>
              <a:rPr lang="nl-NL" dirty="0"/>
              <a:t>Beurzen</a:t>
            </a:r>
            <a:br>
              <a:rPr lang="nl-NL" dirty="0"/>
            </a:br>
            <a:r>
              <a:rPr lang="nl-NL" dirty="0">
                <a:hlinkClick r:id="rId7"/>
              </a:rPr>
              <a:t>https://www1.han.nl/insite/en/students/going-abroad/scholarships/what-is-a-scholarship-grant/</a:t>
            </a:r>
            <a:br>
              <a:rPr lang="nl-NL" dirty="0">
                <a:hlinkClick r:id="rId7"/>
              </a:rPr>
            </a:br>
            <a:endParaRPr lang="nl-NL" dirty="0"/>
          </a:p>
          <a:p>
            <a:pPr marL="285750" indent="-285750">
              <a:buFont typeface="Arial" panose="020B0604020202020204" pitchFamily="34" charset="0"/>
              <a:buChar char="•"/>
            </a:pPr>
            <a:r>
              <a:rPr lang="nl-NL" dirty="0"/>
              <a:t>NB: Bovenstaande paden leiden vaak tot meer detail-paden. </a:t>
            </a:r>
          </a:p>
        </p:txBody>
      </p:sp>
      <p:sp>
        <p:nvSpPr>
          <p:cNvPr id="45" name="Rechthoek 44"/>
          <p:cNvSpPr/>
          <p:nvPr/>
        </p:nvSpPr>
        <p:spPr>
          <a:xfrm>
            <a:off x="0" y="0"/>
            <a:ext cx="9144000" cy="7647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kstvak 45"/>
          <p:cNvSpPr txBox="1"/>
          <p:nvPr/>
        </p:nvSpPr>
        <p:spPr>
          <a:xfrm>
            <a:off x="0" y="116632"/>
            <a:ext cx="6876256" cy="523220"/>
          </a:xfrm>
          <a:prstGeom prst="rect">
            <a:avLst/>
          </a:prstGeom>
          <a:noFill/>
        </p:spPr>
        <p:txBody>
          <a:bodyPr wrap="square" rtlCol="0">
            <a:spAutoFit/>
          </a:bodyPr>
          <a:lstStyle/>
          <a:p>
            <a:r>
              <a:rPr lang="en-US" sz="2800" dirty="0" err="1">
                <a:solidFill>
                  <a:srgbClr val="FFFF00"/>
                </a:solidFill>
              </a:rPr>
              <a:t>Informatiebronnen</a:t>
            </a:r>
            <a:r>
              <a:rPr lang="en-US" sz="2800" dirty="0">
                <a:solidFill>
                  <a:srgbClr val="FFFF00"/>
                </a:solidFill>
              </a:rPr>
              <a:t> </a:t>
            </a:r>
            <a:r>
              <a:rPr lang="en-US" sz="2800" dirty="0" err="1">
                <a:solidFill>
                  <a:srgbClr val="FFFF00"/>
                </a:solidFill>
              </a:rPr>
              <a:t>buitenland</a:t>
            </a:r>
            <a:endParaRPr lang="en-US" sz="2800" dirty="0">
              <a:solidFill>
                <a:srgbClr val="FFFF00"/>
              </a:solidFill>
            </a:endParaRPr>
          </a:p>
        </p:txBody>
      </p:sp>
      <p:pic>
        <p:nvPicPr>
          <p:cNvPr id="11" name="Picture 4" descr="Afbeeldingsresultaat voor world map icon 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582018" y="64442"/>
            <a:ext cx="1430336" cy="700262"/>
          </a:xfrm>
          <a:prstGeom prst="rect">
            <a:avLst/>
          </a:prstGeom>
          <a:noFill/>
          <a:extLst>
            <a:ext uri="{909E8E84-426E-40DD-AFC4-6F175D3DCCD1}">
              <a14:hiddenFill xmlns:a14="http://schemas.microsoft.com/office/drawing/2010/main">
                <a:solidFill>
                  <a:srgbClr val="FFFFFF"/>
                </a:solidFill>
              </a14:hiddenFill>
            </a:ext>
          </a:extLst>
        </p:spPr>
      </p:pic>
      <p:sp>
        <p:nvSpPr>
          <p:cNvPr id="34" name="Tekstvak 33"/>
          <p:cNvSpPr txBox="1"/>
          <p:nvPr/>
        </p:nvSpPr>
        <p:spPr>
          <a:xfrm>
            <a:off x="5892082" y="3234610"/>
            <a:ext cx="3120272" cy="1754326"/>
          </a:xfrm>
          <a:prstGeom prst="rect">
            <a:avLst/>
          </a:prstGeom>
          <a:solidFill>
            <a:srgbClr val="FFC000"/>
          </a:solidFill>
          <a:ln>
            <a:solidFill>
              <a:schemeClr val="tx1"/>
            </a:solidFill>
          </a:ln>
        </p:spPr>
        <p:txBody>
          <a:bodyPr wrap="square" rtlCol="0">
            <a:spAutoFit/>
          </a:bodyPr>
          <a:lstStyle/>
          <a:p>
            <a:r>
              <a:rPr lang="nl-NL" dirty="0"/>
              <a:t>Bij alle stappen zijn de BB-leden bereid om je te helpen. Echter..... </a:t>
            </a:r>
            <a:r>
              <a:rPr lang="nl-NL" b="1" dirty="0"/>
              <a:t>er wordt de nodige zelfstandigheid, creativiteit en doorzettingsvermogen van je verwacht</a:t>
            </a:r>
            <a:r>
              <a:rPr lang="nl-NL" dirty="0"/>
              <a:t>.</a:t>
            </a:r>
            <a:endParaRPr lang="nl-NL" b="1" dirty="0"/>
          </a:p>
        </p:txBody>
      </p:sp>
    </p:spTree>
    <p:extLst>
      <p:ext uri="{BB962C8B-B14F-4D97-AF65-F5344CB8AC3E}">
        <p14:creationId xmlns:p14="http://schemas.microsoft.com/office/powerpoint/2010/main" val="18285386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hthoek 44"/>
          <p:cNvSpPr/>
          <p:nvPr/>
        </p:nvSpPr>
        <p:spPr>
          <a:xfrm>
            <a:off x="0" y="0"/>
            <a:ext cx="9144000" cy="7647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kstvak 45"/>
          <p:cNvSpPr txBox="1"/>
          <p:nvPr/>
        </p:nvSpPr>
        <p:spPr>
          <a:xfrm>
            <a:off x="0" y="116632"/>
            <a:ext cx="6876256" cy="523220"/>
          </a:xfrm>
          <a:prstGeom prst="rect">
            <a:avLst/>
          </a:prstGeom>
          <a:noFill/>
        </p:spPr>
        <p:txBody>
          <a:bodyPr wrap="square" rtlCol="0">
            <a:spAutoFit/>
          </a:bodyPr>
          <a:lstStyle/>
          <a:p>
            <a:r>
              <a:rPr lang="en-US" sz="2800" dirty="0">
                <a:solidFill>
                  <a:srgbClr val="FFFF00"/>
                </a:solidFill>
              </a:rPr>
              <a:t>…</a:t>
            </a:r>
          </a:p>
        </p:txBody>
      </p:sp>
      <p:pic>
        <p:nvPicPr>
          <p:cNvPr id="11" name="Picture 4" descr="Afbeeldingsresultaat voor world map icon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82018" y="64442"/>
            <a:ext cx="1430336" cy="700262"/>
          </a:xfrm>
          <a:prstGeom prst="rect">
            <a:avLst/>
          </a:prstGeom>
          <a:noFill/>
          <a:extLst>
            <a:ext uri="{909E8E84-426E-40DD-AFC4-6F175D3DCCD1}">
              <a14:hiddenFill xmlns:a14="http://schemas.microsoft.com/office/drawing/2010/main">
                <a:solidFill>
                  <a:srgbClr val="FFFFFF"/>
                </a:solidFill>
              </a14:hiddenFill>
            </a:ext>
          </a:extLst>
        </p:spPr>
      </p:pic>
      <p:sp>
        <p:nvSpPr>
          <p:cNvPr id="3" name="Tekstvak 2"/>
          <p:cNvSpPr txBox="1"/>
          <p:nvPr/>
        </p:nvSpPr>
        <p:spPr>
          <a:xfrm>
            <a:off x="276130" y="1013988"/>
            <a:ext cx="8578159" cy="5509200"/>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nl-NL" sz="3600" dirty="0"/>
              <a:t>Nog even dit</a:t>
            </a:r>
            <a:br>
              <a:rPr lang="nl-NL" dirty="0"/>
            </a:br>
            <a:br>
              <a:rPr lang="nl-NL" dirty="0"/>
            </a:br>
            <a:r>
              <a:rPr lang="nl-NL" sz="2800" b="1" dirty="0">
                <a:solidFill>
                  <a:srgbClr val="FF0000"/>
                </a:solidFill>
              </a:rPr>
              <a:t>De voorbereiding kost tijd</a:t>
            </a:r>
            <a:br>
              <a:rPr lang="nl-NL" sz="2800" b="1" dirty="0"/>
            </a:br>
            <a:br>
              <a:rPr lang="nl-NL" sz="2800" b="1" dirty="0"/>
            </a:br>
            <a:r>
              <a:rPr lang="nl-NL" sz="2800" b="1" dirty="0">
                <a:solidFill>
                  <a:srgbClr val="C00000"/>
                </a:solidFill>
              </a:rPr>
              <a:t>De papierwinkel voelt enorm</a:t>
            </a:r>
            <a:br>
              <a:rPr lang="nl-NL" sz="2800" b="1" dirty="0"/>
            </a:br>
            <a:br>
              <a:rPr lang="nl-NL" sz="2800" b="1" dirty="0"/>
            </a:br>
            <a:r>
              <a:rPr lang="nl-NL" sz="2800" b="1" dirty="0">
                <a:solidFill>
                  <a:schemeClr val="bg1">
                    <a:lumMod val="85000"/>
                  </a:schemeClr>
                </a:solidFill>
              </a:rPr>
              <a:t>De procedures lijken vaag</a:t>
            </a:r>
            <a:br>
              <a:rPr lang="nl-NL" sz="2800" b="1" dirty="0"/>
            </a:br>
            <a:br>
              <a:rPr lang="nl-NL" sz="2800" b="1" dirty="0"/>
            </a:br>
            <a:r>
              <a:rPr lang="nl-NL" sz="2800" b="1" dirty="0">
                <a:solidFill>
                  <a:srgbClr val="FF0000"/>
                </a:solidFill>
              </a:rPr>
              <a:t>Communicatie met buitenlandse instellingen is soms een uitdaging</a:t>
            </a:r>
            <a:br>
              <a:rPr lang="nl-NL" sz="2800" b="1" dirty="0">
                <a:solidFill>
                  <a:srgbClr val="FF0000"/>
                </a:solidFill>
              </a:rPr>
            </a:br>
            <a:br>
              <a:rPr lang="nl-NL" sz="2800" b="1" dirty="0">
                <a:solidFill>
                  <a:srgbClr val="FF0000"/>
                </a:solidFill>
              </a:rPr>
            </a:br>
            <a:r>
              <a:rPr lang="nl-NL" sz="2800" b="1" dirty="0">
                <a:solidFill>
                  <a:srgbClr val="FF0000"/>
                </a:solidFill>
              </a:rPr>
              <a:t>Zorg voor voldoende geld!</a:t>
            </a:r>
          </a:p>
          <a:p>
            <a:endParaRPr lang="nl-NL" dirty="0"/>
          </a:p>
        </p:txBody>
      </p:sp>
      <p:sp>
        <p:nvSpPr>
          <p:cNvPr id="34" name="Tekstvak 33"/>
          <p:cNvSpPr txBox="1"/>
          <p:nvPr/>
        </p:nvSpPr>
        <p:spPr>
          <a:xfrm>
            <a:off x="5038029" y="4927209"/>
            <a:ext cx="3676453" cy="1477328"/>
          </a:xfrm>
          <a:prstGeom prst="rect">
            <a:avLst/>
          </a:prstGeom>
          <a:solidFill>
            <a:srgbClr val="FFC000"/>
          </a:solidFill>
          <a:ln>
            <a:solidFill>
              <a:schemeClr val="tx1"/>
            </a:solidFill>
          </a:ln>
        </p:spPr>
        <p:txBody>
          <a:bodyPr wrap="square" rtlCol="0">
            <a:spAutoFit/>
          </a:bodyPr>
          <a:lstStyle/>
          <a:p>
            <a:r>
              <a:rPr lang="nl-NL" dirty="0"/>
              <a:t>Bij alle stappen zijn de BB-leden bereid om je te helpen. Echter..... </a:t>
            </a:r>
            <a:r>
              <a:rPr lang="nl-NL" b="1" dirty="0"/>
              <a:t>er wordt de nodige zelfstandigheid, creativiteit en doorzettingsvermogen van je verwacht</a:t>
            </a:r>
            <a:r>
              <a:rPr lang="nl-NL" dirty="0"/>
              <a:t>.</a:t>
            </a:r>
            <a:endParaRPr lang="nl-NL" b="1" dirty="0"/>
          </a:p>
        </p:txBody>
      </p:sp>
      <p:pic>
        <p:nvPicPr>
          <p:cNvPr id="7170" name="Picture 2" descr="Bureaucratie Archives – Antagonist Blog">
            <a:extLst>
              <a:ext uri="{FF2B5EF4-FFF2-40B4-BE49-F238E27FC236}">
                <a16:creationId xmlns:a16="http://schemas.microsoft.com/office/drawing/2014/main" id="{B9873181-CD94-4866-85B7-C23B8F9548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6766" y="1941923"/>
            <a:ext cx="2809046" cy="2159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96855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hthoek 44"/>
          <p:cNvSpPr/>
          <p:nvPr/>
        </p:nvSpPr>
        <p:spPr>
          <a:xfrm>
            <a:off x="0" y="0"/>
            <a:ext cx="9144000" cy="7647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kstvak 45"/>
          <p:cNvSpPr txBox="1"/>
          <p:nvPr/>
        </p:nvSpPr>
        <p:spPr>
          <a:xfrm>
            <a:off x="0" y="116632"/>
            <a:ext cx="6876256" cy="523220"/>
          </a:xfrm>
          <a:prstGeom prst="rect">
            <a:avLst/>
          </a:prstGeom>
          <a:noFill/>
        </p:spPr>
        <p:txBody>
          <a:bodyPr wrap="square" rtlCol="0">
            <a:spAutoFit/>
          </a:bodyPr>
          <a:lstStyle/>
          <a:p>
            <a:r>
              <a:rPr lang="en-US" sz="2800" dirty="0">
                <a:solidFill>
                  <a:srgbClr val="FFFF00"/>
                </a:solidFill>
              </a:rPr>
              <a:t>…</a:t>
            </a:r>
          </a:p>
        </p:txBody>
      </p:sp>
      <p:pic>
        <p:nvPicPr>
          <p:cNvPr id="11" name="Picture 4" descr="Afbeeldingsresultaat voor world map icon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82018" y="64442"/>
            <a:ext cx="1430336" cy="700262"/>
          </a:xfrm>
          <a:prstGeom prst="rect">
            <a:avLst/>
          </a:prstGeom>
          <a:noFill/>
          <a:extLst>
            <a:ext uri="{909E8E84-426E-40DD-AFC4-6F175D3DCCD1}">
              <a14:hiddenFill xmlns:a14="http://schemas.microsoft.com/office/drawing/2010/main">
                <a:solidFill>
                  <a:srgbClr val="FFFFFF"/>
                </a:solidFill>
              </a14:hiddenFill>
            </a:ext>
          </a:extLst>
        </p:spPr>
      </p:pic>
      <p:sp>
        <p:nvSpPr>
          <p:cNvPr id="3" name="Tekstvak 2"/>
          <p:cNvSpPr txBox="1"/>
          <p:nvPr/>
        </p:nvSpPr>
        <p:spPr>
          <a:xfrm>
            <a:off x="276130" y="1013988"/>
            <a:ext cx="8578159" cy="5447645"/>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nl-NL" sz="3600" dirty="0"/>
              <a:t>Is het al die moeite waard…?</a:t>
            </a:r>
            <a:br>
              <a:rPr lang="nl-NL" dirty="0"/>
            </a:br>
            <a:br>
              <a:rPr lang="nl-NL" dirty="0"/>
            </a:br>
            <a:br>
              <a:rPr lang="nl-NL" dirty="0"/>
            </a:br>
            <a:br>
              <a:rPr lang="nl-NL" dirty="0"/>
            </a:br>
            <a:br>
              <a:rPr lang="nl-NL" dirty="0"/>
            </a:br>
            <a:br>
              <a:rPr lang="nl-NL" dirty="0"/>
            </a:br>
            <a:br>
              <a:rPr lang="nl-NL" dirty="0"/>
            </a:br>
            <a:br>
              <a:rPr lang="nl-NL" dirty="0"/>
            </a:br>
            <a:br>
              <a:rPr lang="nl-NL" dirty="0"/>
            </a:br>
            <a:br>
              <a:rPr lang="nl-NL" dirty="0"/>
            </a:br>
            <a:br>
              <a:rPr lang="nl-NL" dirty="0"/>
            </a:br>
            <a:br>
              <a:rPr lang="nl-NL" dirty="0"/>
            </a:br>
            <a:br>
              <a:rPr lang="nl-NL" dirty="0"/>
            </a:br>
            <a:br>
              <a:rPr lang="nl-NL" dirty="0"/>
            </a:br>
            <a:br>
              <a:rPr lang="nl-NL" dirty="0"/>
            </a:br>
            <a:br>
              <a:rPr lang="nl-NL" dirty="0"/>
            </a:br>
            <a:br>
              <a:rPr lang="nl-NL" dirty="0"/>
            </a:br>
            <a:r>
              <a:rPr lang="nl-NL" sz="2400" b="1" dirty="0">
                <a:solidFill>
                  <a:srgbClr val="00B050"/>
                </a:solidFill>
              </a:rPr>
              <a:t>Bijna alle studenten zijn positief over hun buitenlandavontuur</a:t>
            </a:r>
          </a:p>
        </p:txBody>
      </p:sp>
      <p:pic>
        <p:nvPicPr>
          <p:cNvPr id="9218" name="Picture 2" descr="10 Things You Should Do That Will Make You A Better Person - Society19 UK">
            <a:extLst>
              <a:ext uri="{FF2B5EF4-FFF2-40B4-BE49-F238E27FC236}">
                <a16:creationId xmlns:a16="http://schemas.microsoft.com/office/drawing/2014/main" id="{13DB5B7C-83B1-4370-B273-B11B4F6FB3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1947" y="1997260"/>
            <a:ext cx="5839814" cy="3649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88918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hthoek 44"/>
          <p:cNvSpPr/>
          <p:nvPr/>
        </p:nvSpPr>
        <p:spPr>
          <a:xfrm>
            <a:off x="0" y="0"/>
            <a:ext cx="9144000" cy="7647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kstvak 45"/>
          <p:cNvSpPr txBox="1"/>
          <p:nvPr/>
        </p:nvSpPr>
        <p:spPr>
          <a:xfrm>
            <a:off x="0" y="116632"/>
            <a:ext cx="6876256" cy="523220"/>
          </a:xfrm>
          <a:prstGeom prst="rect">
            <a:avLst/>
          </a:prstGeom>
          <a:noFill/>
        </p:spPr>
        <p:txBody>
          <a:bodyPr wrap="square" rtlCol="0">
            <a:spAutoFit/>
          </a:bodyPr>
          <a:lstStyle/>
          <a:p>
            <a:r>
              <a:rPr lang="en-US" sz="2800" dirty="0" err="1">
                <a:solidFill>
                  <a:srgbClr val="FFFF00"/>
                </a:solidFill>
              </a:rPr>
              <a:t>Vragen</a:t>
            </a:r>
            <a:endParaRPr lang="en-US" sz="2800" dirty="0">
              <a:solidFill>
                <a:srgbClr val="FFFF00"/>
              </a:solidFill>
            </a:endParaRPr>
          </a:p>
        </p:txBody>
      </p:sp>
      <p:pic>
        <p:nvPicPr>
          <p:cNvPr id="11" name="Picture 4" descr="Afbeeldingsresultaat voor world map icon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82018" y="64442"/>
            <a:ext cx="1430336" cy="700262"/>
          </a:xfrm>
          <a:prstGeom prst="rect">
            <a:avLst/>
          </a:prstGeom>
          <a:noFill/>
          <a:extLst>
            <a:ext uri="{909E8E84-426E-40DD-AFC4-6F175D3DCCD1}">
              <a14:hiddenFill xmlns:a14="http://schemas.microsoft.com/office/drawing/2010/main">
                <a:solidFill>
                  <a:srgbClr val="FFFFFF"/>
                </a:solidFill>
              </a14:hiddenFill>
            </a:ext>
          </a:extLst>
        </p:spPr>
      </p:pic>
      <p:sp>
        <p:nvSpPr>
          <p:cNvPr id="34" name="Tekstvak 33"/>
          <p:cNvSpPr txBox="1"/>
          <p:nvPr/>
        </p:nvSpPr>
        <p:spPr>
          <a:xfrm>
            <a:off x="683533" y="4300960"/>
            <a:ext cx="7890097" cy="646331"/>
          </a:xfrm>
          <a:prstGeom prst="rect">
            <a:avLst/>
          </a:prstGeom>
          <a:solidFill>
            <a:srgbClr val="FFC000"/>
          </a:solidFill>
          <a:ln>
            <a:solidFill>
              <a:schemeClr val="tx1"/>
            </a:solidFill>
          </a:ln>
        </p:spPr>
        <p:txBody>
          <a:bodyPr wrap="square" rtlCol="0">
            <a:spAutoFit/>
          </a:bodyPr>
          <a:lstStyle/>
          <a:p>
            <a:r>
              <a:rPr lang="nl-NL" dirty="0"/>
              <a:t>Na afloop van deze sessie, kunnen de aanwezige leden ook persoonlijk worden benaderd.</a:t>
            </a:r>
            <a:endParaRPr lang="nl-NL" b="1" dirty="0"/>
          </a:p>
        </p:txBody>
      </p:sp>
      <p:sp>
        <p:nvSpPr>
          <p:cNvPr id="3" name="Tekstvak 2"/>
          <p:cNvSpPr txBox="1"/>
          <p:nvPr/>
        </p:nvSpPr>
        <p:spPr>
          <a:xfrm>
            <a:off x="2754513" y="2534970"/>
            <a:ext cx="3748138" cy="1569660"/>
          </a:xfrm>
          <a:prstGeom prst="rect">
            <a:avLst/>
          </a:prstGeom>
          <a:noFill/>
          <a:ln>
            <a:solidFill>
              <a:schemeClr val="tx1"/>
            </a:solidFill>
          </a:ln>
        </p:spPr>
        <p:txBody>
          <a:bodyPr wrap="square" rtlCol="0">
            <a:spAutoFit/>
          </a:bodyPr>
          <a:lstStyle/>
          <a:p>
            <a:r>
              <a:rPr lang="nl-NL" sz="9600" dirty="0"/>
              <a:t>??????</a:t>
            </a:r>
          </a:p>
        </p:txBody>
      </p:sp>
    </p:spTree>
    <p:extLst>
      <p:ext uri="{BB962C8B-B14F-4D97-AF65-F5344CB8AC3E}">
        <p14:creationId xmlns:p14="http://schemas.microsoft.com/office/powerpoint/2010/main" val="165765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kstvak 6"/>
          <p:cNvSpPr txBox="1"/>
          <p:nvPr/>
        </p:nvSpPr>
        <p:spPr>
          <a:xfrm>
            <a:off x="138612" y="881336"/>
            <a:ext cx="8712968" cy="584775"/>
          </a:xfrm>
          <a:prstGeom prst="rect">
            <a:avLst/>
          </a:prstGeom>
          <a:noFill/>
        </p:spPr>
        <p:txBody>
          <a:bodyPr wrap="square" rtlCol="0">
            <a:spAutoFit/>
          </a:bodyPr>
          <a:lstStyle/>
          <a:p>
            <a:r>
              <a:rPr lang="nl-NL" sz="3200" b="1" dirty="0"/>
              <a:t>Bureau Buitenland-AIM(</a:t>
            </a:r>
            <a:r>
              <a:rPr lang="nl-NL" sz="3200" b="1" u="sng" dirty="0"/>
              <a:t>BI-AIM</a:t>
            </a:r>
            <a:r>
              <a:rPr lang="nl-NL" sz="3200" b="1" dirty="0"/>
              <a:t>)  </a:t>
            </a:r>
          </a:p>
        </p:txBody>
      </p:sp>
      <p:sp>
        <p:nvSpPr>
          <p:cNvPr id="45" name="Rechthoek 44"/>
          <p:cNvSpPr/>
          <p:nvPr/>
        </p:nvSpPr>
        <p:spPr>
          <a:xfrm>
            <a:off x="0" y="0"/>
            <a:ext cx="9144000" cy="7647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kstvak 45"/>
          <p:cNvSpPr txBox="1"/>
          <p:nvPr/>
        </p:nvSpPr>
        <p:spPr>
          <a:xfrm>
            <a:off x="0" y="116632"/>
            <a:ext cx="6876256" cy="523220"/>
          </a:xfrm>
          <a:prstGeom prst="rect">
            <a:avLst/>
          </a:prstGeom>
          <a:noFill/>
        </p:spPr>
        <p:txBody>
          <a:bodyPr wrap="square" rtlCol="0">
            <a:spAutoFit/>
          </a:bodyPr>
          <a:lstStyle/>
          <a:p>
            <a:r>
              <a:rPr lang="en-US" sz="2800" dirty="0">
                <a:solidFill>
                  <a:srgbClr val="FFFF00"/>
                </a:solidFill>
              </a:rPr>
              <a:t>Wie </a:t>
            </a:r>
            <a:r>
              <a:rPr lang="en-US" sz="2800" dirty="0" err="1">
                <a:solidFill>
                  <a:srgbClr val="FFFF00"/>
                </a:solidFill>
              </a:rPr>
              <a:t>zijn</a:t>
            </a:r>
            <a:r>
              <a:rPr lang="en-US" sz="2800" dirty="0">
                <a:solidFill>
                  <a:srgbClr val="FFFF00"/>
                </a:solidFill>
              </a:rPr>
              <a:t> BB-AIM (International Office)</a:t>
            </a:r>
          </a:p>
        </p:txBody>
      </p:sp>
      <p:pic>
        <p:nvPicPr>
          <p:cNvPr id="11" name="Picture 4" descr="Afbeeldingsresultaat voor world map icon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82018" y="64442"/>
            <a:ext cx="1430336" cy="700262"/>
          </a:xfrm>
          <a:prstGeom prst="rect">
            <a:avLst/>
          </a:prstGeom>
          <a:noFill/>
          <a:extLst>
            <a:ext uri="{909E8E84-426E-40DD-AFC4-6F175D3DCCD1}">
              <a14:hiddenFill xmlns:a14="http://schemas.microsoft.com/office/drawing/2010/main">
                <a:solidFill>
                  <a:srgbClr val="FFFFFF"/>
                </a:solidFill>
              </a14:hiddenFill>
            </a:ext>
          </a:extLst>
        </p:spPr>
      </p:pic>
      <p:pic>
        <p:nvPicPr>
          <p:cNvPr id="8" name="Afbeelding 7"/>
          <p:cNvPicPr>
            <a:picLocks noChangeAspect="1"/>
          </p:cNvPicPr>
          <p:nvPr/>
        </p:nvPicPr>
        <p:blipFill>
          <a:blip r:embed="rId3"/>
          <a:stretch>
            <a:fillRect/>
          </a:stretch>
        </p:blipFill>
        <p:spPr>
          <a:xfrm>
            <a:off x="655095" y="4338215"/>
            <a:ext cx="1621413" cy="1755137"/>
          </a:xfrm>
          <a:prstGeom prst="rect">
            <a:avLst/>
          </a:prstGeom>
        </p:spPr>
      </p:pic>
      <p:pic>
        <p:nvPicPr>
          <p:cNvPr id="10" name="Picture 4" descr="Floor van Loon-Polma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0571" y="1528845"/>
            <a:ext cx="1316327" cy="170999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Job Voge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2165" y="1466111"/>
            <a:ext cx="1291392" cy="1677602"/>
          </a:xfrm>
          <a:prstGeom prst="rect">
            <a:avLst/>
          </a:prstGeom>
          <a:noFill/>
          <a:extLst>
            <a:ext uri="{909E8E84-426E-40DD-AFC4-6F175D3DCCD1}">
              <a14:hiddenFill xmlns:a14="http://schemas.microsoft.com/office/drawing/2010/main">
                <a:solidFill>
                  <a:srgbClr val="FFFFFF"/>
                </a:solidFill>
              </a14:hiddenFill>
            </a:ext>
          </a:extLst>
        </p:spPr>
      </p:pic>
      <p:sp>
        <p:nvSpPr>
          <p:cNvPr id="30" name="Tekstvak 29"/>
          <p:cNvSpPr txBox="1"/>
          <p:nvPr/>
        </p:nvSpPr>
        <p:spPr>
          <a:xfrm>
            <a:off x="-219357" y="6084247"/>
            <a:ext cx="3284465" cy="769441"/>
          </a:xfrm>
          <a:prstGeom prst="rect">
            <a:avLst/>
          </a:prstGeom>
          <a:noFill/>
        </p:spPr>
        <p:txBody>
          <a:bodyPr wrap="square" rtlCol="0">
            <a:spAutoFit/>
          </a:bodyPr>
          <a:lstStyle/>
          <a:p>
            <a:pPr algn="ctr"/>
            <a:r>
              <a:rPr lang="nl-NL" sz="2400" b="1" dirty="0"/>
              <a:t>Karel de Heer</a:t>
            </a:r>
          </a:p>
          <a:p>
            <a:pPr algn="ctr"/>
            <a:r>
              <a:rPr lang="nl-NL" sz="2000" b="1" dirty="0">
                <a:solidFill>
                  <a:srgbClr val="0070C0"/>
                </a:solidFill>
              </a:rPr>
              <a:t>karel.deheer@han.nl </a:t>
            </a:r>
          </a:p>
        </p:txBody>
      </p:sp>
      <p:sp>
        <p:nvSpPr>
          <p:cNvPr id="31" name="Tekstvak 30"/>
          <p:cNvSpPr txBox="1"/>
          <p:nvPr/>
        </p:nvSpPr>
        <p:spPr>
          <a:xfrm>
            <a:off x="4623833" y="3129901"/>
            <a:ext cx="3284465" cy="769441"/>
          </a:xfrm>
          <a:prstGeom prst="rect">
            <a:avLst/>
          </a:prstGeom>
          <a:noFill/>
        </p:spPr>
        <p:txBody>
          <a:bodyPr wrap="square" rtlCol="0">
            <a:spAutoFit/>
          </a:bodyPr>
          <a:lstStyle/>
          <a:p>
            <a:pPr algn="ctr"/>
            <a:r>
              <a:rPr lang="nl-NL" sz="2400" b="1" dirty="0"/>
              <a:t>Job Vogel</a:t>
            </a:r>
          </a:p>
          <a:p>
            <a:pPr algn="ctr"/>
            <a:r>
              <a:rPr lang="nl-NL" sz="2000" b="1" dirty="0">
                <a:solidFill>
                  <a:srgbClr val="0070C0"/>
                </a:solidFill>
              </a:rPr>
              <a:t>job.vogel@han.nl </a:t>
            </a:r>
          </a:p>
        </p:txBody>
      </p:sp>
      <p:sp>
        <p:nvSpPr>
          <p:cNvPr id="32" name="Tekstvak 31"/>
          <p:cNvSpPr txBox="1"/>
          <p:nvPr/>
        </p:nvSpPr>
        <p:spPr>
          <a:xfrm>
            <a:off x="425128" y="3238840"/>
            <a:ext cx="3284465" cy="769441"/>
          </a:xfrm>
          <a:prstGeom prst="rect">
            <a:avLst/>
          </a:prstGeom>
          <a:noFill/>
        </p:spPr>
        <p:txBody>
          <a:bodyPr wrap="square" rtlCol="0">
            <a:spAutoFit/>
          </a:bodyPr>
          <a:lstStyle/>
          <a:p>
            <a:pPr algn="ctr"/>
            <a:r>
              <a:rPr lang="nl-NL" sz="2400" b="1" dirty="0"/>
              <a:t>Floor van Loon-Polman</a:t>
            </a:r>
          </a:p>
          <a:p>
            <a:pPr algn="ctr"/>
            <a:r>
              <a:rPr lang="nl-NL" sz="2000" b="1" dirty="0">
                <a:solidFill>
                  <a:srgbClr val="0070C0"/>
                </a:solidFill>
              </a:rPr>
              <a:t>floor.vanloon@han.nl </a:t>
            </a:r>
          </a:p>
        </p:txBody>
      </p:sp>
      <p:sp>
        <p:nvSpPr>
          <p:cNvPr id="3" name="Tekstvak 2"/>
          <p:cNvSpPr txBox="1"/>
          <p:nvPr/>
        </p:nvSpPr>
        <p:spPr>
          <a:xfrm>
            <a:off x="6952852" y="1907441"/>
            <a:ext cx="1416818" cy="584775"/>
          </a:xfrm>
          <a:prstGeom prst="rect">
            <a:avLst/>
          </a:prstGeom>
          <a:solidFill>
            <a:srgbClr val="00B0F0"/>
          </a:solidFill>
          <a:ln>
            <a:solidFill>
              <a:schemeClr val="tx1"/>
            </a:solidFill>
          </a:ln>
        </p:spPr>
        <p:txBody>
          <a:bodyPr wrap="square" rtlCol="0">
            <a:spAutoFit/>
          </a:bodyPr>
          <a:lstStyle/>
          <a:p>
            <a:r>
              <a:rPr lang="nl-NL" sz="1600" b="1" dirty="0"/>
              <a:t>Bureau 302, D0-vleugel</a:t>
            </a:r>
          </a:p>
        </p:txBody>
      </p:sp>
      <p:sp>
        <p:nvSpPr>
          <p:cNvPr id="34" name="Tekstvak 33"/>
          <p:cNvSpPr txBox="1"/>
          <p:nvPr/>
        </p:nvSpPr>
        <p:spPr>
          <a:xfrm>
            <a:off x="2776821" y="1907441"/>
            <a:ext cx="1416818" cy="584775"/>
          </a:xfrm>
          <a:prstGeom prst="rect">
            <a:avLst/>
          </a:prstGeom>
          <a:solidFill>
            <a:srgbClr val="00B0F0"/>
          </a:solidFill>
          <a:ln>
            <a:solidFill>
              <a:schemeClr val="tx1"/>
            </a:solidFill>
          </a:ln>
        </p:spPr>
        <p:txBody>
          <a:bodyPr wrap="square" rtlCol="0">
            <a:spAutoFit/>
          </a:bodyPr>
          <a:lstStyle/>
          <a:p>
            <a:r>
              <a:rPr lang="nl-NL" sz="1600" b="1" dirty="0"/>
              <a:t>Bureau 302, D0-vleugel</a:t>
            </a:r>
          </a:p>
        </p:txBody>
      </p:sp>
      <p:sp>
        <p:nvSpPr>
          <p:cNvPr id="35" name="Tekstvak 34"/>
          <p:cNvSpPr txBox="1"/>
          <p:nvPr/>
        </p:nvSpPr>
        <p:spPr>
          <a:xfrm>
            <a:off x="48984" y="4042999"/>
            <a:ext cx="1416818" cy="338554"/>
          </a:xfrm>
          <a:prstGeom prst="rect">
            <a:avLst/>
          </a:prstGeom>
          <a:solidFill>
            <a:srgbClr val="00B0F0"/>
          </a:solidFill>
          <a:ln>
            <a:solidFill>
              <a:schemeClr val="tx1"/>
            </a:solidFill>
          </a:ln>
        </p:spPr>
        <p:txBody>
          <a:bodyPr wrap="square" rtlCol="0">
            <a:spAutoFit/>
          </a:bodyPr>
          <a:lstStyle/>
          <a:p>
            <a:r>
              <a:rPr lang="nl-NL" sz="1600" b="1" dirty="0"/>
              <a:t>D017</a:t>
            </a:r>
          </a:p>
        </p:txBody>
      </p:sp>
      <p:pic>
        <p:nvPicPr>
          <p:cNvPr id="2" name="Picture 1">
            <a:extLst>
              <a:ext uri="{FF2B5EF4-FFF2-40B4-BE49-F238E27FC236}">
                <a16:creationId xmlns:a16="http://schemas.microsoft.com/office/drawing/2014/main" id="{187C080D-1663-4FD1-9345-3E303A2DFC57}"/>
              </a:ext>
            </a:extLst>
          </p:cNvPr>
          <p:cNvPicPr>
            <a:picLocks noChangeAspect="1"/>
          </p:cNvPicPr>
          <p:nvPr/>
        </p:nvPicPr>
        <p:blipFill>
          <a:blip r:embed="rId6"/>
          <a:stretch>
            <a:fillRect/>
          </a:stretch>
        </p:blipFill>
        <p:spPr>
          <a:xfrm>
            <a:off x="5724938" y="4325089"/>
            <a:ext cx="2071688" cy="1066800"/>
          </a:xfrm>
          <a:prstGeom prst="rect">
            <a:avLst/>
          </a:prstGeom>
        </p:spPr>
      </p:pic>
      <p:sp>
        <p:nvSpPr>
          <p:cNvPr id="19" name="Tekstvak 29">
            <a:extLst>
              <a:ext uri="{FF2B5EF4-FFF2-40B4-BE49-F238E27FC236}">
                <a16:creationId xmlns:a16="http://schemas.microsoft.com/office/drawing/2014/main" id="{1C4A6605-3DD6-4AAA-B231-56F41077BA4F}"/>
              </a:ext>
            </a:extLst>
          </p:cNvPr>
          <p:cNvSpPr txBox="1"/>
          <p:nvPr/>
        </p:nvSpPr>
        <p:spPr>
          <a:xfrm>
            <a:off x="5157235" y="5432915"/>
            <a:ext cx="3579261" cy="1138773"/>
          </a:xfrm>
          <a:prstGeom prst="rect">
            <a:avLst/>
          </a:prstGeom>
          <a:noFill/>
        </p:spPr>
        <p:txBody>
          <a:bodyPr wrap="square" rtlCol="0">
            <a:spAutoFit/>
          </a:bodyPr>
          <a:lstStyle/>
          <a:p>
            <a:pPr algn="ctr"/>
            <a:r>
              <a:rPr lang="nl-NL" sz="2400" b="1" dirty="0"/>
              <a:t>Bureau Internationalisering AIM</a:t>
            </a:r>
          </a:p>
          <a:p>
            <a:pPr algn="ctr"/>
            <a:r>
              <a:rPr lang="nl-NL" sz="2000" b="1" dirty="0">
                <a:solidFill>
                  <a:srgbClr val="0070C0"/>
                </a:solidFill>
              </a:rPr>
              <a:t>international.aim@han.nl</a:t>
            </a:r>
          </a:p>
        </p:txBody>
      </p:sp>
      <p:sp>
        <p:nvSpPr>
          <p:cNvPr id="21" name="Tekstvak 20">
            <a:extLst>
              <a:ext uri="{FF2B5EF4-FFF2-40B4-BE49-F238E27FC236}">
                <a16:creationId xmlns:a16="http://schemas.microsoft.com/office/drawing/2014/main" id="{6BAB3837-29A3-40FD-A3BF-B96413FE7220}"/>
              </a:ext>
            </a:extLst>
          </p:cNvPr>
          <p:cNvSpPr txBox="1"/>
          <p:nvPr/>
        </p:nvSpPr>
        <p:spPr>
          <a:xfrm>
            <a:off x="2374382" y="5601228"/>
            <a:ext cx="2684978" cy="1015663"/>
          </a:xfrm>
          <a:prstGeom prst="rect">
            <a:avLst/>
          </a:prstGeom>
          <a:noFill/>
        </p:spPr>
        <p:txBody>
          <a:bodyPr wrap="square">
            <a:spAutoFit/>
          </a:bodyPr>
          <a:lstStyle/>
          <a:p>
            <a:pPr algn="ctr"/>
            <a:r>
              <a:rPr lang="nl-NL" sz="2000" b="1" dirty="0"/>
              <a:t>Annika Treiber</a:t>
            </a:r>
          </a:p>
          <a:p>
            <a:pPr algn="ctr"/>
            <a:r>
              <a:rPr lang="nl-NL" sz="2000" b="1" dirty="0">
                <a:solidFill>
                  <a:srgbClr val="0070C0"/>
                </a:solidFill>
              </a:rPr>
              <a:t>annika.treiber@han.nl</a:t>
            </a:r>
          </a:p>
          <a:p>
            <a:pPr algn="ctr"/>
            <a:r>
              <a:rPr lang="nl-NL" sz="2000" b="1" u="sng" dirty="0"/>
              <a:t>BI-HAN</a:t>
            </a:r>
          </a:p>
        </p:txBody>
      </p:sp>
      <p:pic>
        <p:nvPicPr>
          <p:cNvPr id="1028" name="Picture 4" descr="Person Free Download And - Person Icon Png PNG Image | Transparent PNG Free  Download on SeekPNG">
            <a:extLst>
              <a:ext uri="{FF2B5EF4-FFF2-40B4-BE49-F238E27FC236}">
                <a16:creationId xmlns:a16="http://schemas.microsoft.com/office/drawing/2014/main" id="{80D06E54-C3E3-4943-9A36-F4DD752AAE5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194676" y="4258767"/>
            <a:ext cx="998963" cy="129634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99A3A337-0722-4CE3-9612-BEB9FC0CDBE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94676" y="3956413"/>
            <a:ext cx="1256456" cy="1644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5499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9E9F7A84-DA5B-4525-B238-6FEC2F8C82FE}"/>
              </a:ext>
            </a:extLst>
          </p:cNvPr>
          <p:cNvSpPr/>
          <p:nvPr/>
        </p:nvSpPr>
        <p:spPr>
          <a:xfrm>
            <a:off x="311085" y="1027522"/>
            <a:ext cx="8502977" cy="557124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5" name="Rechthoek 44"/>
          <p:cNvSpPr/>
          <p:nvPr/>
        </p:nvSpPr>
        <p:spPr>
          <a:xfrm>
            <a:off x="0" y="0"/>
            <a:ext cx="9144000" cy="7647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4" descr="Afbeeldingsresultaat voor world map icon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82018" y="64442"/>
            <a:ext cx="1430336" cy="700262"/>
          </a:xfrm>
          <a:prstGeom prst="rect">
            <a:avLst/>
          </a:prstGeom>
          <a:noFill/>
          <a:extLst>
            <a:ext uri="{909E8E84-426E-40DD-AFC4-6F175D3DCCD1}">
              <a14:hiddenFill xmlns:a14="http://schemas.microsoft.com/office/drawing/2010/main">
                <a:solidFill>
                  <a:srgbClr val="FFFFFF"/>
                </a:solidFill>
              </a14:hiddenFill>
            </a:ext>
          </a:extLst>
        </p:spPr>
      </p:pic>
      <p:sp>
        <p:nvSpPr>
          <p:cNvPr id="2" name="Tekstvak 1">
            <a:extLst>
              <a:ext uri="{FF2B5EF4-FFF2-40B4-BE49-F238E27FC236}">
                <a16:creationId xmlns:a16="http://schemas.microsoft.com/office/drawing/2014/main" id="{95D84EE6-403A-44E5-9609-00433A98382B}"/>
              </a:ext>
            </a:extLst>
          </p:cNvPr>
          <p:cNvSpPr txBox="1"/>
          <p:nvPr/>
        </p:nvSpPr>
        <p:spPr>
          <a:xfrm>
            <a:off x="2026763" y="2017336"/>
            <a:ext cx="4977352" cy="1107996"/>
          </a:xfrm>
          <a:prstGeom prst="rect">
            <a:avLst/>
          </a:prstGeom>
          <a:noFill/>
        </p:spPr>
        <p:txBody>
          <a:bodyPr wrap="square" rtlCol="0">
            <a:spAutoFit/>
          </a:bodyPr>
          <a:lstStyle/>
          <a:p>
            <a:pPr algn="ctr"/>
            <a:r>
              <a:rPr lang="nl-NL" sz="6600" b="1" dirty="0">
                <a:solidFill>
                  <a:schemeClr val="bg2"/>
                </a:solidFill>
              </a:rPr>
              <a:t>Buitenland?</a:t>
            </a:r>
          </a:p>
        </p:txBody>
      </p:sp>
      <p:sp>
        <p:nvSpPr>
          <p:cNvPr id="14" name="Tekstvak 13">
            <a:extLst>
              <a:ext uri="{FF2B5EF4-FFF2-40B4-BE49-F238E27FC236}">
                <a16:creationId xmlns:a16="http://schemas.microsoft.com/office/drawing/2014/main" id="{685C9E26-C975-4191-ADBC-8D0FA0F148F7}"/>
              </a:ext>
            </a:extLst>
          </p:cNvPr>
          <p:cNvSpPr txBox="1"/>
          <p:nvPr/>
        </p:nvSpPr>
        <p:spPr>
          <a:xfrm>
            <a:off x="0" y="116632"/>
            <a:ext cx="6876256" cy="523220"/>
          </a:xfrm>
          <a:prstGeom prst="rect">
            <a:avLst/>
          </a:prstGeom>
          <a:noFill/>
        </p:spPr>
        <p:txBody>
          <a:bodyPr wrap="square" rtlCol="0">
            <a:spAutoFit/>
          </a:bodyPr>
          <a:lstStyle/>
          <a:p>
            <a:r>
              <a:rPr lang="en-US" sz="2800" dirty="0" err="1">
                <a:solidFill>
                  <a:srgbClr val="FFFF00"/>
                </a:solidFill>
              </a:rPr>
              <a:t>Waarom</a:t>
            </a:r>
            <a:r>
              <a:rPr lang="en-US" sz="2800" dirty="0">
                <a:solidFill>
                  <a:srgbClr val="FFFF00"/>
                </a:solidFill>
              </a:rPr>
              <a:t> </a:t>
            </a:r>
            <a:r>
              <a:rPr lang="en-US" sz="2800" dirty="0" err="1">
                <a:solidFill>
                  <a:srgbClr val="FFFF00"/>
                </a:solidFill>
              </a:rPr>
              <a:t>naar</a:t>
            </a:r>
            <a:r>
              <a:rPr lang="en-US" sz="2800" dirty="0">
                <a:solidFill>
                  <a:srgbClr val="FFFF00"/>
                </a:solidFill>
              </a:rPr>
              <a:t> het </a:t>
            </a:r>
            <a:r>
              <a:rPr lang="en-US" sz="2800" dirty="0" err="1">
                <a:solidFill>
                  <a:srgbClr val="FFFF00"/>
                </a:solidFill>
              </a:rPr>
              <a:t>buitenland</a:t>
            </a:r>
            <a:r>
              <a:rPr lang="en-US" sz="2800" dirty="0">
                <a:solidFill>
                  <a:srgbClr val="FFFF00"/>
                </a:solidFill>
              </a:rPr>
              <a:t>?</a:t>
            </a:r>
          </a:p>
        </p:txBody>
      </p:sp>
    </p:spTree>
    <p:extLst>
      <p:ext uri="{BB962C8B-B14F-4D97-AF65-F5344CB8AC3E}">
        <p14:creationId xmlns:p14="http://schemas.microsoft.com/office/powerpoint/2010/main" val="2373195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hthoek 44"/>
          <p:cNvSpPr/>
          <p:nvPr/>
        </p:nvSpPr>
        <p:spPr>
          <a:xfrm>
            <a:off x="0" y="0"/>
            <a:ext cx="9144000" cy="7647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kstvak 7"/>
          <p:cNvSpPr txBox="1"/>
          <p:nvPr/>
        </p:nvSpPr>
        <p:spPr>
          <a:xfrm>
            <a:off x="138612" y="881336"/>
            <a:ext cx="8712968" cy="3539430"/>
          </a:xfrm>
          <a:prstGeom prst="rect">
            <a:avLst/>
          </a:prstGeom>
          <a:noFill/>
        </p:spPr>
        <p:txBody>
          <a:bodyPr wrap="square" rtlCol="0">
            <a:spAutoFit/>
          </a:bodyPr>
          <a:lstStyle/>
          <a:p>
            <a:r>
              <a:rPr lang="nl-NL" sz="3200" b="1" dirty="0"/>
              <a:t>Redenen om een deel van je studie in </a:t>
            </a:r>
            <a:r>
              <a:rPr lang="nl-NL" sz="3200" b="1" u="sng" dirty="0"/>
              <a:t>Nederland </a:t>
            </a:r>
            <a:r>
              <a:rPr lang="nl-NL" sz="3200" b="1" dirty="0"/>
              <a:t>te doen en niet in het buitenland </a:t>
            </a:r>
          </a:p>
          <a:p>
            <a:pPr marL="457200" indent="-457200">
              <a:buFont typeface="+mj-lt"/>
              <a:buAutoNum type="arabicPeriod"/>
            </a:pPr>
            <a:r>
              <a:rPr lang="nl-NL" sz="3200" dirty="0">
                <a:solidFill>
                  <a:srgbClr val="002060"/>
                </a:solidFill>
              </a:rPr>
              <a:t>Veilig (</a:t>
            </a:r>
            <a:r>
              <a:rPr lang="nl-NL" sz="2800" b="1" i="1" dirty="0">
                <a:solidFill>
                  <a:srgbClr val="00B050"/>
                </a:solidFill>
              </a:rPr>
              <a:t>Bekende paden voor alle betrokkenen</a:t>
            </a:r>
            <a:r>
              <a:rPr lang="nl-NL" sz="3200" dirty="0">
                <a:solidFill>
                  <a:srgbClr val="002060"/>
                </a:solidFill>
              </a:rPr>
              <a:t>)</a:t>
            </a:r>
          </a:p>
          <a:p>
            <a:pPr marL="457200" indent="-457200">
              <a:buFont typeface="+mj-lt"/>
              <a:buAutoNum type="arabicPeriod"/>
            </a:pPr>
            <a:r>
              <a:rPr lang="nl-NL" sz="3200" dirty="0">
                <a:solidFill>
                  <a:srgbClr val="002060"/>
                </a:solidFill>
              </a:rPr>
              <a:t>Voorspelbaar (</a:t>
            </a:r>
            <a:r>
              <a:rPr lang="nl-NL" sz="2800" b="1" i="1" dirty="0">
                <a:solidFill>
                  <a:srgbClr val="00B050"/>
                </a:solidFill>
              </a:rPr>
              <a:t>De kans dat er onverwachte hobbels/tegenslagen komen, is klein</a:t>
            </a:r>
            <a:r>
              <a:rPr lang="nl-NL" sz="3200" dirty="0">
                <a:solidFill>
                  <a:srgbClr val="002060"/>
                </a:solidFill>
              </a:rPr>
              <a:t>)</a:t>
            </a:r>
          </a:p>
          <a:p>
            <a:pPr marL="457200" indent="-457200">
              <a:buFont typeface="+mj-lt"/>
              <a:buAutoNum type="arabicPeriod"/>
            </a:pPr>
            <a:r>
              <a:rPr lang="nl-NL" sz="3200" dirty="0">
                <a:solidFill>
                  <a:srgbClr val="002060"/>
                </a:solidFill>
              </a:rPr>
              <a:t>Weinig "geregel" (</a:t>
            </a:r>
            <a:r>
              <a:rPr lang="nl-NL" sz="2800" b="1" i="1" dirty="0">
                <a:solidFill>
                  <a:srgbClr val="00B050"/>
                </a:solidFill>
              </a:rPr>
              <a:t>Zonder al te veel drama is het te regelen</a:t>
            </a:r>
            <a:r>
              <a:rPr lang="nl-NL" sz="3200" dirty="0">
                <a:solidFill>
                  <a:srgbClr val="002060"/>
                </a:solidFill>
              </a:rPr>
              <a:t>)</a:t>
            </a:r>
          </a:p>
        </p:txBody>
      </p:sp>
      <p:sp>
        <p:nvSpPr>
          <p:cNvPr id="46" name="Tekstvak 45"/>
          <p:cNvSpPr txBox="1"/>
          <p:nvPr/>
        </p:nvSpPr>
        <p:spPr>
          <a:xfrm>
            <a:off x="0" y="116632"/>
            <a:ext cx="6876256" cy="523220"/>
          </a:xfrm>
          <a:prstGeom prst="rect">
            <a:avLst/>
          </a:prstGeom>
          <a:noFill/>
        </p:spPr>
        <p:txBody>
          <a:bodyPr wrap="square" rtlCol="0">
            <a:spAutoFit/>
          </a:bodyPr>
          <a:lstStyle/>
          <a:p>
            <a:r>
              <a:rPr lang="en-US" sz="2800" dirty="0" err="1">
                <a:solidFill>
                  <a:srgbClr val="FFFF00"/>
                </a:solidFill>
              </a:rPr>
              <a:t>Waarom</a:t>
            </a:r>
            <a:r>
              <a:rPr lang="en-US" sz="2800" dirty="0">
                <a:solidFill>
                  <a:srgbClr val="FFFF00"/>
                </a:solidFill>
              </a:rPr>
              <a:t> </a:t>
            </a:r>
            <a:r>
              <a:rPr lang="en-US" sz="2800" b="1" u="sng" dirty="0">
                <a:solidFill>
                  <a:srgbClr val="FFFF00"/>
                </a:solidFill>
              </a:rPr>
              <a:t>NIET</a:t>
            </a:r>
            <a:r>
              <a:rPr lang="en-US" sz="2800" dirty="0">
                <a:solidFill>
                  <a:srgbClr val="FFFF00"/>
                </a:solidFill>
              </a:rPr>
              <a:t> </a:t>
            </a:r>
            <a:r>
              <a:rPr lang="en-US" sz="2800" dirty="0" err="1">
                <a:solidFill>
                  <a:srgbClr val="FFFF00"/>
                </a:solidFill>
              </a:rPr>
              <a:t>naar</a:t>
            </a:r>
            <a:r>
              <a:rPr lang="en-US" sz="2800">
                <a:solidFill>
                  <a:srgbClr val="FFFF00"/>
                </a:solidFill>
              </a:rPr>
              <a:t> het  </a:t>
            </a:r>
            <a:r>
              <a:rPr lang="en-US" sz="2800" dirty="0" err="1">
                <a:solidFill>
                  <a:srgbClr val="FFFF00"/>
                </a:solidFill>
              </a:rPr>
              <a:t>buitenland</a:t>
            </a:r>
            <a:endParaRPr lang="en-US" sz="2800" dirty="0">
              <a:solidFill>
                <a:srgbClr val="FFFF00"/>
              </a:solidFill>
            </a:endParaRPr>
          </a:p>
        </p:txBody>
      </p:sp>
      <p:pic>
        <p:nvPicPr>
          <p:cNvPr id="11" name="Picture 4" descr="Afbeeldingsresultaat voor world map icon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82018" y="64442"/>
            <a:ext cx="1430336" cy="700262"/>
          </a:xfrm>
          <a:prstGeom prst="rect">
            <a:avLst/>
          </a:prstGeom>
          <a:noFill/>
          <a:extLst>
            <a:ext uri="{909E8E84-426E-40DD-AFC4-6F175D3DCCD1}">
              <a14:hiddenFill xmlns:a14="http://schemas.microsoft.com/office/drawing/2010/main">
                <a:solidFill>
                  <a:srgbClr val="FFFFFF"/>
                </a:solidFill>
              </a14:hiddenFill>
            </a:ext>
          </a:extLst>
        </p:spPr>
      </p:pic>
      <p:sp>
        <p:nvSpPr>
          <p:cNvPr id="6" name="Tekstvak 5">
            <a:extLst>
              <a:ext uri="{FF2B5EF4-FFF2-40B4-BE49-F238E27FC236}">
                <a16:creationId xmlns:a16="http://schemas.microsoft.com/office/drawing/2014/main" id="{F679D494-2618-4869-A0E8-4DAFA7662075}"/>
              </a:ext>
            </a:extLst>
          </p:cNvPr>
          <p:cNvSpPr txBox="1"/>
          <p:nvPr/>
        </p:nvSpPr>
        <p:spPr>
          <a:xfrm>
            <a:off x="2802252" y="4697653"/>
            <a:ext cx="3539495" cy="1477328"/>
          </a:xfrm>
          <a:prstGeom prst="rect">
            <a:avLst/>
          </a:prstGeom>
          <a:solidFill>
            <a:srgbClr val="FFC000"/>
          </a:solidFill>
          <a:ln>
            <a:solidFill>
              <a:schemeClr val="tx1"/>
            </a:solidFill>
          </a:ln>
        </p:spPr>
        <p:txBody>
          <a:bodyPr wrap="square" rtlCol="0">
            <a:spAutoFit/>
          </a:bodyPr>
          <a:lstStyle/>
          <a:p>
            <a:r>
              <a:rPr lang="nl-NL" dirty="0"/>
              <a:t>Allemaal valide redenen om voor een Nederlandse stage of minor te kiezen.</a:t>
            </a:r>
          </a:p>
          <a:p>
            <a:r>
              <a:rPr lang="nl-NL" dirty="0"/>
              <a:t>Waarom dan een buitenland minor overwegen????????</a:t>
            </a:r>
          </a:p>
        </p:txBody>
      </p:sp>
    </p:spTree>
    <p:extLst>
      <p:ext uri="{BB962C8B-B14F-4D97-AF65-F5344CB8AC3E}">
        <p14:creationId xmlns:p14="http://schemas.microsoft.com/office/powerpoint/2010/main" val="3603801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hthoek 44"/>
          <p:cNvSpPr/>
          <p:nvPr/>
        </p:nvSpPr>
        <p:spPr>
          <a:xfrm>
            <a:off x="0" y="0"/>
            <a:ext cx="9144000" cy="7647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kstvak 7"/>
          <p:cNvSpPr txBox="1"/>
          <p:nvPr/>
        </p:nvSpPr>
        <p:spPr>
          <a:xfrm>
            <a:off x="138612" y="881336"/>
            <a:ext cx="8712968" cy="6001643"/>
          </a:xfrm>
          <a:prstGeom prst="rect">
            <a:avLst/>
          </a:prstGeom>
          <a:noFill/>
        </p:spPr>
        <p:txBody>
          <a:bodyPr wrap="square" rtlCol="0">
            <a:spAutoFit/>
          </a:bodyPr>
          <a:lstStyle/>
          <a:p>
            <a:r>
              <a:rPr lang="nl-NL" sz="3200" b="1" dirty="0"/>
              <a:t>Redenen om een deel van je studie in het buitenland te doen </a:t>
            </a:r>
          </a:p>
          <a:p>
            <a:pPr marL="457200" indent="-457200">
              <a:buFont typeface="+mj-lt"/>
              <a:buAutoNum type="arabicPeriod"/>
            </a:pPr>
            <a:r>
              <a:rPr lang="nl-NL" sz="3200" dirty="0">
                <a:solidFill>
                  <a:srgbClr val="002060"/>
                </a:solidFill>
              </a:rPr>
              <a:t>Persoonlijke ontwikkeling (</a:t>
            </a:r>
            <a:r>
              <a:rPr lang="nl-NL" sz="2800" b="1" i="1" dirty="0">
                <a:solidFill>
                  <a:srgbClr val="0070C0"/>
                </a:solidFill>
              </a:rPr>
              <a:t>Verantwoordelijkheid nemen en dragen</a:t>
            </a:r>
            <a:r>
              <a:rPr lang="nl-NL" sz="3200" dirty="0">
                <a:solidFill>
                  <a:srgbClr val="002060"/>
                </a:solidFill>
              </a:rPr>
              <a:t>)</a:t>
            </a:r>
          </a:p>
          <a:p>
            <a:pPr marL="457200" indent="-457200">
              <a:buFont typeface="+mj-lt"/>
              <a:buAutoNum type="arabicPeriod"/>
            </a:pPr>
            <a:r>
              <a:rPr lang="nl-NL" sz="3200" dirty="0">
                <a:solidFill>
                  <a:srgbClr val="002060"/>
                </a:solidFill>
              </a:rPr>
              <a:t>Internationale ervaring (</a:t>
            </a:r>
            <a:r>
              <a:rPr lang="nl-NL" sz="2800" b="1" i="1" dirty="0">
                <a:solidFill>
                  <a:srgbClr val="0070C0"/>
                </a:solidFill>
              </a:rPr>
              <a:t>Er is een hele wereld buiten Nederland</a:t>
            </a:r>
            <a:r>
              <a:rPr lang="nl-NL" sz="3200" dirty="0">
                <a:solidFill>
                  <a:srgbClr val="002060"/>
                </a:solidFill>
              </a:rPr>
              <a:t>)</a:t>
            </a:r>
          </a:p>
          <a:p>
            <a:pPr marL="457200" indent="-457200">
              <a:buFont typeface="+mj-lt"/>
              <a:buAutoNum type="arabicPeriod"/>
            </a:pPr>
            <a:r>
              <a:rPr lang="nl-NL" sz="3200" dirty="0">
                <a:solidFill>
                  <a:srgbClr val="002060"/>
                </a:solidFill>
              </a:rPr>
              <a:t>De uitdaging (</a:t>
            </a:r>
            <a:r>
              <a:rPr lang="nl-NL" sz="2800" b="1" i="1" dirty="0">
                <a:solidFill>
                  <a:srgbClr val="0070C0"/>
                </a:solidFill>
              </a:rPr>
              <a:t>Neem eens een onbekende weg. Wie weet wat je tegenkomt.</a:t>
            </a:r>
            <a:r>
              <a:rPr lang="nl-NL" sz="3200" dirty="0">
                <a:solidFill>
                  <a:srgbClr val="002060"/>
                </a:solidFill>
              </a:rPr>
              <a:t>)</a:t>
            </a:r>
          </a:p>
          <a:p>
            <a:pPr marL="457200" indent="-457200">
              <a:buFont typeface="+mj-lt"/>
              <a:buAutoNum type="arabicPeriod"/>
            </a:pPr>
            <a:r>
              <a:rPr lang="nl-NL" sz="3200" dirty="0">
                <a:solidFill>
                  <a:srgbClr val="002060"/>
                </a:solidFill>
              </a:rPr>
              <a:t>De courses (</a:t>
            </a:r>
            <a:r>
              <a:rPr lang="nl-NL" sz="2800" b="1" i="1" dirty="0">
                <a:solidFill>
                  <a:srgbClr val="0070C0"/>
                </a:solidFill>
              </a:rPr>
              <a:t>Sommige instituten hebben gespecialiseerde courses </a:t>
            </a:r>
            <a:r>
              <a:rPr lang="nl-NL" sz="2800" dirty="0">
                <a:solidFill>
                  <a:srgbClr val="002060"/>
                </a:solidFill>
              </a:rPr>
              <a:t> </a:t>
            </a:r>
            <a:r>
              <a:rPr lang="nl-NL" sz="3200" dirty="0">
                <a:solidFill>
                  <a:srgbClr val="002060"/>
                </a:solidFill>
              </a:rPr>
              <a:t>)</a:t>
            </a:r>
          </a:p>
          <a:p>
            <a:pPr marL="457200" indent="-457200">
              <a:buFont typeface="+mj-lt"/>
              <a:buAutoNum type="arabicPeriod"/>
            </a:pPr>
            <a:r>
              <a:rPr lang="nl-NL" sz="3200" dirty="0">
                <a:solidFill>
                  <a:srgbClr val="002060"/>
                </a:solidFill>
              </a:rPr>
              <a:t>Het staat goed op je CV (</a:t>
            </a:r>
            <a:r>
              <a:rPr lang="nl-NL" sz="2800" b="1" i="1" dirty="0">
                <a:solidFill>
                  <a:srgbClr val="0070C0"/>
                </a:solidFill>
              </a:rPr>
              <a:t>Bedrijven houden van ondernemende types</a:t>
            </a:r>
            <a:r>
              <a:rPr lang="nl-NL" sz="3200" dirty="0">
                <a:solidFill>
                  <a:srgbClr val="002060"/>
                </a:solidFill>
              </a:rPr>
              <a:t>)</a:t>
            </a:r>
          </a:p>
        </p:txBody>
      </p:sp>
      <p:sp>
        <p:nvSpPr>
          <p:cNvPr id="46" name="Tekstvak 45"/>
          <p:cNvSpPr txBox="1"/>
          <p:nvPr/>
        </p:nvSpPr>
        <p:spPr>
          <a:xfrm>
            <a:off x="0" y="116632"/>
            <a:ext cx="6876256" cy="523220"/>
          </a:xfrm>
          <a:prstGeom prst="rect">
            <a:avLst/>
          </a:prstGeom>
          <a:noFill/>
        </p:spPr>
        <p:txBody>
          <a:bodyPr wrap="square" rtlCol="0">
            <a:spAutoFit/>
          </a:bodyPr>
          <a:lstStyle/>
          <a:p>
            <a:r>
              <a:rPr lang="en-US" sz="2800" dirty="0" err="1">
                <a:solidFill>
                  <a:srgbClr val="FFFF00"/>
                </a:solidFill>
              </a:rPr>
              <a:t>Waarom</a:t>
            </a:r>
            <a:r>
              <a:rPr lang="en-US" sz="2800" dirty="0">
                <a:solidFill>
                  <a:srgbClr val="FFFF00"/>
                </a:solidFill>
              </a:rPr>
              <a:t> </a:t>
            </a:r>
            <a:r>
              <a:rPr lang="en-US" sz="2800" dirty="0" err="1">
                <a:solidFill>
                  <a:srgbClr val="FFFF00"/>
                </a:solidFill>
              </a:rPr>
              <a:t>naar</a:t>
            </a:r>
            <a:r>
              <a:rPr lang="en-US" sz="2800" dirty="0">
                <a:solidFill>
                  <a:srgbClr val="FFFF00"/>
                </a:solidFill>
              </a:rPr>
              <a:t> het  </a:t>
            </a:r>
            <a:r>
              <a:rPr lang="en-US" sz="2800" dirty="0" err="1">
                <a:solidFill>
                  <a:srgbClr val="FFFF00"/>
                </a:solidFill>
              </a:rPr>
              <a:t>buitenland</a:t>
            </a:r>
            <a:endParaRPr lang="en-US" sz="2800" dirty="0">
              <a:solidFill>
                <a:srgbClr val="FFFF00"/>
              </a:solidFill>
            </a:endParaRPr>
          </a:p>
        </p:txBody>
      </p:sp>
      <p:pic>
        <p:nvPicPr>
          <p:cNvPr id="11" name="Picture 4" descr="Afbeeldingsresultaat voor world map icon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82018" y="64442"/>
            <a:ext cx="1430336" cy="700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3401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kstvak 6"/>
          <p:cNvSpPr txBox="1"/>
          <p:nvPr/>
        </p:nvSpPr>
        <p:spPr>
          <a:xfrm>
            <a:off x="138612" y="881336"/>
            <a:ext cx="8712968" cy="1077218"/>
          </a:xfrm>
          <a:prstGeom prst="rect">
            <a:avLst/>
          </a:prstGeom>
          <a:noFill/>
        </p:spPr>
        <p:txBody>
          <a:bodyPr wrap="square" rtlCol="0">
            <a:spAutoFit/>
          </a:bodyPr>
          <a:lstStyle/>
          <a:p>
            <a:r>
              <a:rPr lang="nl-NL" sz="3200" b="1" dirty="0"/>
              <a:t>Redenen om een deel van je studie in het buitenland te doen </a:t>
            </a:r>
          </a:p>
        </p:txBody>
      </p:sp>
      <p:sp>
        <p:nvSpPr>
          <p:cNvPr id="45" name="Rechthoek 44"/>
          <p:cNvSpPr/>
          <p:nvPr/>
        </p:nvSpPr>
        <p:spPr>
          <a:xfrm>
            <a:off x="0" y="0"/>
            <a:ext cx="9144000" cy="7647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kstvak 45"/>
          <p:cNvSpPr txBox="1"/>
          <p:nvPr/>
        </p:nvSpPr>
        <p:spPr>
          <a:xfrm>
            <a:off x="0" y="116632"/>
            <a:ext cx="6876256" cy="523220"/>
          </a:xfrm>
          <a:prstGeom prst="rect">
            <a:avLst/>
          </a:prstGeom>
          <a:noFill/>
        </p:spPr>
        <p:txBody>
          <a:bodyPr wrap="square" rtlCol="0">
            <a:spAutoFit/>
          </a:bodyPr>
          <a:lstStyle/>
          <a:p>
            <a:r>
              <a:rPr lang="en-US" sz="2800" dirty="0" err="1">
                <a:solidFill>
                  <a:srgbClr val="FFFF00"/>
                </a:solidFill>
              </a:rPr>
              <a:t>Waarom</a:t>
            </a:r>
            <a:r>
              <a:rPr lang="en-US" sz="2800" dirty="0">
                <a:solidFill>
                  <a:srgbClr val="FFFF00"/>
                </a:solidFill>
              </a:rPr>
              <a:t> </a:t>
            </a:r>
            <a:r>
              <a:rPr lang="en-US" sz="2800" dirty="0" err="1">
                <a:solidFill>
                  <a:srgbClr val="FFFF00"/>
                </a:solidFill>
              </a:rPr>
              <a:t>buitenland</a:t>
            </a:r>
            <a:endParaRPr lang="en-US" sz="2800" dirty="0">
              <a:solidFill>
                <a:srgbClr val="FFFF00"/>
              </a:solidFill>
            </a:endParaRPr>
          </a:p>
        </p:txBody>
      </p:sp>
      <p:pic>
        <p:nvPicPr>
          <p:cNvPr id="11" name="Picture 4" descr="Afbeeldingsresultaat voor world map icon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82018" y="64442"/>
            <a:ext cx="1430336" cy="70026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Voorbeeld van afbeeldi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5823" y="2201963"/>
            <a:ext cx="3267043" cy="435605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Voorbeeld van afbeelding">
            <a:extLst>
              <a:ext uri="{FF2B5EF4-FFF2-40B4-BE49-F238E27FC236}">
                <a16:creationId xmlns:a16="http://schemas.microsoft.com/office/drawing/2014/main" id="{D5E32FC4-05AA-4B2A-874E-FFE2BD56126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02317" y="4208907"/>
            <a:ext cx="3446202" cy="258465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規制されたシンプルな看板 | NOW！ソウル｜韓国旅行「コネスト」">
            <a:extLst>
              <a:ext uri="{FF2B5EF4-FFF2-40B4-BE49-F238E27FC236}">
                <a16:creationId xmlns:a16="http://schemas.microsoft.com/office/drawing/2014/main" id="{8983DE6E-D4BF-4B71-9E14-E769272F822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89080" y="1497818"/>
            <a:ext cx="4762500" cy="3171825"/>
          </a:xfrm>
          <a:prstGeom prst="rect">
            <a:avLst/>
          </a:prstGeom>
          <a:noFill/>
          <a:extLst>
            <a:ext uri="{909E8E84-426E-40DD-AFC4-6F175D3DCCD1}">
              <a14:hiddenFill xmlns:a14="http://schemas.microsoft.com/office/drawing/2010/main">
                <a:solidFill>
                  <a:srgbClr val="FFFFFF"/>
                </a:solidFill>
              </a14:hiddenFill>
            </a:ext>
          </a:extLst>
        </p:spPr>
      </p:pic>
      <p:sp>
        <p:nvSpPr>
          <p:cNvPr id="3" name="Tekstvak 2">
            <a:extLst>
              <a:ext uri="{FF2B5EF4-FFF2-40B4-BE49-F238E27FC236}">
                <a16:creationId xmlns:a16="http://schemas.microsoft.com/office/drawing/2014/main" id="{D685E063-15FF-4921-8432-32E82472ED7A}"/>
              </a:ext>
            </a:extLst>
          </p:cNvPr>
          <p:cNvSpPr txBox="1"/>
          <p:nvPr/>
        </p:nvSpPr>
        <p:spPr>
          <a:xfrm>
            <a:off x="7873831" y="5948383"/>
            <a:ext cx="952436" cy="369332"/>
          </a:xfrm>
          <a:prstGeom prst="rect">
            <a:avLst/>
          </a:prstGeom>
          <a:noFill/>
          <a:ln>
            <a:solidFill>
              <a:schemeClr val="tx1"/>
            </a:solidFill>
          </a:ln>
        </p:spPr>
        <p:txBody>
          <a:bodyPr wrap="square" rtlCol="0">
            <a:spAutoFit/>
          </a:bodyPr>
          <a:lstStyle/>
          <a:p>
            <a:r>
              <a:rPr lang="nl-NL" dirty="0"/>
              <a:t>Rwanda</a:t>
            </a:r>
          </a:p>
        </p:txBody>
      </p:sp>
      <p:sp>
        <p:nvSpPr>
          <p:cNvPr id="12" name="Tekstvak 11">
            <a:extLst>
              <a:ext uri="{FF2B5EF4-FFF2-40B4-BE49-F238E27FC236}">
                <a16:creationId xmlns:a16="http://schemas.microsoft.com/office/drawing/2014/main" id="{1290834B-1E34-4DB3-8ECB-B374CDEDDC8F}"/>
              </a:ext>
            </a:extLst>
          </p:cNvPr>
          <p:cNvSpPr txBox="1"/>
          <p:nvPr/>
        </p:nvSpPr>
        <p:spPr>
          <a:xfrm>
            <a:off x="7582018" y="1069743"/>
            <a:ext cx="1191386" cy="369332"/>
          </a:xfrm>
          <a:prstGeom prst="rect">
            <a:avLst/>
          </a:prstGeom>
          <a:noFill/>
          <a:ln>
            <a:solidFill>
              <a:schemeClr val="tx1"/>
            </a:solidFill>
          </a:ln>
        </p:spPr>
        <p:txBody>
          <a:bodyPr wrap="square" rtlCol="0">
            <a:spAutoFit/>
          </a:bodyPr>
          <a:lstStyle/>
          <a:p>
            <a:r>
              <a:rPr lang="nl-NL" dirty="0"/>
              <a:t>Zuid-Korea</a:t>
            </a:r>
          </a:p>
        </p:txBody>
      </p:sp>
      <p:sp>
        <p:nvSpPr>
          <p:cNvPr id="13" name="Tekstvak 12">
            <a:extLst>
              <a:ext uri="{FF2B5EF4-FFF2-40B4-BE49-F238E27FC236}">
                <a16:creationId xmlns:a16="http://schemas.microsoft.com/office/drawing/2014/main" id="{D3F0AA9F-8446-4729-B6BD-1AAD06B0AE47}"/>
              </a:ext>
            </a:extLst>
          </p:cNvPr>
          <p:cNvSpPr txBox="1"/>
          <p:nvPr/>
        </p:nvSpPr>
        <p:spPr>
          <a:xfrm>
            <a:off x="1083873" y="1886156"/>
            <a:ext cx="952436" cy="369332"/>
          </a:xfrm>
          <a:prstGeom prst="rect">
            <a:avLst/>
          </a:prstGeom>
          <a:noFill/>
          <a:ln>
            <a:solidFill>
              <a:schemeClr val="tx1"/>
            </a:solidFill>
          </a:ln>
        </p:spPr>
        <p:txBody>
          <a:bodyPr wrap="square" rtlCol="0">
            <a:spAutoFit/>
          </a:bodyPr>
          <a:lstStyle/>
          <a:p>
            <a:r>
              <a:rPr lang="nl-NL" dirty="0"/>
              <a:t>Canada</a:t>
            </a:r>
          </a:p>
        </p:txBody>
      </p:sp>
    </p:spTree>
    <p:extLst>
      <p:ext uri="{BB962C8B-B14F-4D97-AF65-F5344CB8AC3E}">
        <p14:creationId xmlns:p14="http://schemas.microsoft.com/office/powerpoint/2010/main" val="2072863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hoek 3">
            <a:extLst>
              <a:ext uri="{FF2B5EF4-FFF2-40B4-BE49-F238E27FC236}">
                <a16:creationId xmlns:a16="http://schemas.microsoft.com/office/drawing/2014/main" id="{9E9F7A84-DA5B-4525-B238-6FEC2F8C82FE}"/>
              </a:ext>
            </a:extLst>
          </p:cNvPr>
          <p:cNvSpPr/>
          <p:nvPr/>
        </p:nvSpPr>
        <p:spPr>
          <a:xfrm>
            <a:off x="311085" y="1027522"/>
            <a:ext cx="8502977" cy="557124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5" name="Rechthoek 44"/>
          <p:cNvSpPr/>
          <p:nvPr/>
        </p:nvSpPr>
        <p:spPr>
          <a:xfrm>
            <a:off x="0" y="0"/>
            <a:ext cx="9144000" cy="7647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4" descr="Afbeeldingsresultaat voor world map icon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82018" y="64442"/>
            <a:ext cx="1430336" cy="700262"/>
          </a:xfrm>
          <a:prstGeom prst="rect">
            <a:avLst/>
          </a:prstGeom>
          <a:noFill/>
          <a:extLst>
            <a:ext uri="{909E8E84-426E-40DD-AFC4-6F175D3DCCD1}">
              <a14:hiddenFill xmlns:a14="http://schemas.microsoft.com/office/drawing/2010/main">
                <a:solidFill>
                  <a:srgbClr val="FFFFFF"/>
                </a:solidFill>
              </a14:hiddenFill>
            </a:ext>
          </a:extLst>
        </p:spPr>
      </p:pic>
      <p:sp>
        <p:nvSpPr>
          <p:cNvPr id="2" name="Tekstvak 1">
            <a:extLst>
              <a:ext uri="{FF2B5EF4-FFF2-40B4-BE49-F238E27FC236}">
                <a16:creationId xmlns:a16="http://schemas.microsoft.com/office/drawing/2014/main" id="{95D84EE6-403A-44E5-9609-00433A98382B}"/>
              </a:ext>
            </a:extLst>
          </p:cNvPr>
          <p:cNvSpPr txBox="1"/>
          <p:nvPr/>
        </p:nvSpPr>
        <p:spPr>
          <a:xfrm>
            <a:off x="2026763" y="2017336"/>
            <a:ext cx="4977352" cy="1107996"/>
          </a:xfrm>
          <a:prstGeom prst="rect">
            <a:avLst/>
          </a:prstGeom>
          <a:noFill/>
        </p:spPr>
        <p:txBody>
          <a:bodyPr wrap="square" rtlCol="0">
            <a:spAutoFit/>
          </a:bodyPr>
          <a:lstStyle/>
          <a:p>
            <a:pPr algn="ctr"/>
            <a:r>
              <a:rPr lang="nl-NL" sz="6600" b="1" dirty="0">
                <a:solidFill>
                  <a:schemeClr val="bg2"/>
                </a:solidFill>
              </a:rPr>
              <a:t>MINOR</a:t>
            </a:r>
          </a:p>
        </p:txBody>
      </p:sp>
      <p:sp>
        <p:nvSpPr>
          <p:cNvPr id="14" name="Tekstvak 13">
            <a:extLst>
              <a:ext uri="{FF2B5EF4-FFF2-40B4-BE49-F238E27FC236}">
                <a16:creationId xmlns:a16="http://schemas.microsoft.com/office/drawing/2014/main" id="{685C9E26-C975-4191-ADBC-8D0FA0F148F7}"/>
              </a:ext>
            </a:extLst>
          </p:cNvPr>
          <p:cNvSpPr txBox="1"/>
          <p:nvPr/>
        </p:nvSpPr>
        <p:spPr>
          <a:xfrm>
            <a:off x="0" y="116632"/>
            <a:ext cx="6876256" cy="523220"/>
          </a:xfrm>
          <a:prstGeom prst="rect">
            <a:avLst/>
          </a:prstGeom>
          <a:noFill/>
        </p:spPr>
        <p:txBody>
          <a:bodyPr wrap="square" rtlCol="0">
            <a:spAutoFit/>
          </a:bodyPr>
          <a:lstStyle/>
          <a:p>
            <a:r>
              <a:rPr lang="en-US" sz="2800" dirty="0" err="1">
                <a:solidFill>
                  <a:srgbClr val="FFFF00"/>
                </a:solidFill>
              </a:rPr>
              <a:t>Mogelijkheden</a:t>
            </a:r>
            <a:r>
              <a:rPr lang="en-US" sz="2800" dirty="0">
                <a:solidFill>
                  <a:srgbClr val="FFFF00"/>
                </a:solidFill>
              </a:rPr>
              <a:t>: Minor</a:t>
            </a:r>
          </a:p>
        </p:txBody>
      </p:sp>
    </p:spTree>
    <p:extLst>
      <p:ext uri="{BB962C8B-B14F-4D97-AF65-F5344CB8AC3E}">
        <p14:creationId xmlns:p14="http://schemas.microsoft.com/office/powerpoint/2010/main" val="714886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Afbeeldingsresultaat voor wereldkaart&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612" y="1555556"/>
            <a:ext cx="8800113" cy="4364856"/>
          </a:xfrm>
          <a:prstGeom prst="rect">
            <a:avLst/>
          </a:prstGeom>
          <a:noFill/>
          <a:extLst>
            <a:ext uri="{909E8E84-426E-40DD-AFC4-6F175D3DCCD1}">
              <a14:hiddenFill xmlns:a14="http://schemas.microsoft.com/office/drawing/2010/main">
                <a:solidFill>
                  <a:srgbClr val="FFFFFF"/>
                </a:solidFill>
              </a14:hiddenFill>
            </a:ext>
          </a:extLst>
        </p:spPr>
      </p:pic>
      <p:sp>
        <p:nvSpPr>
          <p:cNvPr id="7" name="Tekstvak 6"/>
          <p:cNvSpPr txBox="1"/>
          <p:nvPr/>
        </p:nvSpPr>
        <p:spPr>
          <a:xfrm>
            <a:off x="138612" y="881336"/>
            <a:ext cx="8712968" cy="584775"/>
          </a:xfrm>
          <a:prstGeom prst="rect">
            <a:avLst/>
          </a:prstGeom>
          <a:noFill/>
        </p:spPr>
        <p:txBody>
          <a:bodyPr wrap="square" rtlCol="0">
            <a:spAutoFit/>
          </a:bodyPr>
          <a:lstStyle/>
          <a:p>
            <a:r>
              <a:rPr lang="nl-NL" sz="3200" b="1" dirty="0"/>
              <a:t>Waar kun je een minor volgen.</a:t>
            </a:r>
          </a:p>
        </p:txBody>
      </p:sp>
      <p:sp>
        <p:nvSpPr>
          <p:cNvPr id="45" name="Rechthoek 44"/>
          <p:cNvSpPr/>
          <p:nvPr/>
        </p:nvSpPr>
        <p:spPr>
          <a:xfrm>
            <a:off x="0" y="0"/>
            <a:ext cx="9144000" cy="76470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kstvak 45"/>
          <p:cNvSpPr txBox="1"/>
          <p:nvPr/>
        </p:nvSpPr>
        <p:spPr>
          <a:xfrm>
            <a:off x="0" y="116632"/>
            <a:ext cx="6876256" cy="523220"/>
          </a:xfrm>
          <a:prstGeom prst="rect">
            <a:avLst/>
          </a:prstGeom>
          <a:noFill/>
        </p:spPr>
        <p:txBody>
          <a:bodyPr wrap="square" rtlCol="0">
            <a:spAutoFit/>
          </a:bodyPr>
          <a:lstStyle/>
          <a:p>
            <a:r>
              <a:rPr lang="en-US" sz="2800" dirty="0" err="1">
                <a:solidFill>
                  <a:srgbClr val="FFFF00"/>
                </a:solidFill>
              </a:rPr>
              <a:t>Mogelijkheden</a:t>
            </a:r>
            <a:r>
              <a:rPr lang="en-US" sz="2800" dirty="0">
                <a:solidFill>
                  <a:srgbClr val="FFFF00"/>
                </a:solidFill>
              </a:rPr>
              <a:t>: Minor</a:t>
            </a:r>
          </a:p>
        </p:txBody>
      </p:sp>
      <p:pic>
        <p:nvPicPr>
          <p:cNvPr id="11" name="Picture 4" descr="Afbeeldingsresultaat voor world map icon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82018" y="64442"/>
            <a:ext cx="1430336" cy="700262"/>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Afbeeldingsresultaat voor university icon png&qu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81187" y="2357447"/>
            <a:ext cx="309649" cy="309649"/>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12" descr="Afbeeldingsresultaat voor university icon png&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85769" y="2929142"/>
            <a:ext cx="327253" cy="327253"/>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12" descr="Afbeeldingsresultaat voor university icon png&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86632" y="3868598"/>
            <a:ext cx="327253" cy="327253"/>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12" descr="Afbeeldingsresultaat voor university icon png&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42145" y="4221066"/>
            <a:ext cx="327253" cy="327253"/>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12" descr="Afbeeldingsresultaat voor university icon png&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14892" y="4732572"/>
            <a:ext cx="327253" cy="327253"/>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12" descr="Afbeeldingsresultaat voor university icon png&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5699" y="2503469"/>
            <a:ext cx="327253" cy="327253"/>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12" descr="Afbeeldingsresultaat voor university icon png&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54765" y="4771915"/>
            <a:ext cx="327253" cy="327253"/>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12" descr="Afbeeldingsresultaat voor university icon png&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45678" y="4006855"/>
            <a:ext cx="327253" cy="327253"/>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12" descr="Afbeeldingsresultaat voor university icon png&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67843" y="4655118"/>
            <a:ext cx="327253" cy="327253"/>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6" descr="Afbeeldingsresultaat voor university icon png&qu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60193" y="2553157"/>
            <a:ext cx="309649" cy="309649"/>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6" descr="Afbeeldingsresultaat voor university icon png&qu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75616" y="2380756"/>
            <a:ext cx="309649" cy="309649"/>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6" descr="Afbeeldingsresultaat voor university icon png&qu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86961" y="2174866"/>
            <a:ext cx="309649" cy="309649"/>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6" descr="Afbeeldingsresultaat voor university icon png&quo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13018" y="1861728"/>
            <a:ext cx="309649" cy="309649"/>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descr="Afbeeldingsresultaat voor university icon png&quo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85432" y="2591453"/>
            <a:ext cx="355003" cy="355003"/>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14" descr="Afbeeldingsresultaat voor university icon png&quo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94498" y="2100993"/>
            <a:ext cx="355003" cy="355003"/>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14" descr="Afbeeldingsresultaat voor university icon png&quo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60639" y="2554819"/>
            <a:ext cx="355003" cy="355003"/>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14" descr="Afbeeldingsresultaat voor university icon png&quo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14539" y="3013964"/>
            <a:ext cx="355003" cy="355003"/>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14" descr="Afbeeldingsresultaat voor university icon png&quo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25450" y="2007195"/>
            <a:ext cx="355003" cy="355003"/>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14" descr="Afbeeldingsresultaat voor university icon png&quo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790836" y="3840848"/>
            <a:ext cx="355003" cy="355003"/>
          </a:xfrm>
          <a:prstGeom prst="rect">
            <a:avLst/>
          </a:prstGeom>
          <a:noFill/>
          <a:extLst>
            <a:ext uri="{909E8E84-426E-40DD-AFC4-6F175D3DCCD1}">
              <a14:hiddenFill xmlns:a14="http://schemas.microsoft.com/office/drawing/2010/main">
                <a:solidFill>
                  <a:srgbClr val="FFFFFF"/>
                </a:solidFill>
              </a14:hiddenFill>
            </a:ext>
          </a:extLst>
        </p:spPr>
      </p:pic>
      <p:sp>
        <p:nvSpPr>
          <p:cNvPr id="57" name="Tekstvak 56"/>
          <p:cNvSpPr txBox="1"/>
          <p:nvPr/>
        </p:nvSpPr>
        <p:spPr>
          <a:xfrm>
            <a:off x="258207" y="5244078"/>
            <a:ext cx="3754733" cy="1477328"/>
          </a:xfrm>
          <a:prstGeom prst="rect">
            <a:avLst/>
          </a:prstGeom>
          <a:solidFill>
            <a:srgbClr val="FFC000"/>
          </a:solidFill>
          <a:ln>
            <a:solidFill>
              <a:schemeClr val="tx1"/>
            </a:solidFill>
          </a:ln>
        </p:spPr>
        <p:txBody>
          <a:bodyPr wrap="square" rtlCol="0">
            <a:spAutoFit/>
          </a:bodyPr>
          <a:lstStyle/>
          <a:p>
            <a:r>
              <a:rPr lang="nl-NL" dirty="0"/>
              <a:t>Overal zijn hogescholen en universiteiten die voor internationale studenten programma's aanbieden. (</a:t>
            </a:r>
            <a:r>
              <a:rPr lang="nl-NL" b="1" i="1" dirty="0">
                <a:solidFill>
                  <a:srgbClr val="C00000"/>
                </a:solidFill>
              </a:rPr>
              <a:t>een aantal daarvan zijn </a:t>
            </a:r>
            <a:r>
              <a:rPr lang="nl-NL" b="1" i="1" dirty="0" err="1">
                <a:solidFill>
                  <a:srgbClr val="C00000"/>
                </a:solidFill>
              </a:rPr>
              <a:t>zgn</a:t>
            </a:r>
            <a:r>
              <a:rPr lang="nl-NL" b="1" i="1" dirty="0">
                <a:solidFill>
                  <a:srgbClr val="C00000"/>
                </a:solidFill>
              </a:rPr>
              <a:t> </a:t>
            </a:r>
          </a:p>
          <a:p>
            <a:r>
              <a:rPr lang="nl-NL" b="1" i="1" u="sng" dirty="0">
                <a:solidFill>
                  <a:srgbClr val="C00000"/>
                </a:solidFill>
              </a:rPr>
              <a:t>Partner-instituten</a:t>
            </a:r>
            <a:r>
              <a:rPr lang="nl-NL" dirty="0"/>
              <a:t>)</a:t>
            </a:r>
          </a:p>
        </p:txBody>
      </p:sp>
      <p:sp>
        <p:nvSpPr>
          <p:cNvPr id="85" name="Tekstvak 84"/>
          <p:cNvSpPr txBox="1"/>
          <p:nvPr/>
        </p:nvSpPr>
        <p:spPr>
          <a:xfrm>
            <a:off x="5198589" y="5244078"/>
            <a:ext cx="3539495" cy="1477328"/>
          </a:xfrm>
          <a:prstGeom prst="rect">
            <a:avLst/>
          </a:prstGeom>
          <a:solidFill>
            <a:srgbClr val="FFC000"/>
          </a:solidFill>
          <a:ln>
            <a:solidFill>
              <a:schemeClr val="tx1"/>
            </a:solidFill>
          </a:ln>
        </p:spPr>
        <p:txBody>
          <a:bodyPr wrap="square" rtlCol="0">
            <a:spAutoFit/>
          </a:bodyPr>
          <a:lstStyle/>
          <a:p>
            <a:r>
              <a:rPr lang="nl-NL" dirty="0"/>
              <a:t>Je bent vrij om zelf een keuze te maken waar je heen wilt en of je verdiepend of verbredend de minor wilt invliegen. (</a:t>
            </a:r>
            <a:r>
              <a:rPr lang="nl-NL" b="1" i="1" dirty="0">
                <a:solidFill>
                  <a:srgbClr val="C00000"/>
                </a:solidFill>
              </a:rPr>
              <a:t>wel 30 </a:t>
            </a:r>
            <a:r>
              <a:rPr lang="nl-NL" b="1" i="1" dirty="0" err="1">
                <a:solidFill>
                  <a:srgbClr val="C00000"/>
                </a:solidFill>
              </a:rPr>
              <a:t>ects</a:t>
            </a:r>
            <a:r>
              <a:rPr lang="nl-NL" b="1" i="1" dirty="0">
                <a:solidFill>
                  <a:srgbClr val="C00000"/>
                </a:solidFill>
              </a:rPr>
              <a:t> als uitgangspunt</a:t>
            </a:r>
            <a:r>
              <a:rPr lang="nl-NL" dirty="0"/>
              <a:t>)</a:t>
            </a:r>
          </a:p>
        </p:txBody>
      </p:sp>
    </p:spTree>
    <p:extLst>
      <p:ext uri="{BB962C8B-B14F-4D97-AF65-F5344CB8AC3E}">
        <p14:creationId xmlns:p14="http://schemas.microsoft.com/office/powerpoint/2010/main" val="2224504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Lst>
  </p:timing>
</p:sld>
</file>

<file path=ppt/theme/theme1.xml><?xml version="1.0" encoding="utf-8"?>
<a:theme xmlns:a="http://schemas.openxmlformats.org/drawingml/2006/main" name="Kantoorthema">
  <a:themeElements>
    <a:clrScheme name="Kantoorthema">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them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DC9B3BAF1014D4A979556D3467B9835" ma:contentTypeVersion="6" ma:contentTypeDescription="Een nieuw document maken." ma:contentTypeScope="" ma:versionID="790f931d956c13f3d842ce0ef2fec41e">
  <xsd:schema xmlns:xsd="http://www.w3.org/2001/XMLSchema" xmlns:xs="http://www.w3.org/2001/XMLSchema" xmlns:p="http://schemas.microsoft.com/office/2006/metadata/properties" xmlns:ns2="6729f29c-2626-4e38-abb2-8166d57cce6a" xmlns:ns3="8577e6d5-db84-4351-a16a-1e27cddc4679" targetNamespace="http://schemas.microsoft.com/office/2006/metadata/properties" ma:root="true" ma:fieldsID="50a5b52282ecf17196e7587b16078bc1" ns2:_="" ns3:_="">
    <xsd:import namespace="6729f29c-2626-4e38-abb2-8166d57cce6a"/>
    <xsd:import namespace="8577e6d5-db84-4351-a16a-1e27cddc467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729f29c-2626-4e38-abb2-8166d57cce6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577e6d5-db84-4351-a16a-1e27cddc4679" elementFormDefault="qualified">
    <xsd:import namespace="http://schemas.microsoft.com/office/2006/documentManagement/types"/>
    <xsd:import namespace="http://schemas.microsoft.com/office/infopath/2007/PartnerControls"/>
    <xsd:element name="SharedWithUsers" ma:index="12"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468358B-84E5-48B3-BF71-4BF45924AA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729f29c-2626-4e38-abb2-8166d57cce6a"/>
    <ds:schemaRef ds:uri="8577e6d5-db84-4351-a16a-1e27cddc467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0D6FB81-3971-431E-8695-91076DAA20CD}">
  <ds:schemaRefs>
    <ds:schemaRef ds:uri="8577e6d5-db84-4351-a16a-1e27cddc4679"/>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6729f29c-2626-4e38-abb2-8166d57cce6a"/>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191D43EE-D43B-438A-A945-DF8040549D7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1360</Words>
  <Application>Microsoft Office PowerPoint</Application>
  <PresentationFormat>On-screen Show (4:3)</PresentationFormat>
  <Paragraphs>162</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Kantoorthema</vt:lpstr>
      <vt:lpstr>International Office (aka: BureauBuitenland) Minoren, Stages, Afstuderen in het buitenland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BB Organisatie voorstel</dc:title>
  <dc:creator>karl de heer</dc:creator>
  <cp:lastModifiedBy>Karel</cp:lastModifiedBy>
  <cp:revision>176</cp:revision>
  <dcterms:created xsi:type="dcterms:W3CDTF">2019-10-28T10:23:45Z</dcterms:created>
  <dcterms:modified xsi:type="dcterms:W3CDTF">2023-05-17T11:11:50Z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0x0101009DC9B3BAF1014D4A979556D3467B9835</vt:lpwstr>
  </property>
</Properties>
</file>